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20"/>
  </p:notesMasterIdLst>
  <p:sldIdLst>
    <p:sldId id="287" r:id="rId2"/>
    <p:sldId id="368" r:id="rId3"/>
    <p:sldId id="263" r:id="rId4"/>
    <p:sldId id="347" r:id="rId5"/>
    <p:sldId id="364" r:id="rId6"/>
    <p:sldId id="348" r:id="rId7"/>
    <p:sldId id="352" r:id="rId8"/>
    <p:sldId id="346" r:id="rId9"/>
    <p:sldId id="349" r:id="rId10"/>
    <p:sldId id="354" r:id="rId11"/>
    <p:sldId id="357" r:id="rId12"/>
    <p:sldId id="369" r:id="rId13"/>
    <p:sldId id="365" r:id="rId14"/>
    <p:sldId id="366" r:id="rId15"/>
    <p:sldId id="367" r:id="rId16"/>
    <p:sldId id="358" r:id="rId17"/>
    <p:sldId id="361" r:id="rId18"/>
    <p:sldId id="35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5" orient="horz" pos="240" userDrawn="1">
          <p15:clr>
            <a:srgbClr val="A4A3A4"/>
          </p15:clr>
        </p15:guide>
        <p15:guide id="6" orient="horz" pos="4320" userDrawn="1">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C1E5"/>
    <a:srgbClr val="3366FF"/>
    <a:srgbClr val="5F79C5"/>
    <a:srgbClr val="467EA6"/>
    <a:srgbClr val="9BC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4" autoAdjust="0"/>
    <p:restoredTop sz="78783" autoAdjust="0"/>
  </p:normalViewPr>
  <p:slideViewPr>
    <p:cSldViewPr snapToGrid="0" showGuides="1">
      <p:cViewPr varScale="1">
        <p:scale>
          <a:sx n="60" d="100"/>
          <a:sy n="60" d="100"/>
        </p:scale>
        <p:origin x="475" y="48"/>
      </p:cViewPr>
      <p:guideLst>
        <p:guide orient="horz" pos="552"/>
        <p:guide orient="horz" pos="240"/>
        <p:guide orient="horz" pos="43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02792-0C6D-4EB0-A34D-0FA9721C5A20}" type="datetimeFigureOut">
              <a:rPr lang="en-US" smtClean="0"/>
              <a:t>3/21/2018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5D9AB-4F5A-4472-ADE6-A333ED9C545A}" type="slidenum">
              <a:rPr lang="en-US" smtClean="0"/>
              <a:t>‹#›</a:t>
            </a:fld>
            <a:endParaRPr lang="en-US"/>
          </a:p>
        </p:txBody>
      </p:sp>
    </p:spTree>
    <p:extLst>
      <p:ext uri="{BB962C8B-B14F-4D97-AF65-F5344CB8AC3E}">
        <p14:creationId xmlns:p14="http://schemas.microsoft.com/office/powerpoint/2010/main" val="96917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Reintroduce the Arts and Culture Division’s primary goal and practice areas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Provide an overview of one practice area: cultural planning through a dive into the </a:t>
            </a:r>
            <a:r>
              <a:rPr lang="en-US" sz="1200" b="1" dirty="0">
                <a:latin typeface="Arial" panose="020B0604020202020204" pitchFamily="34" charset="0"/>
                <a:cs typeface="Arial" panose="020B0604020202020204" pitchFamily="34" charset="0"/>
              </a:rPr>
              <a:t>Arlington Arts &amp; Culture Action Plan</a:t>
            </a:r>
          </a:p>
          <a:p>
            <a:endParaRPr lang="en-US" dirty="0"/>
          </a:p>
        </p:txBody>
      </p:sp>
      <p:sp>
        <p:nvSpPr>
          <p:cNvPr id="4" name="Slide Number Placeholder 3"/>
          <p:cNvSpPr>
            <a:spLocks noGrp="1"/>
          </p:cNvSpPr>
          <p:nvPr>
            <p:ph type="sldNum" sz="quarter" idx="10"/>
          </p:nvPr>
        </p:nvSpPr>
        <p:spPr/>
        <p:txBody>
          <a:bodyPr/>
          <a:lstStyle/>
          <a:p>
            <a:fld id="{9455D9AB-4F5A-4472-ADE6-A333ED9C545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8505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Coordination with other regional and state agencies</a:t>
            </a:r>
          </a:p>
          <a:p>
            <a:pPr lvl="0"/>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Helping communities apply for Patronicity crowdfunding</a:t>
            </a:r>
          </a:p>
          <a:p>
            <a:pPr lvl="1"/>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Providing planning TA to municipalities to conduct cultural asset mapping in prep for cultural district designation from MCC</a:t>
            </a:r>
          </a:p>
          <a:p>
            <a:pPr lvl="1"/>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Partnering with ECCF on cultural planning readiness workshops in North Shore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5D9AB-4F5A-4472-ADE6-A333ED9C545A}" type="slidenum">
              <a:rPr lang="en-US" smtClean="0"/>
              <a:t>10</a:t>
            </a:fld>
            <a:endParaRPr lang="en-US"/>
          </a:p>
        </p:txBody>
      </p:sp>
    </p:spTree>
    <p:extLst>
      <p:ext uri="{BB962C8B-B14F-4D97-AF65-F5344CB8AC3E}">
        <p14:creationId xmlns:p14="http://schemas.microsoft.com/office/powerpoint/2010/main" val="182432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By the end of this session, we hope that: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walk away with inspiring, concrete examples of ways you can start to integrate arts and culture into your planning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you’re equipped with concrete knowledge about the tools at your disposal for infusing creativity into the civic life and physical and social environments of communities – through your planning</a:t>
            </a:r>
          </a:p>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11</a:t>
            </a:fld>
            <a:endParaRPr lang="en-US"/>
          </a:p>
        </p:txBody>
      </p:sp>
    </p:spTree>
    <p:extLst>
      <p:ext uri="{BB962C8B-B14F-4D97-AF65-F5344CB8AC3E}">
        <p14:creationId xmlns:p14="http://schemas.microsoft.com/office/powerpoint/2010/main" val="82910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Arial" panose="020B0604020202020204" pitchFamily="34" charset="0"/>
              </a:rPr>
              <a:t>Community Identity, Character, and Sense of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APA has a series of briefing papers on arts and culture’s relevance to planning on their website</a:t>
            </a:r>
          </a:p>
          <a:p>
            <a:endParaRPr lang="en-US" dirty="0"/>
          </a:p>
          <a:p>
            <a:r>
              <a:rPr lang="en-US" dirty="0"/>
              <a:t>One of the papers examines how arts and culture can celebrate community character and reinforce a sense of place.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Intertwined: heritage, history, community character, culture, vitality</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12</a:t>
            </a:fld>
            <a:endParaRPr lang="en-US"/>
          </a:p>
        </p:txBody>
      </p:sp>
    </p:spTree>
    <p:extLst>
      <p:ext uri="{BB962C8B-B14F-4D97-AF65-F5344CB8AC3E}">
        <p14:creationId xmlns:p14="http://schemas.microsoft.com/office/powerpoint/2010/main" val="343646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pPr lvl="0" defTabSz="931773"/>
            <a:r>
              <a:rPr lang="en-US">
                <a:solidFill>
                  <a:srgbClr val="00B0F0"/>
                </a:solidFill>
              </a:rPr>
              <a:t>Creative placemaking </a:t>
            </a:r>
            <a:r>
              <a:rPr lang="en-US"/>
              <a:t>is planning and community development process that places arts and culture at the center of shaping the character and vitality of neighborhoods, cities, towns, and regions. </a:t>
            </a:r>
          </a:p>
          <a:p>
            <a:pPr lvl="0"/>
            <a:endParaRPr lang="en-US"/>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886F4C-C9E3-4BE8-B68A-B9F60F095386}"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492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pPr lvl="0"/>
            <a:r>
              <a:rPr lang="en-US"/>
              <a:t>Projects in both columns can be community led, but general placemaking tends to be government-led, and designer-led</a:t>
            </a:r>
          </a:p>
          <a:p>
            <a:pPr lvl="0"/>
            <a:endParaRPr lang="en-US"/>
          </a:p>
          <a:p>
            <a:pPr lvl="0"/>
            <a:r>
              <a:rPr lang="en-US"/>
              <a:t>The practices are not mutually exclusive</a:t>
            </a:r>
          </a:p>
          <a:p>
            <a:pPr lvl="0"/>
            <a:endParaRPr lang="en-US"/>
          </a:p>
          <a:p>
            <a:pPr lvl="0"/>
            <a:r>
              <a:rPr lang="en-US"/>
              <a:t>Sometimes creative placemaking projects can involve plop art and they can be top-down</a:t>
            </a:r>
          </a:p>
          <a:p>
            <a:pPr lvl="0"/>
            <a:endParaRPr lang="en-US"/>
          </a:p>
          <a:p>
            <a:pPr lvl="0"/>
            <a:r>
              <a:rPr lang="en-US"/>
              <a:t>Sometimes tactical urbanism can be entirely resident-led</a:t>
            </a:r>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3355A2-92FA-4603-A157-58AF58E95431}" type="slidenum">
              <a:t>14</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7025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Arial" panose="020B0604020202020204" pitchFamily="34" charset="0"/>
              </a:rPr>
              <a:t>Community Identity, Character, and Sense of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APA has a series of briefing papers on arts and culture’s relevance to planning on their website</a:t>
            </a:r>
          </a:p>
          <a:p>
            <a:endParaRPr lang="en-US" dirty="0"/>
          </a:p>
          <a:p>
            <a:r>
              <a:rPr lang="en-US" dirty="0"/>
              <a:t>One of the papers examines how arts and culture can celebrate community character and reinforce a sense of place.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Intertwined: heritage, history, community character, culture, vitality</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15</a:t>
            </a:fld>
            <a:endParaRPr lang="en-US"/>
          </a:p>
        </p:txBody>
      </p:sp>
    </p:spTree>
    <p:extLst>
      <p:ext uri="{BB962C8B-B14F-4D97-AF65-F5344CB8AC3E}">
        <p14:creationId xmlns:p14="http://schemas.microsoft.com/office/powerpoint/2010/main" val="370969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16</a:t>
            </a:fld>
            <a:endParaRPr lang="en-US"/>
          </a:p>
        </p:txBody>
      </p:sp>
    </p:spTree>
    <p:extLst>
      <p:ext uri="{BB962C8B-B14F-4D97-AF65-F5344CB8AC3E}">
        <p14:creationId xmlns:p14="http://schemas.microsoft.com/office/powerpoint/2010/main" val="101906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17</a:t>
            </a:fld>
            <a:endParaRPr lang="en-US"/>
          </a:p>
        </p:txBody>
      </p:sp>
    </p:spTree>
    <p:extLst>
      <p:ext uri="{BB962C8B-B14F-4D97-AF65-F5344CB8AC3E}">
        <p14:creationId xmlns:p14="http://schemas.microsoft.com/office/powerpoint/2010/main" val="255893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Arial" panose="020B0604020202020204" pitchFamily="34" charset="0"/>
              </a:rPr>
              <a:t>Community Identity, Character, and Sense of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APA has a series of briefing papers on arts and culture’s relevance to planning on their website</a:t>
            </a:r>
          </a:p>
          <a:p>
            <a:endParaRPr lang="en-US" dirty="0"/>
          </a:p>
          <a:p>
            <a:r>
              <a:rPr lang="en-US" dirty="0"/>
              <a:t>One of the papers examines how arts and culture can celebrate community character and reinforce a sense of place.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Intertwined: heritage, history, community character, culture, vitality</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pPr/>
              <a:t>2</a:t>
            </a:fld>
            <a:endParaRPr lang="en-US"/>
          </a:p>
        </p:txBody>
      </p:sp>
    </p:spTree>
    <p:extLst>
      <p:ext uri="{BB962C8B-B14F-4D97-AF65-F5344CB8AC3E}">
        <p14:creationId xmlns:p14="http://schemas.microsoft.com/office/powerpoint/2010/main" val="260119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b="1" kern="1200" dirty="0">
                <a:solidFill>
                  <a:schemeClr val="tx1"/>
                </a:solidFill>
                <a:effectLst/>
                <a:latin typeface="+mn-lt"/>
                <a:ea typeface="+mn-ea"/>
                <a:cs typeface="+mn-cs"/>
              </a:rPr>
              <a:t>Art </a:t>
            </a:r>
            <a:r>
              <a:rPr lang="en-US" sz="1200" kern="1200" dirty="0">
                <a:solidFill>
                  <a:schemeClr val="tx1"/>
                </a:solidFill>
                <a:effectLst/>
                <a:latin typeface="+mn-lt"/>
                <a:ea typeface="+mn-ea"/>
                <a:cs typeface="+mn-cs"/>
              </a:rPr>
              <a:t>is the expression or application of human creative skill and imagination, which may come in various ephemeral and permanent forms and as a tangible product and/or process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Culture</a:t>
            </a:r>
            <a:r>
              <a:rPr lang="en-US" sz="1200" kern="1200" dirty="0">
                <a:solidFill>
                  <a:schemeClr val="tx1"/>
                </a:solidFill>
                <a:effectLst/>
                <a:latin typeface="+mn-lt"/>
                <a:ea typeface="+mn-ea"/>
                <a:cs typeface="+mn-cs"/>
              </a:rPr>
              <a:t> is inclusive of the customs, arts, social institutions, and other manifestations of human intellectual achievements.</a:t>
            </a:r>
            <a:r>
              <a:rPr lang="en-US" sz="1200" kern="1200" baseline="0" dirty="0">
                <a:solidFill>
                  <a:schemeClr val="tx1"/>
                </a:solidFill>
                <a:effectLst/>
                <a:latin typeface="+mn-lt"/>
                <a:ea typeface="+mn-ea"/>
                <a:cs typeface="+mn-cs"/>
              </a:rPr>
              <a:t> It </a:t>
            </a:r>
            <a:r>
              <a:rPr lang="en-US" sz="1200" kern="1200" dirty="0">
                <a:solidFill>
                  <a:schemeClr val="tx1"/>
                </a:solidFill>
                <a:effectLst/>
                <a:latin typeface="+mn-lt"/>
                <a:ea typeface="+mn-ea"/>
                <a:cs typeface="+mn-cs"/>
              </a:rPr>
              <a:t>is a manifestation of attitudes, behaviors, and norms characteristic of a place as influenced by the people who, live, work, play, and pass through a place.</a:t>
            </a:r>
            <a:endParaRPr lang="en-US" sz="1200" b="1"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Arts and culture reveals itself and is expressed in many ways in civic life. It is a core element of what makes our communities healthy, dynamic, livable, vibrant.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Why Arts and Culture: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we build understanding, ownership, and engagement of the places we move through, occupy, inhabit, and visit? </a:t>
            </a:r>
          </a:p>
          <a:p>
            <a:pPr lvl="0"/>
            <a:r>
              <a:rPr lang="en-US" sz="1200" kern="1200" dirty="0">
                <a:solidFill>
                  <a:schemeClr val="tx1"/>
                </a:solidFill>
                <a:effectLst/>
                <a:latin typeface="+mn-lt"/>
                <a:ea typeface="+mn-ea"/>
                <a:cs typeface="+mn-cs"/>
              </a:rPr>
              <a:t>Arts and culture inherently creates awareness of the dynamism of human diversity, activity, and expression.</a:t>
            </a:r>
          </a:p>
          <a:p>
            <a:r>
              <a:rPr lang="en-US" sz="1200" kern="1200" dirty="0">
                <a:solidFill>
                  <a:schemeClr val="tx1"/>
                </a:solidFill>
                <a:effectLst/>
                <a:latin typeface="+mn-lt"/>
                <a:ea typeface="+mn-ea"/>
                <a:cs typeface="+mn-cs"/>
              </a:rPr>
              <a:t>It also allows us to build up the community development side of our planning practice –  creating new opportunities for us to engaging human and social infrastructure which is a crucial part of planning and placemaking/</a:t>
            </a:r>
            <a:r>
              <a:rPr lang="en-US" sz="1200" kern="1200" dirty="0" err="1">
                <a:solidFill>
                  <a:schemeClr val="tx1"/>
                </a:solidFill>
                <a:effectLst/>
                <a:latin typeface="+mn-lt"/>
                <a:ea typeface="+mn-ea"/>
                <a:cs typeface="+mn-cs"/>
              </a:rPr>
              <a:t>placekeeping</a:t>
            </a:r>
            <a:r>
              <a:rPr lang="en-US" sz="1200" kern="1200" dirty="0">
                <a:solidFill>
                  <a:schemeClr val="tx1"/>
                </a:solidFill>
                <a:effectLst/>
                <a:latin typeface="+mn-lt"/>
                <a:ea typeface="+mn-ea"/>
                <a:cs typeface="+mn-cs"/>
              </a:rPr>
              <a:t>.</a:t>
            </a:r>
            <a:endParaRPr lang="en-US"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3133B1-8BC0-B048-BB38-7C4779ACA16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6355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a:t>
            </a:r>
            <a:r>
              <a:rPr lang="en-US" baseline="0" dirty="0"/>
              <a:t> education process begins with figuring out how to get people thinking about critical questions. I needed to do some awareness-raising. Planners would be looking for the compelling reason. How is arts and culture essential and not just nice to have/if the budget allows?</a:t>
            </a:r>
          </a:p>
          <a:p>
            <a:endParaRPr lang="en-US" baseline="0" dirty="0"/>
          </a:p>
          <a:p>
            <a:r>
              <a:rPr lang="en-US" dirty="0"/>
              <a:t>What is the business of urban planning and community development?</a:t>
            </a:r>
          </a:p>
          <a:p>
            <a:endParaRPr lang="en-US" dirty="0"/>
          </a:p>
          <a:p>
            <a:r>
              <a:rPr lang="en-US" dirty="0"/>
              <a:t>“A planner partners with communities to help them become wonderful places to live, work, grow up, and play. Planners</a:t>
            </a:r>
            <a:r>
              <a:rPr lang="en-US" baseline="0" dirty="0"/>
              <a:t> </a:t>
            </a:r>
            <a:r>
              <a:rPr lang="en-US" dirty="0"/>
              <a:t>help decide what kinds of buildings should go where, where new parks might be needed,</a:t>
            </a:r>
            <a:r>
              <a:rPr lang="en-US" baseline="0" dirty="0"/>
              <a:t> the transportation resources that are needed to improve how people get around to where they need to go and safely, and how to conserve, protect, and enhance natural and cultural resources. </a:t>
            </a:r>
          </a:p>
          <a:p>
            <a:endParaRPr lang="en-US" baseline="0" dirty="0"/>
          </a:p>
          <a:p>
            <a:r>
              <a:rPr lang="en-US" baseline="0" dirty="0"/>
              <a:t>Planning for the present and future is what we do.</a:t>
            </a:r>
          </a:p>
          <a:p>
            <a:endParaRPr lang="en-US" baseline="0" dirty="0"/>
          </a:p>
          <a:p>
            <a:r>
              <a:rPr lang="en-US" baseline="0" dirty="0"/>
              <a:t>Visioning exercise – think about the last time you traveled to a place. What were some of the things that are most memorable about the environments you were in? Architecture, design, culture, public art, culinary arts, music, etc.</a:t>
            </a:r>
          </a:p>
        </p:txBody>
      </p:sp>
      <p:sp>
        <p:nvSpPr>
          <p:cNvPr id="4" name="Slide Number Placeholder 3"/>
          <p:cNvSpPr>
            <a:spLocks noGrp="1"/>
          </p:cNvSpPr>
          <p:nvPr>
            <p:ph type="sldNum" sz="quarter" idx="10"/>
          </p:nvPr>
        </p:nvSpPr>
        <p:spPr/>
        <p:txBody>
          <a:bodyPr/>
          <a:lstStyle/>
          <a:p>
            <a:fld id="{9455D9AB-4F5A-4472-ADE6-A333ED9C545A}" type="slidenum">
              <a:rPr lang="en-US" smtClean="0"/>
              <a:t>4</a:t>
            </a:fld>
            <a:endParaRPr lang="en-US"/>
          </a:p>
        </p:txBody>
      </p:sp>
    </p:spTree>
    <p:extLst>
      <p:ext uri="{BB962C8B-B14F-4D97-AF65-F5344CB8AC3E}">
        <p14:creationId xmlns:p14="http://schemas.microsoft.com/office/powerpoint/2010/main" val="13163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A8E0D8-6F2B-480C-8F8D-5B65D810208A}" type="slidenum">
              <a:t>5</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1281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b="1" kern="1200" dirty="0">
                <a:solidFill>
                  <a:schemeClr val="tx1"/>
                </a:solidFill>
                <a:effectLst/>
                <a:latin typeface="+mn-lt"/>
                <a:ea typeface="+mn-ea"/>
                <a:cs typeface="+mn-cs"/>
              </a:rPr>
              <a:t>Socially engaged art practice:</a:t>
            </a:r>
          </a:p>
          <a:p>
            <a:pPr lvl="1"/>
            <a:endParaRPr lang="en-US" sz="11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participatory public art </a:t>
            </a:r>
            <a:endParaRPr lang="en-US" sz="11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Bringing fun, creativity; helping plans come alive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365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Framework</a:t>
            </a:r>
            <a:r>
              <a:rPr lang="en-US" sz="1200" kern="1200" baseline="0" dirty="0">
                <a:solidFill>
                  <a:schemeClr val="tx1"/>
                </a:solidFill>
                <a:latin typeface="+mn-lt"/>
                <a:ea typeface="+mn-ea"/>
                <a:cs typeface="+mn-cs"/>
              </a:rPr>
              <a:t> and m</a:t>
            </a:r>
            <a:r>
              <a:rPr lang="en-US" sz="1200" kern="1200" dirty="0">
                <a:solidFill>
                  <a:schemeClr val="tx1"/>
                </a:solidFill>
                <a:latin typeface="+mn-lt"/>
                <a:ea typeface="+mn-ea"/>
                <a:cs typeface="+mn-cs"/>
              </a:rPr>
              <a:t>enu of strategies grounded in case studies of real projects that are exemplary of how arts and culture can be an effective component of planning, community development, land use, housing, transportation, economic development, public health, and public safety projects and initiatives.</a:t>
            </a:r>
          </a:p>
          <a:p>
            <a:pPr marL="228600" indent="-228600"/>
            <a:endParaRPr lang="en-US" baseline="0" dirty="0"/>
          </a:p>
          <a:p>
            <a:pPr marL="228600" marR="0" lvl="0" indent="-228600" algn="l" defTabSz="457200" rtl="0" eaLnBrk="1" fontAlgn="auto" latinLnBrk="0" hangingPunct="1">
              <a:lnSpc>
                <a:spcPct val="100000"/>
              </a:lnSpc>
              <a:spcBef>
                <a:spcPts val="0"/>
              </a:spcBef>
              <a:spcAft>
                <a:spcPts val="0"/>
              </a:spcAft>
              <a:buClrTx/>
              <a:buSzTx/>
              <a:buFontTx/>
              <a:buNone/>
              <a:tabLst/>
              <a:defRPr/>
            </a:pPr>
            <a:r>
              <a:rPr lang="en-US" baseline="0" dirty="0"/>
              <a:t>Planning can be participatory and dynamic and inspired and arts and culture can help us better engage people in the present to plan for the future. It would inject FUN into our profession. The Toolkit aims to be an accessible primer and source of inspiration.</a:t>
            </a:r>
          </a:p>
          <a:p>
            <a:pPr marL="228600" indent="-228600"/>
            <a:endParaRPr lang="en-US" baseline="0" dirty="0"/>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Toolkit: Winner of the 2016 Planning Project Award!</a:t>
            </a:r>
          </a:p>
          <a:p>
            <a:pPr marL="228600" indent="-228600"/>
            <a:endParaRPr lang="en-US" baseline="0" dirty="0"/>
          </a:p>
          <a:p>
            <a:pPr marL="228600" indent="-228600"/>
            <a:endParaRPr lang="en-US" baseline="0" dirty="0"/>
          </a:p>
          <a:p>
            <a:pPr marL="228600" indent="-228600"/>
            <a:endParaRPr lang="en-US" dirty="0"/>
          </a:p>
        </p:txBody>
      </p:sp>
      <p:sp>
        <p:nvSpPr>
          <p:cNvPr id="4" name="Slide Number Placeholder 3"/>
          <p:cNvSpPr>
            <a:spLocks noGrp="1"/>
          </p:cNvSpPr>
          <p:nvPr>
            <p:ph type="sldNum" sz="quarter" idx="10"/>
          </p:nvPr>
        </p:nvSpPr>
        <p:spPr/>
        <p:txBody>
          <a:bodyPr/>
          <a:lstStyle/>
          <a:p>
            <a:fld id="{423133B1-8BC0-B048-BB38-7C4779ACA16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9749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b="1" kern="1200" dirty="0">
                <a:solidFill>
                  <a:schemeClr val="tx1"/>
                </a:solidFill>
                <a:effectLst/>
                <a:latin typeface="+mn-lt"/>
                <a:ea typeface="+mn-ea"/>
                <a:cs typeface="+mn-cs"/>
              </a:rPr>
              <a:t>Inviting new projects now for funding in late spring and start up in late spring or fall</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3133B1-8BC0-B048-BB38-7C4779ACA16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5781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Cultural Asset Mapping</a:t>
            </a:r>
            <a:r>
              <a:rPr lang="en-US" sz="1200" b="0" i="0" kern="1200" dirty="0">
                <a:solidFill>
                  <a:schemeClr val="tx1"/>
                </a:solidFill>
                <a:effectLst/>
                <a:latin typeface="+mn-lt"/>
                <a:ea typeface="+mn-ea"/>
                <a:cs typeface="+mn-cs"/>
              </a:rPr>
              <a:t>: An inventory and analysis of a community artistic and cultural resources and needs; this is typically the first phase of any cultural planning processes</a:t>
            </a:r>
          </a:p>
          <a:p>
            <a:pPr fontAlgn="base"/>
            <a:r>
              <a:rPr lang="en-US" sz="1200" b="1" i="0" kern="1200" dirty="0">
                <a:solidFill>
                  <a:schemeClr val="tx1"/>
                </a:solidFill>
                <a:effectLst/>
                <a:latin typeface="+mn-lt"/>
                <a:ea typeface="+mn-ea"/>
                <a:cs typeface="+mn-cs"/>
              </a:rPr>
              <a:t>Comprehensive Cultural Plan</a:t>
            </a:r>
            <a:r>
              <a:rPr lang="en-US" sz="1200" b="0" i="0" kern="1200" dirty="0">
                <a:solidFill>
                  <a:schemeClr val="tx1"/>
                </a:solidFill>
                <a:effectLst/>
                <a:latin typeface="+mn-lt"/>
                <a:ea typeface="+mn-ea"/>
                <a:cs typeface="+mn-cs"/>
              </a:rPr>
              <a:t>: Defines a broad set of goals and strategies that may align with other defined community needs and opportunities in other topic areas (e.g., economic development) and provides a framework for more specific cultural planning work that will occur in the future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Cultural District Plan</a:t>
            </a:r>
            <a:r>
              <a:rPr lang="en-US" sz="1200" b="0" i="0" kern="1200" dirty="0">
                <a:solidFill>
                  <a:schemeClr val="tx1"/>
                </a:solidFill>
                <a:effectLst/>
                <a:latin typeface="+mn-lt"/>
                <a:ea typeface="+mn-ea"/>
                <a:cs typeface="+mn-cs"/>
              </a:rPr>
              <a:t>: Defines a set of goals and strategies pertaining to a specific geographic area within a community, e.g., a neighborhood or town center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Arts and Culture Component of a Municipal or Regional Plan</a:t>
            </a:r>
            <a:r>
              <a:rPr lang="en-US" sz="1200" b="0" i="0" kern="1200" dirty="0">
                <a:solidFill>
                  <a:schemeClr val="tx1"/>
                </a:solidFill>
                <a:effectLst/>
                <a:latin typeface="+mn-lt"/>
                <a:ea typeface="+mn-ea"/>
                <a:cs typeface="+mn-cs"/>
              </a:rPr>
              <a:t>: Defines a set of arts and culture goals and strategies as part of a broader comprehensive or master plan; embedded as a section or chapter (vertical integration) and/or integrated as a strategy supportive of other plan priorities, e.g., land use, transportation, environment (horizontal integration)</a:t>
            </a:r>
          </a:p>
          <a:p>
            <a:pPr fontAlgn="base"/>
            <a:r>
              <a:rPr lang="en-US" sz="1200" b="1" i="0" kern="1200" dirty="0">
                <a:solidFill>
                  <a:schemeClr val="tx1"/>
                </a:solidFill>
                <a:effectLst/>
                <a:latin typeface="+mn-lt"/>
                <a:ea typeface="+mn-ea"/>
                <a:cs typeface="+mn-cs"/>
              </a:rPr>
              <a:t>Discipline-Focused Cultural Plan</a:t>
            </a:r>
            <a:r>
              <a:rPr lang="en-US" sz="1200" b="0" i="0" kern="1200" dirty="0">
                <a:solidFill>
                  <a:schemeClr val="tx1"/>
                </a:solidFill>
                <a:effectLst/>
                <a:latin typeface="+mn-lt"/>
                <a:ea typeface="+mn-ea"/>
                <a:cs typeface="+mn-cs"/>
              </a:rPr>
              <a:t>: Defines a set of goals and strategies focused on a specific arts sector, e.g., the visual arts</a:t>
            </a:r>
          </a:p>
          <a:p>
            <a:pPr fontAlgn="base"/>
            <a:r>
              <a:rPr lang="en-US" sz="1200" b="1" i="0" kern="1200" dirty="0">
                <a:solidFill>
                  <a:schemeClr val="tx1"/>
                </a:solidFill>
                <a:effectLst/>
                <a:latin typeface="+mn-lt"/>
                <a:ea typeface="+mn-ea"/>
                <a:cs typeface="+mn-cs"/>
              </a:rPr>
              <a:t>Specialized Arts or Cultural Assessment</a:t>
            </a:r>
            <a:r>
              <a:rPr lang="en-US" sz="1200" b="0" i="0" kern="1200" dirty="0">
                <a:solidFill>
                  <a:schemeClr val="tx1"/>
                </a:solidFill>
                <a:effectLst/>
                <a:latin typeface="+mn-lt"/>
                <a:ea typeface="+mn-ea"/>
                <a:cs typeface="+mn-cs"/>
              </a:rPr>
              <a:t>: An assessment with a specific focus, e.g., a feasibility study, an economic impact assessment, a market study pertaining to cultural tourism potential</a:t>
            </a:r>
          </a:p>
          <a:p>
            <a:pPr fontAlgn="base"/>
            <a:r>
              <a:rPr lang="en-US" sz="1200" b="1" i="0" kern="1200" dirty="0">
                <a:solidFill>
                  <a:schemeClr val="tx1"/>
                </a:solidFill>
                <a:effectLst/>
                <a:latin typeface="+mn-lt"/>
                <a:ea typeface="+mn-ea"/>
                <a:cs typeface="+mn-cs"/>
              </a:rPr>
              <a:t>Specialized Arts and Culture Issue Plan or Study</a:t>
            </a:r>
            <a:r>
              <a:rPr lang="en-US" sz="1200" b="0" i="0" kern="1200" dirty="0">
                <a:solidFill>
                  <a:schemeClr val="tx1"/>
                </a:solidFill>
                <a:effectLst/>
                <a:latin typeface="+mn-lt"/>
                <a:ea typeface="+mn-ea"/>
                <a:cs typeface="+mn-cs"/>
              </a:rPr>
              <a:t>: Defines goals and strategies pertaining to a specific issue, such as audience development</a:t>
            </a:r>
          </a:p>
          <a:p>
            <a:endParaRPr lang="en-US" dirty="0"/>
          </a:p>
        </p:txBody>
      </p:sp>
      <p:sp>
        <p:nvSpPr>
          <p:cNvPr id="4" name="Slide Number Placeholder 3"/>
          <p:cNvSpPr>
            <a:spLocks noGrp="1"/>
          </p:cNvSpPr>
          <p:nvPr>
            <p:ph type="sldNum" sz="quarter" idx="10"/>
          </p:nvPr>
        </p:nvSpPr>
        <p:spPr/>
        <p:txBody>
          <a:bodyPr/>
          <a:lstStyle/>
          <a:p>
            <a:fld id="{9455D9AB-4F5A-4472-ADE6-A333ED9C545A}" type="slidenum">
              <a:rPr lang="en-US" smtClean="0"/>
              <a:t>9</a:t>
            </a:fld>
            <a:endParaRPr lang="en-US"/>
          </a:p>
        </p:txBody>
      </p:sp>
    </p:spTree>
    <p:extLst>
      <p:ext uri="{BB962C8B-B14F-4D97-AF65-F5344CB8AC3E}">
        <p14:creationId xmlns:p14="http://schemas.microsoft.com/office/powerpoint/2010/main" val="54149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3/21/2018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18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5471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6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81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5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2860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54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43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0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5042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70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B61BEF0D-F0BB-DE4B-95CE-6DB70DBA9567}" type="datetimeFigureOut">
              <a:rPr lang="en-US" smtClean="0"/>
              <a:pPr/>
              <a:t>3/21/2018</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58400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bit.ly/artsandplanningsurve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jerickson@mapc.org/" TargetMode="External"/><Relationship Id="rId2" Type="http://schemas.openxmlformats.org/officeDocument/2006/relationships/hyperlink" Target="tel:617-933-0759"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planning.org/divisions/groups/arts/" TargetMode="External"/><Relationship Id="rId4" Type="http://schemas.openxmlformats.org/officeDocument/2006/relationships/hyperlink" Target="http://www.mapc.org/artsandcult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AE2A4D8-9BAF-5845-90E1-8B191E092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0" y="0"/>
            <a:ext cx="9144000" cy="3403600"/>
          </a:xfrm>
          <a:solidFill>
            <a:schemeClr val="accent1">
              <a:alpha val="70000"/>
            </a:schemeClr>
          </a:solidFill>
        </p:spPr>
        <p:txBody>
          <a:bodyPr>
            <a:normAutofit fontScale="90000"/>
          </a:bodyPr>
          <a:lstStyle/>
          <a:p>
            <a:r>
              <a:rPr lang="en-US" sz="4600" cap="none" dirty="0">
                <a:solidFill>
                  <a:schemeClr val="bg1"/>
                </a:solidFill>
                <a:latin typeface="Trebuchet MS" panose="020B0603020202020204" pitchFamily="34" charset="0"/>
              </a:rPr>
              <a:t/>
            </a:r>
            <a:br>
              <a:rPr lang="en-US" sz="4600" cap="none" dirty="0">
                <a:solidFill>
                  <a:schemeClr val="bg1"/>
                </a:solidFill>
                <a:latin typeface="Trebuchet MS" panose="020B0603020202020204" pitchFamily="34" charset="0"/>
              </a:rPr>
            </a:br>
            <a:r>
              <a:rPr lang="en-US" sz="4000" cap="none" dirty="0">
                <a:solidFill>
                  <a:schemeClr val="bg1"/>
                </a:solidFill>
                <a:latin typeface="Trebuchet MS" panose="020B0603020202020204" pitchFamily="34" charset="0"/>
              </a:rPr>
              <a:t> </a:t>
            </a:r>
            <a:br>
              <a:rPr lang="en-US" sz="4000" cap="none" dirty="0">
                <a:solidFill>
                  <a:schemeClr val="bg1"/>
                </a:solidFill>
                <a:latin typeface="Trebuchet MS" panose="020B0603020202020204" pitchFamily="34" charset="0"/>
              </a:rPr>
            </a:br>
            <a:r>
              <a:rPr lang="en-US" sz="4000" cap="none" dirty="0" smtClean="0">
                <a:solidFill>
                  <a:schemeClr val="bg1"/>
                </a:solidFill>
                <a:latin typeface="Trebuchet MS" panose="020B0603020202020204" pitchFamily="34" charset="0"/>
              </a:rPr>
              <a:t/>
            </a:r>
            <a:br>
              <a:rPr lang="en-US" sz="4000" cap="none" dirty="0" smtClean="0">
                <a:solidFill>
                  <a:schemeClr val="bg1"/>
                </a:solidFill>
                <a:latin typeface="Trebuchet MS" panose="020B0603020202020204" pitchFamily="34" charset="0"/>
              </a:rPr>
            </a:br>
            <a:r>
              <a:rPr lang="en-US" sz="4000" cap="none" dirty="0" smtClean="0">
                <a:solidFill>
                  <a:schemeClr val="bg1"/>
                </a:solidFill>
                <a:latin typeface="Trebuchet MS" panose="020B0603020202020204" pitchFamily="34" charset="0"/>
              </a:rPr>
              <a:t/>
            </a:r>
            <a:br>
              <a:rPr lang="en-US" sz="4000" cap="none" dirty="0" smtClean="0">
                <a:solidFill>
                  <a:schemeClr val="bg1"/>
                </a:solidFill>
                <a:latin typeface="Trebuchet MS" panose="020B0603020202020204" pitchFamily="34" charset="0"/>
              </a:rPr>
            </a:br>
            <a:r>
              <a:rPr lang="en-US" sz="4000" cap="none" dirty="0">
                <a:solidFill>
                  <a:schemeClr val="bg1"/>
                </a:solidFill>
                <a:latin typeface="Trebuchet MS" panose="020B0603020202020204" pitchFamily="34" charset="0"/>
              </a:rPr>
              <a:t/>
            </a:r>
            <a:br>
              <a:rPr lang="en-US" sz="4000" cap="none" dirty="0">
                <a:solidFill>
                  <a:schemeClr val="bg1"/>
                </a:solidFill>
                <a:latin typeface="Trebuchet MS" panose="020B0603020202020204" pitchFamily="34" charset="0"/>
              </a:rPr>
            </a:br>
            <a:r>
              <a:rPr lang="en-US" sz="4000" cap="none" dirty="0" smtClean="0">
                <a:solidFill>
                  <a:schemeClr val="bg1"/>
                </a:solidFill>
                <a:latin typeface="Trebuchet MS" panose="020B0603020202020204" pitchFamily="34" charset="0"/>
              </a:rPr>
              <a:t/>
            </a:r>
            <a:br>
              <a:rPr lang="en-US" sz="4000" cap="none" dirty="0" smtClean="0">
                <a:solidFill>
                  <a:schemeClr val="bg1"/>
                </a:solidFill>
                <a:latin typeface="Trebuchet MS" panose="020B0603020202020204" pitchFamily="34" charset="0"/>
              </a:rPr>
            </a:br>
            <a:r>
              <a:rPr lang="en-US" sz="4000" cap="none" dirty="0" smtClean="0">
                <a:solidFill>
                  <a:schemeClr val="bg1"/>
                </a:solidFill>
                <a:latin typeface="Trebuchet MS" panose="020B0603020202020204" pitchFamily="34" charset="0"/>
              </a:rPr>
              <a:t/>
            </a:r>
            <a:br>
              <a:rPr lang="en-US" sz="4000" cap="none" dirty="0" smtClean="0">
                <a:solidFill>
                  <a:schemeClr val="bg1"/>
                </a:solidFill>
                <a:latin typeface="Trebuchet MS" panose="020B0603020202020204" pitchFamily="34" charset="0"/>
              </a:rPr>
            </a:br>
            <a:r>
              <a:rPr lang="en-US" sz="4000" cap="none" dirty="0">
                <a:solidFill>
                  <a:schemeClr val="bg1"/>
                </a:solidFill>
                <a:latin typeface="Trebuchet MS" panose="020B0603020202020204" pitchFamily="34" charset="0"/>
              </a:rPr>
              <a:t/>
            </a:r>
            <a:br>
              <a:rPr lang="en-US" sz="4000" cap="none" dirty="0">
                <a:solidFill>
                  <a:schemeClr val="bg1"/>
                </a:solidFill>
                <a:latin typeface="Trebuchet MS" panose="020B0603020202020204" pitchFamily="34" charset="0"/>
              </a:rPr>
            </a:br>
            <a:r>
              <a:rPr lang="en-US" sz="4900" cap="none" dirty="0" smtClean="0">
                <a:solidFill>
                  <a:srgbClr val="87C1E5"/>
                </a:solidFill>
                <a:latin typeface="Tw Cen MT" panose="020B0602020104020603" pitchFamily="34" charset="0"/>
              </a:rPr>
              <a:t>Arts &amp; Culture in the Inner Core</a:t>
            </a:r>
            <a:br>
              <a:rPr lang="en-US" sz="4900" cap="none" dirty="0" smtClean="0">
                <a:solidFill>
                  <a:srgbClr val="87C1E5"/>
                </a:solidFill>
                <a:latin typeface="Tw Cen MT" panose="020B0602020104020603" pitchFamily="34" charset="0"/>
              </a:rPr>
            </a:br>
            <a:r>
              <a:rPr lang="en-US" sz="3100" cap="none" dirty="0" smtClean="0">
                <a:solidFill>
                  <a:srgbClr val="87C1E5"/>
                </a:solidFill>
                <a:latin typeface="Tw Cen MT" panose="020B0602020104020603" pitchFamily="34" charset="0"/>
              </a:rPr>
              <a:t> </a:t>
            </a:r>
            <a:r>
              <a:rPr lang="en-US" sz="4700" cap="none" dirty="0" smtClean="0">
                <a:solidFill>
                  <a:srgbClr val="87C1E5"/>
                </a:solidFill>
                <a:latin typeface="Tw Cen MT" panose="020B0602020104020603" pitchFamily="34" charset="0"/>
              </a:rPr>
              <a:t/>
            </a:r>
            <a:br>
              <a:rPr lang="en-US" sz="4700" cap="none" dirty="0" smtClean="0">
                <a:solidFill>
                  <a:srgbClr val="87C1E5"/>
                </a:solidFill>
                <a:latin typeface="Tw Cen MT" panose="020B0602020104020603" pitchFamily="34" charset="0"/>
              </a:rPr>
            </a:br>
            <a:r>
              <a:rPr lang="en-US" sz="4200" cap="none" dirty="0" smtClean="0">
                <a:solidFill>
                  <a:schemeClr val="bg1"/>
                </a:solidFill>
                <a:latin typeface="Tw Cen MT" panose="020B0602020104020603" pitchFamily="34" charset="0"/>
              </a:rPr>
              <a:t>Inner </a:t>
            </a:r>
            <a:r>
              <a:rPr lang="en-US" sz="4200" cap="none" dirty="0" smtClean="0">
                <a:solidFill>
                  <a:schemeClr val="bg1"/>
                </a:solidFill>
                <a:latin typeface="Tw Cen MT" panose="020B0602020104020603" pitchFamily="34" charset="0"/>
              </a:rPr>
              <a:t>Core Committee </a:t>
            </a:r>
            <a:r>
              <a:rPr lang="en-US" sz="4200" cap="none" dirty="0" smtClean="0">
                <a:solidFill>
                  <a:schemeClr val="bg1"/>
                </a:solidFill>
                <a:latin typeface="Tw Cen MT" panose="020B0602020104020603" pitchFamily="34" charset="0"/>
              </a:rPr>
              <a:t>Meeting</a:t>
            </a:r>
            <a:r>
              <a:rPr lang="en-US" sz="3100" cap="none" dirty="0" smtClean="0">
                <a:solidFill>
                  <a:schemeClr val="bg1"/>
                </a:solidFill>
                <a:latin typeface="Tw Cen MT" panose="020B0602020104020603" pitchFamily="34" charset="0"/>
              </a:rPr>
              <a:t>  </a:t>
            </a:r>
            <a:r>
              <a:rPr lang="en-US" sz="3100" cap="none" dirty="0">
                <a:solidFill>
                  <a:schemeClr val="bg1"/>
                </a:solidFill>
                <a:latin typeface="Tw Cen MT" panose="020B0602020104020603" pitchFamily="34" charset="0"/>
              </a:rPr>
              <a:t/>
            </a:r>
            <a:br>
              <a:rPr lang="en-US" sz="3100" cap="none" dirty="0">
                <a:solidFill>
                  <a:schemeClr val="bg1"/>
                </a:solidFill>
                <a:latin typeface="Tw Cen MT" panose="020B0602020104020603" pitchFamily="34" charset="0"/>
              </a:rPr>
            </a:br>
            <a:r>
              <a:rPr lang="en-US" sz="3100" cap="none" dirty="0">
                <a:solidFill>
                  <a:srgbClr val="87C1E5"/>
                </a:solidFill>
                <a:latin typeface="Tw Cen MT" panose="020B0602020104020603" pitchFamily="34" charset="0"/>
              </a:rPr>
              <a:t>Thursday, </a:t>
            </a:r>
            <a:r>
              <a:rPr lang="en-US" sz="3100" cap="none" dirty="0" smtClean="0">
                <a:solidFill>
                  <a:srgbClr val="87C1E5"/>
                </a:solidFill>
                <a:latin typeface="Tw Cen MT" panose="020B0602020104020603" pitchFamily="34" charset="0"/>
              </a:rPr>
              <a:t>March 21, </a:t>
            </a:r>
            <a:r>
              <a:rPr lang="en-US" sz="3100" cap="none" dirty="0" smtClean="0">
                <a:solidFill>
                  <a:srgbClr val="87C1E5"/>
                </a:solidFill>
                <a:latin typeface="Tw Cen MT" panose="020B0602020104020603" pitchFamily="34" charset="0"/>
              </a:rPr>
              <a:t>2018</a:t>
            </a:r>
            <a:br>
              <a:rPr lang="en-US" sz="3100" cap="none" dirty="0" smtClean="0">
                <a:solidFill>
                  <a:srgbClr val="87C1E5"/>
                </a:solidFill>
                <a:latin typeface="Tw Cen MT" panose="020B0602020104020603" pitchFamily="34" charset="0"/>
              </a:rPr>
            </a:br>
            <a:r>
              <a:rPr lang="en-US" sz="3100" cap="none" dirty="0">
                <a:solidFill>
                  <a:schemeClr val="accent3">
                    <a:lumMod val="20000"/>
                    <a:lumOff val="80000"/>
                  </a:schemeClr>
                </a:solidFill>
                <a:latin typeface="Trebuchet MS" panose="020B0603020202020204" pitchFamily="34" charset="0"/>
              </a:rPr>
              <a:t/>
            </a:r>
            <a:br>
              <a:rPr lang="en-US" sz="3100" cap="none" dirty="0">
                <a:solidFill>
                  <a:schemeClr val="accent3">
                    <a:lumMod val="20000"/>
                    <a:lumOff val="80000"/>
                  </a:schemeClr>
                </a:solidFill>
                <a:latin typeface="Trebuchet MS" panose="020B0603020202020204" pitchFamily="34" charset="0"/>
              </a:rPr>
            </a:br>
            <a:r>
              <a:rPr lang="en-US" sz="1300" cap="none" dirty="0">
                <a:solidFill>
                  <a:schemeClr val="accent3">
                    <a:lumMod val="20000"/>
                    <a:lumOff val="80000"/>
                  </a:schemeClr>
                </a:solidFill>
                <a:latin typeface="Trebuchet MS" panose="020B0603020202020204" pitchFamily="34" charset="0"/>
              </a:rPr>
              <a:t> </a:t>
            </a:r>
            <a:endParaRPr lang="en-US" sz="1300" dirty="0">
              <a:solidFill>
                <a:schemeClr val="bg1">
                  <a:lumMod val="95000"/>
                </a:schemeClr>
              </a:solidFill>
            </a:endParaRPr>
          </a:p>
        </p:txBody>
      </p:sp>
    </p:spTree>
    <p:extLst>
      <p:ext uri="{BB962C8B-B14F-4D97-AF65-F5344CB8AC3E}">
        <p14:creationId xmlns:p14="http://schemas.microsoft.com/office/powerpoint/2010/main" val="380536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98" y="727787"/>
            <a:ext cx="8462684" cy="1014063"/>
          </a:xfrm>
        </p:spPr>
        <p:txBody>
          <a:bodyPr>
            <a:normAutofit fontScale="90000"/>
          </a:bodyPr>
          <a:lstStyle/>
          <a:p>
            <a:r>
              <a:rPr lang="en-US" sz="3500" dirty="0" smtClean="0">
                <a:solidFill>
                  <a:srgbClr val="3366FF"/>
                </a:solidFill>
              </a:rPr>
              <a:t>We are partnerin</a:t>
            </a:r>
            <a:r>
              <a:rPr lang="en-US" sz="3500" dirty="0" smtClean="0">
                <a:solidFill>
                  <a:srgbClr val="3366FF"/>
                </a:solidFill>
              </a:rPr>
              <a:t>g with </a:t>
            </a:r>
            <a:r>
              <a:rPr lang="en-US" sz="3500" dirty="0" smtClean="0">
                <a:solidFill>
                  <a:srgbClr val="3366FF"/>
                </a:solidFill>
              </a:rPr>
              <a:t>other orgs that provide funding</a:t>
            </a:r>
            <a:r>
              <a:rPr lang="en-US" sz="3500" dirty="0">
                <a:solidFill>
                  <a:srgbClr val="3366FF"/>
                </a:solidFill>
              </a:rPr>
              <a:t>, technical assistance, </a:t>
            </a:r>
            <a:r>
              <a:rPr lang="en-US" sz="3500" dirty="0" smtClean="0">
                <a:solidFill>
                  <a:srgbClr val="3366FF"/>
                </a:solidFill>
              </a:rPr>
              <a:t>professional development, and advocacy</a:t>
            </a:r>
            <a:r>
              <a:rPr lang="en-US" sz="3500" dirty="0">
                <a:solidFill>
                  <a:srgbClr val="3366FF"/>
                </a:solidFill>
              </a:rPr>
              <a:t/>
            </a:r>
            <a:br>
              <a:rPr lang="en-US" sz="3500" dirty="0">
                <a:solidFill>
                  <a:srgbClr val="3366FF"/>
                </a:solidFill>
              </a:rPr>
            </a:br>
            <a:endParaRPr lang="en-US" sz="3500" dirty="0">
              <a:solidFill>
                <a:srgbClr val="3366FF"/>
              </a:solidFill>
            </a:endParaRPr>
          </a:p>
        </p:txBody>
      </p:sp>
      <p:pic>
        <p:nvPicPr>
          <p:cNvPr id="3" name="Picture 2"/>
          <p:cNvPicPr>
            <a:picLocks noChangeAspect="1"/>
          </p:cNvPicPr>
          <p:nvPr/>
        </p:nvPicPr>
        <p:blipFill>
          <a:blip r:embed="rId3"/>
          <a:stretch>
            <a:fillRect/>
          </a:stretch>
        </p:blipFill>
        <p:spPr>
          <a:xfrm>
            <a:off x="2117106" y="5644949"/>
            <a:ext cx="1659805" cy="951480"/>
          </a:xfrm>
          <a:prstGeom prst="rect">
            <a:avLst/>
          </a:prstGeom>
        </p:spPr>
      </p:pic>
      <p:pic>
        <p:nvPicPr>
          <p:cNvPr id="4" name="Picture 3"/>
          <p:cNvPicPr>
            <a:picLocks noChangeAspect="1"/>
          </p:cNvPicPr>
          <p:nvPr/>
        </p:nvPicPr>
        <p:blipFill>
          <a:blip r:embed="rId4"/>
          <a:stretch>
            <a:fillRect/>
          </a:stretch>
        </p:blipFill>
        <p:spPr>
          <a:xfrm>
            <a:off x="6167708" y="5573260"/>
            <a:ext cx="2679674" cy="1004108"/>
          </a:xfrm>
          <a:prstGeom prst="rect">
            <a:avLst/>
          </a:prstGeom>
        </p:spPr>
      </p:pic>
      <p:pic>
        <p:nvPicPr>
          <p:cNvPr id="5" name="Picture 4"/>
          <p:cNvPicPr>
            <a:picLocks noChangeAspect="1"/>
          </p:cNvPicPr>
          <p:nvPr/>
        </p:nvPicPr>
        <p:blipFill>
          <a:blip r:embed="rId5"/>
          <a:stretch>
            <a:fillRect/>
          </a:stretch>
        </p:blipFill>
        <p:spPr>
          <a:xfrm>
            <a:off x="3954944" y="5830504"/>
            <a:ext cx="2034731" cy="690688"/>
          </a:xfrm>
          <a:prstGeom prst="rect">
            <a:avLst/>
          </a:prstGeom>
        </p:spPr>
      </p:pic>
      <p:pic>
        <p:nvPicPr>
          <p:cNvPr id="6" name="Picture 5"/>
          <p:cNvPicPr>
            <a:picLocks noChangeAspect="1"/>
          </p:cNvPicPr>
          <p:nvPr/>
        </p:nvPicPr>
        <p:blipFill>
          <a:blip r:embed="rId6"/>
          <a:stretch>
            <a:fillRect/>
          </a:stretch>
        </p:blipFill>
        <p:spPr>
          <a:xfrm>
            <a:off x="2641149" y="3126036"/>
            <a:ext cx="3777905" cy="1301104"/>
          </a:xfrm>
          <a:prstGeom prst="rect">
            <a:avLst/>
          </a:prstGeom>
        </p:spPr>
      </p:pic>
      <p:pic>
        <p:nvPicPr>
          <p:cNvPr id="7" name="Picture 6"/>
          <p:cNvPicPr>
            <a:picLocks noChangeAspect="1"/>
          </p:cNvPicPr>
          <p:nvPr/>
        </p:nvPicPr>
        <p:blipFill>
          <a:blip r:embed="rId7"/>
          <a:stretch>
            <a:fillRect/>
          </a:stretch>
        </p:blipFill>
        <p:spPr>
          <a:xfrm>
            <a:off x="384698" y="5507242"/>
            <a:ext cx="1661842" cy="113459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2124" y="1978008"/>
            <a:ext cx="1444416" cy="100432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73941" y="3067127"/>
            <a:ext cx="1099343" cy="1260318"/>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76346" y="1978008"/>
            <a:ext cx="3340100" cy="814458"/>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550090" y="4716499"/>
            <a:ext cx="1780430" cy="75387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71073" y="3556265"/>
            <a:ext cx="1926907" cy="856403"/>
          </a:xfrm>
          <a:prstGeom prst="rect">
            <a:avLst/>
          </a:prstGeom>
        </p:spPr>
      </p:pic>
      <p:pic>
        <p:nvPicPr>
          <p:cNvPr id="14" name="Picture 13">
            <a:extLst>
              <a:ext uri="{FF2B5EF4-FFF2-40B4-BE49-F238E27FC236}">
                <a16:creationId xmlns="" xmlns:a16="http://schemas.microsoft.com/office/drawing/2014/main" id="{DEFCD1FC-36A6-4D4D-A412-ADEB68710328}"/>
              </a:ext>
            </a:extLst>
          </p:cNvPr>
          <p:cNvPicPr>
            <a:picLocks noChangeAspect="1"/>
          </p:cNvPicPr>
          <p:nvPr/>
        </p:nvPicPr>
        <p:blipFill>
          <a:blip r:embed="rId13"/>
          <a:stretch>
            <a:fillRect/>
          </a:stretch>
        </p:blipFill>
        <p:spPr>
          <a:xfrm>
            <a:off x="6078881" y="1927847"/>
            <a:ext cx="2591813" cy="967870"/>
          </a:xfrm>
          <a:prstGeom prst="rect">
            <a:avLst/>
          </a:prstGeom>
        </p:spPr>
      </p:pic>
      <p:pic>
        <p:nvPicPr>
          <p:cNvPr id="16" name="Picture 15">
            <a:extLst>
              <a:ext uri="{FF2B5EF4-FFF2-40B4-BE49-F238E27FC236}">
                <a16:creationId xmlns="" xmlns:a16="http://schemas.microsoft.com/office/drawing/2014/main" id="{8198A16F-ACE8-E046-A819-D725BB2E702E}"/>
              </a:ext>
            </a:extLst>
          </p:cNvPr>
          <p:cNvPicPr>
            <a:picLocks noChangeAspect="1"/>
          </p:cNvPicPr>
          <p:nvPr/>
        </p:nvPicPr>
        <p:blipFill>
          <a:blip r:embed="rId14"/>
          <a:stretch>
            <a:fillRect/>
          </a:stretch>
        </p:blipFill>
        <p:spPr>
          <a:xfrm>
            <a:off x="384698" y="4990081"/>
            <a:ext cx="5836039" cy="377409"/>
          </a:xfrm>
          <a:prstGeom prst="rect">
            <a:avLst/>
          </a:prstGeom>
        </p:spPr>
      </p:pic>
    </p:spTree>
    <p:extLst>
      <p:ext uri="{BB962C8B-B14F-4D97-AF65-F5344CB8AC3E}">
        <p14:creationId xmlns:p14="http://schemas.microsoft.com/office/powerpoint/2010/main" val="300562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smtClean="0">
                <a:solidFill>
                  <a:srgbClr val="3366FF"/>
                </a:solidFill>
              </a:rPr>
              <a:t>A national network </a:t>
            </a:r>
            <a:r>
              <a:rPr lang="en-US" sz="3500" dirty="0">
                <a:solidFill>
                  <a:srgbClr val="3366FF"/>
                </a:solidFill>
              </a:rPr>
              <a:t>of planners and artists</a:t>
            </a:r>
            <a:endParaRPr lang="en-US" sz="3500" dirty="0">
              <a:solidFill>
                <a:srgbClr val="3366FF"/>
              </a:solidFill>
              <a:latin typeface="Rockwell"/>
              <a:cs typeface="Rockwell"/>
            </a:endParaRPr>
          </a:p>
        </p:txBody>
      </p:sp>
      <p:sp>
        <p:nvSpPr>
          <p:cNvPr id="3" name="Rectangle 2"/>
          <p:cNvSpPr/>
          <p:nvPr/>
        </p:nvSpPr>
        <p:spPr>
          <a:xfrm>
            <a:off x="2017222" y="1256529"/>
            <a:ext cx="6659880" cy="4904356"/>
          </a:xfrm>
          <a:prstGeom prst="rect">
            <a:avLst/>
          </a:prstGeom>
        </p:spPr>
        <p:txBody>
          <a:bodyPr wrap="square">
            <a:spAutoFit/>
          </a:bodyPr>
          <a:lstStyle/>
          <a:p>
            <a:pPr marR="42545">
              <a:lnSpc>
                <a:spcPct val="107000"/>
              </a:lnSpc>
              <a:spcAft>
                <a:spcPts val="800"/>
              </a:spcAft>
            </a:pPr>
            <a:r>
              <a:rPr lang="en-US" sz="2600" dirty="0">
                <a:latin typeface="Arial" panose="020B0604020202020204" pitchFamily="34" charset="0"/>
                <a:ea typeface="Times New Roman" panose="02020603050405020304" pitchFamily="18" charset="0"/>
                <a:cs typeface="Arial" panose="020B0604020202020204" pitchFamily="34" charset="0"/>
              </a:rPr>
              <a:t>American Planning Association (APA) </a:t>
            </a:r>
            <a:br>
              <a:rPr lang="en-US" sz="2600" dirty="0">
                <a:latin typeface="Arial" panose="020B0604020202020204" pitchFamily="34" charset="0"/>
                <a:ea typeface="Times New Roman" panose="02020603050405020304" pitchFamily="18" charset="0"/>
                <a:cs typeface="Arial" panose="020B0604020202020204" pitchFamily="34" charset="0"/>
              </a:rPr>
            </a:br>
            <a:r>
              <a:rPr lang="en-US" sz="2600" dirty="0">
                <a:latin typeface="Arial" panose="020B0604020202020204" pitchFamily="34" charset="0"/>
                <a:ea typeface="Times New Roman" panose="02020603050405020304" pitchFamily="18" charset="0"/>
                <a:cs typeface="Arial" panose="020B0604020202020204" pitchFamily="34" charset="0"/>
              </a:rPr>
              <a:t>Arts &amp; Planning Interest Group (APIG) is a collaborative space for planners and artists who believe that arts and culture </a:t>
            </a:r>
            <a:r>
              <a:rPr lang="en-US" sz="2600" dirty="0">
                <a:latin typeface="Arial" panose="020B0604020202020204" pitchFamily="34" charset="0"/>
                <a:ea typeface="Calibri" panose="020F0502020204030204" pitchFamily="34" charset="0"/>
                <a:cs typeface="Arial" panose="020B0604020202020204" pitchFamily="34" charset="0"/>
              </a:rPr>
              <a:t>is an essential element of what makes places and communities healthy, connected, and vibrant. It exists as a forum for networking, education, and identifying, developing, and refining innovative planning methods, policies, and tools. </a:t>
            </a:r>
          </a:p>
          <a:p>
            <a:pPr marR="42545">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Survey: </a:t>
            </a:r>
            <a:r>
              <a:rPr lang="en-US" sz="2600" dirty="0">
                <a:latin typeface="Arial" panose="020B0604020202020204" pitchFamily="34" charset="0"/>
                <a:ea typeface="Calibri" panose="020F0502020204030204" pitchFamily="34" charset="0"/>
                <a:cs typeface="Arial" panose="020B0604020202020204" pitchFamily="34" charset="0"/>
                <a:hlinkClick r:id="rId3"/>
              </a:rPr>
              <a:t>http://bit.ly/artsandplanningsurvey</a:t>
            </a:r>
            <a:r>
              <a:rPr lang="en-US" sz="2600" dirty="0">
                <a:latin typeface="Arial" panose="020B0604020202020204" pitchFamily="34" charset="0"/>
                <a:ea typeface="Calibri" panose="020F0502020204030204" pitchFamily="34" charset="0"/>
                <a:cs typeface="Arial" panose="020B0604020202020204" pitchFamily="34"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4132" y="1358379"/>
            <a:ext cx="1467950" cy="1467950"/>
          </a:xfrm>
          <a:prstGeom prst="rect">
            <a:avLst/>
          </a:prstGeom>
        </p:spPr>
      </p:pic>
      <p:pic>
        <p:nvPicPr>
          <p:cNvPr id="5" name="Picture 6" descr="MAPC_Logo-Tagline_CMYK.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Tree>
    <p:extLst>
      <p:ext uri="{BB962C8B-B14F-4D97-AF65-F5344CB8AC3E}">
        <p14:creationId xmlns:p14="http://schemas.microsoft.com/office/powerpoint/2010/main" val="414471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a:solidFill>
                  <a:srgbClr val="3366FF"/>
                </a:solidFill>
              </a:rPr>
              <a:t>Discussion</a:t>
            </a:r>
            <a:endParaRPr lang="en-US" sz="3500" dirty="0">
              <a:solidFill>
                <a:srgbClr val="3366FF"/>
              </a:solidFill>
              <a:latin typeface="Rockwell"/>
              <a:cs typeface="Rockwell"/>
            </a:endParaRPr>
          </a:p>
        </p:txBody>
      </p:sp>
      <p:pic>
        <p:nvPicPr>
          <p:cNvPr id="5" name="Picture 6" descr="MAPC_Logo-Tagline_CMYK.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95669A34-5728-2244-8B0A-D1A2F2954C05}"/>
              </a:ext>
            </a:extLst>
          </p:cNvPr>
          <p:cNvSpPr/>
          <p:nvPr/>
        </p:nvSpPr>
        <p:spPr>
          <a:xfrm>
            <a:off x="236219" y="1203960"/>
            <a:ext cx="8440883" cy="4832092"/>
          </a:xfrm>
          <a:prstGeom prst="rect">
            <a:avLst/>
          </a:prstGeom>
        </p:spPr>
        <p:txBody>
          <a:bodyPr wrap="square">
            <a:spAutoFit/>
          </a:bodyPr>
          <a:lstStyle/>
          <a:p>
            <a:pPr lvl="1"/>
            <a:r>
              <a:rPr lang="en-US" sz="2800" dirty="0"/>
              <a:t>What are some of the issues and opportunities that </a:t>
            </a:r>
            <a:r>
              <a:rPr lang="en-US" sz="2800" dirty="0" smtClean="0"/>
              <a:t>presenters </a:t>
            </a:r>
            <a:r>
              <a:rPr lang="en-US" sz="2800" dirty="0"/>
              <a:t>have spoken about that resonate with you? </a:t>
            </a:r>
          </a:p>
          <a:p>
            <a:pPr lvl="1"/>
            <a:endParaRPr lang="en-US" sz="2800" dirty="0" smtClean="0"/>
          </a:p>
          <a:p>
            <a:pPr lvl="1"/>
            <a:r>
              <a:rPr lang="en-US" sz="2800" dirty="0" smtClean="0"/>
              <a:t>Could </a:t>
            </a:r>
            <a:r>
              <a:rPr lang="en-US" sz="2800" dirty="0"/>
              <a:t>any of these issues or opportunities be advanced through a regional solution? </a:t>
            </a:r>
            <a:endParaRPr lang="en-US" sz="2800" dirty="0" smtClean="0"/>
          </a:p>
          <a:p>
            <a:pPr lvl="1"/>
            <a:endParaRPr lang="en-US" sz="2800" dirty="0"/>
          </a:p>
          <a:p>
            <a:pPr lvl="1"/>
            <a:r>
              <a:rPr lang="en-US" sz="2800" dirty="0" smtClean="0"/>
              <a:t>What </a:t>
            </a:r>
            <a:r>
              <a:rPr lang="en-US" sz="2800" dirty="0"/>
              <a:t>could be the role of planning and community development staff in advancing regional </a:t>
            </a:r>
            <a:r>
              <a:rPr lang="en-US" sz="2800" dirty="0" smtClean="0"/>
              <a:t>solutions? </a:t>
            </a:r>
            <a:r>
              <a:rPr lang="en-US" sz="2800" i="1" dirty="0" smtClean="0"/>
              <a:t>MAPC is starting </a:t>
            </a:r>
            <a:r>
              <a:rPr lang="en-US" sz="2800" i="1" dirty="0"/>
              <a:t>to think about </a:t>
            </a:r>
            <a:r>
              <a:rPr lang="en-US" sz="2800" i="1" dirty="0" smtClean="0"/>
              <a:t>regional projects and initiatives </a:t>
            </a:r>
            <a:r>
              <a:rPr lang="en-US" sz="2800" i="1" dirty="0"/>
              <a:t>and </a:t>
            </a:r>
            <a:r>
              <a:rPr lang="en-US" sz="2800" i="1" dirty="0" smtClean="0"/>
              <a:t>likely partners.</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48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44287" y="1379619"/>
            <a:ext cx="8077206" cy="4841565"/>
          </a:xfrm>
        </p:spPr>
        <p:txBody>
          <a:bodyPr>
            <a:noAutofit/>
          </a:bodyPr>
          <a:lstStyle/>
          <a:p>
            <a:pPr marL="0" lvl="0" indent="0">
              <a:buNone/>
            </a:pPr>
            <a:r>
              <a:rPr lang="en-US" sz="2800" b="1" dirty="0">
                <a:solidFill>
                  <a:srgbClr val="000000"/>
                </a:solidFill>
              </a:rPr>
              <a:t>Creative placemaking (CP) </a:t>
            </a:r>
            <a:r>
              <a:rPr lang="en-US" sz="2800" dirty="0">
                <a:solidFill>
                  <a:srgbClr val="000000"/>
                </a:solidFill>
              </a:rPr>
              <a:t>is a planning and community development </a:t>
            </a:r>
            <a:r>
              <a:rPr lang="en-US" sz="2800" b="1" dirty="0">
                <a:solidFill>
                  <a:srgbClr val="000000"/>
                </a:solidFill>
              </a:rPr>
              <a:t>process </a:t>
            </a:r>
            <a:r>
              <a:rPr lang="en-US" sz="2800" dirty="0">
                <a:solidFill>
                  <a:srgbClr val="000000"/>
                </a:solidFill>
              </a:rPr>
              <a:t>that occurs when </a:t>
            </a:r>
            <a:r>
              <a:rPr lang="en-US" sz="2800" b="1" dirty="0">
                <a:solidFill>
                  <a:srgbClr val="000000"/>
                </a:solidFill>
              </a:rPr>
              <a:t>planners, community development practitioners, artists</a:t>
            </a:r>
            <a:r>
              <a:rPr lang="en-US" sz="2800" dirty="0">
                <a:solidFill>
                  <a:srgbClr val="000000"/>
                </a:solidFill>
              </a:rPr>
              <a:t>, and others deliberately integrate art and culture into community revitalization work – placing arts at the table with land use, transportation, economic development, education, housing, infrastructure, and public safety strategies. </a:t>
            </a:r>
          </a:p>
          <a:p>
            <a:pPr marL="0" lvl="0" indent="0">
              <a:buNone/>
            </a:pPr>
            <a:r>
              <a:rPr lang="en-US" sz="2800" dirty="0">
                <a:solidFill>
                  <a:srgbClr val="00B0F0"/>
                </a:solidFill>
              </a:rPr>
              <a:t> </a:t>
            </a:r>
          </a:p>
          <a:p>
            <a:pPr marL="0" lvl="0" indent="0">
              <a:buNone/>
            </a:pPr>
            <a:r>
              <a:rPr lang="en-US" sz="2400" i="1" dirty="0"/>
              <a:t>Definition adapted from the definition developed by Markusen and Gadwa for the National Endowment for the Arts</a:t>
            </a:r>
          </a:p>
          <a:p>
            <a:pPr marL="0" lvl="0" indent="0">
              <a:buNone/>
            </a:pPr>
            <a:endParaRPr lang="en-US" sz="2100" dirty="0"/>
          </a:p>
        </p:txBody>
      </p:sp>
      <p:pic>
        <p:nvPicPr>
          <p:cNvPr id="3" name="Picture 3"/>
          <p:cNvPicPr>
            <a:picLocks noChangeAspect="1"/>
          </p:cNvPicPr>
          <p:nvPr/>
        </p:nvPicPr>
        <p:blipFill>
          <a:blip r:embed="rId3"/>
          <a:stretch>
            <a:fillRect/>
          </a:stretch>
        </p:blipFill>
        <p:spPr>
          <a:xfrm>
            <a:off x="8263890" y="6221184"/>
            <a:ext cx="645822" cy="411480"/>
          </a:xfrm>
          <a:prstGeom prst="rect">
            <a:avLst/>
          </a:prstGeom>
          <a:noFill/>
          <a:ln cap="flat">
            <a:noFill/>
          </a:ln>
        </p:spPr>
      </p:pic>
      <p:sp>
        <p:nvSpPr>
          <p:cNvPr id="4" name="Title 1"/>
          <p:cNvSpPr txBox="1">
            <a:spLocks noGrp="1"/>
          </p:cNvSpPr>
          <p:nvPr>
            <p:ph type="title"/>
          </p:nvPr>
        </p:nvSpPr>
        <p:spPr>
          <a:xfrm>
            <a:off x="455700" y="381003"/>
            <a:ext cx="8688299" cy="563105"/>
          </a:xfrm>
        </p:spPr>
        <p:txBody>
          <a:bodyPr>
            <a:noAutofit/>
          </a:bodyPr>
          <a:lstStyle/>
          <a:p>
            <a:pPr lvl="0"/>
            <a:r>
              <a:rPr lang="en-US" sz="3600" dirty="0">
                <a:solidFill>
                  <a:srgbClr val="3366FF"/>
                </a:solidFill>
              </a:rPr>
              <a:t>Creative Placemaking</a:t>
            </a:r>
          </a:p>
        </p:txBody>
      </p:sp>
    </p:spTree>
    <p:extLst>
      <p:ext uri="{BB962C8B-B14F-4D97-AF65-F5344CB8AC3E}">
        <p14:creationId xmlns:p14="http://schemas.microsoft.com/office/powerpoint/2010/main" val="1248995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3"/>
          <p:cNvGraphicFramePr>
            <a:graphicFrameLocks noGrp="1"/>
          </p:cNvGraphicFramePr>
          <p:nvPr/>
        </p:nvGraphicFramePr>
        <p:xfrm>
          <a:off x="664247" y="1368966"/>
          <a:ext cx="7673634" cy="4861560"/>
        </p:xfrm>
        <a:graphic>
          <a:graphicData uri="http://schemas.openxmlformats.org/drawingml/2006/table">
            <a:tbl>
              <a:tblPr firstRow="1" bandRow="1">
                <a:effectLst/>
                <a:tableStyleId>{5940675A-B579-460E-94D1-54222C63F5DA}</a:tableStyleId>
              </a:tblPr>
              <a:tblGrid>
                <a:gridCol w="3743763"/>
                <a:gridCol w="3929871"/>
              </a:tblGrid>
              <a:tr h="421721">
                <a:tc>
                  <a:txBody>
                    <a:bodyPr/>
                    <a:lstStyle/>
                    <a:p>
                      <a:pPr marL="0" marR="0" lvl="0" indent="0" algn="l" defTabSz="457200" rtl="0" fontAlgn="auto" hangingPunct="1">
                        <a:lnSpc>
                          <a:spcPct val="100000"/>
                        </a:lnSpc>
                        <a:spcBef>
                          <a:spcPts val="0"/>
                        </a:spcBef>
                        <a:spcAft>
                          <a:spcPts val="0"/>
                        </a:spcAft>
                        <a:buNone/>
                        <a:tabLst/>
                      </a:pPr>
                      <a:r>
                        <a:rPr lang="en-US" sz="2400" b="1"/>
                        <a:t>General Placemaking</a:t>
                      </a:r>
                    </a:p>
                  </a:txBody>
                  <a:tcPr marL="68580" marR="68580" marT="34290" marB="34290"/>
                </a:tc>
                <a:tc>
                  <a:txBody>
                    <a:bodyPr/>
                    <a:lstStyle/>
                    <a:p>
                      <a:pPr lvl="0" algn="l"/>
                      <a:r>
                        <a:rPr lang="en-US" sz="2400" b="1"/>
                        <a:t>Creative Placemaking</a:t>
                      </a:r>
                    </a:p>
                  </a:txBody>
                  <a:tcPr marL="68580" marR="68580" marT="34290" marB="34290"/>
                </a:tc>
              </a:tr>
              <a:tr h="3798582">
                <a:tc>
                  <a:txBody>
                    <a:bodyPr/>
                    <a:lstStyle/>
                    <a:p>
                      <a:pPr marL="285750" lvl="0" indent="-285750">
                        <a:buSzPct val="100000"/>
                        <a:buFont typeface="Arial"/>
                        <a:buChar char="•"/>
                      </a:pPr>
                      <a:r>
                        <a:rPr lang="en-US" sz="2200" baseline="0"/>
                        <a:t>Emphasis on “Lighter, quicker, cheaper” tactical urbanism improvements </a:t>
                      </a:r>
                    </a:p>
                    <a:p>
                      <a:pPr marL="285750" lvl="0" indent="-285750">
                        <a:buSzPct val="100000"/>
                        <a:buFont typeface="Arial"/>
                        <a:buChar char="•"/>
                      </a:pPr>
                      <a:r>
                        <a:rPr lang="en-US" sz="2200" baseline="0"/>
                        <a:t>Emphasis on physical transformation with focus on “plop-design” approaches to changing public infrastructure and public spaces </a:t>
                      </a:r>
                    </a:p>
                    <a:p>
                      <a:pPr marL="285750" lvl="0" indent="-285750">
                        <a:buSzPct val="100000"/>
                        <a:buFont typeface="Arial"/>
                        <a:buChar char="•"/>
                      </a:pPr>
                      <a:r>
                        <a:rPr lang="en-US" sz="2200" baseline="0"/>
                        <a:t>Generally includes designers and planners at table</a:t>
                      </a:r>
                    </a:p>
                    <a:p>
                      <a:pPr marL="285750" lvl="0" indent="-285750">
                        <a:buSzPct val="100000"/>
                        <a:buFont typeface="Arial"/>
                        <a:buChar char="•"/>
                      </a:pPr>
                      <a:r>
                        <a:rPr lang="en-US" sz="2200" baseline="0"/>
                        <a:t>Allows government to prototype, innovate</a:t>
                      </a:r>
                    </a:p>
                  </a:txBody>
                  <a:tcPr marL="68580" marR="68580" marT="34290" marB="34290"/>
                </a:tc>
                <a:tc>
                  <a:txBody>
                    <a:bodyPr/>
                    <a:lstStyle/>
                    <a:p>
                      <a:pPr marL="285750" lvl="0" indent="-285750">
                        <a:buSzPct val="100000"/>
                        <a:buFont typeface="Arial"/>
                        <a:buChar char="•"/>
                      </a:pPr>
                      <a:r>
                        <a:rPr lang="en-US" sz="2200"/>
                        <a:t>Emphasis on engaging human assets</a:t>
                      </a:r>
                      <a:r>
                        <a:rPr lang="en-US" sz="2200" baseline="0"/>
                        <a:t> of place – diverse cultures, artistic traditions</a:t>
                      </a:r>
                    </a:p>
                    <a:p>
                      <a:pPr marL="285750" lvl="0" indent="-285750">
                        <a:buSzPct val="100000"/>
                        <a:buFont typeface="Arial"/>
                        <a:buChar char="•"/>
                      </a:pPr>
                      <a:r>
                        <a:rPr lang="en-US" sz="2200" baseline="0"/>
                        <a:t>Emphasis on community revitalization with focus on physical transformation and programmatic approaches</a:t>
                      </a:r>
                    </a:p>
                    <a:p>
                      <a:pPr marL="285750" marR="0" lvl="0" indent="-285750" algn="l" defTabSz="457200" rtl="0" fontAlgn="auto" hangingPunct="1">
                        <a:lnSpc>
                          <a:spcPct val="100000"/>
                        </a:lnSpc>
                        <a:spcBef>
                          <a:spcPts val="0"/>
                        </a:spcBef>
                        <a:spcAft>
                          <a:spcPts val="0"/>
                        </a:spcAft>
                        <a:buSzPct val="100000"/>
                        <a:buFont typeface="Arial"/>
                        <a:buChar char="•"/>
                        <a:tabLst/>
                      </a:pPr>
                      <a:r>
                        <a:rPr lang="en-US" sz="2200" baseline="0"/>
                        <a:t>Generally includes artists and cultural organizations at table</a:t>
                      </a:r>
                    </a:p>
                    <a:p>
                      <a:pPr marL="285750" marR="0" lvl="0" indent="-285750" algn="l" defTabSz="457200" rtl="0" fontAlgn="auto" hangingPunct="1">
                        <a:lnSpc>
                          <a:spcPct val="100000"/>
                        </a:lnSpc>
                        <a:spcBef>
                          <a:spcPts val="0"/>
                        </a:spcBef>
                        <a:spcAft>
                          <a:spcPts val="0"/>
                        </a:spcAft>
                        <a:buSzPct val="100000"/>
                        <a:buFont typeface="Arial"/>
                        <a:buChar char="•"/>
                        <a:tabLst/>
                      </a:pPr>
                      <a:r>
                        <a:rPr lang="en-US" sz="2200" baseline="0"/>
                        <a:t>Allows community-based groups to engage cultures and traditions of place (placekeeping, placeholding)</a:t>
                      </a:r>
                    </a:p>
                  </a:txBody>
                  <a:tcPr marL="68580" marR="68580" marT="34290" marB="34290"/>
                </a:tc>
              </a:tr>
            </a:tbl>
          </a:graphicData>
        </a:graphic>
      </p:graphicFrame>
      <p:pic>
        <p:nvPicPr>
          <p:cNvPr id="3" name="Picture 4"/>
          <p:cNvPicPr>
            <a:picLocks noChangeAspect="1"/>
          </p:cNvPicPr>
          <p:nvPr/>
        </p:nvPicPr>
        <p:blipFill>
          <a:blip r:embed="rId3"/>
          <a:stretch>
            <a:fillRect/>
          </a:stretch>
        </p:blipFill>
        <p:spPr>
          <a:xfrm>
            <a:off x="8014972" y="6182825"/>
            <a:ext cx="645822" cy="411480"/>
          </a:xfrm>
          <a:prstGeom prst="rect">
            <a:avLst/>
          </a:prstGeom>
          <a:noFill/>
          <a:ln cap="flat">
            <a:noFill/>
          </a:ln>
        </p:spPr>
      </p:pic>
      <p:sp>
        <p:nvSpPr>
          <p:cNvPr id="4" name="Title 1"/>
          <p:cNvSpPr txBox="1">
            <a:spLocks noGrp="1"/>
          </p:cNvSpPr>
          <p:nvPr>
            <p:ph type="title"/>
          </p:nvPr>
        </p:nvSpPr>
        <p:spPr>
          <a:xfrm>
            <a:off x="455700" y="381003"/>
            <a:ext cx="8688299" cy="563105"/>
          </a:xfrm>
        </p:spPr>
        <p:txBody>
          <a:bodyPr>
            <a:noAutofit/>
          </a:bodyPr>
          <a:lstStyle/>
          <a:p>
            <a:pPr lvl="0"/>
            <a:r>
              <a:rPr lang="en-US" sz="3600" dirty="0">
                <a:solidFill>
                  <a:srgbClr val="3366FF"/>
                </a:solidFill>
              </a:rPr>
              <a:t>Placemaking vs Creative Placemaking</a:t>
            </a:r>
          </a:p>
        </p:txBody>
      </p:sp>
    </p:spTree>
    <p:extLst>
      <p:ext uri="{BB962C8B-B14F-4D97-AF65-F5344CB8AC3E}">
        <p14:creationId xmlns:p14="http://schemas.microsoft.com/office/powerpoint/2010/main" val="294726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a:solidFill>
                  <a:srgbClr val="3366FF"/>
                </a:solidFill>
              </a:rPr>
              <a:t>Discussion</a:t>
            </a:r>
            <a:endParaRPr lang="en-US" sz="3500" dirty="0">
              <a:solidFill>
                <a:srgbClr val="3366FF"/>
              </a:solidFill>
              <a:latin typeface="Rockwell"/>
              <a:cs typeface="Rockwell"/>
            </a:endParaRPr>
          </a:p>
        </p:txBody>
      </p:sp>
      <p:pic>
        <p:nvPicPr>
          <p:cNvPr id="5" name="Picture 6" descr="MAPC_Logo-Tagline_CMYK.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95669A34-5728-2244-8B0A-D1A2F2954C05}"/>
              </a:ext>
            </a:extLst>
          </p:cNvPr>
          <p:cNvSpPr/>
          <p:nvPr/>
        </p:nvSpPr>
        <p:spPr>
          <a:xfrm>
            <a:off x="236219" y="1203960"/>
            <a:ext cx="8440883" cy="5229893"/>
          </a:xfrm>
          <a:prstGeom prst="rect">
            <a:avLst/>
          </a:prstGeom>
        </p:spPr>
        <p:txBody>
          <a:bodyPr wrap="square">
            <a:spAutoFit/>
          </a:bodyPr>
          <a:lstStyle/>
          <a:p>
            <a:pPr marR="0" lvl="1">
              <a:lnSpc>
                <a:spcPct val="107000"/>
              </a:lnSpc>
              <a:spcBef>
                <a:spcPts val="0"/>
              </a:spcBef>
              <a:spcAft>
                <a:spcPts val="0"/>
              </a:spcAft>
            </a:pPr>
            <a:r>
              <a:rPr lang="en-US" sz="2600" b="1" dirty="0">
                <a:latin typeface="Arial" panose="020B0604020202020204" pitchFamily="34" charset="0"/>
                <a:ea typeface="Calibri" panose="020F0502020204030204" pitchFamily="34" charset="0"/>
                <a:cs typeface="Arial" panose="020B0604020202020204" pitchFamily="34" charset="0"/>
              </a:rPr>
              <a:t>Community Character and Sense of Place</a:t>
            </a:r>
            <a:r>
              <a:rPr lang="en-US" sz="2600" b="1" dirty="0" smtClean="0">
                <a:latin typeface="Arial" panose="020B0604020202020204" pitchFamily="34" charset="0"/>
                <a:ea typeface="Calibri" panose="020F0502020204030204" pitchFamily="34" charset="0"/>
                <a:cs typeface="Arial" panose="020B0604020202020204" pitchFamily="34" charset="0"/>
              </a:rPr>
              <a:t>:</a:t>
            </a:r>
            <a:endParaRPr lang="en-US" sz="2600" b="1" dirty="0">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pPr>
            <a:r>
              <a:rPr lang="en-US" sz="2600" dirty="0" smtClean="0">
                <a:latin typeface="Arial" panose="020B0604020202020204" pitchFamily="34" charset="0"/>
                <a:ea typeface="Calibri" panose="020F0502020204030204" pitchFamily="34" charset="0"/>
                <a:cs typeface="Arial" panose="020B0604020202020204" pitchFamily="34" charset="0"/>
              </a:rPr>
              <a:t>What </a:t>
            </a:r>
            <a:r>
              <a:rPr lang="en-US" sz="2600" dirty="0">
                <a:latin typeface="Arial" panose="020B0604020202020204" pitchFamily="34" charset="0"/>
                <a:ea typeface="Calibri" panose="020F0502020204030204" pitchFamily="34" charset="0"/>
                <a:cs typeface="Arial" panose="020B0604020202020204" pitchFamily="34" charset="0"/>
              </a:rPr>
              <a:t>are some of the things that contribute to and/or influence your community’s character? This </a:t>
            </a:r>
            <a:r>
              <a:rPr lang="en-US" sz="2600" dirty="0" smtClean="0">
                <a:latin typeface="Arial" panose="020B0604020202020204" pitchFamily="34" charset="0"/>
                <a:ea typeface="Calibri" panose="020F0502020204030204" pitchFamily="34" charset="0"/>
                <a:cs typeface="Arial" panose="020B0604020202020204" pitchFamily="34" charset="0"/>
              </a:rPr>
              <a:t>can </a:t>
            </a:r>
            <a:r>
              <a:rPr lang="en-US" sz="2600" dirty="0">
                <a:latin typeface="Arial" panose="020B0604020202020204" pitchFamily="34" charset="0"/>
                <a:ea typeface="Calibri" panose="020F0502020204030204" pitchFamily="34" charset="0"/>
                <a:cs typeface="Arial" panose="020B0604020202020204" pitchFamily="34" charset="0"/>
              </a:rPr>
              <a:t>include people, places, objects, events, history, landscape, architecture, etc</a:t>
            </a:r>
            <a:r>
              <a:rPr lang="en-US" sz="2600" dirty="0" smtClean="0">
                <a:latin typeface="Arial" panose="020B0604020202020204" pitchFamily="34" charset="0"/>
                <a:ea typeface="Calibri" panose="020F0502020204030204" pitchFamily="34" charset="0"/>
                <a:cs typeface="Arial" panose="020B0604020202020204" pitchFamily="34" charset="0"/>
              </a:rPr>
              <a:t>.</a:t>
            </a:r>
          </a:p>
          <a:p>
            <a:pPr marR="0" lvl="1">
              <a:lnSpc>
                <a:spcPct val="107000"/>
              </a:lnSpc>
              <a:spcBef>
                <a:spcPts val="0"/>
              </a:spcBef>
              <a:spcAft>
                <a:spcPts val="0"/>
              </a:spcAft>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pPr>
            <a:r>
              <a:rPr lang="en-US" sz="2600" b="1" dirty="0">
                <a:latin typeface="Arial" panose="020B0604020202020204" pitchFamily="34" charset="0"/>
                <a:ea typeface="Calibri" panose="020F0502020204030204" pitchFamily="34" charset="0"/>
                <a:cs typeface="Arial" panose="020B0604020202020204" pitchFamily="34" charset="0"/>
              </a:rPr>
              <a:t>Arts, Culture</a:t>
            </a:r>
            <a:r>
              <a:rPr lang="en-US" sz="2600" b="1" dirty="0" smtClean="0">
                <a:latin typeface="Arial" panose="020B0604020202020204" pitchFamily="34" charset="0"/>
                <a:ea typeface="Calibri" panose="020F0502020204030204" pitchFamily="34" charset="0"/>
                <a:cs typeface="Arial" panose="020B0604020202020204" pitchFamily="34" charset="0"/>
              </a:rPr>
              <a:t>, and </a:t>
            </a:r>
            <a:r>
              <a:rPr lang="en-US" sz="2600" b="1" dirty="0">
                <a:latin typeface="Arial" panose="020B0604020202020204" pitchFamily="34" charset="0"/>
                <a:ea typeface="Calibri" panose="020F0502020204030204" pitchFamily="34" charset="0"/>
                <a:cs typeface="Arial" panose="020B0604020202020204" pitchFamily="34" charset="0"/>
              </a:rPr>
              <a:t>Public Places and </a:t>
            </a:r>
            <a:r>
              <a:rPr lang="en-US" sz="2600" b="1" dirty="0" smtClean="0">
                <a:latin typeface="Arial" panose="020B0604020202020204" pitchFamily="34" charset="0"/>
                <a:ea typeface="Calibri" panose="020F0502020204030204" pitchFamily="34" charset="0"/>
                <a:cs typeface="Arial" panose="020B0604020202020204" pitchFamily="34" charset="0"/>
              </a:rPr>
              <a:t>Spaces</a:t>
            </a:r>
            <a:r>
              <a:rPr lang="en-US" sz="2600" b="1" dirty="0">
                <a:latin typeface="Arial" panose="020B0604020202020204" pitchFamily="34" charset="0"/>
                <a:ea typeface="Calibri" panose="020F0502020204030204" pitchFamily="34" charset="0"/>
                <a:cs typeface="Arial" panose="020B0604020202020204" pitchFamily="34" charset="0"/>
              </a:rPr>
              <a:t>: </a:t>
            </a:r>
          </a:p>
          <a:p>
            <a:pPr marR="0" lvl="1">
              <a:lnSpc>
                <a:spcPct val="107000"/>
              </a:lnSpc>
              <a:spcBef>
                <a:spcPts val="0"/>
              </a:spcBef>
              <a:spcAft>
                <a:spcPts val="0"/>
              </a:spcAft>
            </a:pPr>
            <a:r>
              <a:rPr lang="en-US" sz="2600" dirty="0">
                <a:latin typeface="Arial" panose="020B0604020202020204" pitchFamily="34" charset="0"/>
                <a:ea typeface="Calibri" panose="020F0502020204030204" pitchFamily="34" charset="0"/>
                <a:cs typeface="Arial" panose="020B0604020202020204" pitchFamily="34" charset="0"/>
              </a:rPr>
              <a:t>Physical planning and infrastructure impacts public/cultural life. How can we engage arts and culture to reinforce community character/cultural diversity and nurture a sense of place? </a:t>
            </a:r>
          </a:p>
          <a:p>
            <a:pPr marR="0" lvl="1">
              <a:lnSpc>
                <a:spcPct val="107000"/>
              </a:lnSpc>
              <a:spcBef>
                <a:spcPts val="0"/>
              </a:spcBef>
              <a:spcAft>
                <a:spcPts val="0"/>
              </a:spcAft>
            </a:pP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5646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a:solidFill>
                  <a:srgbClr val="3366FF"/>
                </a:solidFill>
              </a:rPr>
              <a:t>Discussion</a:t>
            </a:r>
            <a:endParaRPr lang="en-US" sz="3500" dirty="0">
              <a:solidFill>
                <a:srgbClr val="3366FF"/>
              </a:solidFill>
              <a:latin typeface="Rockwell"/>
              <a:cs typeface="Rockwell"/>
            </a:endParaRPr>
          </a:p>
        </p:txBody>
      </p:sp>
      <p:pic>
        <p:nvPicPr>
          <p:cNvPr id="5" name="Picture 6" descr="MAPC_Logo-Tagline_CMYK.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95669A34-5728-2244-8B0A-D1A2F2954C05}"/>
              </a:ext>
            </a:extLst>
          </p:cNvPr>
          <p:cNvSpPr/>
          <p:nvPr/>
        </p:nvSpPr>
        <p:spPr>
          <a:xfrm>
            <a:off x="236219" y="1203960"/>
            <a:ext cx="8126385" cy="4801764"/>
          </a:xfrm>
          <a:prstGeom prst="rect">
            <a:avLst/>
          </a:prstGeom>
        </p:spPr>
        <p:txBody>
          <a:bodyPr wrap="square">
            <a:spAutoFit/>
          </a:bodyPr>
          <a:lstStyle/>
          <a:p>
            <a:pPr marR="0" lvl="1">
              <a:lnSpc>
                <a:spcPct val="107000"/>
              </a:lnSpc>
              <a:spcBef>
                <a:spcPts val="0"/>
              </a:spcBef>
              <a:spcAft>
                <a:spcPts val="0"/>
              </a:spcAft>
            </a:pPr>
            <a:r>
              <a:rPr lang="en-US" sz="2600" b="1" dirty="0">
                <a:latin typeface="Arial" panose="020B0604020202020204" pitchFamily="34" charset="0"/>
                <a:ea typeface="Calibri" panose="020F0502020204030204" pitchFamily="34" charset="0"/>
                <a:cs typeface="Arial" panose="020B0604020202020204" pitchFamily="34" charset="0"/>
              </a:rPr>
              <a:t>Creative Life and Civic Life:</a:t>
            </a:r>
          </a:p>
          <a:p>
            <a:pPr marR="0" lvl="1">
              <a:lnSpc>
                <a:spcPct val="107000"/>
              </a:lnSpc>
              <a:spcBef>
                <a:spcPts val="0"/>
              </a:spcBef>
              <a:spcAft>
                <a:spcPts val="0"/>
              </a:spcAft>
            </a:pPr>
            <a:endParaRPr lang="en-US" sz="26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Arial" panose="020B0604020202020204" pitchFamily="34" charset="0"/>
                <a:ea typeface="Calibri" panose="020F0502020204030204" pitchFamily="34" charset="0"/>
                <a:cs typeface="Arial" panose="020B0604020202020204" pitchFamily="34" charset="0"/>
              </a:rPr>
              <a:t>How can we engage creativity to stimulate public involvement and interest in civic issues: housing, environment, public health, economic development, etc.?</a:t>
            </a:r>
          </a:p>
          <a:p>
            <a:pPr marL="742950" marR="0" lvl="1" indent="-285750">
              <a:lnSpc>
                <a:spcPct val="107000"/>
              </a:lnSpc>
              <a:spcBef>
                <a:spcPts val="0"/>
              </a:spcBef>
              <a:spcAft>
                <a:spcPts val="0"/>
              </a:spcAft>
              <a:buFont typeface="Courier New" panose="02070309020205020404" pitchFamily="49" charset="0"/>
              <a:buChar char="o"/>
            </a:pPr>
            <a:endParaRPr lang="en-US" sz="26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2600" dirty="0">
                <a:latin typeface="Arial" panose="020B0604020202020204" pitchFamily="34" charset="0"/>
                <a:ea typeface="Calibri" panose="020F0502020204030204" pitchFamily="34" charset="0"/>
                <a:cs typeface="Arial" panose="020B0604020202020204" pitchFamily="34" charset="0"/>
              </a:rPr>
              <a:t>How can we create space for engagement with arts, culture, and creativity in planning and community development? How can we make the time and find the funding to make it happen?</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397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a:solidFill>
                  <a:srgbClr val="3366FF"/>
                </a:solidFill>
              </a:rPr>
              <a:t>Discussion</a:t>
            </a:r>
            <a:endParaRPr lang="en-US" sz="3500" dirty="0">
              <a:solidFill>
                <a:srgbClr val="3366FF"/>
              </a:solidFill>
              <a:latin typeface="Rockwell"/>
              <a:cs typeface="Rockwell"/>
            </a:endParaRPr>
          </a:p>
        </p:txBody>
      </p:sp>
      <p:pic>
        <p:nvPicPr>
          <p:cNvPr id="5" name="Picture 6" descr="MAPC_Logo-Tagline_CMYK.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95669A34-5728-2244-8B0A-D1A2F2954C05}"/>
              </a:ext>
            </a:extLst>
          </p:cNvPr>
          <p:cNvSpPr/>
          <p:nvPr/>
        </p:nvSpPr>
        <p:spPr>
          <a:xfrm>
            <a:off x="236219" y="1203960"/>
            <a:ext cx="8126385" cy="5229893"/>
          </a:xfrm>
          <a:prstGeom prst="rect">
            <a:avLst/>
          </a:prstGeom>
        </p:spPr>
        <p:txBody>
          <a:bodyPr wrap="square">
            <a:spAutoFit/>
          </a:bodyPr>
          <a:lstStyle/>
          <a:p>
            <a:pPr marR="0" lvl="1">
              <a:lnSpc>
                <a:spcPct val="107000"/>
              </a:lnSpc>
              <a:spcBef>
                <a:spcPts val="0"/>
              </a:spcBef>
              <a:spcAft>
                <a:spcPts val="0"/>
              </a:spcAft>
            </a:pPr>
            <a:r>
              <a:rPr lang="en-US" sz="2600" b="1" dirty="0">
                <a:latin typeface="Arial" panose="020B0604020202020204" pitchFamily="34" charset="0"/>
                <a:ea typeface="Calibri" panose="020F0502020204030204" pitchFamily="34" charset="0"/>
                <a:cs typeface="Arial" panose="020B0604020202020204" pitchFamily="34" charset="0"/>
              </a:rPr>
              <a:t>Supporting Arts, Culture, and Creativity:</a:t>
            </a:r>
          </a:p>
          <a:p>
            <a:pPr marR="0" lvl="1">
              <a:lnSpc>
                <a:spcPct val="107000"/>
              </a:lnSpc>
              <a:spcBef>
                <a:spcPts val="0"/>
              </a:spcBef>
              <a:spcAft>
                <a:spcPts val="0"/>
              </a:spcAft>
            </a:pPr>
            <a:endParaRPr lang="en-US" sz="26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Arial" panose="020B0604020202020204" pitchFamily="34" charset="0"/>
                <a:ea typeface="Calibri" panose="020F0502020204030204" pitchFamily="34" charset="0"/>
                <a:cs typeface="Arial" panose="020B0604020202020204" pitchFamily="34" charset="0"/>
              </a:rPr>
              <a:t>What do we know about the infrastructure of support for arts and culture</a:t>
            </a:r>
            <a:r>
              <a:rPr lang="en-US" sz="2600" dirty="0" smtClean="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Courier New" panose="02070309020205020404" pitchFamily="49" charset="0"/>
              <a:buChar char="o"/>
            </a:pPr>
            <a:endParaRPr lang="en-US" sz="26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Arial" panose="020B0604020202020204" pitchFamily="34" charset="0"/>
                <a:ea typeface="Calibri" panose="020F0502020204030204" pitchFamily="34" charset="0"/>
                <a:cs typeface="Arial" panose="020B0604020202020204" pitchFamily="34" charset="0"/>
              </a:rPr>
              <a:t>If creative individuals, organizations, and businesses strive to grow, what types of supports are needed in order to facilitate that growth</a:t>
            </a:r>
            <a:r>
              <a:rPr lang="en-US" sz="2600" dirty="0" smtClean="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Courier New" panose="02070309020205020404" pitchFamily="49" charset="0"/>
              <a:buChar char="o"/>
            </a:pPr>
            <a:endParaRPr lang="en-US" sz="26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Arial" panose="020B0604020202020204" pitchFamily="34" charset="0"/>
                <a:ea typeface="Calibri" panose="020F0502020204030204" pitchFamily="34" charset="0"/>
                <a:cs typeface="Arial" panose="020B0604020202020204" pitchFamily="34" charset="0"/>
              </a:rPr>
              <a:t>How can some of the issues that prevent arts, culture, and creativity from thriving be addressed at the municipal or regional levels?</a:t>
            </a:r>
          </a:p>
        </p:txBody>
      </p:sp>
    </p:spTree>
    <p:extLst>
      <p:ext uri="{BB962C8B-B14F-4D97-AF65-F5344CB8AC3E}">
        <p14:creationId xmlns:p14="http://schemas.microsoft.com/office/powerpoint/2010/main" val="3684037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414" y="1312168"/>
            <a:ext cx="8176986" cy="4832092"/>
          </a:xfrm>
          <a:prstGeom prst="rect">
            <a:avLst/>
          </a:prstGeom>
        </p:spPr>
        <p:txBody>
          <a:bodyPr wrap="square">
            <a:spAutoFit/>
          </a:bodyPr>
          <a:lstStyle/>
          <a:p>
            <a:pPr algn="ctr"/>
            <a:r>
              <a:rPr lang="en-US" sz="2800" b="1" dirty="0">
                <a:solidFill>
                  <a:srgbClr val="212121"/>
                </a:solidFill>
                <a:latin typeface="Tw Cen MT" charset="0"/>
              </a:rPr>
              <a:t>Jennifer Sien Erickson</a:t>
            </a:r>
            <a:r>
              <a:rPr lang="en-US" sz="2800" dirty="0">
                <a:solidFill>
                  <a:srgbClr val="212121"/>
                </a:solidFill>
                <a:latin typeface="Calibri" charset="0"/>
              </a:rPr>
              <a:t>  </a:t>
            </a:r>
            <a:endParaRPr lang="en-US" sz="2800" dirty="0">
              <a:solidFill>
                <a:srgbClr val="212121"/>
              </a:solidFill>
              <a:latin typeface="Times New Roman" charset="0"/>
            </a:endParaRPr>
          </a:p>
          <a:p>
            <a:pPr algn="ctr"/>
            <a:r>
              <a:rPr lang="en-US" sz="2800" dirty="0">
                <a:solidFill>
                  <a:srgbClr val="404040"/>
                </a:solidFill>
                <a:latin typeface="Tw Cen MT" charset="0"/>
              </a:rPr>
              <a:t>Manager, Arts &amp; Culture</a:t>
            </a:r>
            <a:endParaRPr lang="en-US" sz="2800" dirty="0">
              <a:solidFill>
                <a:srgbClr val="212121"/>
              </a:solidFill>
              <a:latin typeface="Times New Roman" charset="0"/>
            </a:endParaRPr>
          </a:p>
          <a:p>
            <a:pPr algn="ctr"/>
            <a:r>
              <a:rPr lang="en-US" sz="2800" dirty="0">
                <a:solidFill>
                  <a:srgbClr val="404040"/>
                </a:solidFill>
                <a:latin typeface="Tw Cen MT" charset="0"/>
              </a:rPr>
              <a:t>Metropolitan Area Planning Council</a:t>
            </a:r>
            <a:br>
              <a:rPr lang="en-US" sz="2800" dirty="0">
                <a:solidFill>
                  <a:srgbClr val="404040"/>
                </a:solidFill>
                <a:latin typeface="Tw Cen MT" charset="0"/>
              </a:rPr>
            </a:br>
            <a:r>
              <a:rPr lang="en-US" sz="2800" dirty="0">
                <a:solidFill>
                  <a:srgbClr val="404040"/>
                </a:solidFill>
                <a:latin typeface="Tw Cen MT" charset="0"/>
              </a:rPr>
              <a:t>60 Temple Place, Boston, MA 02111</a:t>
            </a:r>
            <a:br>
              <a:rPr lang="en-US" sz="2800" dirty="0">
                <a:solidFill>
                  <a:srgbClr val="404040"/>
                </a:solidFill>
                <a:latin typeface="Tw Cen MT" charset="0"/>
              </a:rPr>
            </a:br>
            <a:r>
              <a:rPr lang="en-US" sz="2800" b="1" dirty="0">
                <a:solidFill>
                  <a:srgbClr val="FF6600"/>
                </a:solidFill>
                <a:latin typeface="Tw Cen MT" charset="0"/>
                <a:hlinkClick r:id="rId2"/>
              </a:rPr>
              <a:t>617-933-0759</a:t>
            </a:r>
            <a:r>
              <a:rPr lang="en-US" sz="2800" b="1" dirty="0">
                <a:solidFill>
                  <a:srgbClr val="FF6600"/>
                </a:solidFill>
                <a:latin typeface="Tw Cen MT" charset="0"/>
              </a:rPr>
              <a:t> </a:t>
            </a:r>
          </a:p>
          <a:p>
            <a:pPr algn="ctr"/>
            <a:r>
              <a:rPr lang="en-US" sz="2800" dirty="0">
                <a:solidFill>
                  <a:srgbClr val="212121"/>
                </a:solidFill>
                <a:latin typeface="Tw Cen MT" charset="0"/>
                <a:hlinkClick r:id="rId3"/>
              </a:rPr>
              <a:t>jerickson@mapc.org</a:t>
            </a:r>
            <a:r>
              <a:rPr lang="en-US" sz="2800" dirty="0">
                <a:solidFill>
                  <a:srgbClr val="212121"/>
                </a:solidFill>
                <a:latin typeface="Calibri" charset="0"/>
              </a:rPr>
              <a:t/>
            </a:r>
            <a:br>
              <a:rPr lang="en-US" sz="2800" dirty="0">
                <a:solidFill>
                  <a:srgbClr val="212121"/>
                </a:solidFill>
                <a:latin typeface="Calibri" charset="0"/>
              </a:rPr>
            </a:br>
            <a:endParaRPr lang="en-US" sz="2800" dirty="0">
              <a:solidFill>
                <a:srgbClr val="212121"/>
              </a:solidFill>
              <a:latin typeface="Calibri" charset="0"/>
            </a:endParaRPr>
          </a:p>
          <a:p>
            <a:pPr algn="ctr"/>
            <a:r>
              <a:rPr lang="en-US" sz="2800" dirty="0">
                <a:solidFill>
                  <a:srgbClr val="404040"/>
                </a:solidFill>
                <a:latin typeface="Tw Cen MT" charset="0"/>
              </a:rPr>
              <a:t>Arts &amp; Culture Division: </a:t>
            </a:r>
            <a:r>
              <a:rPr lang="en-US" sz="2800" dirty="0">
                <a:solidFill>
                  <a:srgbClr val="404040"/>
                </a:solidFill>
                <a:latin typeface="Tw Cen MT" charset="0"/>
                <a:hlinkClick r:id="rId4"/>
              </a:rPr>
              <a:t>www.mapc.org/artsandculture</a:t>
            </a:r>
            <a:endParaRPr lang="en-US" sz="2800" dirty="0">
              <a:solidFill>
                <a:srgbClr val="212121"/>
              </a:solidFill>
              <a:latin typeface="Times New Roman" charset="0"/>
            </a:endParaRPr>
          </a:p>
          <a:p>
            <a:pPr algn="ctr"/>
            <a:endParaRPr lang="en-US" sz="2800" dirty="0">
              <a:solidFill>
                <a:srgbClr val="404040"/>
              </a:solidFill>
              <a:latin typeface="Tw Cen MT" charset="0"/>
            </a:endParaRPr>
          </a:p>
          <a:p>
            <a:pPr algn="ctr"/>
            <a:r>
              <a:rPr lang="en-US" sz="2800" dirty="0">
                <a:solidFill>
                  <a:srgbClr val="404040"/>
                </a:solidFill>
                <a:latin typeface="Tw Cen MT" charset="0"/>
              </a:rPr>
              <a:t>APA Arts and Planning Interest Group (APIG): </a:t>
            </a:r>
            <a:r>
              <a:rPr lang="en-US" sz="2800" dirty="0">
                <a:solidFill>
                  <a:srgbClr val="262626"/>
                </a:solidFill>
                <a:latin typeface="Tw Cen MT" charset="0"/>
                <a:hlinkClick r:id="rId5"/>
              </a:rPr>
              <a:t>https://www.planning.org/divisions/groups/arts/</a:t>
            </a:r>
            <a:endParaRPr lang="en-US" sz="2800" b="0" i="0" dirty="0">
              <a:solidFill>
                <a:srgbClr val="212121"/>
              </a:solidFill>
              <a:effectLst/>
              <a:latin typeface="Times New Roman" charset="0"/>
            </a:endParaRPr>
          </a:p>
        </p:txBody>
      </p:sp>
      <p:sp>
        <p:nvSpPr>
          <p:cNvPr id="5" name="Rectangle 4"/>
          <p:cNvSpPr/>
          <p:nvPr/>
        </p:nvSpPr>
        <p:spPr>
          <a:xfrm>
            <a:off x="357414" y="381000"/>
            <a:ext cx="7228839" cy="630942"/>
          </a:xfrm>
          <a:prstGeom prst="rect">
            <a:avLst/>
          </a:prstGeom>
        </p:spPr>
        <p:txBody>
          <a:bodyPr wrap="square">
            <a:spAutoFit/>
          </a:bodyPr>
          <a:lstStyle/>
          <a:p>
            <a:r>
              <a:rPr lang="en-US" sz="3500" dirty="0">
                <a:solidFill>
                  <a:srgbClr val="3366FF"/>
                </a:solidFill>
              </a:rPr>
              <a:t>Keep in Touch</a:t>
            </a:r>
          </a:p>
        </p:txBody>
      </p:sp>
      <p:pic>
        <p:nvPicPr>
          <p:cNvPr id="6" name="Picture 6" descr="MAPC_Logo-Tagline_CMYK.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Tree>
    <p:extLst>
      <p:ext uri="{BB962C8B-B14F-4D97-AF65-F5344CB8AC3E}">
        <p14:creationId xmlns:p14="http://schemas.microsoft.com/office/powerpoint/2010/main" val="214824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 y="242719"/>
            <a:ext cx="8440883" cy="961241"/>
          </a:xfrm>
        </p:spPr>
        <p:txBody>
          <a:bodyPr>
            <a:noAutofit/>
          </a:bodyPr>
          <a:lstStyle/>
          <a:p>
            <a:r>
              <a:rPr lang="en-US" sz="3500" dirty="0" smtClean="0">
                <a:solidFill>
                  <a:srgbClr val="3366FF"/>
                </a:solidFill>
              </a:rPr>
              <a:t>Agenda</a:t>
            </a:r>
            <a:endParaRPr lang="en-US" sz="3500" dirty="0">
              <a:solidFill>
                <a:srgbClr val="3366FF"/>
              </a:solidFill>
              <a:latin typeface="Rockwell"/>
              <a:cs typeface="Rockwell"/>
            </a:endParaRPr>
          </a:p>
        </p:txBody>
      </p:sp>
      <p:pic>
        <p:nvPicPr>
          <p:cNvPr id="5" name="Picture 6" descr="MAPC_Logo-Tagline_CMYK.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95669A34-5728-2244-8B0A-D1A2F2954C05}"/>
              </a:ext>
            </a:extLst>
          </p:cNvPr>
          <p:cNvSpPr/>
          <p:nvPr/>
        </p:nvSpPr>
        <p:spPr>
          <a:xfrm>
            <a:off x="248919" y="1051560"/>
            <a:ext cx="8440883" cy="5509200"/>
          </a:xfrm>
          <a:prstGeom prst="rect">
            <a:avLst/>
          </a:prstGeom>
        </p:spPr>
        <p:txBody>
          <a:bodyPr wrap="square">
            <a:spAutoFit/>
          </a:bodyPr>
          <a:lstStyle/>
          <a:p>
            <a:r>
              <a:rPr lang="en-US" sz="2200" b="1" dirty="0"/>
              <a:t>9:00 – 9:25 am</a:t>
            </a:r>
            <a:r>
              <a:rPr lang="en-US" sz="2200" b="1" dirty="0" smtClean="0"/>
              <a:t>:		Arts </a:t>
            </a:r>
            <a:r>
              <a:rPr lang="en-US" sz="2200" b="1" dirty="0"/>
              <a:t>+ Cultural Planning in the Inner Core</a:t>
            </a:r>
            <a:endParaRPr lang="en-US" sz="2200" dirty="0"/>
          </a:p>
          <a:p>
            <a:pPr marL="2571750" lvl="5" indent="-285750">
              <a:buFont typeface="Arial" panose="020B0604020202020204" pitchFamily="34" charset="0"/>
              <a:buChar char="•"/>
            </a:pPr>
            <a:r>
              <a:rPr lang="en-US" sz="2200" dirty="0" smtClean="0"/>
              <a:t>Julie </a:t>
            </a:r>
            <a:r>
              <a:rPr lang="en-US" sz="2200" dirty="0"/>
              <a:t>Burros, Chief of Arts + Culture, Boston</a:t>
            </a:r>
          </a:p>
          <a:p>
            <a:pPr marL="2571750" lvl="5" indent="-285750">
              <a:buFont typeface="Arial" panose="020B0604020202020204" pitchFamily="34" charset="0"/>
              <a:buChar char="•"/>
            </a:pPr>
            <a:r>
              <a:rPr lang="en-US" sz="2200" dirty="0"/>
              <a:t>Ali Carter, Economic Development Coordinator, Arlington</a:t>
            </a:r>
          </a:p>
          <a:p>
            <a:r>
              <a:rPr lang="en-US" sz="2200" b="1" dirty="0"/>
              <a:t> </a:t>
            </a:r>
            <a:endParaRPr lang="en-US" sz="2200" dirty="0"/>
          </a:p>
          <a:p>
            <a:r>
              <a:rPr lang="en-US" sz="2200" b="1" dirty="0"/>
              <a:t>9:25 – 9:50 am: </a:t>
            </a:r>
            <a:r>
              <a:rPr lang="en-US" sz="2200" b="1" dirty="0" smtClean="0"/>
              <a:t>	Cultural </a:t>
            </a:r>
            <a:r>
              <a:rPr lang="en-US" sz="2200" b="1" dirty="0"/>
              <a:t>Vitality in Metro Boston: Two Initiatives</a:t>
            </a:r>
            <a:endParaRPr lang="en-US" sz="2200" dirty="0"/>
          </a:p>
          <a:p>
            <a:pPr marL="2571750" lvl="5" indent="-285750">
              <a:buFont typeface="Arial" panose="020B0604020202020204" pitchFamily="34" charset="0"/>
              <a:buChar char="•"/>
            </a:pPr>
            <a:r>
              <a:rPr lang="en-US" sz="2200" dirty="0"/>
              <a:t>Jim Grace, Executive Director, Arts + Business Council of Greater Boston</a:t>
            </a:r>
          </a:p>
          <a:p>
            <a:pPr marL="2571750" lvl="5" indent="-285750">
              <a:buFont typeface="Arial" panose="020B0604020202020204" pitchFamily="34" charset="0"/>
              <a:buChar char="•"/>
            </a:pPr>
            <a:r>
              <a:rPr lang="en-US" sz="2200" dirty="0"/>
              <a:t>Cara Berg Powers, Executive Director, Transformative Culture Project</a:t>
            </a:r>
          </a:p>
          <a:p>
            <a:r>
              <a:rPr lang="en-US" sz="2200" b="1" dirty="0"/>
              <a:t> </a:t>
            </a:r>
            <a:endParaRPr lang="en-US" sz="2200" dirty="0"/>
          </a:p>
          <a:p>
            <a:r>
              <a:rPr lang="en-US" sz="2200" b="1" dirty="0"/>
              <a:t>9:50 – 10:30 am: 	</a:t>
            </a:r>
            <a:r>
              <a:rPr lang="en-US" sz="2200" b="1" dirty="0" smtClean="0"/>
              <a:t>Discuss: </a:t>
            </a:r>
            <a:r>
              <a:rPr lang="en-US" sz="2200" b="1" dirty="0"/>
              <a:t>Opportunities for </a:t>
            </a:r>
            <a:r>
              <a:rPr lang="en-US" sz="2200" b="1" dirty="0" smtClean="0"/>
              <a:t>Regional Collaboration</a:t>
            </a:r>
            <a:endParaRPr lang="en-US" sz="2200" dirty="0"/>
          </a:p>
          <a:p>
            <a:pPr marL="2571750" lvl="5" indent="-285750">
              <a:buFont typeface="Arial" panose="020B0604020202020204" pitchFamily="34" charset="0"/>
              <a:buChar char="•"/>
            </a:pPr>
            <a:r>
              <a:rPr lang="en-US" sz="2200" dirty="0" smtClean="0"/>
              <a:t>Greg </a:t>
            </a:r>
            <a:r>
              <a:rPr lang="en-US" sz="2200" dirty="0"/>
              <a:t>Liakos, Communications Director, Massachusetts </a:t>
            </a:r>
            <a:r>
              <a:rPr lang="en-US" sz="2200"/>
              <a:t>Cultural </a:t>
            </a:r>
            <a:r>
              <a:rPr lang="en-US" sz="2200" smtClean="0"/>
              <a:t>Council</a:t>
            </a:r>
          </a:p>
          <a:p>
            <a:pPr marL="2571750" lvl="5" indent="-285750">
              <a:buFont typeface="Arial" panose="020B0604020202020204" pitchFamily="34" charset="0"/>
              <a:buChar char="•"/>
            </a:pPr>
            <a:r>
              <a:rPr lang="en-US" sz="2200" smtClean="0"/>
              <a:t>Speakers</a:t>
            </a:r>
            <a:r>
              <a:rPr lang="en-US" sz="2200" dirty="0"/>
              <a:t>, ICC members</a:t>
            </a:r>
          </a:p>
          <a:p>
            <a:pPr marL="2571750" lvl="5"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349243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A93E15D-1B60-C44A-991E-9B42406EE4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8801" y="184529"/>
            <a:ext cx="4883706" cy="6511608"/>
          </a:xfrm>
          <a:prstGeom prst="rect">
            <a:avLst/>
          </a:prstGeom>
        </p:spPr>
      </p:pic>
      <p:pic>
        <p:nvPicPr>
          <p:cNvPr id="8" name="Picture 7">
            <a:extLst>
              <a:ext uri="{FF2B5EF4-FFF2-40B4-BE49-F238E27FC236}">
                <a16:creationId xmlns="" xmlns:a16="http://schemas.microsoft.com/office/drawing/2014/main" id="{043FC583-2600-D641-8322-33ADED8D53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294" y="187771"/>
            <a:ext cx="4881275" cy="6508366"/>
          </a:xfrm>
          <a:prstGeom prst="rect">
            <a:avLst/>
          </a:prstGeom>
        </p:spPr>
      </p:pic>
      <p:sp>
        <p:nvSpPr>
          <p:cNvPr id="19" name="TextBox 18"/>
          <p:cNvSpPr txBox="1"/>
          <p:nvPr/>
        </p:nvSpPr>
        <p:spPr>
          <a:xfrm>
            <a:off x="146294" y="381000"/>
            <a:ext cx="8890857" cy="1384995"/>
          </a:xfrm>
          <a:prstGeom prst="rect">
            <a:avLst/>
          </a:prstGeom>
          <a:solidFill>
            <a:schemeClr val="accent1">
              <a:alpha val="80000"/>
            </a:schemeClr>
          </a:solidFill>
        </p:spPr>
        <p:txBody>
          <a:bodyPr wrap="square" rtlCol="0">
            <a:spAutoFit/>
          </a:bodyPr>
          <a:lstStyle/>
          <a:p>
            <a:pPr defTabSz="457177"/>
            <a:r>
              <a:rPr lang="en-US" sz="2800" b="1" dirty="0">
                <a:solidFill>
                  <a:schemeClr val="bg1"/>
                </a:solidFill>
                <a:ea typeface="Tahoma" panose="020B0604030504040204" pitchFamily="34" charset="0"/>
                <a:cs typeface="Arial" panose="020B0604020202020204" pitchFamily="34" charset="0"/>
              </a:rPr>
              <a:t>Arts and culture </a:t>
            </a:r>
            <a:r>
              <a:rPr lang="en-US" sz="2800" dirty="0">
                <a:solidFill>
                  <a:schemeClr val="bg1"/>
                </a:solidFill>
                <a:ea typeface="Tahoma" panose="020B0604030504040204" pitchFamily="34" charset="0"/>
                <a:cs typeface="Arial" panose="020B0604020202020204" pitchFamily="34" charset="0"/>
              </a:rPr>
              <a:t>is a dynamic manifestation of human diversity, activity, and expression</a:t>
            </a:r>
            <a:r>
              <a:rPr lang="en-US" sz="2800" dirty="0" smtClean="0">
                <a:solidFill>
                  <a:schemeClr val="bg1"/>
                </a:solidFill>
                <a:ea typeface="Tahoma" panose="020B0604030504040204" pitchFamily="34" charset="0"/>
                <a:cs typeface="Arial" panose="020B0604020202020204" pitchFamily="34" charset="0"/>
              </a:rPr>
              <a:t>. </a:t>
            </a:r>
            <a:r>
              <a:rPr lang="en-US" sz="2800" dirty="0" smtClean="0">
                <a:solidFill>
                  <a:schemeClr val="bg1"/>
                </a:solidFill>
                <a:latin typeface="+mj-lt"/>
                <a:ea typeface="Tahoma" panose="020B0604030504040204" pitchFamily="34" charset="0"/>
                <a:cs typeface="Arial" panose="020B0604020202020204" pitchFamily="34" charset="0"/>
              </a:rPr>
              <a:t>It </a:t>
            </a:r>
            <a:r>
              <a:rPr lang="en-US" sz="2800" dirty="0">
                <a:solidFill>
                  <a:schemeClr val="bg1"/>
                </a:solidFill>
                <a:latin typeface="+mj-lt"/>
                <a:ea typeface="Tahoma" panose="020B0604030504040204" pitchFamily="34" charset="0"/>
                <a:cs typeface="Arial" panose="020B0604020202020204" pitchFamily="34" charset="0"/>
              </a:rPr>
              <a:t>also strengthens and amplifies </a:t>
            </a:r>
            <a:r>
              <a:rPr lang="en-US" sz="2800" dirty="0" smtClean="0">
                <a:solidFill>
                  <a:schemeClr val="bg1"/>
                </a:solidFill>
                <a:latin typeface="+mj-lt"/>
                <a:ea typeface="Tahoma" panose="020B0604030504040204" pitchFamily="34" charset="0"/>
                <a:cs typeface="Arial" panose="020B0604020202020204" pitchFamily="34" charset="0"/>
              </a:rPr>
              <a:t>the </a:t>
            </a:r>
            <a:r>
              <a:rPr lang="en-US" sz="2800" b="1" dirty="0" smtClean="0">
                <a:solidFill>
                  <a:schemeClr val="bg1"/>
                </a:solidFill>
                <a:latin typeface="+mj-lt"/>
                <a:ea typeface="Tahoma" panose="020B0604030504040204" pitchFamily="34" charset="0"/>
                <a:cs typeface="Arial" panose="020B0604020202020204" pitchFamily="34" charset="0"/>
              </a:rPr>
              <a:t>human </a:t>
            </a:r>
            <a:r>
              <a:rPr lang="en-US" sz="2800" b="1" dirty="0">
                <a:solidFill>
                  <a:schemeClr val="bg1"/>
                </a:solidFill>
                <a:latin typeface="+mj-lt"/>
                <a:ea typeface="Tahoma" panose="020B0604030504040204" pitchFamily="34" charset="0"/>
                <a:cs typeface="Arial" panose="020B0604020202020204" pitchFamily="34" charset="0"/>
              </a:rPr>
              <a:t>and physical assets of place.</a:t>
            </a:r>
            <a:endParaRPr lang="en-US" sz="2800" dirty="0">
              <a:solidFill>
                <a:schemeClr val="bg1"/>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619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600BDC3-CE5D-FF45-BD0B-1E481CF959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508" y="127838"/>
            <a:ext cx="8807732" cy="6575551"/>
          </a:xfrm>
          <a:prstGeom prst="rect">
            <a:avLst/>
          </a:prstGeom>
        </p:spPr>
      </p:pic>
      <p:pic>
        <p:nvPicPr>
          <p:cNvPr id="3" name="Picture 2">
            <a:extLst>
              <a:ext uri="{FF2B5EF4-FFF2-40B4-BE49-F238E27FC236}">
                <a16:creationId xmlns="" xmlns:a16="http://schemas.microsoft.com/office/drawing/2014/main" id="{53ECDA51-F6C9-BE4B-B646-C2D83D8C50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26940" y="9120554"/>
            <a:ext cx="8780367" cy="6524847"/>
          </a:xfrm>
          <a:prstGeom prst="rect">
            <a:avLst/>
          </a:prstGeom>
        </p:spPr>
      </p:pic>
      <p:sp>
        <p:nvSpPr>
          <p:cNvPr id="5" name="TextBox 4">
            <a:extLst>
              <a:ext uri="{FF2B5EF4-FFF2-40B4-BE49-F238E27FC236}">
                <a16:creationId xmlns="" xmlns:a16="http://schemas.microsoft.com/office/drawing/2014/main" id="{3388B085-7962-1843-94E5-249E4A823CEA}"/>
              </a:ext>
            </a:extLst>
          </p:cNvPr>
          <p:cNvSpPr txBox="1"/>
          <p:nvPr/>
        </p:nvSpPr>
        <p:spPr>
          <a:xfrm>
            <a:off x="177508" y="381000"/>
            <a:ext cx="8807732" cy="1938992"/>
          </a:xfrm>
          <a:prstGeom prst="rect">
            <a:avLst/>
          </a:prstGeom>
          <a:solidFill>
            <a:schemeClr val="accent1">
              <a:alpha val="80000"/>
            </a:schemeClr>
          </a:solidFill>
        </p:spPr>
        <p:txBody>
          <a:bodyPr wrap="square" rtlCol="0">
            <a:spAutoFit/>
          </a:bodyPr>
          <a:lstStyle/>
          <a:p>
            <a:r>
              <a:rPr lang="en-US" sz="3000" dirty="0">
                <a:solidFill>
                  <a:schemeClr val="bg1"/>
                </a:solidFill>
                <a:cs typeface="Arial" panose="020B0604020202020204" pitchFamily="34" charset="0"/>
              </a:rPr>
              <a:t>The primary goal of </a:t>
            </a:r>
            <a:r>
              <a:rPr lang="en-US" sz="3000" dirty="0" smtClean="0">
                <a:solidFill>
                  <a:schemeClr val="bg1"/>
                </a:solidFill>
                <a:cs typeface="Arial" panose="020B0604020202020204" pitchFamily="34" charset="0"/>
              </a:rPr>
              <a:t>MAPC’s Arts </a:t>
            </a:r>
            <a:r>
              <a:rPr lang="en-US" sz="3000" dirty="0">
                <a:solidFill>
                  <a:schemeClr val="bg1"/>
                </a:solidFill>
                <a:cs typeface="Arial" panose="020B0604020202020204" pitchFamily="34" charset="0"/>
              </a:rPr>
              <a:t>and Culture Division is to establish arts and culture as a core competency for planning and community development staff in the Metropolitan Boston region. </a:t>
            </a:r>
          </a:p>
        </p:txBody>
      </p:sp>
    </p:spTree>
    <p:extLst>
      <p:ext uri="{BB962C8B-B14F-4D97-AF65-F5344CB8AC3E}">
        <p14:creationId xmlns:p14="http://schemas.microsoft.com/office/powerpoint/2010/main" val="13672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rcRect r="34988"/>
          <a:stretch>
            <a:fillRect/>
          </a:stretch>
        </p:blipFill>
        <p:spPr>
          <a:xfrm>
            <a:off x="3909015" y="5895181"/>
            <a:ext cx="1303066" cy="708941"/>
          </a:xfrm>
          <a:prstGeom prst="rect">
            <a:avLst/>
          </a:prstGeom>
          <a:noFill/>
          <a:ln cap="flat">
            <a:noFill/>
          </a:ln>
        </p:spPr>
      </p:pic>
      <p:grpSp>
        <p:nvGrpSpPr>
          <p:cNvPr id="8" name="Group 7"/>
          <p:cNvGrpSpPr/>
          <p:nvPr/>
        </p:nvGrpSpPr>
        <p:grpSpPr>
          <a:xfrm>
            <a:off x="1859461" y="381000"/>
            <a:ext cx="5402174" cy="6162159"/>
            <a:chOff x="1752603" y="381003"/>
            <a:chExt cx="5402174" cy="6162159"/>
          </a:xfrm>
        </p:grpSpPr>
        <p:pic>
          <p:nvPicPr>
            <p:cNvPr id="3" name="Picture 3"/>
            <p:cNvPicPr>
              <a:picLocks noChangeAspect="1"/>
            </p:cNvPicPr>
            <p:nvPr/>
          </p:nvPicPr>
          <p:blipFill>
            <a:blip r:embed="rId4"/>
            <a:stretch>
              <a:fillRect/>
            </a:stretch>
          </p:blipFill>
          <p:spPr>
            <a:xfrm>
              <a:off x="1752603" y="381003"/>
              <a:ext cx="5402174" cy="3154515"/>
            </a:xfrm>
            <a:prstGeom prst="rect">
              <a:avLst/>
            </a:prstGeom>
            <a:noFill/>
            <a:ln cap="flat">
              <a:noFill/>
            </a:ln>
          </p:spPr>
        </p:pic>
        <p:pic>
          <p:nvPicPr>
            <p:cNvPr id="4" name="Picture 4"/>
            <p:cNvPicPr>
              <a:picLocks noChangeAspect="1"/>
            </p:cNvPicPr>
            <p:nvPr/>
          </p:nvPicPr>
          <p:blipFill>
            <a:blip r:embed="rId5"/>
            <a:stretch>
              <a:fillRect/>
            </a:stretch>
          </p:blipFill>
          <p:spPr>
            <a:xfrm>
              <a:off x="1752603" y="3535518"/>
              <a:ext cx="1872919" cy="3007644"/>
            </a:xfrm>
            <a:prstGeom prst="rect">
              <a:avLst/>
            </a:prstGeom>
            <a:noFill/>
            <a:ln cap="flat">
              <a:noFill/>
            </a:ln>
          </p:spPr>
        </p:pic>
        <p:pic>
          <p:nvPicPr>
            <p:cNvPr id="7" name="Picture 7"/>
            <p:cNvPicPr>
              <a:picLocks noChangeAspect="1"/>
            </p:cNvPicPr>
            <p:nvPr/>
          </p:nvPicPr>
          <p:blipFill>
            <a:blip r:embed="rId6"/>
            <a:stretch>
              <a:fillRect/>
            </a:stretch>
          </p:blipFill>
          <p:spPr>
            <a:xfrm>
              <a:off x="3736430" y="3572295"/>
              <a:ext cx="1596956" cy="2237052"/>
            </a:xfrm>
            <a:prstGeom prst="rect">
              <a:avLst/>
            </a:prstGeom>
            <a:noFill/>
            <a:ln cap="flat">
              <a:noFill/>
            </a:ln>
          </p:spPr>
        </p:pic>
      </p:grpSp>
    </p:spTree>
    <p:extLst>
      <p:ext uri="{BB962C8B-B14F-4D97-AF65-F5344CB8AC3E}">
        <p14:creationId xmlns:p14="http://schemas.microsoft.com/office/powerpoint/2010/main" val="278429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799" y="331872"/>
            <a:ext cx="8661400" cy="1165056"/>
          </a:xfrm>
        </p:spPr>
        <p:txBody>
          <a:bodyPr>
            <a:normAutofit/>
          </a:bodyPr>
          <a:lstStyle/>
          <a:p>
            <a:pPr algn="l"/>
            <a:r>
              <a:rPr lang="en-US" sz="2900" dirty="0">
                <a:solidFill>
                  <a:srgbClr val="3366FF"/>
                </a:solidFill>
                <a:cs typeface="Rockwell"/>
              </a:rPr>
              <a:t>Our Services: Capacity-Building, Technical Assistance, Research, Data Collection, and Advocacy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298"/>
          <a:stretch/>
        </p:blipFill>
        <p:spPr>
          <a:xfrm>
            <a:off x="5879882" y="3226347"/>
            <a:ext cx="2816855" cy="1815470"/>
          </a:xfrm>
          <a:prstGeom prst="rect">
            <a:avLst/>
          </a:prstGeom>
        </p:spPr>
      </p:pic>
      <p:sp>
        <p:nvSpPr>
          <p:cNvPr id="3" name="Rectangle 2"/>
          <p:cNvSpPr/>
          <p:nvPr/>
        </p:nvSpPr>
        <p:spPr>
          <a:xfrm>
            <a:off x="5879882" y="5280878"/>
            <a:ext cx="2669000" cy="369332"/>
          </a:xfrm>
          <a:prstGeom prst="rect">
            <a:avLst/>
          </a:prstGeom>
        </p:spPr>
        <p:txBody>
          <a:bodyPr wrap="none">
            <a:spAutoFit/>
          </a:bodyPr>
          <a:lstStyle/>
          <a:p>
            <a:r>
              <a:rPr lang="en-US" dirty="0">
                <a:solidFill>
                  <a:srgbClr val="3366FF"/>
                </a:solidFill>
                <a:cs typeface="Rockwell"/>
              </a:rPr>
              <a:t>www.artsandplanning.org</a:t>
            </a:r>
            <a:endParaRPr lang="en-US" dirty="0">
              <a:solidFill>
                <a:srgbClr val="3366FF"/>
              </a:solidFill>
            </a:endParaRPr>
          </a:p>
        </p:txBody>
      </p:sp>
      <p:pic>
        <p:nvPicPr>
          <p:cNvPr id="5" name="Picture 6" descr="MAPC_Logo-Tagline_CMYK.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
        <p:nvSpPr>
          <p:cNvPr id="6" name="Rectangle 5"/>
          <p:cNvSpPr/>
          <p:nvPr/>
        </p:nvSpPr>
        <p:spPr>
          <a:xfrm>
            <a:off x="270646" y="1534567"/>
            <a:ext cx="5450600" cy="4893647"/>
          </a:xfrm>
          <a:prstGeom prst="rect">
            <a:avLst/>
          </a:prstGeom>
        </p:spPr>
        <p:txBody>
          <a:bodyPr wrap="square">
            <a:spAutoFit/>
          </a:bodyPr>
          <a:lstStyle/>
          <a:p>
            <a:pPr marL="514350" indent="-514350">
              <a:buFont typeface="+mj-lt"/>
              <a:buAutoNum type="arabicPeriod"/>
            </a:pP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Capacity building</a:t>
            </a:r>
          </a:p>
          <a:p>
            <a:pPr marL="971550" lvl="1" indent="-282575">
              <a:buFont typeface="Arial" charset="0"/>
              <a:buChar cha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Conferences, Trainings, Internal Learning </a:t>
            </a:r>
            <a:r>
              <a:rPr lang="en-US" sz="2400" dirty="0" smtClean="0">
                <a:solidFill>
                  <a:prstClr val="black"/>
                </a:solidFill>
                <a:latin typeface="Arial" panose="020B0604020202020204" pitchFamily="34" charset="0"/>
                <a:ea typeface="Tahoma" panose="020B0604030504040204" pitchFamily="34" charset="0"/>
                <a:cs typeface="Arial" panose="020B0604020202020204" pitchFamily="34" charset="0"/>
              </a:rPr>
              <a:t>Community, </a:t>
            </a:r>
            <a:endParaRPr lang="en-US" sz="2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971550" lvl="1" indent="-282575">
              <a:buFont typeface="Arial" charset="0"/>
              <a:buChar cha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External Advisory Group</a:t>
            </a:r>
          </a:p>
          <a:p>
            <a:pPr marL="514350" indent="-514350">
              <a:buFont typeface="+mj-lt"/>
              <a:buAutoNum type="arabicPeriod"/>
            </a:pP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Technical assistance through projects, collective purchasing</a:t>
            </a:r>
            <a:endParaRPr lang="en-US" sz="2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971550" lvl="1" indent="-282575">
              <a:buFont typeface="Arial" charset="0"/>
              <a:buChar cha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Practice areas include cultural planning, creative placemaking/creative community development, socially engaged art. </a:t>
            </a:r>
          </a:p>
          <a:p>
            <a:pPr marL="515938"/>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3. Research, data collection and analysis, and policy advocacy</a:t>
            </a:r>
            <a:endParaRPr lang="en-US"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Rectangle 6"/>
          <p:cNvSpPr/>
          <p:nvPr/>
        </p:nvSpPr>
        <p:spPr>
          <a:xfrm>
            <a:off x="5861953" y="1831143"/>
            <a:ext cx="3086317" cy="1154162"/>
          </a:xfrm>
          <a:prstGeom prst="rect">
            <a:avLst/>
          </a:prstGeom>
        </p:spPr>
        <p:txBody>
          <a:bodyPr wrap="square">
            <a:spAutoFit/>
          </a:bodyPr>
          <a:lstStyle/>
          <a:p>
            <a:r>
              <a:rPr lang="en-US" sz="2300" dirty="0">
                <a:solidFill>
                  <a:prstClr val="black"/>
                </a:solidFill>
                <a:latin typeface="Arial" panose="020B0604020202020204" pitchFamily="34" charset="0"/>
                <a:ea typeface="Tahoma" panose="020B0604030504040204" pitchFamily="34" charset="0"/>
                <a:cs typeface="Arial" panose="020B0604020202020204" pitchFamily="34" charset="0"/>
              </a:rPr>
              <a:t>Implementing the strategies in the Arts &amp; Planning Toolkit</a:t>
            </a:r>
            <a:r>
              <a:rPr lang="is-IS" sz="2300" dirty="0">
                <a:solidFill>
                  <a:prstClr val="black"/>
                </a:solidFill>
                <a:latin typeface="Arial" panose="020B0604020202020204" pitchFamily="34" charset="0"/>
                <a:ea typeface="Tahoma" panose="020B0604030504040204" pitchFamily="34" charset="0"/>
                <a:cs typeface="Arial" panose="020B0604020202020204" pitchFamily="34" charset="0"/>
              </a:rPr>
              <a:t>…</a:t>
            </a:r>
            <a:endParaRPr lang="en-US" sz="2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803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799" y="331872"/>
            <a:ext cx="8661400" cy="1165056"/>
          </a:xfrm>
        </p:spPr>
        <p:txBody>
          <a:bodyPr>
            <a:normAutofit fontScale="90000"/>
          </a:bodyPr>
          <a:lstStyle/>
          <a:p>
            <a:pPr algn="l"/>
            <a:r>
              <a:rPr lang="en-US" sz="2900" dirty="0">
                <a:solidFill>
                  <a:srgbClr val="3366FF"/>
                </a:solidFill>
                <a:cs typeface="Rockwell"/>
              </a:rPr>
              <a:t>The Toolkit: A framework for understanding the many ways in which arts and culture can infuse innovation and creativity into the disciplines of planning</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298"/>
          <a:stretch/>
        </p:blipFill>
        <p:spPr>
          <a:xfrm>
            <a:off x="946517" y="1609557"/>
            <a:ext cx="7237363" cy="4664498"/>
          </a:xfrm>
          <a:prstGeom prst="rect">
            <a:avLst/>
          </a:prstGeom>
        </p:spPr>
      </p:pic>
      <p:sp>
        <p:nvSpPr>
          <p:cNvPr id="3" name="Rectangle 2"/>
          <p:cNvSpPr/>
          <p:nvPr/>
        </p:nvSpPr>
        <p:spPr>
          <a:xfrm>
            <a:off x="3232419" y="6313408"/>
            <a:ext cx="2669000" cy="369332"/>
          </a:xfrm>
          <a:prstGeom prst="rect">
            <a:avLst/>
          </a:prstGeom>
        </p:spPr>
        <p:txBody>
          <a:bodyPr wrap="none">
            <a:spAutoFit/>
          </a:bodyPr>
          <a:lstStyle/>
          <a:p>
            <a:r>
              <a:rPr lang="en-US" dirty="0">
                <a:solidFill>
                  <a:srgbClr val="3366FF"/>
                </a:solidFill>
                <a:cs typeface="Rockwell"/>
              </a:rPr>
              <a:t>www.artsandplanning.org</a:t>
            </a:r>
            <a:endParaRPr lang="en-US" dirty="0">
              <a:solidFill>
                <a:srgbClr val="3366FF"/>
              </a:solidFill>
            </a:endParaRPr>
          </a:p>
        </p:txBody>
      </p:sp>
      <p:pic>
        <p:nvPicPr>
          <p:cNvPr id="5" name="Picture 6" descr="MAPC_Logo-Tagline_CMYK.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Tree>
    <p:extLst>
      <p:ext uri="{BB962C8B-B14F-4D97-AF65-F5344CB8AC3E}">
        <p14:creationId xmlns:p14="http://schemas.microsoft.com/office/powerpoint/2010/main" val="395068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45910" y="1136258"/>
            <a:ext cx="5915005" cy="5724644"/>
          </a:xfrm>
          <a:prstGeom prst="rect">
            <a:avLst/>
          </a:prstGeom>
          <a:noFill/>
        </p:spPr>
        <p:txBody>
          <a:bodyPr wrap="square" rtlCol="0">
            <a:spAutoFit/>
          </a:bodyPr>
          <a:lstStyle/>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Town-wide cultural plan</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Arts &amp; culture elements of open space &amp; recreation plans</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Historic &amp; cultural resources chapter of master plans</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Creative placemaking workshops</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Creative placemaking projects</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Public art and urban agriculture demonstration project</a:t>
            </a:r>
          </a:p>
          <a:p>
            <a:pPr marL="514350" indent="-514350">
              <a:buFont typeface="+mj-lt"/>
              <a:buAutoNum type="arabicPeriod"/>
            </a:pPr>
            <a:r>
              <a:rPr lang="en-US" sz="2600" dirty="0">
                <a:solidFill>
                  <a:prstClr val="black"/>
                </a:solidFill>
                <a:latin typeface="Arial" panose="020B0604020202020204" pitchFamily="34" charset="0"/>
                <a:ea typeface="Tahoma" panose="020B0604030504040204" pitchFamily="34" charset="0"/>
                <a:cs typeface="Arial" panose="020B0604020202020204" pitchFamily="34" charset="0"/>
              </a:rPr>
              <a:t>Creative placemaking knowledge building initiative with the American Planning Association and Americans for the Arts</a:t>
            </a:r>
          </a:p>
          <a:p>
            <a:pPr marL="514350" indent="-514350">
              <a:buFont typeface="+mj-lt"/>
              <a:buAutoNum type="arabicPeriod"/>
            </a:pPr>
            <a:endParaRPr lang="en-US" sz="2800" b="1"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3" name="Title 1"/>
          <p:cNvSpPr txBox="1">
            <a:spLocks/>
          </p:cNvSpPr>
          <p:nvPr/>
        </p:nvSpPr>
        <p:spPr>
          <a:xfrm>
            <a:off x="228500" y="458078"/>
            <a:ext cx="8440883" cy="1356360"/>
          </a:xfrm>
          <a:prstGeom prst="rect">
            <a:avLst/>
          </a:prstGeom>
        </p:spPr>
        <p:txBody>
          <a:bodyP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3500" dirty="0">
                <a:solidFill>
                  <a:srgbClr val="3366FF"/>
                </a:solidFill>
              </a:rPr>
              <a:t>Recent and Current Projects</a:t>
            </a:r>
            <a:endParaRPr lang="en-US" sz="3500" dirty="0">
              <a:solidFill>
                <a:srgbClr val="3366FF"/>
              </a:solidFill>
              <a:latin typeface="Rockwell"/>
              <a:cs typeface="Rockwell"/>
            </a:endParaRPr>
          </a:p>
        </p:txBody>
      </p:sp>
      <p:pic>
        <p:nvPicPr>
          <p:cNvPr id="4" name="Picture 3">
            <a:extLst>
              <a:ext uri="{FF2B5EF4-FFF2-40B4-BE49-F238E27FC236}">
                <a16:creationId xmlns="" xmlns:a16="http://schemas.microsoft.com/office/drawing/2014/main" id="{D9024734-196B-CF48-BD69-8BAF14D1DD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60915" y="1047730"/>
            <a:ext cx="2525878" cy="5116247"/>
          </a:xfrm>
          <a:prstGeom prst="rect">
            <a:avLst/>
          </a:prstGeom>
        </p:spPr>
      </p:pic>
      <p:pic>
        <p:nvPicPr>
          <p:cNvPr id="5" name="Picture 6" descr="MAPC_Logo-Tagline_CMYK.jpg">
            <a:extLst>
              <a:ext uri="{FF2B5EF4-FFF2-40B4-BE49-F238E27FC236}">
                <a16:creationId xmlns="" xmlns:a16="http://schemas.microsoft.com/office/drawing/2014/main" id="{C21D602A-218B-A142-BDB9-F4F3E5F59F1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Tree>
    <p:extLst>
      <p:ext uri="{BB962C8B-B14F-4D97-AF65-F5344CB8AC3E}">
        <p14:creationId xmlns:p14="http://schemas.microsoft.com/office/powerpoint/2010/main" val="335556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7" y="381000"/>
            <a:ext cx="8639502" cy="630942"/>
          </a:xfrm>
          <a:prstGeom prst="rect">
            <a:avLst/>
          </a:prstGeom>
        </p:spPr>
        <p:txBody>
          <a:bodyPr wrap="square">
            <a:spAutoFit/>
          </a:bodyPr>
          <a:lstStyle/>
          <a:p>
            <a:r>
              <a:rPr lang="en-US" sz="3500" dirty="0">
                <a:solidFill>
                  <a:srgbClr val="3366FF"/>
                </a:solidFill>
              </a:rPr>
              <a:t>Cultural Planning</a:t>
            </a:r>
          </a:p>
        </p:txBody>
      </p:sp>
      <p:sp>
        <p:nvSpPr>
          <p:cNvPr id="3" name="Rectangle 2"/>
          <p:cNvSpPr/>
          <p:nvPr/>
        </p:nvSpPr>
        <p:spPr>
          <a:xfrm>
            <a:off x="504497" y="1207358"/>
            <a:ext cx="8292662" cy="5016758"/>
          </a:xfrm>
          <a:prstGeom prst="rect">
            <a:avLst/>
          </a:prstGeom>
        </p:spPr>
        <p:txBody>
          <a:bodyPr wrap="square">
            <a:spAutoFit/>
          </a:bodyPr>
          <a:lstStyle/>
          <a:p>
            <a:pPr fontAlgn="base"/>
            <a:r>
              <a:rPr lang="en-US" sz="2600" b="1" dirty="0">
                <a:latin typeface="Arial" charset="0"/>
                <a:ea typeface="Arial" charset="0"/>
                <a:cs typeface="Arial" charset="0"/>
              </a:rPr>
              <a:t>Cultural planning is a place-based planning process that generates a vision and action plan for strengthening and growing arts and culture assets.</a:t>
            </a:r>
          </a:p>
          <a:p>
            <a:pPr fontAlgn="base"/>
            <a:r>
              <a:rPr lang="en-US" sz="2600" b="1" dirty="0">
                <a:latin typeface="Arial" charset="0"/>
                <a:ea typeface="Arial" charset="0"/>
                <a:cs typeface="Arial" charset="0"/>
              </a:rPr>
              <a:t> </a:t>
            </a:r>
            <a:endParaRPr lang="en-US" sz="2400" b="1" dirty="0">
              <a:latin typeface="Arial" charset="0"/>
              <a:ea typeface="Arial" charset="0"/>
              <a:cs typeface="Arial" charset="0"/>
            </a:endParaRPr>
          </a:p>
          <a:p>
            <a:pPr fontAlgn="base"/>
            <a:r>
              <a:rPr lang="en-US" sz="2400" dirty="0">
                <a:latin typeface="Arial" charset="0"/>
                <a:ea typeface="Arial" charset="0"/>
                <a:cs typeface="Arial" charset="0"/>
              </a:rPr>
              <a:t>There are many types:</a:t>
            </a:r>
          </a:p>
          <a:p>
            <a:pPr marL="457200" indent="-457200" fontAlgn="base">
              <a:buFont typeface="Arial" charset="0"/>
              <a:buChar char="•"/>
            </a:pPr>
            <a:r>
              <a:rPr lang="en-US" sz="2400" dirty="0">
                <a:latin typeface="Arial" charset="0"/>
                <a:ea typeface="Arial" charset="0"/>
                <a:cs typeface="Arial" charset="0"/>
              </a:rPr>
              <a:t>Cultural Asset Mapping</a:t>
            </a:r>
          </a:p>
          <a:p>
            <a:pPr marL="457200" indent="-457200" fontAlgn="base">
              <a:buFont typeface="Arial" charset="0"/>
              <a:buChar char="•"/>
            </a:pPr>
            <a:r>
              <a:rPr lang="en-US" sz="2400" dirty="0">
                <a:latin typeface="Arial" charset="0"/>
                <a:ea typeface="Arial" charset="0"/>
                <a:cs typeface="Arial" charset="0"/>
              </a:rPr>
              <a:t>Comprehensive City- or Town-wide Cultural Plan</a:t>
            </a:r>
          </a:p>
          <a:p>
            <a:pPr marL="457200" indent="-457200" fontAlgn="base">
              <a:buFont typeface="Arial" charset="0"/>
              <a:buChar char="•"/>
            </a:pPr>
            <a:r>
              <a:rPr lang="en-US" sz="2400" dirty="0">
                <a:latin typeface="Arial" charset="0"/>
                <a:ea typeface="Arial" charset="0"/>
                <a:cs typeface="Arial" charset="0"/>
              </a:rPr>
              <a:t>Cultural District Plan for  a Neighborhood or Center</a:t>
            </a:r>
          </a:p>
          <a:p>
            <a:pPr marL="457200" indent="-457200" fontAlgn="base">
              <a:buFont typeface="Arial" charset="0"/>
              <a:buChar char="•"/>
            </a:pPr>
            <a:r>
              <a:rPr lang="en-US" sz="2400" dirty="0">
                <a:latin typeface="Arial" charset="0"/>
                <a:ea typeface="Arial" charset="0"/>
                <a:cs typeface="Arial" charset="0"/>
              </a:rPr>
              <a:t>Arts and Culture Component of a Municipal or Regional Plan</a:t>
            </a:r>
          </a:p>
          <a:p>
            <a:pPr marL="457200" indent="-457200" fontAlgn="base">
              <a:buFont typeface="Arial" charset="0"/>
              <a:buChar char="•"/>
            </a:pPr>
            <a:r>
              <a:rPr lang="en-US" sz="2400" dirty="0">
                <a:latin typeface="Arial" charset="0"/>
                <a:ea typeface="Arial" charset="0"/>
                <a:cs typeface="Arial" charset="0"/>
              </a:rPr>
              <a:t>Discipline-Focused Cultural Plan</a:t>
            </a:r>
          </a:p>
          <a:p>
            <a:pPr marL="457200" indent="-457200" fontAlgn="base">
              <a:buFont typeface="Arial" charset="0"/>
              <a:buChar char="•"/>
            </a:pPr>
            <a:r>
              <a:rPr lang="en-US" sz="2400" dirty="0">
                <a:latin typeface="Arial" charset="0"/>
                <a:ea typeface="Arial" charset="0"/>
                <a:cs typeface="Arial" charset="0"/>
              </a:rPr>
              <a:t>Specialized Arts or Cultural Assessment</a:t>
            </a:r>
          </a:p>
          <a:p>
            <a:pPr marL="457200" indent="-457200" fontAlgn="base">
              <a:buFont typeface="Arial" charset="0"/>
              <a:buChar char="•"/>
            </a:pPr>
            <a:r>
              <a:rPr lang="en-US" sz="2400" dirty="0">
                <a:latin typeface="Arial" charset="0"/>
                <a:ea typeface="Arial" charset="0"/>
                <a:cs typeface="Arial" charset="0"/>
              </a:rPr>
              <a:t>Specialized Arts and Culture Issue Plans/Studies</a:t>
            </a:r>
          </a:p>
        </p:txBody>
      </p:sp>
      <p:pic>
        <p:nvPicPr>
          <p:cNvPr id="4" name="Picture 6" descr="MAPC_Logo-Tagline_CMYK.jpg">
            <a:extLst>
              <a:ext uri="{FF2B5EF4-FFF2-40B4-BE49-F238E27FC236}">
                <a16:creationId xmlns="" xmlns:a16="http://schemas.microsoft.com/office/drawing/2014/main" id="{CC807EC8-7D28-914C-B053-AEFA1E688F8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3400" y="6144260"/>
            <a:ext cx="721138" cy="459739"/>
          </a:xfrm>
          <a:prstGeom prst="rect">
            <a:avLst/>
          </a:prstGeom>
          <a:noFill/>
          <a:ln w="9525">
            <a:noFill/>
            <a:miter lim="800000"/>
            <a:headEnd/>
            <a:tailEnd/>
          </a:ln>
        </p:spPr>
      </p:pic>
    </p:spTree>
    <p:extLst>
      <p:ext uri="{BB962C8B-B14F-4D97-AF65-F5344CB8AC3E}">
        <p14:creationId xmlns:p14="http://schemas.microsoft.com/office/powerpoint/2010/main" val="1598273342"/>
      </p:ext>
    </p:extLst>
  </p:cSld>
  <p:clrMapOvr>
    <a:masterClrMapping/>
  </p:clrMapOvr>
</p:sld>
</file>

<file path=ppt/theme/theme1.xml><?xml version="1.0" encoding="utf-8"?>
<a:theme xmlns:a="http://schemas.openxmlformats.org/drawingml/2006/main" name="Basi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2635</TotalTime>
  <Words>1981</Words>
  <Application>Microsoft Office PowerPoint</Application>
  <PresentationFormat>On-screen Show (4:3)</PresentationFormat>
  <Paragraphs>200</Paragraphs>
  <Slides>18</Slides>
  <Notes>17</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Corbel</vt:lpstr>
      <vt:lpstr>Courier New</vt:lpstr>
      <vt:lpstr>Rockwell</vt:lpstr>
      <vt:lpstr>Tahoma</vt:lpstr>
      <vt:lpstr>Times New Roman</vt:lpstr>
      <vt:lpstr>Trebuchet MS</vt:lpstr>
      <vt:lpstr>Tw Cen MT</vt:lpstr>
      <vt:lpstr>Basis</vt:lpstr>
      <vt:lpstr>         Arts &amp; Culture in the Inner Core   Inner Core Committee Meeting   Thursday, March 21, 2018   </vt:lpstr>
      <vt:lpstr>Agenda</vt:lpstr>
      <vt:lpstr>PowerPoint Presentation</vt:lpstr>
      <vt:lpstr>PowerPoint Presentation</vt:lpstr>
      <vt:lpstr>PowerPoint Presentation</vt:lpstr>
      <vt:lpstr>Our Services: Capacity-Building, Technical Assistance, Research, Data Collection, and Advocacy</vt:lpstr>
      <vt:lpstr>The Toolkit: A framework for understanding the many ways in which arts and culture can infuse innovation and creativity into the disciplines of planning</vt:lpstr>
      <vt:lpstr>PowerPoint Presentation</vt:lpstr>
      <vt:lpstr>PowerPoint Presentation</vt:lpstr>
      <vt:lpstr>We are partnering with other orgs that provide funding, technical assistance, professional development, and advocacy </vt:lpstr>
      <vt:lpstr>A national network of planners and artists</vt:lpstr>
      <vt:lpstr>Discussion</vt:lpstr>
      <vt:lpstr>Creative Placemaking</vt:lpstr>
      <vt:lpstr>Placemaking vs Creative Placemaking</vt:lpstr>
      <vt:lpstr>Discussion</vt:lpstr>
      <vt:lpstr>Discussion</vt:lpstr>
      <vt:lpstr>Discussion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Jennifer</dc:creator>
  <cp:lastModifiedBy>Erickson, Jennifer</cp:lastModifiedBy>
  <cp:revision>202</cp:revision>
  <cp:lastPrinted>2018-02-08T08:04:04Z</cp:lastPrinted>
  <dcterms:created xsi:type="dcterms:W3CDTF">2017-05-04T22:51:21Z</dcterms:created>
  <dcterms:modified xsi:type="dcterms:W3CDTF">2018-03-21T12:55:48Z</dcterms:modified>
</cp:coreProperties>
</file>