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1" r:id="rId5"/>
    <p:sldId id="264" r:id="rId6"/>
    <p:sldId id="265" r:id="rId7"/>
    <p:sldId id="270"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3" d="100"/>
          <a:sy n="123" d="100"/>
        </p:scale>
        <p:origin x="-114"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B04E0-1BAC-45A6-A664-A7AF97ABAFBA}" type="doc">
      <dgm:prSet loTypeId="urn:microsoft.com/office/officeart/2005/8/layout/vList3" loCatId="list" qsTypeId="urn:microsoft.com/office/officeart/2005/8/quickstyle/simple1" qsCatId="simple" csTypeId="urn:microsoft.com/office/officeart/2005/8/colors/accent1_2" csCatId="accent1" phldr="1"/>
      <dgm:spPr/>
    </dgm:pt>
    <dgm:pt modelId="{B9A7689F-1E56-44B6-856A-170A8D59B50A}">
      <dgm:prSet phldrT="[Text]"/>
      <dgm:spPr/>
      <dgm:t>
        <a:bodyPr/>
        <a:lstStyle/>
        <a:p>
          <a:r>
            <a:rPr lang="en-US" dirty="0" smtClean="0"/>
            <a:t>Legal Services</a:t>
          </a:r>
          <a:endParaRPr lang="en-US" dirty="0"/>
        </a:p>
      </dgm:t>
    </dgm:pt>
    <dgm:pt modelId="{3BE0AEBE-E106-4611-B21E-67B3847C1BE2}" type="parTrans" cxnId="{AEAA6375-8472-4E3A-9328-C6D2A08CC2BD}">
      <dgm:prSet/>
      <dgm:spPr/>
      <dgm:t>
        <a:bodyPr/>
        <a:lstStyle/>
        <a:p>
          <a:endParaRPr lang="en-US"/>
        </a:p>
      </dgm:t>
    </dgm:pt>
    <dgm:pt modelId="{C7DE324D-318C-48F5-92B0-B6859475C1A1}" type="sibTrans" cxnId="{AEAA6375-8472-4E3A-9328-C6D2A08CC2BD}">
      <dgm:prSet/>
      <dgm:spPr/>
      <dgm:t>
        <a:bodyPr/>
        <a:lstStyle/>
        <a:p>
          <a:endParaRPr lang="en-US"/>
        </a:p>
      </dgm:t>
    </dgm:pt>
    <dgm:pt modelId="{E7012CD8-1FDD-45BE-B656-54085D689791}">
      <dgm:prSet phldrT="[Text]"/>
      <dgm:spPr/>
      <dgm:t>
        <a:bodyPr/>
        <a:lstStyle/>
        <a:p>
          <a:r>
            <a:rPr lang="en-US" dirty="0" smtClean="0"/>
            <a:t>Housing search</a:t>
          </a:r>
          <a:endParaRPr lang="en-US" dirty="0"/>
        </a:p>
      </dgm:t>
    </dgm:pt>
    <dgm:pt modelId="{98E5C0E4-0BEC-42E8-AD5F-0319DABC2395}" type="parTrans" cxnId="{881DF07A-EBBC-4683-BCA1-14B9EC7A468B}">
      <dgm:prSet/>
      <dgm:spPr/>
      <dgm:t>
        <a:bodyPr/>
        <a:lstStyle/>
        <a:p>
          <a:endParaRPr lang="en-US"/>
        </a:p>
      </dgm:t>
    </dgm:pt>
    <dgm:pt modelId="{D4ECE7A0-5CF2-434B-8FFA-EC4BD1657108}" type="sibTrans" cxnId="{881DF07A-EBBC-4683-BCA1-14B9EC7A468B}">
      <dgm:prSet/>
      <dgm:spPr/>
      <dgm:t>
        <a:bodyPr/>
        <a:lstStyle/>
        <a:p>
          <a:endParaRPr lang="en-US"/>
        </a:p>
      </dgm:t>
    </dgm:pt>
    <dgm:pt modelId="{D550CD86-F1EF-4BE9-A6F7-44B9AF9F704C}">
      <dgm:prSet phldrT="[Text]"/>
      <dgm:spPr/>
      <dgm:t>
        <a:bodyPr/>
        <a:lstStyle/>
        <a:p>
          <a:r>
            <a:rPr lang="en-US" dirty="0" smtClean="0"/>
            <a:t>Tenant Organizing</a:t>
          </a:r>
          <a:endParaRPr lang="en-US" dirty="0"/>
        </a:p>
      </dgm:t>
    </dgm:pt>
    <dgm:pt modelId="{AC7D8EE3-6DF8-4A79-A9D0-69F1E24B283E}" type="parTrans" cxnId="{D2630317-2042-4AF5-A624-2E872ACE3D05}">
      <dgm:prSet/>
      <dgm:spPr/>
      <dgm:t>
        <a:bodyPr/>
        <a:lstStyle/>
        <a:p>
          <a:endParaRPr lang="en-US"/>
        </a:p>
      </dgm:t>
    </dgm:pt>
    <dgm:pt modelId="{F593822A-359B-4B7C-A427-E4EA1597E68F}" type="sibTrans" cxnId="{D2630317-2042-4AF5-A624-2E872ACE3D05}">
      <dgm:prSet/>
      <dgm:spPr/>
      <dgm:t>
        <a:bodyPr/>
        <a:lstStyle/>
        <a:p>
          <a:endParaRPr lang="en-US"/>
        </a:p>
      </dgm:t>
    </dgm:pt>
    <dgm:pt modelId="{B89A7E04-18BD-42F9-A667-6749F2956D9D}" type="pres">
      <dgm:prSet presAssocID="{513B04E0-1BAC-45A6-A664-A7AF97ABAFBA}" presName="linearFlow" presStyleCnt="0">
        <dgm:presLayoutVars>
          <dgm:dir/>
          <dgm:resizeHandles val="exact"/>
        </dgm:presLayoutVars>
      </dgm:prSet>
      <dgm:spPr/>
    </dgm:pt>
    <dgm:pt modelId="{926CDEF1-524E-4FC4-804B-C805C4E78D72}" type="pres">
      <dgm:prSet presAssocID="{B9A7689F-1E56-44B6-856A-170A8D59B50A}" presName="composite" presStyleCnt="0"/>
      <dgm:spPr/>
    </dgm:pt>
    <dgm:pt modelId="{B8E9032C-D6FF-4EAB-923C-1DD9AEC15421}" type="pres">
      <dgm:prSet presAssocID="{B9A7689F-1E56-44B6-856A-170A8D59B50A}" presName="imgShp"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dgm:spPr>
    </dgm:pt>
    <dgm:pt modelId="{69A466AA-31CA-4DD9-868E-AB8FC12AF21E}" type="pres">
      <dgm:prSet presAssocID="{B9A7689F-1E56-44B6-856A-170A8D59B50A}" presName="txShp" presStyleLbl="node1" presStyleIdx="0" presStyleCnt="3" custLinFactNeighborX="-332">
        <dgm:presLayoutVars>
          <dgm:bulletEnabled val="1"/>
        </dgm:presLayoutVars>
      </dgm:prSet>
      <dgm:spPr/>
      <dgm:t>
        <a:bodyPr/>
        <a:lstStyle/>
        <a:p>
          <a:endParaRPr lang="en-US"/>
        </a:p>
      </dgm:t>
    </dgm:pt>
    <dgm:pt modelId="{196A9AD5-E558-4270-9FCA-C19F3A6FE2A8}" type="pres">
      <dgm:prSet presAssocID="{C7DE324D-318C-48F5-92B0-B6859475C1A1}" presName="spacing" presStyleCnt="0"/>
      <dgm:spPr/>
    </dgm:pt>
    <dgm:pt modelId="{112A8083-61E2-4B76-B947-A40ED710D157}" type="pres">
      <dgm:prSet presAssocID="{E7012CD8-1FDD-45BE-B656-54085D689791}" presName="composite" presStyleCnt="0"/>
      <dgm:spPr/>
    </dgm:pt>
    <dgm:pt modelId="{C48018DA-2633-40DF-867E-F4734ABCB310}" type="pres">
      <dgm:prSet presAssocID="{E7012CD8-1FDD-45BE-B656-54085D689791}" presName="imgShp"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2000" b="-2000"/>
          </a:stretch>
        </a:blipFill>
      </dgm:spPr>
    </dgm:pt>
    <dgm:pt modelId="{8909CE68-C64A-4FA0-8F24-CCA6B6C720CF}" type="pres">
      <dgm:prSet presAssocID="{E7012CD8-1FDD-45BE-B656-54085D689791}" presName="txShp" presStyleLbl="node1" presStyleIdx="1" presStyleCnt="3">
        <dgm:presLayoutVars>
          <dgm:bulletEnabled val="1"/>
        </dgm:presLayoutVars>
      </dgm:prSet>
      <dgm:spPr/>
      <dgm:t>
        <a:bodyPr/>
        <a:lstStyle/>
        <a:p>
          <a:endParaRPr lang="en-US"/>
        </a:p>
      </dgm:t>
    </dgm:pt>
    <dgm:pt modelId="{504AA198-6CD6-4D92-B4A6-C49AA1CF816D}" type="pres">
      <dgm:prSet presAssocID="{D4ECE7A0-5CF2-434B-8FFA-EC4BD1657108}" presName="spacing" presStyleCnt="0"/>
      <dgm:spPr/>
    </dgm:pt>
    <dgm:pt modelId="{3BD6EEB0-AA27-43F1-A36C-BA6DFB24DD03}" type="pres">
      <dgm:prSet presAssocID="{D550CD86-F1EF-4BE9-A6F7-44B9AF9F704C}" presName="composite" presStyleCnt="0"/>
      <dgm:spPr/>
    </dgm:pt>
    <dgm:pt modelId="{5DAD47A9-63B2-4FB0-A059-58A7EF620BA9}" type="pres">
      <dgm:prSet presAssocID="{D550CD86-F1EF-4BE9-A6F7-44B9AF9F704C}" presName="imgShp"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40000" r="-40000"/>
          </a:stretch>
        </a:blipFill>
      </dgm:spPr>
    </dgm:pt>
    <dgm:pt modelId="{4B2FB336-9446-4CE4-9DA7-161D85EBD815}" type="pres">
      <dgm:prSet presAssocID="{D550CD86-F1EF-4BE9-A6F7-44B9AF9F704C}" presName="txShp" presStyleLbl="node1" presStyleIdx="2" presStyleCnt="3">
        <dgm:presLayoutVars>
          <dgm:bulletEnabled val="1"/>
        </dgm:presLayoutVars>
      </dgm:prSet>
      <dgm:spPr/>
      <dgm:t>
        <a:bodyPr/>
        <a:lstStyle/>
        <a:p>
          <a:endParaRPr lang="en-US"/>
        </a:p>
      </dgm:t>
    </dgm:pt>
  </dgm:ptLst>
  <dgm:cxnLst>
    <dgm:cxn modelId="{57A75588-E583-453E-9AB7-DA1D7C87EA2E}" type="presOf" srcId="{D550CD86-F1EF-4BE9-A6F7-44B9AF9F704C}" destId="{4B2FB336-9446-4CE4-9DA7-161D85EBD815}" srcOrd="0" destOrd="0" presId="urn:microsoft.com/office/officeart/2005/8/layout/vList3"/>
    <dgm:cxn modelId="{959F4CB9-1B66-48D2-82C5-CDCDCE557FE3}" type="presOf" srcId="{B9A7689F-1E56-44B6-856A-170A8D59B50A}" destId="{69A466AA-31CA-4DD9-868E-AB8FC12AF21E}" srcOrd="0" destOrd="0" presId="urn:microsoft.com/office/officeart/2005/8/layout/vList3"/>
    <dgm:cxn modelId="{281F162E-A09F-4E36-A239-E2BAEC2F54F2}" type="presOf" srcId="{513B04E0-1BAC-45A6-A664-A7AF97ABAFBA}" destId="{B89A7E04-18BD-42F9-A667-6749F2956D9D}" srcOrd="0" destOrd="0" presId="urn:microsoft.com/office/officeart/2005/8/layout/vList3"/>
    <dgm:cxn modelId="{D2630317-2042-4AF5-A624-2E872ACE3D05}" srcId="{513B04E0-1BAC-45A6-A664-A7AF97ABAFBA}" destId="{D550CD86-F1EF-4BE9-A6F7-44B9AF9F704C}" srcOrd="2" destOrd="0" parTransId="{AC7D8EE3-6DF8-4A79-A9D0-69F1E24B283E}" sibTransId="{F593822A-359B-4B7C-A427-E4EA1597E68F}"/>
    <dgm:cxn modelId="{AEAA6375-8472-4E3A-9328-C6D2A08CC2BD}" srcId="{513B04E0-1BAC-45A6-A664-A7AF97ABAFBA}" destId="{B9A7689F-1E56-44B6-856A-170A8D59B50A}" srcOrd="0" destOrd="0" parTransId="{3BE0AEBE-E106-4611-B21E-67B3847C1BE2}" sibTransId="{C7DE324D-318C-48F5-92B0-B6859475C1A1}"/>
    <dgm:cxn modelId="{881DF07A-EBBC-4683-BCA1-14B9EC7A468B}" srcId="{513B04E0-1BAC-45A6-A664-A7AF97ABAFBA}" destId="{E7012CD8-1FDD-45BE-B656-54085D689791}" srcOrd="1" destOrd="0" parTransId="{98E5C0E4-0BEC-42E8-AD5F-0319DABC2395}" sibTransId="{D4ECE7A0-5CF2-434B-8FFA-EC4BD1657108}"/>
    <dgm:cxn modelId="{FFA681D1-A9F5-4167-BD8D-9F6AB34E7D81}" type="presOf" srcId="{E7012CD8-1FDD-45BE-B656-54085D689791}" destId="{8909CE68-C64A-4FA0-8F24-CCA6B6C720CF}" srcOrd="0" destOrd="0" presId="urn:microsoft.com/office/officeart/2005/8/layout/vList3"/>
    <dgm:cxn modelId="{51561902-EE8B-4BE7-915F-51CA8364FA91}" type="presParOf" srcId="{B89A7E04-18BD-42F9-A667-6749F2956D9D}" destId="{926CDEF1-524E-4FC4-804B-C805C4E78D72}" srcOrd="0" destOrd="0" presId="urn:microsoft.com/office/officeart/2005/8/layout/vList3"/>
    <dgm:cxn modelId="{2616D526-B3A5-41AF-96DB-3458E1C89B49}" type="presParOf" srcId="{926CDEF1-524E-4FC4-804B-C805C4E78D72}" destId="{B8E9032C-D6FF-4EAB-923C-1DD9AEC15421}" srcOrd="0" destOrd="0" presId="urn:microsoft.com/office/officeart/2005/8/layout/vList3"/>
    <dgm:cxn modelId="{CC0C30DA-29FB-4172-9006-022BEA3002E7}" type="presParOf" srcId="{926CDEF1-524E-4FC4-804B-C805C4E78D72}" destId="{69A466AA-31CA-4DD9-868E-AB8FC12AF21E}" srcOrd="1" destOrd="0" presId="urn:microsoft.com/office/officeart/2005/8/layout/vList3"/>
    <dgm:cxn modelId="{51B2FB91-33CB-44E6-BF0C-6A3C50018A41}" type="presParOf" srcId="{B89A7E04-18BD-42F9-A667-6749F2956D9D}" destId="{196A9AD5-E558-4270-9FCA-C19F3A6FE2A8}" srcOrd="1" destOrd="0" presId="urn:microsoft.com/office/officeart/2005/8/layout/vList3"/>
    <dgm:cxn modelId="{E68E4C8E-7D80-48AB-824D-D35A44E9FCD1}" type="presParOf" srcId="{B89A7E04-18BD-42F9-A667-6749F2956D9D}" destId="{112A8083-61E2-4B76-B947-A40ED710D157}" srcOrd="2" destOrd="0" presId="urn:microsoft.com/office/officeart/2005/8/layout/vList3"/>
    <dgm:cxn modelId="{C513C43E-9079-4818-9F9B-ECF7F7003105}" type="presParOf" srcId="{112A8083-61E2-4B76-B947-A40ED710D157}" destId="{C48018DA-2633-40DF-867E-F4734ABCB310}" srcOrd="0" destOrd="0" presId="urn:microsoft.com/office/officeart/2005/8/layout/vList3"/>
    <dgm:cxn modelId="{65286F6A-3B25-40BF-8651-E16A1411FC46}" type="presParOf" srcId="{112A8083-61E2-4B76-B947-A40ED710D157}" destId="{8909CE68-C64A-4FA0-8F24-CCA6B6C720CF}" srcOrd="1" destOrd="0" presId="urn:microsoft.com/office/officeart/2005/8/layout/vList3"/>
    <dgm:cxn modelId="{A7223EED-8BF5-4DC7-B352-1905AFD924CA}" type="presParOf" srcId="{B89A7E04-18BD-42F9-A667-6749F2956D9D}" destId="{504AA198-6CD6-4D92-B4A6-C49AA1CF816D}" srcOrd="3" destOrd="0" presId="urn:microsoft.com/office/officeart/2005/8/layout/vList3"/>
    <dgm:cxn modelId="{D08026B3-F961-4142-9552-EDF8A6CF97B7}" type="presParOf" srcId="{B89A7E04-18BD-42F9-A667-6749F2956D9D}" destId="{3BD6EEB0-AA27-43F1-A36C-BA6DFB24DD03}" srcOrd="4" destOrd="0" presId="urn:microsoft.com/office/officeart/2005/8/layout/vList3"/>
    <dgm:cxn modelId="{06C5C1C5-FD69-469E-A204-815DBCF6ED91}" type="presParOf" srcId="{3BD6EEB0-AA27-43F1-A36C-BA6DFB24DD03}" destId="{5DAD47A9-63B2-4FB0-A059-58A7EF620BA9}" srcOrd="0" destOrd="0" presId="urn:microsoft.com/office/officeart/2005/8/layout/vList3"/>
    <dgm:cxn modelId="{D2DB4ACF-2D77-4671-800C-CAECB183E323}" type="presParOf" srcId="{3BD6EEB0-AA27-43F1-A36C-BA6DFB24DD03}" destId="{4B2FB336-9446-4CE4-9DA7-161D85EBD815}"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466AA-31CA-4DD9-868E-AB8FC12AF21E}">
      <dsp:nvSpPr>
        <dsp:cNvPr id="0" name=""/>
        <dsp:cNvSpPr/>
      </dsp:nvSpPr>
      <dsp:spPr>
        <a:xfrm rot="10800000">
          <a:off x="2040450" y="883"/>
          <a:ext cx="6992874" cy="12092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213360" rIns="398272" bIns="213360" numCol="1" spcCol="1270" anchor="ctr" anchorCtr="0">
          <a:noAutofit/>
        </a:bodyPr>
        <a:lstStyle/>
        <a:p>
          <a:pPr lvl="0" algn="ctr" defTabSz="2489200">
            <a:lnSpc>
              <a:spcPct val="90000"/>
            </a:lnSpc>
            <a:spcBef>
              <a:spcPct val="0"/>
            </a:spcBef>
            <a:spcAft>
              <a:spcPct val="35000"/>
            </a:spcAft>
          </a:pPr>
          <a:r>
            <a:rPr lang="en-US" sz="5600" kern="1200" dirty="0" smtClean="0"/>
            <a:t>Legal Services</a:t>
          </a:r>
          <a:endParaRPr lang="en-US" sz="5600" kern="1200" dirty="0"/>
        </a:p>
      </dsp:txBody>
      <dsp:txXfrm rot="10800000">
        <a:off x="2342754" y="883"/>
        <a:ext cx="6690570" cy="1209216"/>
      </dsp:txXfrm>
    </dsp:sp>
    <dsp:sp modelId="{B8E9032C-D6FF-4EAB-923C-1DD9AEC15421}">
      <dsp:nvSpPr>
        <dsp:cNvPr id="0" name=""/>
        <dsp:cNvSpPr/>
      </dsp:nvSpPr>
      <dsp:spPr>
        <a:xfrm>
          <a:off x="1459058" y="883"/>
          <a:ext cx="1209216" cy="120921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09CE68-C64A-4FA0-8F24-CCA6B6C720CF}">
      <dsp:nvSpPr>
        <dsp:cNvPr id="0" name=""/>
        <dsp:cNvSpPr/>
      </dsp:nvSpPr>
      <dsp:spPr>
        <a:xfrm rot="10800000">
          <a:off x="2063667" y="1571060"/>
          <a:ext cx="6992874" cy="12092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213360" rIns="398272" bIns="213360" numCol="1" spcCol="1270" anchor="ctr" anchorCtr="0">
          <a:noAutofit/>
        </a:bodyPr>
        <a:lstStyle/>
        <a:p>
          <a:pPr lvl="0" algn="ctr" defTabSz="2489200">
            <a:lnSpc>
              <a:spcPct val="90000"/>
            </a:lnSpc>
            <a:spcBef>
              <a:spcPct val="0"/>
            </a:spcBef>
            <a:spcAft>
              <a:spcPct val="35000"/>
            </a:spcAft>
          </a:pPr>
          <a:r>
            <a:rPr lang="en-US" sz="5600" kern="1200" dirty="0" smtClean="0"/>
            <a:t>Housing search</a:t>
          </a:r>
          <a:endParaRPr lang="en-US" sz="5600" kern="1200" dirty="0"/>
        </a:p>
      </dsp:txBody>
      <dsp:txXfrm rot="10800000">
        <a:off x="2365971" y="1571060"/>
        <a:ext cx="6690570" cy="1209216"/>
      </dsp:txXfrm>
    </dsp:sp>
    <dsp:sp modelId="{C48018DA-2633-40DF-867E-F4734ABCB310}">
      <dsp:nvSpPr>
        <dsp:cNvPr id="0" name=""/>
        <dsp:cNvSpPr/>
      </dsp:nvSpPr>
      <dsp:spPr>
        <a:xfrm>
          <a:off x="1459058" y="1571060"/>
          <a:ext cx="1209216" cy="1209216"/>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000" b="-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2FB336-9446-4CE4-9DA7-161D85EBD815}">
      <dsp:nvSpPr>
        <dsp:cNvPr id="0" name=""/>
        <dsp:cNvSpPr/>
      </dsp:nvSpPr>
      <dsp:spPr>
        <a:xfrm rot="10800000">
          <a:off x="2063667" y="3141237"/>
          <a:ext cx="6992874" cy="12092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213360" rIns="398272" bIns="213360" numCol="1" spcCol="1270" anchor="ctr" anchorCtr="0">
          <a:noAutofit/>
        </a:bodyPr>
        <a:lstStyle/>
        <a:p>
          <a:pPr lvl="0" algn="ctr" defTabSz="2489200">
            <a:lnSpc>
              <a:spcPct val="90000"/>
            </a:lnSpc>
            <a:spcBef>
              <a:spcPct val="0"/>
            </a:spcBef>
            <a:spcAft>
              <a:spcPct val="35000"/>
            </a:spcAft>
          </a:pPr>
          <a:r>
            <a:rPr lang="en-US" sz="5600" kern="1200" dirty="0" smtClean="0"/>
            <a:t>Tenant Organizing</a:t>
          </a:r>
          <a:endParaRPr lang="en-US" sz="5600" kern="1200" dirty="0"/>
        </a:p>
      </dsp:txBody>
      <dsp:txXfrm rot="10800000">
        <a:off x="2365971" y="3141237"/>
        <a:ext cx="6690570" cy="1209216"/>
      </dsp:txXfrm>
    </dsp:sp>
    <dsp:sp modelId="{5DAD47A9-63B2-4FB0-A059-58A7EF620BA9}">
      <dsp:nvSpPr>
        <dsp:cNvPr id="0" name=""/>
        <dsp:cNvSpPr/>
      </dsp:nvSpPr>
      <dsp:spPr>
        <a:xfrm>
          <a:off x="1459058" y="3141237"/>
          <a:ext cx="1209216" cy="1209216"/>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40000" r="-4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3423808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653935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375267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18993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314695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116066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1151197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43654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426403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248323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1A57C-A5F5-4558-9E32-E002CF6E0F5B}" type="datetimeFigureOut">
              <a:rPr lang="en-US" smtClean="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225D5B-8452-4146-BA21-4B442B1FB353}" type="slidenum">
              <a:rPr lang="en-US" smtClean="0"/>
              <a:t>‹#›</a:t>
            </a:fld>
            <a:endParaRPr lang="en-US" dirty="0"/>
          </a:p>
        </p:txBody>
      </p:sp>
    </p:spTree>
    <p:extLst>
      <p:ext uri="{BB962C8B-B14F-4D97-AF65-F5344CB8AC3E}">
        <p14:creationId xmlns:p14="http://schemas.microsoft.com/office/powerpoint/2010/main" val="3335147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1A57C-A5F5-4558-9E32-E002CF6E0F5B}" type="datetimeFigureOut">
              <a:rPr lang="en-US" smtClean="0"/>
              <a:t>11/14/2018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25D5B-8452-4146-BA21-4B442B1FB353}" type="slidenum">
              <a:rPr lang="en-US" smtClean="0"/>
              <a:t>‹#›</a:t>
            </a:fld>
            <a:endParaRPr lang="en-US" dirty="0"/>
          </a:p>
        </p:txBody>
      </p:sp>
    </p:spTree>
    <p:extLst>
      <p:ext uri="{BB962C8B-B14F-4D97-AF65-F5344CB8AC3E}">
        <p14:creationId xmlns:p14="http://schemas.microsoft.com/office/powerpoint/2010/main" val="3440916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Office of Housing Stability</a:t>
            </a:r>
            <a:endParaRPr lang="en-US" dirty="0"/>
          </a:p>
        </p:txBody>
      </p:sp>
      <p:sp>
        <p:nvSpPr>
          <p:cNvPr id="3" name="Subtitle 2"/>
          <p:cNvSpPr>
            <a:spLocks noGrp="1"/>
          </p:cNvSpPr>
          <p:nvPr>
            <p:ph type="subTitle" idx="1"/>
          </p:nvPr>
        </p:nvSpPr>
        <p:spPr/>
        <p:txBody>
          <a:bodyPr>
            <a:normAutofit fontScale="92500" lnSpcReduction="20000"/>
          </a:bodyPr>
          <a:lstStyle/>
          <a:p>
            <a:r>
              <a:rPr lang="en-US" sz="2800" dirty="0" smtClean="0"/>
              <a:t>Supplemental Budget Presentation </a:t>
            </a:r>
          </a:p>
          <a:p>
            <a:r>
              <a:rPr lang="en-US" sz="2800" dirty="0" smtClean="0"/>
              <a:t>Finance Committee - Somerville Board of </a:t>
            </a:r>
            <a:r>
              <a:rPr lang="en-US" sz="2800" dirty="0" smtClean="0"/>
              <a:t>Aldermen</a:t>
            </a:r>
            <a:endParaRPr lang="en-US" sz="2800" dirty="0" smtClean="0"/>
          </a:p>
          <a:p>
            <a:endParaRPr lang="en-US" sz="2800" dirty="0" smtClean="0"/>
          </a:p>
          <a:p>
            <a:r>
              <a:rPr lang="en-US" sz="2800" dirty="0" smtClean="0"/>
              <a:t>November 14, </a:t>
            </a:r>
            <a:r>
              <a:rPr lang="en-US" sz="2800" dirty="0" smtClean="0"/>
              <a:t>2018</a:t>
            </a:r>
            <a:endParaRPr lang="en-US" sz="2800" dirty="0"/>
          </a:p>
        </p:txBody>
      </p:sp>
    </p:spTree>
    <p:extLst>
      <p:ext uri="{BB962C8B-B14F-4D97-AF65-F5344CB8AC3E}">
        <p14:creationId xmlns:p14="http://schemas.microsoft.com/office/powerpoint/2010/main" val="950942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Mission Statement/Objectives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	</a:t>
            </a:r>
            <a:r>
              <a:rPr lang="en-US" sz="3200" dirty="0" smtClean="0"/>
              <a:t>The Office of Housing Stability (OHS) seeks to prevent the displacement of Somerville residents who are in the process of eviction or other form of displacement; at significant risk of displacement due to rent burden or other market forces;   homeless or living in instable housing.  </a:t>
            </a:r>
            <a:endParaRPr lang="en-US" sz="3200" dirty="0" smtClean="0"/>
          </a:p>
          <a:p>
            <a:pPr marL="0" indent="0">
              <a:buNone/>
            </a:pPr>
            <a:r>
              <a:rPr lang="en-US" sz="3200" dirty="0" smtClean="0"/>
              <a:t>The </a:t>
            </a:r>
            <a:r>
              <a:rPr lang="en-US" sz="3200" dirty="0" smtClean="0"/>
              <a:t>OHS </a:t>
            </a:r>
            <a:r>
              <a:rPr lang="en-US" sz="3200" dirty="0" smtClean="0"/>
              <a:t>will:</a:t>
            </a:r>
          </a:p>
          <a:p>
            <a:r>
              <a:rPr lang="en-US" sz="3200" dirty="0" smtClean="0"/>
              <a:t>provide </a:t>
            </a:r>
            <a:r>
              <a:rPr lang="en-US" sz="3200" dirty="0" smtClean="0"/>
              <a:t>direct and contracted services to Somerville residents seeking advice or assistance with housing </a:t>
            </a:r>
            <a:r>
              <a:rPr lang="en-US" sz="3200" dirty="0" smtClean="0"/>
              <a:t>matters</a:t>
            </a:r>
            <a:r>
              <a:rPr lang="en-US" sz="3200" dirty="0" smtClean="0"/>
              <a:t>; and </a:t>
            </a:r>
            <a:r>
              <a:rPr lang="en-US" sz="3200" dirty="0" smtClean="0"/>
              <a:t> </a:t>
            </a:r>
          </a:p>
          <a:p>
            <a:r>
              <a:rPr lang="en-US" sz="3200" dirty="0" smtClean="0"/>
              <a:t>collaborate </a:t>
            </a:r>
            <a:r>
              <a:rPr lang="en-US" sz="3200" dirty="0" smtClean="0"/>
              <a:t>with others in the community to identify and implement policy and programmatic initiatives to (1) increase the supply of affordable housing, (2) enhance tenants rights, and (3) prevent the displacement of, or assist with the rehousing of, Somerville families.</a:t>
            </a:r>
            <a:endParaRPr lang="en-US" sz="3200" dirty="0"/>
          </a:p>
        </p:txBody>
      </p:sp>
    </p:spTree>
    <p:extLst>
      <p:ext uri="{BB962C8B-B14F-4D97-AF65-F5344CB8AC3E}">
        <p14:creationId xmlns:p14="http://schemas.microsoft.com/office/powerpoint/2010/main" val="3178063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 Housing Instability Snapshot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Eviction</a:t>
            </a:r>
            <a:r>
              <a:rPr lang="en-US" dirty="0" smtClean="0"/>
              <a:t> 469 eviction cases in Somerville District Court 2017 </a:t>
            </a:r>
          </a:p>
          <a:p>
            <a:r>
              <a:rPr lang="en-US" b="1" dirty="0" smtClean="0"/>
              <a:t>Rent Burden</a:t>
            </a:r>
            <a:r>
              <a:rPr lang="en-US" dirty="0" smtClean="0"/>
              <a:t>: Approx. 17.8% of renter households paying over 50% of income for shelter (3722 families)</a:t>
            </a:r>
          </a:p>
          <a:p>
            <a:r>
              <a:rPr lang="en-US" b="1" dirty="0" smtClean="0"/>
              <a:t>Housing Cost Burden</a:t>
            </a:r>
            <a:r>
              <a:rPr lang="en-US" dirty="0" smtClean="0"/>
              <a:t>: Approx. 19.2% of homeowners are paying more than 50% of their income for their mortgages and other housing expenses (2159 families)</a:t>
            </a:r>
          </a:p>
          <a:p>
            <a:r>
              <a:rPr lang="en-US" b="1" dirty="0" smtClean="0"/>
              <a:t>Condo Conversion </a:t>
            </a:r>
            <a:r>
              <a:rPr lang="en-US" dirty="0" smtClean="0"/>
              <a:t>2010-2017 - 1,130 rental units converted</a:t>
            </a:r>
          </a:p>
          <a:p>
            <a:r>
              <a:rPr lang="en-US" b="1" dirty="0" smtClean="0"/>
              <a:t>Public Housing Waitlists: </a:t>
            </a:r>
            <a:r>
              <a:rPr lang="en-US" dirty="0" smtClean="0"/>
              <a:t>Fall</a:t>
            </a:r>
            <a:r>
              <a:rPr lang="en-US" b="1" dirty="0" smtClean="0"/>
              <a:t> </a:t>
            </a:r>
            <a:r>
              <a:rPr lang="en-US" dirty="0" smtClean="0"/>
              <a:t>2017 - 2269 Somerville families </a:t>
            </a:r>
          </a:p>
          <a:p>
            <a:r>
              <a:rPr lang="en-US" b="1" dirty="0" smtClean="0"/>
              <a:t>Median </a:t>
            </a:r>
            <a:r>
              <a:rPr lang="en-US" b="1" dirty="0"/>
              <a:t>R</a:t>
            </a:r>
            <a:r>
              <a:rPr lang="en-US" b="1" dirty="0" smtClean="0"/>
              <a:t>ents</a:t>
            </a:r>
            <a:r>
              <a:rPr lang="en-US" dirty="0" smtClean="0"/>
              <a:t>:  1 Bed: $2,125; 2 Beds: $2,400; 3 Beds: $2,925 (zumper.com)</a:t>
            </a:r>
          </a:p>
          <a:p>
            <a:r>
              <a:rPr lang="en-US" b="1" dirty="0" smtClean="0"/>
              <a:t>Inadequate Payment </a:t>
            </a:r>
            <a:r>
              <a:rPr lang="en-US" b="1" dirty="0"/>
              <a:t>S</a:t>
            </a:r>
            <a:r>
              <a:rPr lang="en-US" b="1" dirty="0" smtClean="0"/>
              <a:t>tandards: </a:t>
            </a:r>
            <a:r>
              <a:rPr lang="en-US" dirty="0" smtClean="0"/>
              <a:t>SHA Section 8 payment standards (with all utilities included):  1 Bed: $1421	2 Beds:  $1740	     3 Beds: $2,183</a:t>
            </a:r>
          </a:p>
          <a:p>
            <a:r>
              <a:rPr lang="en-US" b="1" dirty="0" smtClean="0"/>
              <a:t>Voucher Placement: </a:t>
            </a:r>
            <a:r>
              <a:rPr lang="en-US" dirty="0" smtClean="0"/>
              <a:t>2017 </a:t>
            </a:r>
            <a:r>
              <a:rPr lang="en-US" dirty="0"/>
              <a:t>Somerville Housing Authority Resident Advisory Board report – </a:t>
            </a:r>
            <a:r>
              <a:rPr lang="en-US" dirty="0" smtClean="0"/>
              <a:t>fifty </a:t>
            </a:r>
            <a:r>
              <a:rPr lang="en-US" dirty="0"/>
              <a:t>moving </a:t>
            </a:r>
            <a:r>
              <a:rPr lang="en-US" dirty="0" smtClean="0"/>
              <a:t>vouchers - </a:t>
            </a:r>
            <a:r>
              <a:rPr lang="en-US" dirty="0"/>
              <a:t>21 lost vouchers – 6 leased in </a:t>
            </a:r>
            <a:r>
              <a:rPr lang="en-US" dirty="0" smtClean="0"/>
              <a:t>Somerville	</a:t>
            </a:r>
          </a:p>
          <a:p>
            <a:endParaRPr lang="en-US" dirty="0"/>
          </a:p>
        </p:txBody>
      </p:sp>
    </p:spTree>
    <p:extLst>
      <p:ext uri="{BB962C8B-B14F-4D97-AF65-F5344CB8AC3E}">
        <p14:creationId xmlns:p14="http://schemas.microsoft.com/office/powerpoint/2010/main" val="3505422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Engagement Process (on-going)</a:t>
            </a:r>
            <a:endParaRPr lang="en-US" dirty="0"/>
          </a:p>
        </p:txBody>
      </p:sp>
      <p:sp>
        <p:nvSpPr>
          <p:cNvPr id="3" name="Content Placeholder 2"/>
          <p:cNvSpPr>
            <a:spLocks noGrp="1"/>
          </p:cNvSpPr>
          <p:nvPr>
            <p:ph sz="half" idx="1"/>
          </p:nvPr>
        </p:nvSpPr>
        <p:spPr/>
        <p:txBody>
          <a:bodyPr>
            <a:normAutofit fontScale="92500" lnSpcReduction="20000"/>
          </a:bodyPr>
          <a:lstStyle/>
          <a:p>
            <a:r>
              <a:rPr lang="en-US" sz="2400" dirty="0" smtClean="0"/>
              <a:t>Board of Aldermen </a:t>
            </a:r>
            <a:r>
              <a:rPr lang="en-US" sz="2400" dirty="0">
                <a:sym typeface="Wingdings" panose="05000000000000000000" pitchFamily="2" charset="2"/>
              </a:rPr>
              <a:t>(</a:t>
            </a:r>
            <a:r>
              <a:rPr lang="en-US" sz="2400" dirty="0" smtClean="0">
                <a:sym typeface="Wingdings" panose="05000000000000000000" pitchFamily="2" charset="2"/>
              </a:rPr>
              <a:t>All)</a:t>
            </a:r>
            <a:endParaRPr lang="en-US" sz="2400" dirty="0" smtClean="0"/>
          </a:p>
          <a:p>
            <a:r>
              <a:rPr lang="en-US" sz="2400" dirty="0" smtClean="0"/>
              <a:t>City Departments/Divisions</a:t>
            </a:r>
          </a:p>
          <a:p>
            <a:pPr lvl="1"/>
            <a:r>
              <a:rPr lang="en-US" dirty="0" smtClean="0"/>
              <a:t>Communications/SomerViva</a:t>
            </a:r>
          </a:p>
          <a:p>
            <a:pPr lvl="1"/>
            <a:r>
              <a:rPr lang="en-US" dirty="0" smtClean="0"/>
              <a:t>Health and Human Services</a:t>
            </a:r>
          </a:p>
          <a:p>
            <a:pPr lvl="2"/>
            <a:r>
              <a:rPr lang="en-US" sz="2400" dirty="0" smtClean="0"/>
              <a:t>COA</a:t>
            </a:r>
          </a:p>
          <a:p>
            <a:pPr lvl="2"/>
            <a:r>
              <a:rPr lang="en-US" sz="2400" dirty="0" smtClean="0"/>
              <a:t>Human Services</a:t>
            </a:r>
          </a:p>
          <a:p>
            <a:pPr lvl="2"/>
            <a:r>
              <a:rPr lang="en-US" sz="2400" dirty="0" smtClean="0"/>
              <a:t>Veterans</a:t>
            </a:r>
          </a:p>
          <a:p>
            <a:pPr lvl="1"/>
            <a:r>
              <a:rPr lang="en-US" dirty="0" smtClean="0"/>
              <a:t>Housing </a:t>
            </a:r>
          </a:p>
          <a:p>
            <a:pPr lvl="1"/>
            <a:r>
              <a:rPr lang="en-US" dirty="0" smtClean="0"/>
              <a:t>Mayor’s Office</a:t>
            </a:r>
          </a:p>
          <a:p>
            <a:pPr lvl="1"/>
            <a:r>
              <a:rPr lang="en-US" dirty="0" smtClean="0"/>
              <a:t>School Department</a:t>
            </a:r>
          </a:p>
          <a:p>
            <a:r>
              <a:rPr lang="en-US" sz="2400" dirty="0" smtClean="0"/>
              <a:t>Affordable Housing Organizing Committee</a:t>
            </a:r>
          </a:p>
          <a:p>
            <a:r>
              <a:rPr lang="en-US" sz="2400" dirty="0" smtClean="0"/>
              <a:t>Cambridge and Somerville Legal Services</a:t>
            </a:r>
          </a:p>
        </p:txBody>
      </p:sp>
      <p:sp>
        <p:nvSpPr>
          <p:cNvPr id="4" name="Content Placeholder 3"/>
          <p:cNvSpPr>
            <a:spLocks noGrp="1"/>
          </p:cNvSpPr>
          <p:nvPr>
            <p:ph sz="half" idx="2"/>
          </p:nvPr>
        </p:nvSpPr>
        <p:spPr/>
        <p:txBody>
          <a:bodyPr>
            <a:normAutofit fontScale="92500" lnSpcReduction="20000"/>
          </a:bodyPr>
          <a:lstStyle/>
          <a:p>
            <a:r>
              <a:rPr lang="en-US" sz="2400" dirty="0" smtClean="0"/>
              <a:t>Community Action Agency of Somerville</a:t>
            </a:r>
          </a:p>
          <a:p>
            <a:r>
              <a:rPr lang="en-US" sz="2400" dirty="0" smtClean="0"/>
              <a:t>Our Revolution Somerville - Housing</a:t>
            </a:r>
          </a:p>
          <a:p>
            <a:r>
              <a:rPr lang="en-US" sz="2400" dirty="0" smtClean="0"/>
              <a:t>Right to Counsel Coalition</a:t>
            </a:r>
          </a:p>
          <a:p>
            <a:r>
              <a:rPr lang="en-US" sz="2400" dirty="0" smtClean="0"/>
              <a:t>Somerville Cambridge Elder Services</a:t>
            </a:r>
          </a:p>
          <a:p>
            <a:r>
              <a:rPr lang="en-US" sz="2400" dirty="0" smtClean="0"/>
              <a:t>Somerville Community Corporation</a:t>
            </a:r>
          </a:p>
          <a:p>
            <a:r>
              <a:rPr lang="en-US" sz="2400" dirty="0" smtClean="0"/>
              <a:t>Somerville Homeless Coalition</a:t>
            </a:r>
          </a:p>
          <a:p>
            <a:r>
              <a:rPr lang="en-US" sz="2400" dirty="0" smtClean="0"/>
              <a:t>Somerville Housing Authority</a:t>
            </a:r>
          </a:p>
          <a:p>
            <a:r>
              <a:rPr lang="en-US" sz="2400" dirty="0" smtClean="0"/>
              <a:t>Somerville Welfare and Housing Coalition</a:t>
            </a:r>
          </a:p>
          <a:p>
            <a:r>
              <a:rPr lang="en-US" sz="2400" dirty="0" smtClean="0"/>
              <a:t>Welcome Project</a:t>
            </a:r>
          </a:p>
          <a:p>
            <a:endParaRPr lang="en-US" sz="2200" dirty="0"/>
          </a:p>
        </p:txBody>
      </p:sp>
    </p:spTree>
    <p:extLst>
      <p:ext uri="{BB962C8B-B14F-4D97-AF65-F5344CB8AC3E}">
        <p14:creationId xmlns:p14="http://schemas.microsoft.com/office/powerpoint/2010/main" val="2742168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Direct/Contracted Services*</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smtClean="0"/>
              <a:t>Advice and Information on housing </a:t>
            </a:r>
            <a:r>
              <a:rPr lang="en-US" sz="2400" dirty="0"/>
              <a:t>i</a:t>
            </a:r>
            <a:r>
              <a:rPr lang="en-US" sz="2400" dirty="0" smtClean="0"/>
              <a:t>ssues for all Somerville Residents</a:t>
            </a:r>
          </a:p>
          <a:p>
            <a:r>
              <a:rPr lang="en-US" sz="2400" dirty="0" smtClean="0"/>
              <a:t>Referrals to community agencies to prevent displacement (legal, mental health, social services, advocacy)</a:t>
            </a:r>
          </a:p>
          <a:p>
            <a:r>
              <a:rPr lang="en-US" sz="2400" dirty="0" smtClean="0"/>
              <a:t>Legal Services for tenants facing eviction and those denied eligibility for affordable housing*</a:t>
            </a:r>
          </a:p>
          <a:p>
            <a:r>
              <a:rPr lang="en-US" sz="2400" dirty="0" smtClean="0"/>
              <a:t>Accessing financial assistance to prevent homelessness </a:t>
            </a:r>
          </a:p>
          <a:p>
            <a:r>
              <a:rPr lang="en-US" sz="2400" dirty="0" smtClean="0"/>
              <a:t>Advocacy with landlords and agencies to resolve housing disputes </a:t>
            </a:r>
          </a:p>
          <a:p>
            <a:r>
              <a:rPr lang="en-US" sz="2400" dirty="0" smtClean="0"/>
              <a:t>Case </a:t>
            </a:r>
            <a:r>
              <a:rPr lang="en-US" sz="2400" dirty="0"/>
              <a:t>management to stabilize </a:t>
            </a:r>
            <a:r>
              <a:rPr lang="en-US" sz="2400" dirty="0" smtClean="0"/>
              <a:t>tenancies</a:t>
            </a:r>
          </a:p>
          <a:p>
            <a:r>
              <a:rPr lang="en-US" sz="2400" dirty="0"/>
              <a:t>Workshops and on-line resources regarding tenants rights and housing </a:t>
            </a:r>
            <a:r>
              <a:rPr lang="en-US" sz="2400" dirty="0" smtClean="0"/>
              <a:t>search</a:t>
            </a:r>
          </a:p>
          <a:p>
            <a:r>
              <a:rPr lang="en-US" sz="2400" dirty="0" smtClean="0"/>
              <a:t>Housing Search (affordable, private, inclusionary)*</a:t>
            </a:r>
          </a:p>
          <a:p>
            <a:r>
              <a:rPr lang="en-US" sz="2400" dirty="0" smtClean="0"/>
              <a:t>Landlord Outreach</a:t>
            </a:r>
          </a:p>
          <a:p>
            <a:r>
              <a:rPr lang="en-US" sz="2400" dirty="0" smtClean="0"/>
              <a:t>Up to date information on local and regional affordable housing opportunities</a:t>
            </a:r>
          </a:p>
          <a:p>
            <a:r>
              <a:rPr lang="en-US" sz="2400" dirty="0" smtClean="0"/>
              <a:t>Support for tenant </a:t>
            </a:r>
            <a:r>
              <a:rPr lang="en-US" sz="2400" dirty="0" smtClean="0"/>
              <a:t>organizing*</a:t>
            </a:r>
            <a:endParaRPr lang="en-US" sz="2400" dirty="0" smtClean="0"/>
          </a:p>
          <a:p>
            <a:pPr marL="0" indent="0">
              <a:buNone/>
            </a:pPr>
            <a:endParaRPr lang="en-US" sz="2400" dirty="0" smtClean="0"/>
          </a:p>
          <a:p>
            <a:pPr marL="0" indent="0">
              <a:buNone/>
            </a:pPr>
            <a:endParaRPr lang="en-US" sz="2400" dirty="0" smtClean="0"/>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62187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Policy/Programmatic Initiatives</a:t>
            </a:r>
            <a:br>
              <a:rPr lang="en-US" dirty="0" smtClean="0"/>
            </a:br>
            <a:r>
              <a:rPr lang="en-US" sz="2800" dirty="0" smtClean="0"/>
              <a:t>(Under Review)</a:t>
            </a:r>
            <a:endParaRPr lang="en-US" sz="2800" dirty="0"/>
          </a:p>
        </p:txBody>
      </p:sp>
      <p:sp>
        <p:nvSpPr>
          <p:cNvPr id="3" name="Content Placeholder 2"/>
          <p:cNvSpPr>
            <a:spLocks noGrp="1"/>
          </p:cNvSpPr>
          <p:nvPr>
            <p:ph idx="1"/>
          </p:nvPr>
        </p:nvSpPr>
        <p:spPr/>
        <p:txBody>
          <a:bodyPr>
            <a:normAutofit fontScale="92500" lnSpcReduction="10000"/>
          </a:bodyPr>
          <a:lstStyle/>
          <a:p>
            <a:r>
              <a:rPr lang="en-US" sz="2000" dirty="0" smtClean="0"/>
              <a:t>Formation of Advisory Board [to advise on policy and program priorities during start up]</a:t>
            </a:r>
          </a:p>
          <a:p>
            <a:r>
              <a:rPr lang="en-US" sz="2000" dirty="0" smtClean="0"/>
              <a:t>Condo Conversion</a:t>
            </a:r>
          </a:p>
          <a:p>
            <a:r>
              <a:rPr lang="en-US" sz="2000" dirty="0" smtClean="0"/>
              <a:t>Real Estate Transfer Fee (home rule/enabling)</a:t>
            </a:r>
          </a:p>
          <a:p>
            <a:r>
              <a:rPr lang="en-US" sz="2000" dirty="0" smtClean="0"/>
              <a:t>Right to Purchase</a:t>
            </a:r>
          </a:p>
          <a:p>
            <a:r>
              <a:rPr lang="en-US" sz="2000" dirty="0" smtClean="0"/>
              <a:t>Flexible rent/mortgage stabilization fund</a:t>
            </a:r>
          </a:p>
          <a:p>
            <a:r>
              <a:rPr lang="en-US" sz="2000" dirty="0" smtClean="0"/>
              <a:t>Outreach  to landlords – </a:t>
            </a:r>
          </a:p>
          <a:p>
            <a:pPr lvl="1"/>
            <a:r>
              <a:rPr lang="en-US" sz="2000" dirty="0" smtClean="0"/>
              <a:t>eviction resource information</a:t>
            </a:r>
          </a:p>
          <a:p>
            <a:pPr lvl="1"/>
            <a:r>
              <a:rPr lang="en-US" sz="2000" dirty="0" smtClean="0"/>
              <a:t>Section 8 incentives </a:t>
            </a:r>
          </a:p>
          <a:p>
            <a:r>
              <a:rPr lang="en-US" sz="1900" dirty="0" smtClean="0"/>
              <a:t>Right to Counsel in </a:t>
            </a:r>
            <a:r>
              <a:rPr lang="en-US" sz="1900" dirty="0"/>
              <a:t>e</a:t>
            </a:r>
            <a:r>
              <a:rPr lang="en-US" sz="1900" dirty="0" smtClean="0"/>
              <a:t>viction cases</a:t>
            </a:r>
          </a:p>
          <a:p>
            <a:r>
              <a:rPr lang="en-US" sz="2000" dirty="0" smtClean="0"/>
              <a:t>Temporary short term shelter for families accessing Emergency Assistance state funded shelter</a:t>
            </a:r>
          </a:p>
          <a:p>
            <a:r>
              <a:rPr lang="en-US" sz="2000" dirty="0"/>
              <a:t>T</a:t>
            </a:r>
            <a:r>
              <a:rPr lang="en-US" sz="2000" dirty="0" smtClean="0"/>
              <a:t>argeting existing housing resources to those at imminent risk of displacement </a:t>
            </a:r>
          </a:p>
          <a:p>
            <a:r>
              <a:rPr lang="en-US" sz="2000" dirty="0" smtClean="0"/>
              <a:t>Lessening barriers to obtaining affordable housing – limiting credit based denials</a:t>
            </a:r>
            <a:endParaRPr lang="en-US" dirty="0"/>
          </a:p>
        </p:txBody>
      </p:sp>
    </p:spTree>
    <p:extLst>
      <p:ext uri="{BB962C8B-B14F-4D97-AF65-F5344CB8AC3E}">
        <p14:creationId xmlns:p14="http://schemas.microsoft.com/office/powerpoint/2010/main" val="6558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OHS Staffing </a:t>
            </a:r>
            <a:r>
              <a:rPr lang="en-US" dirty="0" smtClean="0"/>
              <a:t>Plan</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4947835" y="2162014"/>
            <a:ext cx="1910166" cy="852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OHS Director</a:t>
            </a:r>
            <a:endParaRPr lang="en-US" dirty="0"/>
          </a:p>
        </p:txBody>
      </p:sp>
      <p:cxnSp>
        <p:nvCxnSpPr>
          <p:cNvPr id="6" name="Straight Connector 5"/>
          <p:cNvCxnSpPr/>
          <p:nvPr/>
        </p:nvCxnSpPr>
        <p:spPr>
          <a:xfrm>
            <a:off x="5862235" y="3068664"/>
            <a:ext cx="0" cy="503695"/>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947835" y="3448372"/>
            <a:ext cx="1910165" cy="875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Assoc. Director/</a:t>
            </a:r>
          </a:p>
          <a:p>
            <a:pPr algn="ctr"/>
            <a:r>
              <a:rPr lang="en-US" dirty="0" smtClean="0"/>
              <a:t>Program  Manager</a:t>
            </a:r>
            <a:endParaRPr lang="en-US" dirty="0"/>
          </a:p>
        </p:txBody>
      </p:sp>
      <p:cxnSp>
        <p:nvCxnSpPr>
          <p:cNvPr id="11" name="Straight Connector 10"/>
          <p:cNvCxnSpPr/>
          <p:nvPr/>
        </p:nvCxnSpPr>
        <p:spPr>
          <a:xfrm>
            <a:off x="5862235" y="4324026"/>
            <a:ext cx="0" cy="3874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014420" y="4730857"/>
            <a:ext cx="5672380" cy="54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14420" y="4781227"/>
            <a:ext cx="0" cy="3797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862235" y="4730857"/>
            <a:ext cx="0" cy="430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86800" y="4757979"/>
            <a:ext cx="0" cy="402957"/>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107769" y="5160936"/>
            <a:ext cx="1790055" cy="681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Case Manager</a:t>
            </a:r>
          </a:p>
          <a:p>
            <a:pPr algn="ctr"/>
            <a:r>
              <a:rPr lang="en-US" dirty="0" smtClean="0"/>
              <a:t>Advocate</a:t>
            </a:r>
            <a:endParaRPr lang="en-US" dirty="0"/>
          </a:p>
        </p:txBody>
      </p:sp>
      <p:sp>
        <p:nvSpPr>
          <p:cNvPr id="22" name="Rectangle 21"/>
          <p:cNvSpPr/>
          <p:nvPr/>
        </p:nvSpPr>
        <p:spPr>
          <a:xfrm>
            <a:off x="4947835" y="5160935"/>
            <a:ext cx="1910165" cy="681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Case Manager</a:t>
            </a:r>
          </a:p>
          <a:p>
            <a:pPr algn="ctr"/>
            <a:r>
              <a:rPr lang="en-US" dirty="0" smtClean="0"/>
              <a:t>Advocate</a:t>
            </a:r>
            <a:endParaRPr lang="en-US" dirty="0"/>
          </a:p>
        </p:txBody>
      </p:sp>
      <p:sp>
        <p:nvSpPr>
          <p:cNvPr id="24" name="Rectangle 23"/>
          <p:cNvSpPr/>
          <p:nvPr/>
        </p:nvSpPr>
        <p:spPr>
          <a:xfrm>
            <a:off x="8031997" y="5160935"/>
            <a:ext cx="1724186" cy="619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Intake/Admin</a:t>
            </a:r>
          </a:p>
          <a:p>
            <a:pPr algn="ctr"/>
            <a:r>
              <a:rPr lang="en-US" dirty="0" smtClean="0"/>
              <a:t>Data</a:t>
            </a:r>
            <a:endParaRPr lang="en-US" dirty="0"/>
          </a:p>
        </p:txBody>
      </p:sp>
    </p:spTree>
    <p:extLst>
      <p:ext uri="{BB962C8B-B14F-4D97-AF65-F5344CB8AC3E}">
        <p14:creationId xmlns:p14="http://schemas.microsoft.com/office/powerpoint/2010/main" val="1133333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Contracted Services (proposed)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46613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0902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FY19 Supplemental Budget Request</a:t>
            </a:r>
            <a:endParaRPr lang="en-US" dirty="0"/>
          </a:p>
        </p:txBody>
      </p:sp>
      <p:sp>
        <p:nvSpPr>
          <p:cNvPr id="3" name="Content Placeholder 2"/>
          <p:cNvSpPr>
            <a:spLocks noGrp="1"/>
          </p:cNvSpPr>
          <p:nvPr>
            <p:ph idx="1"/>
          </p:nvPr>
        </p:nvSpPr>
        <p:spPr/>
        <p:txBody>
          <a:bodyPr>
            <a:normAutofit/>
          </a:bodyPr>
          <a:lstStyle/>
          <a:p>
            <a:r>
              <a:rPr lang="en-US" dirty="0" smtClean="0"/>
              <a:t>$45,000 (.5 annual salary for Program Director at $81,600 and Step 2 		mandatory increases for staff already funded)</a:t>
            </a:r>
          </a:p>
          <a:p>
            <a:r>
              <a:rPr lang="en-US" dirty="0" smtClean="0"/>
              <a:t>$55,000 (contracted services: legal, housing search, organizing </a:t>
            </a:r>
          </a:p>
          <a:p>
            <a:pPr lvl="1"/>
            <a:r>
              <a:rPr lang="en-US" dirty="0" smtClean="0"/>
              <a:t>Legal based on $80,000 annual; Supp. Request: March-June, 2019</a:t>
            </a:r>
          </a:p>
          <a:p>
            <a:pPr lvl="1"/>
            <a:r>
              <a:rPr lang="en-US" dirty="0" smtClean="0"/>
              <a:t>Housing search based on $50,000 annual; Supp. Request March-June 2019</a:t>
            </a:r>
          </a:p>
          <a:p>
            <a:pPr lvl="1"/>
            <a:r>
              <a:rPr lang="en-US" dirty="0" smtClean="0"/>
              <a:t>Organizing support based on $60,000 annual; Supp. Request May-June 2019</a:t>
            </a:r>
          </a:p>
          <a:p>
            <a:r>
              <a:rPr lang="en-US" dirty="0" smtClean="0"/>
              <a:t>$45,050 (other administrative expenses)</a:t>
            </a:r>
          </a:p>
          <a:p>
            <a:pPr marL="0" indent="0">
              <a:buNone/>
            </a:pPr>
            <a:endParaRPr lang="en-US" dirty="0" smtClean="0"/>
          </a:p>
          <a:p>
            <a:pPr marL="0" indent="0">
              <a:buNone/>
            </a:pPr>
            <a:r>
              <a:rPr lang="en-US" b="1" dirty="0" smtClean="0"/>
              <a:t>Total Supplemental Budget Request: $135,050</a:t>
            </a:r>
            <a:endParaRPr lang="en-US" b="1" dirty="0"/>
          </a:p>
        </p:txBody>
      </p:sp>
    </p:spTree>
    <p:extLst>
      <p:ext uri="{BB962C8B-B14F-4D97-AF65-F5344CB8AC3E}">
        <p14:creationId xmlns:p14="http://schemas.microsoft.com/office/powerpoint/2010/main" val="1487572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454</Words>
  <Application>Microsoft Office PowerPoint</Application>
  <PresentationFormat>Custom</PresentationFormat>
  <Paragraphs>95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Office of Housing Stability</vt:lpstr>
      <vt:lpstr>Mission Statement/Objectives</vt:lpstr>
      <vt:lpstr>Data  - Housing Instability Snapshot</vt:lpstr>
      <vt:lpstr>Engagement Process (on-going)</vt:lpstr>
      <vt:lpstr> Direct/Contracted Services*</vt:lpstr>
      <vt:lpstr>Policy/Programmatic Initiatives (Under Review)</vt:lpstr>
      <vt:lpstr>OHS Staffing Plan</vt:lpstr>
      <vt:lpstr>Contracted Services (proposed)</vt:lpstr>
      <vt:lpstr>FY19 Supplemental Budget Request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Housing Stability</dc:title>
  <dc:creator>Ellen Shachter</dc:creator>
  <cp:lastModifiedBy>Ellen Shachter</cp:lastModifiedBy>
  <cp:revision>38</cp:revision>
  <dcterms:created xsi:type="dcterms:W3CDTF">2018-11-12T20:02:41Z</dcterms:created>
  <dcterms:modified xsi:type="dcterms:W3CDTF">2018-11-14T18:59:01Z</dcterms:modified>
</cp:coreProperties>
</file>