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25.xml" ContentType="application/vnd.openxmlformats-officedocument.presentationml.tags+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5" r:id="rId1"/>
  </p:sldMasterIdLst>
  <p:notesMasterIdLst>
    <p:notesMasterId r:id="rId27"/>
  </p:notesMasterIdLst>
  <p:handoutMasterIdLst>
    <p:handoutMasterId r:id="rId28"/>
  </p:handoutMasterIdLst>
  <p:sldIdLst>
    <p:sldId id="615" r:id="rId2"/>
    <p:sldId id="486" r:id="rId3"/>
    <p:sldId id="425" r:id="rId4"/>
    <p:sldId id="657" r:id="rId5"/>
    <p:sldId id="598" r:id="rId6"/>
    <p:sldId id="599" r:id="rId7"/>
    <p:sldId id="658" r:id="rId8"/>
    <p:sldId id="651" r:id="rId9"/>
    <p:sldId id="678" r:id="rId10"/>
    <p:sldId id="677" r:id="rId11"/>
    <p:sldId id="679" r:id="rId12"/>
    <p:sldId id="681" r:id="rId13"/>
    <p:sldId id="655" r:id="rId14"/>
    <p:sldId id="646" r:id="rId15"/>
    <p:sldId id="668" r:id="rId16"/>
    <p:sldId id="644" r:id="rId17"/>
    <p:sldId id="656" r:id="rId18"/>
    <p:sldId id="664" r:id="rId19"/>
    <p:sldId id="665" r:id="rId20"/>
    <p:sldId id="682" r:id="rId21"/>
    <p:sldId id="669" r:id="rId22"/>
    <p:sldId id="676" r:id="rId23"/>
    <p:sldId id="673" r:id="rId24"/>
    <p:sldId id="659" r:id="rId25"/>
    <p:sldId id="680" r:id="rId26"/>
  </p:sldIdLst>
  <p:sldSz cx="9144000" cy="6858000" type="screen4x3"/>
  <p:notesSz cx="7026275" cy="9312275"/>
  <p:embeddedFontLst>
    <p:embeddedFont>
      <p:font typeface="Calibri" pitchFamily="34" charset="0"/>
      <p:regular r:id="rId29"/>
      <p:bold r:id="rId30"/>
      <p:italic r:id="rId31"/>
      <p:boldItalic r:id="rId32"/>
    </p:embeddedFont>
    <p:embeddedFont>
      <p:font typeface="Lucida Sans" pitchFamily="34" charset="0"/>
      <p:regular r:id="rId33"/>
      <p:bold r:id="rId34"/>
      <p:italic r:id="rId35"/>
      <p:boldItalic r:id="rId36"/>
    </p:embeddedFont>
  </p:embeddedFontLst>
  <p:custDataLst>
    <p:tags r:id="rId37"/>
  </p:custData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5pPr>
    <a:lvl6pPr marL="2286000" algn="l" defTabSz="914400" rtl="0" eaLnBrk="1" latinLnBrk="0" hangingPunct="1">
      <a:defRPr kumimoji="1" sz="2400" kern="1200">
        <a:solidFill>
          <a:schemeClr val="tx1"/>
        </a:solidFill>
        <a:latin typeface="Times New Roman" pitchFamily="18" charset="0"/>
        <a:ea typeface="+mn-ea"/>
        <a:cs typeface="Arial" pitchFamily="34" charset="0"/>
      </a:defRPr>
    </a:lvl6pPr>
    <a:lvl7pPr marL="2743200" algn="l" defTabSz="914400" rtl="0" eaLnBrk="1" latinLnBrk="0" hangingPunct="1">
      <a:defRPr kumimoji="1" sz="2400" kern="1200">
        <a:solidFill>
          <a:schemeClr val="tx1"/>
        </a:solidFill>
        <a:latin typeface="Times New Roman" pitchFamily="18" charset="0"/>
        <a:ea typeface="+mn-ea"/>
        <a:cs typeface="Arial" pitchFamily="34" charset="0"/>
      </a:defRPr>
    </a:lvl7pPr>
    <a:lvl8pPr marL="3200400" algn="l" defTabSz="914400" rtl="0" eaLnBrk="1" latinLnBrk="0" hangingPunct="1">
      <a:defRPr kumimoji="1" sz="2400" kern="1200">
        <a:solidFill>
          <a:schemeClr val="tx1"/>
        </a:solidFill>
        <a:latin typeface="Times New Roman" pitchFamily="18" charset="0"/>
        <a:ea typeface="+mn-ea"/>
        <a:cs typeface="Arial" pitchFamily="34" charset="0"/>
      </a:defRPr>
    </a:lvl8pPr>
    <a:lvl9pPr marL="3657600" algn="l" defTabSz="914400" rtl="0" eaLnBrk="1" latinLnBrk="0" hangingPunct="1">
      <a:defRPr kumimoji="1" sz="2400" kern="1200">
        <a:solidFill>
          <a:schemeClr val="tx1"/>
        </a:solidFill>
        <a:latin typeface="Times New Roman" pitchFamily="18"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owelka"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008000"/>
    <a:srgbClr val="009900"/>
    <a:srgbClr val="FF0000"/>
    <a:srgbClr val="3366FF"/>
    <a:srgbClr val="6699FF"/>
    <a:srgbClr val="3C65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92651" autoAdjust="0"/>
  </p:normalViewPr>
  <p:slideViewPr>
    <p:cSldViewPr showGuides="1">
      <p:cViewPr>
        <p:scale>
          <a:sx n="75" d="100"/>
          <a:sy n="75" d="100"/>
        </p:scale>
        <p:origin x="-2772"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380"/>
    </p:cViewPr>
  </p:sorterViewPr>
  <p:notesViewPr>
    <p:cSldViewPr showGuides="1">
      <p:cViewPr varScale="1">
        <p:scale>
          <a:sx n="79" d="100"/>
          <a:sy n="79" d="100"/>
        </p:scale>
        <p:origin x="-1968" y="-78"/>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15T07:50:29.872" idx="2">
    <p:pos x="10" y="10"/>
    <p:text>under GC impact, how about adding in the EAP map?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2-15T08:08:02.763" idx="12">
    <p:pos x="10" y="10"/>
    <p:text>not sure if we want to add in other folks, such as Eileen and I, or Cliff, Jane, etc. to list of contacts. depends on stories told and whether they do EE or use a PC, etc.</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3044825" cy="466725"/>
          </a:xfrm>
          <a:prstGeom prst="rect">
            <a:avLst/>
          </a:prstGeom>
          <a:noFill/>
          <a:ln w="9525">
            <a:noFill/>
            <a:miter lim="800000"/>
            <a:headEnd/>
            <a:tailEnd/>
          </a:ln>
          <a:effectLst/>
        </p:spPr>
        <p:txBody>
          <a:bodyPr vert="horz" wrap="square" lIns="93498" tIns="46749" rIns="93498" bIns="46749" numCol="1" anchor="t" anchorCtr="0" compatLnSpc="1">
            <a:prstTxWarp prst="textNoShape">
              <a:avLst/>
            </a:prstTxWarp>
          </a:bodyPr>
          <a:lstStyle>
            <a:lvl1pPr algn="l" defTabSz="935089">
              <a:defRPr kumimoji="0" sz="1300">
                <a:latin typeface="Arial" charset="0"/>
                <a:cs typeface="+mn-cs"/>
              </a:defRPr>
            </a:lvl1pPr>
          </a:lstStyle>
          <a:p>
            <a:pPr>
              <a:defRPr/>
            </a:pPr>
            <a:endParaRPr lang="en-US"/>
          </a:p>
        </p:txBody>
      </p:sp>
      <p:sp>
        <p:nvSpPr>
          <p:cNvPr id="247811" name="Rectangle 3"/>
          <p:cNvSpPr>
            <a:spLocks noGrp="1" noChangeArrowheads="1"/>
          </p:cNvSpPr>
          <p:nvPr>
            <p:ph type="dt" sz="quarter" idx="1"/>
          </p:nvPr>
        </p:nvSpPr>
        <p:spPr bwMode="auto">
          <a:xfrm>
            <a:off x="3979863" y="0"/>
            <a:ext cx="3044825" cy="466725"/>
          </a:xfrm>
          <a:prstGeom prst="rect">
            <a:avLst/>
          </a:prstGeom>
          <a:noFill/>
          <a:ln w="9525">
            <a:noFill/>
            <a:miter lim="800000"/>
            <a:headEnd/>
            <a:tailEnd/>
          </a:ln>
          <a:effectLst/>
        </p:spPr>
        <p:txBody>
          <a:bodyPr vert="horz" wrap="square" lIns="93498" tIns="46749" rIns="93498" bIns="46749" numCol="1" anchor="t" anchorCtr="0" compatLnSpc="1">
            <a:prstTxWarp prst="textNoShape">
              <a:avLst/>
            </a:prstTxWarp>
          </a:bodyPr>
          <a:lstStyle>
            <a:lvl1pPr algn="r" defTabSz="935089">
              <a:defRPr kumimoji="0" sz="1300">
                <a:latin typeface="Arial" charset="0"/>
                <a:cs typeface="+mn-cs"/>
              </a:defRPr>
            </a:lvl1pPr>
          </a:lstStyle>
          <a:p>
            <a:pPr>
              <a:defRPr/>
            </a:pPr>
            <a:endParaRPr lang="en-US"/>
          </a:p>
        </p:txBody>
      </p:sp>
      <p:sp>
        <p:nvSpPr>
          <p:cNvPr id="247812" name="Rectangle 4"/>
          <p:cNvSpPr>
            <a:spLocks noGrp="1" noChangeArrowheads="1"/>
          </p:cNvSpPr>
          <p:nvPr>
            <p:ph type="ftr" sz="quarter" idx="2"/>
          </p:nvPr>
        </p:nvSpPr>
        <p:spPr bwMode="auto">
          <a:xfrm>
            <a:off x="0" y="8845550"/>
            <a:ext cx="3044825" cy="465138"/>
          </a:xfrm>
          <a:prstGeom prst="rect">
            <a:avLst/>
          </a:prstGeom>
          <a:noFill/>
          <a:ln w="9525">
            <a:noFill/>
            <a:miter lim="800000"/>
            <a:headEnd/>
            <a:tailEnd/>
          </a:ln>
          <a:effectLst/>
        </p:spPr>
        <p:txBody>
          <a:bodyPr vert="horz" wrap="square" lIns="93498" tIns="46749" rIns="93498" bIns="46749" numCol="1" anchor="b" anchorCtr="0" compatLnSpc="1">
            <a:prstTxWarp prst="textNoShape">
              <a:avLst/>
            </a:prstTxWarp>
          </a:bodyPr>
          <a:lstStyle>
            <a:lvl1pPr algn="l" defTabSz="935089">
              <a:defRPr kumimoji="0" sz="1300">
                <a:latin typeface="Arial" charset="0"/>
                <a:cs typeface="+mn-cs"/>
              </a:defRPr>
            </a:lvl1pPr>
          </a:lstStyle>
          <a:p>
            <a:pPr>
              <a:defRPr/>
            </a:pPr>
            <a:endParaRPr lang="en-US"/>
          </a:p>
        </p:txBody>
      </p:sp>
      <p:sp>
        <p:nvSpPr>
          <p:cNvPr id="247813" name="Rectangle 5"/>
          <p:cNvSpPr>
            <a:spLocks noGrp="1" noChangeArrowheads="1"/>
          </p:cNvSpPr>
          <p:nvPr>
            <p:ph type="sldNum" sz="quarter" idx="3"/>
          </p:nvPr>
        </p:nvSpPr>
        <p:spPr bwMode="auto">
          <a:xfrm>
            <a:off x="3979863" y="8845550"/>
            <a:ext cx="3044825" cy="465138"/>
          </a:xfrm>
          <a:prstGeom prst="rect">
            <a:avLst/>
          </a:prstGeom>
          <a:noFill/>
          <a:ln w="9525">
            <a:noFill/>
            <a:miter lim="800000"/>
            <a:headEnd/>
            <a:tailEnd/>
          </a:ln>
          <a:effectLst/>
        </p:spPr>
        <p:txBody>
          <a:bodyPr vert="horz" wrap="square" lIns="93498" tIns="46749" rIns="93498" bIns="46749" numCol="1" anchor="b" anchorCtr="0" compatLnSpc="1">
            <a:prstTxWarp prst="textNoShape">
              <a:avLst/>
            </a:prstTxWarp>
          </a:bodyPr>
          <a:lstStyle>
            <a:lvl1pPr algn="r" defTabSz="935089">
              <a:defRPr kumimoji="0" sz="1300">
                <a:latin typeface="Arial" charset="0"/>
                <a:cs typeface="+mn-cs"/>
              </a:defRPr>
            </a:lvl1pPr>
          </a:lstStyle>
          <a:p>
            <a:pPr>
              <a:defRPr/>
            </a:pPr>
            <a:fld id="{BBC55477-1E6A-423E-9C35-4B4560C6AE9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3044825" cy="466725"/>
          </a:xfrm>
          <a:prstGeom prst="rect">
            <a:avLst/>
          </a:prstGeom>
          <a:noFill/>
          <a:ln w="9525">
            <a:noFill/>
            <a:miter lim="800000"/>
            <a:headEnd/>
            <a:tailEnd/>
          </a:ln>
          <a:effectLst/>
        </p:spPr>
        <p:txBody>
          <a:bodyPr vert="horz" wrap="square" lIns="93498" tIns="46749" rIns="93498" bIns="46749" numCol="1" anchor="t" anchorCtr="0" compatLnSpc="1">
            <a:prstTxWarp prst="textNoShape">
              <a:avLst/>
            </a:prstTxWarp>
          </a:bodyPr>
          <a:lstStyle>
            <a:lvl1pPr algn="l" defTabSz="935089">
              <a:defRPr kumimoji="0" sz="1300">
                <a:latin typeface="Arial" charset="0"/>
                <a:cs typeface="+mn-cs"/>
              </a:defRPr>
            </a:lvl1pPr>
          </a:lstStyle>
          <a:p>
            <a:pPr>
              <a:defRPr/>
            </a:pPr>
            <a:endParaRPr lang="en-US"/>
          </a:p>
        </p:txBody>
      </p:sp>
      <p:sp>
        <p:nvSpPr>
          <p:cNvPr id="246787" name="Rectangle 3"/>
          <p:cNvSpPr>
            <a:spLocks noGrp="1" noChangeArrowheads="1"/>
          </p:cNvSpPr>
          <p:nvPr>
            <p:ph type="dt" idx="1"/>
          </p:nvPr>
        </p:nvSpPr>
        <p:spPr bwMode="auto">
          <a:xfrm>
            <a:off x="3979863" y="0"/>
            <a:ext cx="3044825" cy="466725"/>
          </a:xfrm>
          <a:prstGeom prst="rect">
            <a:avLst/>
          </a:prstGeom>
          <a:noFill/>
          <a:ln w="9525">
            <a:noFill/>
            <a:miter lim="800000"/>
            <a:headEnd/>
            <a:tailEnd/>
          </a:ln>
          <a:effectLst/>
        </p:spPr>
        <p:txBody>
          <a:bodyPr vert="horz" wrap="square" lIns="93498" tIns="46749" rIns="93498" bIns="46749" numCol="1" anchor="t" anchorCtr="0" compatLnSpc="1">
            <a:prstTxWarp prst="textNoShape">
              <a:avLst/>
            </a:prstTxWarp>
          </a:bodyPr>
          <a:lstStyle>
            <a:lvl1pPr algn="r" defTabSz="935089">
              <a:defRPr kumimoji="0" sz="1300">
                <a:latin typeface="Arial" charset="0"/>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5863" y="696913"/>
            <a:ext cx="4656137" cy="3492500"/>
          </a:xfrm>
          <a:prstGeom prst="rect">
            <a:avLst/>
          </a:prstGeom>
          <a:noFill/>
          <a:ln w="9525">
            <a:solidFill>
              <a:srgbClr val="000000"/>
            </a:solidFill>
            <a:miter lim="800000"/>
            <a:headEnd/>
            <a:tailEnd/>
          </a:ln>
        </p:spPr>
      </p:sp>
      <p:sp>
        <p:nvSpPr>
          <p:cNvPr id="246789" name="Rectangle 5"/>
          <p:cNvSpPr>
            <a:spLocks noGrp="1" noChangeArrowheads="1"/>
          </p:cNvSpPr>
          <p:nvPr>
            <p:ph type="body" sz="quarter" idx="3"/>
          </p:nvPr>
        </p:nvSpPr>
        <p:spPr bwMode="auto">
          <a:xfrm>
            <a:off x="703263" y="4424363"/>
            <a:ext cx="5619750" cy="4191000"/>
          </a:xfrm>
          <a:prstGeom prst="rect">
            <a:avLst/>
          </a:prstGeom>
          <a:noFill/>
          <a:ln w="9525">
            <a:noFill/>
            <a:miter lim="800000"/>
            <a:headEnd/>
            <a:tailEnd/>
          </a:ln>
          <a:effectLst/>
        </p:spPr>
        <p:txBody>
          <a:bodyPr vert="horz" wrap="square" lIns="93498" tIns="46749" rIns="93498" bIns="467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6790"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3498" tIns="46749" rIns="93498" bIns="46749" numCol="1" anchor="b" anchorCtr="0" compatLnSpc="1">
            <a:prstTxWarp prst="textNoShape">
              <a:avLst/>
            </a:prstTxWarp>
          </a:bodyPr>
          <a:lstStyle>
            <a:lvl1pPr algn="l" defTabSz="935089">
              <a:defRPr kumimoji="0" sz="1300">
                <a:latin typeface="Arial" charset="0"/>
                <a:cs typeface="+mn-cs"/>
              </a:defRPr>
            </a:lvl1pPr>
          </a:lstStyle>
          <a:p>
            <a:pPr>
              <a:defRPr/>
            </a:pPr>
            <a:endParaRPr lang="en-US"/>
          </a:p>
        </p:txBody>
      </p:sp>
      <p:sp>
        <p:nvSpPr>
          <p:cNvPr id="246791"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3498" tIns="46749" rIns="93498" bIns="46749" numCol="1" anchor="b" anchorCtr="0" compatLnSpc="1">
            <a:prstTxWarp prst="textNoShape">
              <a:avLst/>
            </a:prstTxWarp>
          </a:bodyPr>
          <a:lstStyle>
            <a:lvl1pPr algn="r" defTabSz="935089">
              <a:defRPr kumimoji="0" sz="1300">
                <a:latin typeface="Arial" charset="0"/>
                <a:cs typeface="+mn-cs"/>
              </a:defRPr>
            </a:lvl1pPr>
          </a:lstStyle>
          <a:p>
            <a:pPr>
              <a:defRPr/>
            </a:pPr>
            <a:fld id="{9F15E964-5F07-4AAE-8F25-0F55F85C7D7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1863"/>
            <a:fld id="{9273BB9F-2645-4E32-996F-CCBB361418F4}" type="slidenum">
              <a:rPr lang="en-US" smtClean="0">
                <a:latin typeface="Arial" pitchFamily="34" charset="0"/>
                <a:cs typeface="Arial" pitchFamily="34" charset="0"/>
              </a:rPr>
              <a:pPr defTabSz="931863"/>
              <a:t>1</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2E8C0159-C1A9-4742-AEA8-973C1A2E2BB6}" type="slidenum">
              <a:rPr lang="en-US"/>
              <a:pPr>
                <a:buFont typeface="Times New Roman" pitchFamily="18" charset="0"/>
                <a:buNone/>
                <a:defRPr/>
              </a:pPr>
              <a:t>10</a:t>
            </a:fld>
            <a:endParaRPr lang="en-US"/>
          </a:p>
        </p:txBody>
      </p:sp>
      <p:sp>
        <p:nvSpPr>
          <p:cNvPr id="48131" name="Rectangle 1"/>
          <p:cNvSpPr>
            <a:spLocks noGrp="1" noRot="1" noChangeAspect="1" noChangeArrowheads="1" noTextEdit="1"/>
          </p:cNvSpPr>
          <p:nvPr>
            <p:ph type="sldImg"/>
          </p:nvPr>
        </p:nvSpPr>
        <p:spPr>
          <a:solidFill>
            <a:srgbClr val="FFFFFF"/>
          </a:solidFill>
          <a:ln/>
        </p:spPr>
      </p:sp>
      <p:sp>
        <p:nvSpPr>
          <p:cNvPr id="48132" name="Rectangle 2"/>
          <p:cNvSpPr>
            <a:spLocks noGrp="1" noChangeArrowheads="1"/>
          </p:cNvSpPr>
          <p:nvPr>
            <p:ph type="body" idx="1"/>
          </p:nvPr>
        </p:nvSpPr>
        <p:spPr>
          <a:xfrm>
            <a:off x="703263" y="4424363"/>
            <a:ext cx="5619750" cy="4284662"/>
          </a:xfrm>
          <a:noFill/>
          <a:ln/>
        </p:spPr>
        <p:txBody>
          <a:bodyPr wrap="none" anchor="ctr"/>
          <a:lstStyle/>
          <a:p>
            <a:r>
              <a:rPr lang="en-US" smtClean="0">
                <a:latin typeface="Times New Roman" pitchFamily="18" charset="0"/>
              </a:rPr>
              <a:t>Grant $174,985</a:t>
            </a:r>
          </a:p>
          <a:p>
            <a:r>
              <a:rPr lang="en-US" smtClean="0">
                <a:latin typeface="Times New Roman" pitchFamily="18" charset="0"/>
              </a:rPr>
              <a:t>Annual Savings $23,735</a:t>
            </a:r>
          </a:p>
          <a:p>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$5.4M grants, $7.4M in total installed costs – more than $750K in utility incentives </a:t>
            </a:r>
          </a:p>
          <a:p>
            <a:endParaRPr lang="en-US" smtClean="0">
              <a:latin typeface="Times New Roman" pitchFamily="18" charset="0"/>
            </a:endParaRPr>
          </a:p>
          <a:p>
            <a:r>
              <a:rPr lang="en-US" smtClean="0">
                <a:latin typeface="Times New Roman" pitchFamily="18" charset="0"/>
              </a:rPr>
              <a:t>Grant amount = $174,985</a:t>
            </a:r>
          </a:p>
          <a:p>
            <a:r>
              <a:rPr lang="en-US" smtClean="0">
                <a:latin typeface="Times New Roman" pitchFamily="18" charset="0"/>
              </a:rPr>
              <a:t>Annual cost savings of more than $23K from this project.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7357CC2F-9DFE-465F-AF80-7B1677B6BD4F}" type="slidenum">
              <a:rPr lang="en-US"/>
              <a:pPr>
                <a:buFont typeface="Times New Roman" pitchFamily="18" charset="0"/>
                <a:buNone/>
                <a:defRPr/>
              </a:pPr>
              <a:t>11</a:t>
            </a:fld>
            <a:endParaRPr lang="en-US"/>
          </a:p>
        </p:txBody>
      </p:sp>
      <p:sp>
        <p:nvSpPr>
          <p:cNvPr id="49155" name="Rectangle 1"/>
          <p:cNvSpPr>
            <a:spLocks noGrp="1" noRot="1" noChangeAspect="1" noChangeArrowheads="1" noTextEdit="1"/>
          </p:cNvSpPr>
          <p:nvPr>
            <p:ph type="sldImg"/>
          </p:nvPr>
        </p:nvSpPr>
        <p:spPr>
          <a:solidFill>
            <a:srgbClr val="FFFFFF"/>
          </a:solidFill>
          <a:ln/>
        </p:spPr>
      </p:sp>
      <p:sp>
        <p:nvSpPr>
          <p:cNvPr id="49156" name="Rectangle 2"/>
          <p:cNvSpPr>
            <a:spLocks noGrp="1" noChangeArrowheads="1"/>
          </p:cNvSpPr>
          <p:nvPr>
            <p:ph type="body" idx="1"/>
          </p:nvPr>
        </p:nvSpPr>
        <p:spPr>
          <a:xfrm>
            <a:off x="703263" y="4424363"/>
            <a:ext cx="5619750" cy="4284662"/>
          </a:xfrm>
          <a:noFill/>
          <a:ln/>
        </p:spPr>
        <p:txBody>
          <a:bodyPr wrap="none" anchor="ctr"/>
          <a:lstStyle/>
          <a:p>
            <a:r>
              <a:rPr lang="en-US" smtClean="0">
                <a:latin typeface="Times New Roman" pitchFamily="18" charset="0"/>
              </a:rPr>
              <a:t>$136,238</a:t>
            </a:r>
          </a:p>
          <a:p>
            <a:r>
              <a:rPr lang="en-US" smtClean="0">
                <a:latin typeface="Times New Roman" pitchFamily="18" charset="0"/>
              </a:rPr>
              <a:t>Annual Savings = $45,559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smtClean="0">
                <a:latin typeface="Arial" pitchFamily="34" charset="0"/>
              </a:rPr>
              <a:t>Inform decision making around energy, before can make any decisions, need data, need to know what you are consuming.</a:t>
            </a:r>
          </a:p>
          <a:p>
            <a:r>
              <a:rPr lang="en-US" smtClean="0">
                <a:latin typeface="Arial" pitchFamily="34" charset="0"/>
              </a:rPr>
              <a:t>Online tool, available at now cost</a:t>
            </a:r>
          </a:p>
          <a:p>
            <a:r>
              <a:rPr lang="en-US" smtClean="0">
                <a:latin typeface="Arial" pitchFamily="34" charset="0"/>
              </a:rPr>
              <a:t>Automatic download of IOU data, user-friendly</a:t>
            </a:r>
          </a:p>
          <a:p>
            <a:r>
              <a:rPr lang="en-US" smtClean="0">
                <a:latin typeface="Arial" pitchFamily="34" charset="0"/>
              </a:rPr>
              <a:t>Looking toward creating a MA benchmark – how does my school compare to simlar schools?</a:t>
            </a:r>
          </a:p>
          <a:p>
            <a:r>
              <a:rPr lang="en-US" smtClean="0">
                <a:latin typeface="Arial" pitchFamily="34" charset="0"/>
              </a:rPr>
              <a:t>Criteria 3 – establishing baseline</a:t>
            </a:r>
          </a:p>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Arial" pitchFamily="34" charset="0"/>
              </a:rPr>
              <a:t>More than half of all towns</a:t>
            </a:r>
          </a:p>
        </p:txBody>
      </p:sp>
      <p:sp>
        <p:nvSpPr>
          <p:cNvPr id="4" name="Slide Number Placeholder 3"/>
          <p:cNvSpPr>
            <a:spLocks noGrp="1"/>
          </p:cNvSpPr>
          <p:nvPr>
            <p:ph type="sldNum" sz="quarter" idx="5"/>
          </p:nvPr>
        </p:nvSpPr>
        <p:spPr/>
        <p:txBody>
          <a:bodyPr/>
          <a:lstStyle/>
          <a:p>
            <a:pPr>
              <a:defRPr/>
            </a:pPr>
            <a:fld id="{82F0ECE3-F28D-4234-B3A5-2B10E8349287}"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a:buFontTx/>
              <a:buChar char="-"/>
            </a:pPr>
            <a:r>
              <a:rPr lang="en-US" smtClean="0">
                <a:latin typeface="Arial" pitchFamily="34" charset="0"/>
              </a:rPr>
              <a:t> Partnership with PAs</a:t>
            </a:r>
          </a:p>
          <a:p>
            <a:pPr>
              <a:buFontTx/>
              <a:buChar char="-"/>
            </a:pPr>
            <a:r>
              <a:rPr lang="en-US" smtClean="0">
                <a:latin typeface="Arial" pitchFamily="34" charset="0"/>
              </a:rPr>
              <a:t> GCA, utilities have significant goals they must meet for EE along with $$ to do so, municipalities provide opportunity</a:t>
            </a:r>
          </a:p>
        </p:txBody>
      </p:sp>
      <p:sp>
        <p:nvSpPr>
          <p:cNvPr id="4" name="Slide Number Placeholder 3"/>
          <p:cNvSpPr>
            <a:spLocks noGrp="1"/>
          </p:cNvSpPr>
          <p:nvPr>
            <p:ph type="sldNum" sz="quarter" idx="5"/>
          </p:nvPr>
        </p:nvSpPr>
        <p:spPr/>
        <p:txBody>
          <a:bodyPr/>
          <a:lstStyle/>
          <a:p>
            <a:pPr>
              <a:defRPr/>
            </a:pPr>
            <a:fld id="{A72FC6E8-DABA-4C0B-AB70-08D060B58865}"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latin typeface="Arial" pitchFamily="34" charset="0"/>
              </a:rPr>
              <a:t>Massachusetts has a mature ESPC market, with 160 cities, towns, or regional school districts (both municipal and regional technical schools) having issued solicitations.</a:t>
            </a:r>
          </a:p>
          <a:p>
            <a:r>
              <a:rPr lang="en-US" smtClean="0">
                <a:latin typeface="Arial" pitchFamily="34" charset="0"/>
              </a:rPr>
              <a:t>Sixty-four of the 160 awarding authorities have selected an ESCO. </a:t>
            </a:r>
          </a:p>
          <a:p>
            <a:r>
              <a:rPr lang="en-US" smtClean="0">
                <a:latin typeface="Arial" pitchFamily="34" charset="0"/>
              </a:rPr>
              <a:t>Thirty-two have reported energy cost savings of $10.7 million per year.</a:t>
            </a:r>
          </a:p>
          <a:p>
            <a:r>
              <a:rPr lang="en-US" smtClean="0">
                <a:latin typeface="Arial" pitchFamily="34" charset="0"/>
              </a:rPr>
              <a:t>Total investment is $178 mil.</a:t>
            </a:r>
          </a:p>
          <a:p>
            <a:r>
              <a:rPr lang="en-US" smtClean="0">
                <a:latin typeface="Arial" pitchFamily="34" charset="0"/>
              </a:rPr>
              <a:t>The state has blazed the trail (nationally) for aggregated regional projects such as CVEC using this process; other regional projects include FRCOG, PVPC, MVPC, MAPC.</a:t>
            </a:r>
          </a:p>
          <a:p>
            <a:endParaRPr lang="en-US" smtClean="0">
              <a:latin typeface="Arial" pitchFamily="34" charset="0"/>
            </a:endParaRPr>
          </a:p>
          <a:p>
            <a:r>
              <a:rPr lang="en-US" smtClean="0">
                <a:latin typeface="Arial" pitchFamily="34" charset="0"/>
              </a:rPr>
              <a:t>Website has a wealth of information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Who: and others that work for the benefit of munis’ energy activities – employees and volunteers. Not a full launch, will do soon</a:t>
            </a:r>
          </a:p>
        </p:txBody>
      </p:sp>
      <p:sp>
        <p:nvSpPr>
          <p:cNvPr id="4" name="Slide Number Placeholder 3"/>
          <p:cNvSpPr>
            <a:spLocks noGrp="1"/>
          </p:cNvSpPr>
          <p:nvPr>
            <p:ph type="sldNum" sz="quarter" idx="5"/>
          </p:nvPr>
        </p:nvSpPr>
        <p:spPr/>
        <p:txBody>
          <a:bodyPr/>
          <a:lstStyle/>
          <a:p>
            <a:pPr>
              <a:defRPr/>
            </a:pPr>
            <a:fld id="{5BD76070-1E0B-4ADC-AC7F-D57F46B41B7B}"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latin typeface="Arial" pitchFamily="34" charset="0"/>
              </a:rPr>
              <a:t>The Here’s an idea of its social networking contents, and look and feel.</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7AE0424-2D36-43F4-9FD2-1BF068FF29E5}"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a:lnSpc>
                <a:spcPct val="90000"/>
              </a:lnSpc>
              <a:buClr>
                <a:srgbClr val="3C653C"/>
              </a:buClr>
              <a:buFontTx/>
              <a:buChar char="-"/>
            </a:pPr>
            <a:r>
              <a:rPr lang="en-US" smtClean="0">
                <a:solidFill>
                  <a:srgbClr val="3C653C"/>
                </a:solidFill>
                <a:latin typeface="Calibri" pitchFamily="34" charset="0"/>
              </a:rPr>
              <a:t> For both commercial and private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a:lnSpc>
                <a:spcPct val="90000"/>
              </a:lnSpc>
              <a:buClr>
                <a:srgbClr val="3C653C"/>
              </a:buClr>
            </a:pPr>
            <a:r>
              <a:rPr lang="en-US" smtClean="0">
                <a:solidFill>
                  <a:srgbClr val="3C653C"/>
                </a:solidFill>
                <a:latin typeface="Calibri" pitchFamily="34" charset="0"/>
              </a:rPr>
              <a:t>Posted on our website today!</a:t>
            </a:r>
          </a:p>
          <a:p>
            <a:pPr>
              <a:lnSpc>
                <a:spcPct val="90000"/>
              </a:lnSpc>
              <a:buClr>
                <a:srgbClr val="3C653C"/>
              </a:buClr>
            </a:pPr>
            <a:r>
              <a:rPr lang="en-US" smtClean="0">
                <a:solidFill>
                  <a:srgbClr val="3C653C"/>
                </a:solidFill>
                <a:latin typeface="Calibri" pitchFamily="34" charset="0"/>
              </a:rPr>
              <a:t>Net Metering – close to 300 people participated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a:lnSpc>
                <a:spcPct val="90000"/>
              </a:lnSpc>
              <a:buClr>
                <a:srgbClr val="3C653C"/>
              </a:buClr>
              <a:buFontTx/>
              <a:buChar char="-"/>
            </a:pPr>
            <a:r>
              <a:rPr lang="en-US" smtClean="0">
                <a:solidFill>
                  <a:srgbClr val="3C653C"/>
                </a:solidFill>
                <a:latin typeface="Calibri"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a:lnSpc>
                <a:spcPct val="90000"/>
              </a:lnSpc>
              <a:buClr>
                <a:srgbClr val="3C653C"/>
              </a:buClr>
              <a:buFontTx/>
              <a:buChar char="-"/>
            </a:pPr>
            <a:r>
              <a:rPr lang="en-US" smtClean="0">
                <a:solidFill>
                  <a:srgbClr val="3C653C"/>
                </a:solidFill>
                <a:latin typeface="Calibri" pitchFamily="34" charset="0"/>
              </a:rPr>
              <a:t> Solarize for both commercial and private, systems up to 15 kW, Comm Solar II Rebate, first 5 kW; tech asst provided.  Rebate is .40/kw with adders to get up to .85, Mass components/moderate income.  </a:t>
            </a:r>
          </a:p>
          <a:p>
            <a:pPr>
              <a:lnSpc>
                <a:spcPct val="90000"/>
              </a:lnSpc>
              <a:buClr>
                <a:srgbClr val="3C653C"/>
              </a:buClr>
              <a:buFontTx/>
              <a:buChar char="-"/>
            </a:pPr>
            <a:r>
              <a:rPr lang="en-US" smtClean="0">
                <a:solidFill>
                  <a:srgbClr val="3C653C"/>
                </a:solidFill>
                <a:latin typeface="Calibri" pitchFamily="34" charset="0"/>
              </a:rPr>
              <a:t>Harvard the winner – from 13 systems to 75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783B21AB-B693-45EA-9011-5B5D72A98101}" type="slidenum">
              <a:rPr lang="en-US"/>
              <a:pPr>
                <a:buFont typeface="Times New Roman" pitchFamily="18" charset="0"/>
                <a:buNone/>
                <a:defRPr/>
              </a:pPr>
              <a:t>24</a:t>
            </a:fld>
            <a:endParaRPr lang="en-US"/>
          </a:p>
        </p:txBody>
      </p:sp>
      <p:sp>
        <p:nvSpPr>
          <p:cNvPr id="60419" name="Rectangle 1"/>
          <p:cNvSpPr>
            <a:spLocks noGrp="1" noRot="1" noChangeAspect="1" noChangeArrowheads="1" noTextEdit="1"/>
          </p:cNvSpPr>
          <p:nvPr>
            <p:ph type="sldImg"/>
          </p:nvPr>
        </p:nvSpPr>
        <p:spPr>
          <a:solidFill>
            <a:srgbClr val="FFFFFF"/>
          </a:solidFill>
          <a:ln/>
        </p:spPr>
      </p:sp>
      <p:sp>
        <p:nvSpPr>
          <p:cNvPr id="60420" name="Rectangle 2"/>
          <p:cNvSpPr>
            <a:spLocks noGrp="1" noChangeArrowheads="1"/>
          </p:cNvSpPr>
          <p:nvPr>
            <p:ph type="body" idx="1"/>
          </p:nvPr>
        </p:nvSpPr>
        <p:spPr>
          <a:xfrm>
            <a:off x="703263" y="4424363"/>
            <a:ext cx="5619750" cy="42846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0275"/>
            <a:fld id="{F6059108-A485-4862-BB43-DEA9CE33FDD9}" type="slidenum">
              <a:rPr lang="en-US" smtClean="0">
                <a:latin typeface="Arial" pitchFamily="34" charset="0"/>
                <a:cs typeface="Arial" pitchFamily="34" charset="0"/>
              </a:rPr>
              <a:pPr defTabSz="930275"/>
              <a:t>3</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latin typeface="Arial" pitchFamily="34" charset="0"/>
              </a:rPr>
              <a:t>Won’t address ARRA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buFont typeface="Times New Roman" pitchFamily="18" charset="0"/>
              <a:buNone/>
              <a:defRPr/>
            </a:pPr>
            <a:fld id="{FF530485-4B1E-488D-BEB4-0EF9C87B1624}" type="slidenum">
              <a:rPr lang="en-US"/>
              <a:pPr>
                <a:buFont typeface="Times New Roman" pitchFamily="18" charset="0"/>
                <a:buNone/>
                <a:defRPr/>
              </a:pPr>
              <a:t>4</a:t>
            </a:fld>
            <a:endParaRPr lang="en-US" dirty="0"/>
          </a:p>
        </p:txBody>
      </p:sp>
      <p:sp>
        <p:nvSpPr>
          <p:cNvPr id="41987" name="Text Box 1"/>
          <p:cNvSpPr txBox="1">
            <a:spLocks noChangeArrowheads="1"/>
          </p:cNvSpPr>
          <p:nvPr/>
        </p:nvSpPr>
        <p:spPr bwMode="auto">
          <a:xfrm>
            <a:off x="1208088" y="696913"/>
            <a:ext cx="4611687" cy="3492500"/>
          </a:xfrm>
          <a:prstGeom prst="rect">
            <a:avLst/>
          </a:prstGeom>
          <a:solidFill>
            <a:srgbClr val="FFFFFF"/>
          </a:solidFill>
          <a:ln w="9525">
            <a:solidFill>
              <a:srgbClr val="000000"/>
            </a:solidFill>
            <a:miter lim="800000"/>
            <a:headEnd/>
            <a:tailEnd/>
          </a:ln>
        </p:spPr>
        <p:txBody>
          <a:bodyPr wrap="none" lIns="88313" tIns="44156" rIns="88313" bIns="44156" anchor="ctr"/>
          <a:lstStyle/>
          <a:p>
            <a:endParaRPr lang="en-US">
              <a:ea typeface="MS Gothic"/>
              <a:cs typeface="MS Gothic"/>
            </a:endParaRPr>
          </a:p>
        </p:txBody>
      </p:sp>
      <p:sp>
        <p:nvSpPr>
          <p:cNvPr id="41988" name="Rectangle 2"/>
          <p:cNvSpPr>
            <a:spLocks noGrp="1" noChangeArrowheads="1"/>
          </p:cNvSpPr>
          <p:nvPr>
            <p:ph type="body"/>
          </p:nvPr>
        </p:nvSpPr>
        <p:spPr>
          <a:noFill/>
          <a:ln/>
        </p:spPr>
        <p:txBody>
          <a:bodyPr wrap="none" anchor="ctr"/>
          <a:lstStyle/>
          <a:p>
            <a:r>
              <a:rPr lang="en-US" smtClean="0">
                <a:latin typeface="Times New Roman" pitchFamily="18" charset="0"/>
              </a:rPr>
              <a:t>- High bar, set by statute, added clarity where needed, guidance mat’ls on our website.  Doing the work here can help municipalities address some of the challenges municipalities face – schools and municipal gov’t have to work together on this.  ERP – will educate you on how to become more energy efficient, will know your buildings.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pitchFamily="34" charset="0"/>
              </a:rPr>
              <a:t>Next deadline May 29</a:t>
            </a:r>
            <a:r>
              <a:rPr lang="en-US" baseline="30000" smtClean="0">
                <a:latin typeface="Arial" pitchFamily="34" charset="0"/>
              </a:rPr>
              <a:t>h</a:t>
            </a:r>
            <a:r>
              <a:rPr lang="en-US" smtClean="0">
                <a:latin typeface="Arial" pitchFamily="34" charset="0"/>
              </a:rPr>
              <a:t>!</a:t>
            </a:r>
          </a:p>
        </p:txBody>
      </p:sp>
      <p:sp>
        <p:nvSpPr>
          <p:cNvPr id="4" name="Slide Number Placeholder 3"/>
          <p:cNvSpPr>
            <a:spLocks noGrp="1"/>
          </p:cNvSpPr>
          <p:nvPr>
            <p:ph type="sldNum" sz="quarter" idx="5"/>
          </p:nvPr>
        </p:nvSpPr>
        <p:spPr/>
        <p:txBody>
          <a:bodyPr/>
          <a:lstStyle/>
          <a:p>
            <a:pPr>
              <a:defRPr/>
            </a:pPr>
            <a:fld id="{9FFE103D-C82B-4FAA-8187-884D5C0CAE2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latin typeface="Arial" pitchFamily="34" charset="0"/>
              </a:rPr>
              <a:t>Recommended way for meeting criteria 5, adoption of the Stretch Code.  ~20% better than code.  We are here to support, RC’s and Ian F</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2E0D3D4-94E5-40BB-B0DE-E9243EE9FA5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780E88C4-2499-4F1F-8294-7EEAD550C526}" type="slidenum">
              <a:rPr lang="en-US"/>
              <a:pPr>
                <a:buFont typeface="Times New Roman" pitchFamily="18" charset="0"/>
                <a:buNone/>
                <a:defRPr/>
              </a:pPr>
              <a:t>7</a:t>
            </a:fld>
            <a:endParaRPr lang="en-US" dirty="0"/>
          </a:p>
        </p:txBody>
      </p:sp>
      <p:sp>
        <p:nvSpPr>
          <p:cNvPr id="45059" name="Rectangle 1"/>
          <p:cNvSpPr>
            <a:spLocks noGrp="1" noRot="1" noChangeAspect="1" noChangeArrowheads="1" noTextEdit="1"/>
          </p:cNvSpPr>
          <p:nvPr>
            <p:ph type="sldImg"/>
          </p:nvPr>
        </p:nvSpPr>
        <p:spPr>
          <a:solidFill>
            <a:srgbClr val="FFFFFF"/>
          </a:solidFill>
          <a:ln/>
        </p:spPr>
      </p:sp>
      <p:sp>
        <p:nvSpPr>
          <p:cNvPr id="45060" name="Rectangle 2"/>
          <p:cNvSpPr>
            <a:spLocks noGrp="1" noChangeArrowheads="1"/>
          </p:cNvSpPr>
          <p:nvPr>
            <p:ph type="body" idx="1"/>
          </p:nvPr>
        </p:nvSpPr>
        <p:spPr>
          <a:xfrm>
            <a:off x="703263" y="4424363"/>
            <a:ext cx="5619750" cy="4284662"/>
          </a:xfrm>
          <a:noFill/>
          <a:ln/>
        </p:spPr>
        <p:txBody>
          <a:bodyPr wrap="none" anchor="ctr"/>
          <a:lstStyle/>
          <a:p>
            <a:r>
              <a:rPr lang="en-US" smtClean="0">
                <a:latin typeface="Times New Roman" pitchFamily="18" charset="0"/>
              </a:rPr>
              <a:t>Small – Rowe; largest - Boston</a:t>
            </a:r>
          </a:p>
          <a:p>
            <a:r>
              <a:rPr lang="en-US" smtClean="0">
                <a:latin typeface="Times New Roman" pitchFamily="18" charset="0"/>
              </a:rPr>
              <a:t>ERP - 13,130 MA households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EAEF8003-B937-41A2-ACD4-4E32B52FAAD3}" type="slidenum">
              <a:rPr lang="en-US"/>
              <a:pPr>
                <a:buFont typeface="Times New Roman" pitchFamily="18" charset="0"/>
                <a:buNone/>
                <a:defRPr/>
              </a:pPr>
              <a:t>8</a:t>
            </a:fld>
            <a:endParaRPr lang="en-US"/>
          </a:p>
        </p:txBody>
      </p:sp>
      <p:sp>
        <p:nvSpPr>
          <p:cNvPr id="46083" name="Rectangle 1"/>
          <p:cNvSpPr>
            <a:spLocks noGrp="1" noRot="1" noChangeAspect="1" noChangeArrowheads="1" noTextEdit="1"/>
          </p:cNvSpPr>
          <p:nvPr>
            <p:ph type="sldImg"/>
          </p:nvPr>
        </p:nvSpPr>
        <p:spPr>
          <a:solidFill>
            <a:srgbClr val="FFFFFF"/>
          </a:solidFill>
          <a:ln/>
        </p:spPr>
      </p:sp>
      <p:sp>
        <p:nvSpPr>
          <p:cNvPr id="46084" name="Rectangle 2"/>
          <p:cNvSpPr>
            <a:spLocks noGrp="1" noChangeArrowheads="1"/>
          </p:cNvSpPr>
          <p:nvPr>
            <p:ph type="body" idx="1"/>
          </p:nvPr>
        </p:nvSpPr>
        <p:spPr>
          <a:xfrm>
            <a:off x="703263" y="4424363"/>
            <a:ext cx="5619750" cy="4284662"/>
          </a:xfrm>
          <a:noFill/>
          <a:ln/>
        </p:spPr>
        <p:txBody>
          <a:bodyPr wrap="none" anchor="ctr"/>
          <a:lstStyle/>
          <a:p>
            <a:r>
              <a:rPr lang="en-US" smtClean="0">
                <a:latin typeface="Times New Roman" pitchFamily="18" charset="0"/>
              </a:rPr>
              <a:t>Annual Designation Deadline of May 29th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ACDEC20A-7B0D-4BDF-8271-0277C1D1E3BC}" type="slidenum">
              <a:rPr lang="en-US"/>
              <a:pPr>
                <a:buFont typeface="Times New Roman" pitchFamily="18" charset="0"/>
                <a:buNone/>
                <a:defRPr/>
              </a:pPr>
              <a:t>9</a:t>
            </a:fld>
            <a:endParaRPr lang="en-US"/>
          </a:p>
        </p:txBody>
      </p:sp>
      <p:sp>
        <p:nvSpPr>
          <p:cNvPr id="47107" name="Rectangle 1"/>
          <p:cNvSpPr>
            <a:spLocks noGrp="1" noRot="1" noChangeAspect="1" noChangeArrowheads="1" noTextEdit="1"/>
          </p:cNvSpPr>
          <p:nvPr>
            <p:ph type="sldImg"/>
          </p:nvPr>
        </p:nvSpPr>
        <p:spPr>
          <a:solidFill>
            <a:srgbClr val="FFFFFF"/>
          </a:solidFill>
          <a:ln/>
        </p:spPr>
      </p:sp>
      <p:sp>
        <p:nvSpPr>
          <p:cNvPr id="47108" name="Rectangle 2"/>
          <p:cNvSpPr>
            <a:spLocks noGrp="1" noChangeArrowheads="1"/>
          </p:cNvSpPr>
          <p:nvPr>
            <p:ph type="body" idx="1"/>
          </p:nvPr>
        </p:nvSpPr>
        <p:spPr>
          <a:xfrm>
            <a:off x="703263" y="4424363"/>
            <a:ext cx="5619750" cy="4284662"/>
          </a:xfrm>
          <a:noFill/>
          <a:ln/>
        </p:spPr>
        <p:txBody>
          <a:bodyPr wrap="none" anchor="ctr"/>
          <a:lstStyle/>
          <a:p>
            <a:r>
              <a:rPr lang="en-US" smtClean="0">
                <a:latin typeface="Times New Roman" pitchFamily="18" charset="0"/>
              </a:rPr>
              <a:t>Highlight 3</a:t>
            </a:r>
          </a:p>
          <a:p>
            <a:endParaRPr lang="en-US" smtClean="0">
              <a:latin typeface="Times New Roman" pitchFamily="18" charset="0"/>
            </a:endParaRPr>
          </a:p>
          <a:p>
            <a:r>
              <a:rPr lang="en-US" smtClean="0">
                <a:latin typeface="Times New Roman" pitchFamily="18" charset="0"/>
              </a:rPr>
              <a:t>Grant = $546,506</a:t>
            </a:r>
          </a:p>
          <a:p>
            <a:r>
              <a:rPr lang="en-US" smtClean="0">
                <a:latin typeface="Times New Roman" pitchFamily="18" charset="0"/>
              </a:rPr>
              <a:t>Annual cost savings of $76,000</a:t>
            </a:r>
          </a:p>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4343400" cy="6858000"/>
            <a:chOff x="0" y="0"/>
            <a:chExt cx="3696" cy="4320"/>
          </a:xfrm>
        </p:grpSpPr>
        <p:sp>
          <p:nvSpPr>
            <p:cNvPr id="4" name="Rectangle 3"/>
            <p:cNvSpPr>
              <a:spLocks noChangeArrowheads="1"/>
            </p:cNvSpPr>
            <p:nvPr/>
          </p:nvSpPr>
          <p:spPr bwMode="auto">
            <a:xfrm>
              <a:off x="0" y="0"/>
              <a:ext cx="2880" cy="4320"/>
            </a:xfrm>
            <a:prstGeom prst="rect">
              <a:avLst/>
            </a:prstGeom>
            <a:solidFill>
              <a:srgbClr val="009900"/>
            </a:solidFill>
            <a:ln w="9525">
              <a:noFill/>
              <a:miter lim="800000"/>
              <a:headEnd/>
              <a:tailEnd/>
            </a:ln>
            <a:effectLst/>
          </p:spPr>
          <p:txBody>
            <a:bodyPr wrap="none" anchor="ctr"/>
            <a:lstStyle/>
            <a:p>
              <a:pPr algn="ctr">
                <a:defRPr/>
              </a:pPr>
              <a:endParaRPr lang="en-US" dirty="0">
                <a:cs typeface="+mn-cs"/>
              </a:endParaRPr>
            </a:p>
          </p:txBody>
        </p:sp>
        <p:sp>
          <p:nvSpPr>
            <p:cNvPr id="5"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en-US" dirty="0">
                <a:cs typeface="+mn-cs"/>
              </a:endParaRPr>
            </a:p>
          </p:txBody>
        </p:sp>
      </p:grpSp>
      <p:sp>
        <p:nvSpPr>
          <p:cNvPr id="6" name="Rectangle 5"/>
          <p:cNvSpPr/>
          <p:nvPr/>
        </p:nvSpPr>
        <p:spPr>
          <a:xfrm>
            <a:off x="3352800" y="152400"/>
            <a:ext cx="5791200" cy="307975"/>
          </a:xfrm>
          <a:prstGeom prst="rect">
            <a:avLst/>
          </a:prstGeom>
        </p:spPr>
        <p:txBody>
          <a:bodyPr>
            <a:spAutoFit/>
          </a:bodyPr>
          <a:lstStyle/>
          <a:p>
            <a:pPr>
              <a:buClr>
                <a:schemeClr val="accent6">
                  <a:lumMod val="50000"/>
                </a:schemeClr>
              </a:buClr>
              <a:defRPr/>
            </a:pPr>
            <a:r>
              <a:rPr lang="en-US" sz="1400" b="1" i="1" dirty="0">
                <a:solidFill>
                  <a:srgbClr val="009900"/>
                </a:solidFill>
                <a:cs typeface="+mn-cs"/>
              </a:rPr>
              <a:t>Helping Massachusetts Municipalities Create a Cleaner Energy Future</a:t>
            </a:r>
          </a:p>
        </p:txBody>
      </p:sp>
      <p:pic>
        <p:nvPicPr>
          <p:cNvPr id="7" name="Picture 2" descr="T:\GrnComm\GreenCom LOGO\Logo Package 2010\gc_logo.jpg"/>
          <p:cNvPicPr>
            <a:picLocks noChangeAspect="1" noChangeArrowheads="1"/>
          </p:cNvPicPr>
          <p:nvPr userDrawn="1"/>
        </p:nvPicPr>
        <p:blipFill>
          <a:blip r:embed="rId2" cstate="print"/>
          <a:srcRect/>
          <a:stretch>
            <a:fillRect/>
          </a:stretch>
        </p:blipFill>
        <p:spPr bwMode="auto">
          <a:xfrm>
            <a:off x="1447800" y="1066800"/>
            <a:ext cx="1851025" cy="1833563"/>
          </a:xfrm>
          <a:prstGeom prst="rect">
            <a:avLst/>
          </a:prstGeom>
          <a:noFill/>
          <a:ln w="9525">
            <a:noFill/>
            <a:miter lim="800000"/>
            <a:headEnd/>
            <a:tailEnd/>
          </a:ln>
        </p:spPr>
      </p:pic>
      <p:sp>
        <p:nvSpPr>
          <p:cNvPr id="257032" name="Rectangle 8"/>
          <p:cNvSpPr>
            <a:spLocks noGrp="1" noChangeArrowheads="1"/>
          </p:cNvSpPr>
          <p:nvPr>
            <p:ph type="subTitle" idx="1"/>
          </p:nvPr>
        </p:nvSpPr>
        <p:spPr>
          <a:xfrm>
            <a:off x="4673600" y="2927350"/>
            <a:ext cx="4013200" cy="1111250"/>
          </a:xfrm>
        </p:spPr>
        <p:txBody>
          <a:bodyPr anchor="b"/>
          <a:lstStyle>
            <a:lvl1pPr marL="0" indent="0" algn="ctr">
              <a:buFont typeface="Wingdings" pitchFamily="2" charset="2"/>
              <a:buNone/>
              <a:defRPr sz="4400" b="1" i="0" baseline="0">
                <a:solidFill>
                  <a:srgbClr val="000099"/>
                </a:solidFill>
              </a:defRPr>
            </a:lvl1pPr>
          </a:lstStyle>
          <a:p>
            <a:r>
              <a:rPr lang="en-US" dirty="0" smtClean="0"/>
              <a:t>Click to edit Master subtitle style</a:t>
            </a:r>
            <a:endParaRPr lang="en-US" dirty="0"/>
          </a:p>
        </p:txBody>
      </p:sp>
      <p:sp>
        <p:nvSpPr>
          <p:cNvPr id="8" name="Rectangle 11"/>
          <p:cNvSpPr>
            <a:spLocks noGrp="1" noChangeArrowheads="1"/>
          </p:cNvSpPr>
          <p:nvPr>
            <p:ph type="sldNum" sz="quarter" idx="10"/>
          </p:nvPr>
        </p:nvSpPr>
        <p:spPr>
          <a:xfrm>
            <a:off x="76200" y="6248400"/>
            <a:ext cx="587375" cy="488950"/>
          </a:xfrm>
        </p:spPr>
        <p:txBody>
          <a:bodyPr anchorCtr="0"/>
          <a:lstStyle>
            <a:lvl1pPr>
              <a:defRPr>
                <a:solidFill>
                  <a:schemeClr val="bg1"/>
                </a:solidFill>
              </a:defRPr>
            </a:lvl1pPr>
          </a:lstStyle>
          <a:p>
            <a:pPr>
              <a:defRPr/>
            </a:pPr>
            <a:fld id="{BC0C2159-B0EB-4A10-8123-C83446C99C1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66800"/>
            <a:ext cx="1981200" cy="5019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066800"/>
            <a:ext cx="5791200" cy="5019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42835146-43AD-4458-B93F-DBD3DBB3724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4343400" cy="6858000"/>
            <a:chOff x="0" y="0"/>
            <a:chExt cx="3696" cy="4320"/>
          </a:xfrm>
        </p:grpSpPr>
        <p:sp>
          <p:nvSpPr>
            <p:cNvPr id="4" name="Rectangle 3"/>
            <p:cNvSpPr>
              <a:spLocks noChangeArrowheads="1"/>
            </p:cNvSpPr>
            <p:nvPr/>
          </p:nvSpPr>
          <p:spPr bwMode="auto">
            <a:xfrm>
              <a:off x="0" y="0"/>
              <a:ext cx="2880" cy="4320"/>
            </a:xfrm>
            <a:prstGeom prst="rect">
              <a:avLst/>
            </a:prstGeom>
            <a:solidFill>
              <a:srgbClr val="009900"/>
            </a:solidFill>
            <a:ln w="9525">
              <a:noFill/>
              <a:miter lim="800000"/>
              <a:headEnd/>
              <a:tailEnd/>
            </a:ln>
            <a:effectLst/>
          </p:spPr>
          <p:txBody>
            <a:bodyPr wrap="none" anchor="ctr"/>
            <a:lstStyle/>
            <a:p>
              <a:pPr algn="ctr">
                <a:defRPr/>
              </a:pPr>
              <a:endParaRPr lang="en-US" dirty="0">
                <a:cs typeface="+mn-cs"/>
              </a:endParaRPr>
            </a:p>
          </p:txBody>
        </p:sp>
        <p:sp>
          <p:nvSpPr>
            <p:cNvPr id="5"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en-US" dirty="0">
                <a:cs typeface="+mn-cs"/>
              </a:endParaRPr>
            </a:p>
          </p:txBody>
        </p:sp>
      </p:grpSp>
      <p:sp>
        <p:nvSpPr>
          <p:cNvPr id="6" name="Rectangle 5"/>
          <p:cNvSpPr/>
          <p:nvPr/>
        </p:nvSpPr>
        <p:spPr>
          <a:xfrm>
            <a:off x="3352800" y="152400"/>
            <a:ext cx="5791200" cy="307975"/>
          </a:xfrm>
          <a:prstGeom prst="rect">
            <a:avLst/>
          </a:prstGeom>
        </p:spPr>
        <p:txBody>
          <a:bodyPr>
            <a:spAutoFit/>
          </a:bodyPr>
          <a:lstStyle/>
          <a:p>
            <a:pPr>
              <a:buClr>
                <a:schemeClr val="accent6">
                  <a:lumMod val="50000"/>
                </a:schemeClr>
              </a:buClr>
              <a:defRPr/>
            </a:pPr>
            <a:r>
              <a:rPr lang="en-US" sz="1400" b="1" i="1" dirty="0">
                <a:solidFill>
                  <a:srgbClr val="009900"/>
                </a:solidFill>
                <a:cs typeface="+mn-cs"/>
              </a:rPr>
              <a:t>Helping Massachusetts Municipalities Create a Cleaner Energy Future</a:t>
            </a:r>
          </a:p>
        </p:txBody>
      </p:sp>
      <p:pic>
        <p:nvPicPr>
          <p:cNvPr id="7" name="Picture 2" descr="T:\GrnComm\GreenCom LOGO\Logo Package 2010\gc_logo.jpg"/>
          <p:cNvPicPr>
            <a:picLocks noChangeAspect="1" noChangeArrowheads="1"/>
          </p:cNvPicPr>
          <p:nvPr userDrawn="1"/>
        </p:nvPicPr>
        <p:blipFill>
          <a:blip r:embed="rId2" cstate="print"/>
          <a:srcRect/>
          <a:stretch>
            <a:fillRect/>
          </a:stretch>
        </p:blipFill>
        <p:spPr bwMode="auto">
          <a:xfrm>
            <a:off x="1447800" y="1066800"/>
            <a:ext cx="1851025" cy="1833563"/>
          </a:xfrm>
          <a:prstGeom prst="rect">
            <a:avLst/>
          </a:prstGeom>
          <a:noFill/>
          <a:ln w="9525">
            <a:noFill/>
            <a:miter lim="800000"/>
            <a:headEnd/>
            <a:tailEnd/>
          </a:ln>
        </p:spPr>
      </p:pic>
      <p:sp>
        <p:nvSpPr>
          <p:cNvPr id="257032" name="Rectangle 8"/>
          <p:cNvSpPr>
            <a:spLocks noGrp="1" noChangeArrowheads="1"/>
          </p:cNvSpPr>
          <p:nvPr>
            <p:ph type="subTitle" idx="1"/>
          </p:nvPr>
        </p:nvSpPr>
        <p:spPr>
          <a:xfrm>
            <a:off x="4673600" y="2927350"/>
            <a:ext cx="4013200" cy="1111250"/>
          </a:xfrm>
        </p:spPr>
        <p:txBody>
          <a:bodyPr anchor="b"/>
          <a:lstStyle>
            <a:lvl1pPr marL="0" indent="0" algn="ctr">
              <a:buFont typeface="Wingdings" pitchFamily="2" charset="2"/>
              <a:buNone/>
              <a:defRPr sz="4400" b="1" i="0" baseline="0">
                <a:solidFill>
                  <a:srgbClr val="000099"/>
                </a:solidFill>
              </a:defRPr>
            </a:lvl1pPr>
          </a:lstStyle>
          <a:p>
            <a:r>
              <a:rPr lang="en-US" dirty="0" smtClean="0"/>
              <a:t>Click to edit Master subtitle style</a:t>
            </a:r>
            <a:endParaRPr lang="en-US" dirty="0"/>
          </a:p>
        </p:txBody>
      </p:sp>
      <p:sp>
        <p:nvSpPr>
          <p:cNvPr id="8" name="Rectangle 11"/>
          <p:cNvSpPr>
            <a:spLocks noGrp="1" noChangeArrowheads="1"/>
          </p:cNvSpPr>
          <p:nvPr>
            <p:ph type="sldNum" sz="quarter" idx="10"/>
          </p:nvPr>
        </p:nvSpPr>
        <p:spPr>
          <a:xfrm>
            <a:off x="76200" y="6248400"/>
            <a:ext cx="587375" cy="488950"/>
          </a:xfrm>
        </p:spPr>
        <p:txBody>
          <a:bodyPr anchorCtr="0"/>
          <a:lstStyle>
            <a:lvl1pPr>
              <a:defRPr>
                <a:solidFill>
                  <a:schemeClr val="bg1"/>
                </a:solidFill>
              </a:defRPr>
            </a:lvl1pPr>
          </a:lstStyle>
          <a:p>
            <a:pPr>
              <a:defRPr/>
            </a:pPr>
            <a:fld id="{851711AE-5584-4403-9D1C-077CBE5E100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B931E6D2-8ACA-4F29-8A67-C5A7F77A70E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OER_JPEG_300dpi.jpg"/>
          <p:cNvPicPr preferRelativeResize="0">
            <a:picLocks noChangeAspect="1"/>
          </p:cNvPicPr>
          <p:nvPr userDrawn="1"/>
        </p:nvPicPr>
        <p:blipFill>
          <a:blip r:embed="rId2" cstate="print"/>
          <a:srcRect/>
          <a:stretch>
            <a:fillRect/>
          </a:stretch>
        </p:blipFill>
        <p:spPr bwMode="auto">
          <a:xfrm>
            <a:off x="7848600" y="6096000"/>
            <a:ext cx="976313" cy="571500"/>
          </a:xfrm>
          <a:prstGeom prst="rect">
            <a:avLst/>
          </a:prstGeom>
          <a:noFill/>
          <a:ln w="9525">
            <a:noFill/>
            <a:miter lim="800000"/>
            <a:headEnd/>
            <a:tailEnd/>
          </a:ln>
        </p:spPr>
      </p:pic>
      <p:pic>
        <p:nvPicPr>
          <p:cNvPr id="5" name="Picture 2" descr="T:\GrnComm\GreenCom LOGO\Logo Package 2010\gc_logo.jpg"/>
          <p:cNvPicPr preferRelativeResize="0">
            <a:picLocks noChangeAspect="1" noChangeArrowheads="1"/>
          </p:cNvPicPr>
          <p:nvPr userDrawn="1"/>
        </p:nvPicPr>
        <p:blipFill>
          <a:blip r:embed="rId3" cstate="print"/>
          <a:srcRect/>
          <a:stretch>
            <a:fillRect/>
          </a:stretch>
        </p:blipFill>
        <p:spPr bwMode="auto">
          <a:xfrm>
            <a:off x="1066800" y="5791200"/>
            <a:ext cx="925513" cy="915988"/>
          </a:xfrm>
          <a:prstGeom prst="rect">
            <a:avLst/>
          </a:prstGeom>
          <a:noFill/>
          <a:ln w="9525">
            <a:noFill/>
            <a:miter lim="800000"/>
            <a:headEnd/>
            <a:tailEnd/>
          </a:ln>
        </p:spPr>
      </p:pic>
      <p:sp>
        <p:nvSpPr>
          <p:cNvPr id="2" name="Title 1"/>
          <p:cNvSpPr>
            <a:spLocks noGrp="1"/>
          </p:cNvSpPr>
          <p:nvPr>
            <p:ph type="title"/>
          </p:nvPr>
        </p:nvSpPr>
        <p:spPr>
          <a:xfrm>
            <a:off x="990600" y="228600"/>
            <a:ext cx="7924800" cy="609600"/>
          </a:xfrm>
        </p:spPr>
        <p:txBody>
          <a:bodyPr/>
          <a:lstStyle>
            <a:lvl1pPr>
              <a:defRPr>
                <a:solidFill>
                  <a:srgbClr val="0000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066800"/>
            <a:ext cx="7693025" cy="4648200"/>
          </a:xfrm>
        </p:spPr>
        <p:txBody>
          <a:bodyPr/>
          <a:lstStyle>
            <a:lvl1pPr>
              <a:buClr>
                <a:schemeClr val="accent6">
                  <a:lumMod val="50000"/>
                </a:schemeClr>
              </a:buClr>
              <a:defRPr>
                <a:solidFill>
                  <a:schemeClr val="tx1">
                    <a:lumMod val="50000"/>
                  </a:schemeClr>
                </a:solidFill>
              </a:defRPr>
            </a:lvl1pPr>
            <a:lvl2pPr>
              <a:defRPr>
                <a:solidFill>
                  <a:schemeClr val="tx1">
                    <a:lumMod val="50000"/>
                  </a:schemeClr>
                </a:solidFill>
              </a:defRPr>
            </a:lvl2pPr>
            <a:lvl3pPr>
              <a:buClr>
                <a:schemeClr val="accent6">
                  <a:lumMod val="50000"/>
                </a:schemeClr>
              </a:buClr>
              <a:defRPr>
                <a:solidFill>
                  <a:schemeClr val="tx1">
                    <a:lumMod val="50000"/>
                  </a:schemeClr>
                </a:solidFill>
              </a:defRPr>
            </a:lvl3pPr>
            <a:lvl4pPr>
              <a:defRPr>
                <a:solidFill>
                  <a:schemeClr val="tx1">
                    <a:lumMod val="50000"/>
                  </a:schemeClr>
                </a:solidFill>
              </a:defRPr>
            </a:lvl4pPr>
            <a:lvl5pPr>
              <a:buClr>
                <a:schemeClr val="accent6">
                  <a:lumMod val="50000"/>
                </a:schemeClr>
              </a:buCl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3"/>
          <p:cNvSpPr>
            <a:spLocks noGrp="1" noChangeArrowheads="1"/>
          </p:cNvSpPr>
          <p:nvPr>
            <p:ph type="sldNum" sz="quarter" idx="10"/>
          </p:nvPr>
        </p:nvSpPr>
        <p:spPr/>
        <p:txBody>
          <a:bodyPr/>
          <a:lstStyle>
            <a:lvl1pPr>
              <a:defRPr>
                <a:solidFill>
                  <a:schemeClr val="bg1"/>
                </a:solidFill>
              </a:defRPr>
            </a:lvl1pPr>
          </a:lstStyle>
          <a:p>
            <a:pPr>
              <a:defRPr/>
            </a:pPr>
            <a:fld id="{328BD65A-0020-4A4B-995F-4EAD8E64EC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A526BB35-8604-42AB-A5D1-751339A9F0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90D07A35-2744-4D3F-830F-F23AFDD1F6F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8"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vl1pPr>
          </a:lstStyle>
          <a:p>
            <a:pPr>
              <a:defRPr/>
            </a:pPr>
            <a:fld id="{29A0FBC8-AE73-4D2B-A3B8-DD7EA23AB72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4" name="Rectangle 13"/>
          <p:cNvSpPr>
            <a:spLocks noGrp="1" noChangeArrowheads="1"/>
          </p:cNvSpPr>
          <p:nvPr>
            <p:ph type="sldNum" sz="quarter" idx="11"/>
          </p:nvPr>
        </p:nvSpPr>
        <p:spPr/>
        <p:txBody>
          <a:bodyPr/>
          <a:lstStyle>
            <a:lvl1pPr>
              <a:defRPr/>
            </a:lvl1pPr>
          </a:lstStyle>
          <a:p>
            <a:pPr>
              <a:defRPr/>
            </a:pPr>
            <a:fld id="{9C107C1B-26F2-4CEA-9177-C40D017EAE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z="1800"/>
            </a:lvl1pPr>
          </a:lstStyle>
          <a:p>
            <a:pPr>
              <a:defRPr/>
            </a:pPr>
            <a:fld id="{A7ABFC71-9DE9-4AA7-A2FF-5C1AD776F5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A6E9FCB3-98B9-457F-BF00-D4D2A89DC6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06588E78-19E5-4543-B4E8-23E397BEAC0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7" name="Rectangle 17"/>
          <p:cNvSpPr>
            <a:spLocks noChangeArrowheads="1"/>
          </p:cNvSpPr>
          <p:nvPr/>
        </p:nvSpPr>
        <p:spPr bwMode="auto">
          <a:xfrm>
            <a:off x="0" y="0"/>
            <a:ext cx="838200" cy="6858000"/>
          </a:xfrm>
          <a:prstGeom prst="rect">
            <a:avLst/>
          </a:prstGeom>
          <a:solidFill>
            <a:srgbClr val="009900"/>
          </a:solidFill>
          <a:ln w="9525" algn="ctr">
            <a:noFill/>
            <a:miter lim="800000"/>
            <a:headEnd/>
            <a:tailEnd/>
          </a:ln>
          <a:effectLst/>
        </p:spPr>
        <p:txBody>
          <a:bodyPr wrap="none" anchor="ctr"/>
          <a:lstStyle/>
          <a:p>
            <a:pPr algn="ctr">
              <a:defRPr/>
            </a:pPr>
            <a:endParaRPr lang="en-US" dirty="0">
              <a:cs typeface="+mn-cs"/>
            </a:endParaRPr>
          </a:p>
        </p:txBody>
      </p:sp>
      <p:sp>
        <p:nvSpPr>
          <p:cNvPr id="1027" name="AutoShape 9"/>
          <p:cNvSpPr>
            <a:spLocks noGrp="1" noChangeArrowheads="1"/>
          </p:cNvSpPr>
          <p:nvPr>
            <p:ph type="title"/>
          </p:nvPr>
        </p:nvSpPr>
        <p:spPr bwMode="auto">
          <a:xfrm>
            <a:off x="914400" y="228600"/>
            <a:ext cx="7924800" cy="6096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1066800" y="1066800"/>
            <a:ext cx="76930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1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kumimoji="0" sz="1600" b="1">
                <a:solidFill>
                  <a:schemeClr val="bg1"/>
                </a:solidFill>
                <a:latin typeface="+mn-lt"/>
                <a:cs typeface="+mn-cs"/>
              </a:defRPr>
            </a:lvl1pPr>
          </a:lstStyle>
          <a:p>
            <a:pPr>
              <a:defRPr/>
            </a:pPr>
            <a:fld id="{A9B06F5A-A617-4A8B-BEDF-2118E2BB52C5}" type="slidenum">
              <a:rPr lang="en-US"/>
              <a:pPr>
                <a:defRPr/>
              </a:pPr>
              <a:t>‹#›</a:t>
            </a:fld>
            <a:endParaRPr lang="en-US" dirty="0"/>
          </a:p>
        </p:txBody>
      </p:sp>
      <p:sp>
        <p:nvSpPr>
          <p:cNvPr id="256015" name="Rectangle 15"/>
          <p:cNvSpPr>
            <a:spLocks noChangeArrowheads="1"/>
          </p:cNvSpPr>
          <p:nvPr/>
        </p:nvSpPr>
        <p:spPr bwMode="auto">
          <a:xfrm>
            <a:off x="838200" y="6400800"/>
            <a:ext cx="8305800" cy="276225"/>
          </a:xfrm>
          <a:prstGeom prst="rect">
            <a:avLst/>
          </a:prstGeom>
          <a:noFill/>
          <a:ln w="9525">
            <a:noFill/>
            <a:miter lim="800000"/>
            <a:headEnd/>
            <a:tailEnd/>
          </a:ln>
          <a:effectLst/>
        </p:spPr>
        <p:txBody>
          <a:bodyPr>
            <a:spAutoFit/>
          </a:bodyPr>
          <a:lstStyle/>
          <a:p>
            <a:pPr algn="ctr">
              <a:spcBef>
                <a:spcPct val="20000"/>
              </a:spcBef>
              <a:buClr>
                <a:schemeClr val="tx1"/>
              </a:buClr>
              <a:buSzPct val="75000"/>
              <a:buFont typeface="Wingdings" pitchFamily="2" charset="2"/>
              <a:buNone/>
              <a:defRPr/>
            </a:pPr>
            <a:r>
              <a:rPr kumimoji="0" lang="en-US" sz="1200" b="1" i="1" dirty="0">
                <a:solidFill>
                  <a:srgbClr val="009900"/>
                </a:solidFill>
                <a:latin typeface="Arial" charset="0"/>
                <a:cs typeface="+mn-cs"/>
              </a:rPr>
              <a:t>Helping Massachusetts Municipalities Create A Cleaner Energy Future</a:t>
            </a:r>
          </a:p>
        </p:txBody>
      </p:sp>
      <p:pic>
        <p:nvPicPr>
          <p:cNvPr id="1031" name="Picture 9" descr="DOER_JPEG_300dpi.jpg"/>
          <p:cNvPicPr preferRelativeResize="0">
            <a:picLocks noChangeAspect="1"/>
          </p:cNvPicPr>
          <p:nvPr userDrawn="1"/>
        </p:nvPicPr>
        <p:blipFill>
          <a:blip r:embed="rId14" cstate="print"/>
          <a:srcRect/>
          <a:stretch>
            <a:fillRect/>
          </a:stretch>
        </p:blipFill>
        <p:spPr bwMode="auto">
          <a:xfrm>
            <a:off x="7848600" y="6096000"/>
            <a:ext cx="976313" cy="571500"/>
          </a:xfrm>
          <a:prstGeom prst="rect">
            <a:avLst/>
          </a:prstGeom>
          <a:noFill/>
          <a:ln w="9525">
            <a:noFill/>
            <a:miter lim="800000"/>
            <a:headEnd/>
            <a:tailEnd/>
          </a:ln>
        </p:spPr>
      </p:pic>
      <p:pic>
        <p:nvPicPr>
          <p:cNvPr id="1032" name="Picture 2" descr="T:\GrnComm\GreenCom LOGO\Logo Package 2010\gc_logo.jpg"/>
          <p:cNvPicPr preferRelativeResize="0">
            <a:picLocks noChangeAspect="1" noChangeArrowheads="1"/>
          </p:cNvPicPr>
          <p:nvPr userDrawn="1"/>
        </p:nvPicPr>
        <p:blipFill>
          <a:blip r:embed="rId15" cstate="print"/>
          <a:srcRect/>
          <a:stretch>
            <a:fillRect/>
          </a:stretch>
        </p:blipFill>
        <p:spPr bwMode="auto">
          <a:xfrm>
            <a:off x="1066800" y="5791200"/>
            <a:ext cx="925513" cy="915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67" r:id="rId1"/>
    <p:sldLayoutId id="2147485468" r:id="rId2"/>
    <p:sldLayoutId id="2147485465" r:id="rId3"/>
    <p:sldLayoutId id="2147485469" r:id="rId4"/>
    <p:sldLayoutId id="2147485470" r:id="rId5"/>
    <p:sldLayoutId id="2147485471" r:id="rId6"/>
    <p:sldLayoutId id="2147485472" r:id="rId7"/>
    <p:sldLayoutId id="2147485473" r:id="rId8"/>
    <p:sldLayoutId id="2147485474" r:id="rId9"/>
    <p:sldLayoutId id="2147485475" r:id="rId10"/>
    <p:sldLayoutId id="2147485476" r:id="rId11"/>
    <p:sldLayoutId id="2147485466" r:id="rId12"/>
  </p:sldLayoutIdLst>
  <p:hf hdr="0" ftr="0" dt="0"/>
  <p:txStyles>
    <p:titleStyle>
      <a:lvl1pPr algn="ctr" rtl="0" eaLnBrk="0" fontAlgn="base" hangingPunct="0">
        <a:lnSpc>
          <a:spcPct val="90000"/>
        </a:lnSpc>
        <a:spcBef>
          <a:spcPct val="0"/>
        </a:spcBef>
        <a:spcAft>
          <a:spcPct val="0"/>
        </a:spcAft>
        <a:defRPr sz="3200" b="1">
          <a:solidFill>
            <a:srgbClr val="000099"/>
          </a:solidFill>
          <a:latin typeface="+mj-lt"/>
          <a:ea typeface="+mj-ea"/>
          <a:cs typeface="+mj-cs"/>
        </a:defRPr>
      </a:lvl1pPr>
      <a:lvl2pPr algn="ctr" rtl="0" eaLnBrk="0" fontAlgn="base" hangingPunct="0">
        <a:lnSpc>
          <a:spcPct val="90000"/>
        </a:lnSpc>
        <a:spcBef>
          <a:spcPct val="0"/>
        </a:spcBef>
        <a:spcAft>
          <a:spcPct val="0"/>
        </a:spcAft>
        <a:defRPr sz="3200" b="1">
          <a:solidFill>
            <a:srgbClr val="000099"/>
          </a:solidFill>
          <a:latin typeface="Arial" charset="0"/>
        </a:defRPr>
      </a:lvl2pPr>
      <a:lvl3pPr algn="ctr" rtl="0" eaLnBrk="0" fontAlgn="base" hangingPunct="0">
        <a:lnSpc>
          <a:spcPct val="90000"/>
        </a:lnSpc>
        <a:spcBef>
          <a:spcPct val="0"/>
        </a:spcBef>
        <a:spcAft>
          <a:spcPct val="0"/>
        </a:spcAft>
        <a:defRPr sz="3200" b="1">
          <a:solidFill>
            <a:srgbClr val="000099"/>
          </a:solidFill>
          <a:latin typeface="Arial" charset="0"/>
        </a:defRPr>
      </a:lvl3pPr>
      <a:lvl4pPr algn="ctr" rtl="0" eaLnBrk="0" fontAlgn="base" hangingPunct="0">
        <a:lnSpc>
          <a:spcPct val="90000"/>
        </a:lnSpc>
        <a:spcBef>
          <a:spcPct val="0"/>
        </a:spcBef>
        <a:spcAft>
          <a:spcPct val="0"/>
        </a:spcAft>
        <a:defRPr sz="3200" b="1">
          <a:solidFill>
            <a:srgbClr val="000099"/>
          </a:solidFill>
          <a:latin typeface="Arial" charset="0"/>
        </a:defRPr>
      </a:lvl4pPr>
      <a:lvl5pPr algn="ctr" rtl="0" eaLnBrk="0" fontAlgn="base" hangingPunct="0">
        <a:lnSpc>
          <a:spcPct val="90000"/>
        </a:lnSpc>
        <a:spcBef>
          <a:spcPct val="0"/>
        </a:spcBef>
        <a:spcAft>
          <a:spcPct val="0"/>
        </a:spcAft>
        <a:defRPr sz="3200" b="1">
          <a:solidFill>
            <a:srgbClr val="000099"/>
          </a:solidFill>
          <a:latin typeface="Arial" charset="0"/>
        </a:defRPr>
      </a:lvl5pPr>
      <a:lvl6pPr marL="457200" algn="ctr" rtl="0" fontAlgn="base">
        <a:lnSpc>
          <a:spcPct val="90000"/>
        </a:lnSpc>
        <a:spcBef>
          <a:spcPct val="0"/>
        </a:spcBef>
        <a:spcAft>
          <a:spcPct val="0"/>
        </a:spcAft>
        <a:defRPr sz="3200" b="1">
          <a:solidFill>
            <a:schemeClr val="tx2"/>
          </a:solidFill>
          <a:latin typeface="Arial" charset="0"/>
        </a:defRPr>
      </a:lvl6pPr>
      <a:lvl7pPr marL="914400" algn="ctr" rtl="0" fontAlgn="base">
        <a:lnSpc>
          <a:spcPct val="90000"/>
        </a:lnSpc>
        <a:spcBef>
          <a:spcPct val="0"/>
        </a:spcBef>
        <a:spcAft>
          <a:spcPct val="0"/>
        </a:spcAft>
        <a:defRPr sz="3200" b="1">
          <a:solidFill>
            <a:schemeClr val="tx2"/>
          </a:solidFill>
          <a:latin typeface="Arial" charset="0"/>
        </a:defRPr>
      </a:lvl7pPr>
      <a:lvl8pPr marL="1371600" algn="ctr" rtl="0" fontAlgn="base">
        <a:lnSpc>
          <a:spcPct val="90000"/>
        </a:lnSpc>
        <a:spcBef>
          <a:spcPct val="0"/>
        </a:spcBef>
        <a:spcAft>
          <a:spcPct val="0"/>
        </a:spcAft>
        <a:defRPr sz="3200" b="1">
          <a:solidFill>
            <a:schemeClr val="tx2"/>
          </a:solidFill>
          <a:latin typeface="Arial" charset="0"/>
        </a:defRPr>
      </a:lvl8pPr>
      <a:lvl9pPr marL="1828800" algn="ctr" rtl="0" fontAlgn="base">
        <a:lnSpc>
          <a:spcPct val="90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3C653C"/>
        </a:buClr>
        <a:buSzPct val="75000"/>
        <a:buFont typeface="Wingdings" pitchFamily="2" charset="2"/>
        <a:buChar char="l"/>
        <a:defRPr sz="2800">
          <a:solidFill>
            <a:srgbClr val="001933"/>
          </a:solidFill>
          <a:latin typeface="+mn-lt"/>
          <a:ea typeface="+mn-ea"/>
          <a:cs typeface="+mn-cs"/>
        </a:defRPr>
      </a:lvl1pPr>
      <a:lvl2pPr marL="742950" indent="-285750" algn="l" rtl="0" eaLnBrk="0" fontAlgn="base" hangingPunct="0">
        <a:spcBef>
          <a:spcPct val="20000"/>
        </a:spcBef>
        <a:spcAft>
          <a:spcPct val="0"/>
        </a:spcAft>
        <a:buClr>
          <a:srgbClr val="3C653C"/>
        </a:buClr>
        <a:buSzPct val="75000"/>
        <a:buChar char="–"/>
        <a:defRPr sz="2400">
          <a:solidFill>
            <a:srgbClr val="001933"/>
          </a:solidFill>
          <a:latin typeface="+mn-lt"/>
        </a:defRPr>
      </a:lvl2pPr>
      <a:lvl3pPr marL="1143000" indent="-228600" algn="l" rtl="0" eaLnBrk="0" fontAlgn="base" hangingPunct="0">
        <a:spcBef>
          <a:spcPct val="20000"/>
        </a:spcBef>
        <a:spcAft>
          <a:spcPct val="0"/>
        </a:spcAft>
        <a:buClr>
          <a:srgbClr val="3C653C"/>
        </a:buClr>
        <a:buSzPct val="75000"/>
        <a:buFont typeface="Wingdings" pitchFamily="2" charset="2"/>
        <a:buChar char="l"/>
        <a:defRPr sz="2000">
          <a:solidFill>
            <a:srgbClr val="001933"/>
          </a:solidFill>
          <a:latin typeface="+mn-lt"/>
        </a:defRPr>
      </a:lvl3pPr>
      <a:lvl4pPr marL="1600200" indent="-228600" algn="l" rtl="0" eaLnBrk="0" fontAlgn="base" hangingPunct="0">
        <a:spcBef>
          <a:spcPct val="20000"/>
        </a:spcBef>
        <a:spcAft>
          <a:spcPct val="0"/>
        </a:spcAft>
        <a:buClr>
          <a:srgbClr val="3C653C"/>
        </a:buClr>
        <a:buSzPct val="80000"/>
        <a:buChar char="–"/>
        <a:defRPr>
          <a:solidFill>
            <a:srgbClr val="001933"/>
          </a:solidFill>
          <a:latin typeface="+mn-lt"/>
        </a:defRPr>
      </a:lvl4pPr>
      <a:lvl5pPr marL="2057400" indent="-228600" algn="l" rtl="0" eaLnBrk="0" fontAlgn="base" hangingPunct="0">
        <a:spcBef>
          <a:spcPct val="20000"/>
        </a:spcBef>
        <a:spcAft>
          <a:spcPct val="0"/>
        </a:spcAft>
        <a:buClr>
          <a:srgbClr val="3C653C"/>
        </a:buClr>
        <a:buSzPct val="65000"/>
        <a:buFont typeface="Wingdings" pitchFamily="2" charset="2"/>
        <a:buChar char="l"/>
        <a:defRPr>
          <a:solidFill>
            <a:srgbClr val="001933"/>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mailto:eileen.mchugh@state.ma.u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hyperlink" Target="http://www.mass.gov/energy/greencommunities" TargetMode="External"/><Relationship Id="rId3" Type="http://schemas.openxmlformats.org/officeDocument/2006/relationships/notesSlide" Target="../notesSlides/notesSlide23.xml"/><Relationship Id="rId7" Type="http://schemas.openxmlformats.org/officeDocument/2006/relationships/hyperlink" Target="mailto:join-ene-greencommunities@listserv.state.ma.us"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mailto:joanne.bissetta@state.ma.us" TargetMode="External"/><Relationship Id="rId5" Type="http://schemas.openxmlformats.org/officeDocument/2006/relationships/hyperlink" Target="mailto:meg.lusardi@state.ma.us" TargetMode="External"/><Relationship Id="rId4" Type="http://schemas.openxmlformats.org/officeDocument/2006/relationships/hyperlink" Target="mailto:Tom.Witkin@state.ma.us" TargetMode="External"/><Relationship Id="rId9"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mailto:join-ene-greencommunities@listserv.state.ma.us" TargetMode="External"/><Relationship Id="rId4" Type="http://schemas.openxmlformats.org/officeDocument/2006/relationships/hyperlink" Target="http://www.mass.gov/energy/greencommunitie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724400" y="5486400"/>
            <a:ext cx="184150" cy="915988"/>
          </a:xfrm>
          <a:prstGeom prst="rect">
            <a:avLst/>
          </a:prstGeom>
          <a:noFill/>
          <a:ln w="9525">
            <a:noFill/>
            <a:miter lim="800000"/>
            <a:headEnd/>
            <a:tailEnd/>
          </a:ln>
        </p:spPr>
        <p:txBody>
          <a:bodyPr wrap="none">
            <a:spAutoFit/>
          </a:bodyPr>
          <a:lstStyle/>
          <a:p>
            <a:pPr eaLnBrk="0" hangingPunct="0"/>
            <a:endParaRPr kumimoji="0" lang="en-US" sz="1800">
              <a:latin typeface="Arial" pitchFamily="34" charset="0"/>
            </a:endParaRPr>
          </a:p>
          <a:p>
            <a:pPr eaLnBrk="0" hangingPunct="0"/>
            <a:endParaRPr kumimoji="0" lang="en-US" sz="1800">
              <a:latin typeface="Arial" pitchFamily="34" charset="0"/>
            </a:endParaRPr>
          </a:p>
          <a:p>
            <a:pPr eaLnBrk="0" hangingPunct="0"/>
            <a:endParaRPr kumimoji="0" lang="en-US" sz="1800">
              <a:latin typeface="Arial" pitchFamily="34" charset="0"/>
            </a:endParaRPr>
          </a:p>
        </p:txBody>
      </p:sp>
      <p:sp>
        <p:nvSpPr>
          <p:cNvPr id="12291" name="Rectangle 7"/>
          <p:cNvSpPr>
            <a:spLocks noChangeArrowheads="1"/>
          </p:cNvSpPr>
          <p:nvPr/>
        </p:nvSpPr>
        <p:spPr bwMode="auto">
          <a:xfrm>
            <a:off x="4648200" y="4953000"/>
            <a:ext cx="4191000" cy="1676400"/>
          </a:xfrm>
          <a:prstGeom prst="rect">
            <a:avLst/>
          </a:prstGeom>
          <a:noFill/>
          <a:ln w="9525">
            <a:noFill/>
            <a:miter lim="800000"/>
            <a:headEnd/>
            <a:tailEnd/>
          </a:ln>
        </p:spPr>
        <p:txBody>
          <a:bodyPr anchor="b"/>
          <a:lstStyle/>
          <a:p>
            <a:pPr>
              <a:buClr>
                <a:schemeClr val="tx1"/>
              </a:buClr>
              <a:buSzPct val="75000"/>
              <a:buFont typeface="Wingdings" pitchFamily="2" charset="2"/>
              <a:buNone/>
            </a:pPr>
            <a:endParaRPr kumimoji="0" lang="en-US" sz="1200" i="1">
              <a:latin typeface="Arial" pitchFamily="34" charset="0"/>
            </a:endParaRPr>
          </a:p>
          <a:p>
            <a:pPr>
              <a:spcBef>
                <a:spcPct val="20000"/>
              </a:spcBef>
              <a:buClr>
                <a:schemeClr val="tx1"/>
              </a:buClr>
              <a:buSzPct val="75000"/>
              <a:buFont typeface="Wingdings" pitchFamily="2" charset="2"/>
              <a:buNone/>
            </a:pPr>
            <a:endParaRPr kumimoji="0" lang="en-US" sz="1200" i="1">
              <a:solidFill>
                <a:schemeClr val="tx2"/>
              </a:solidFill>
              <a:latin typeface="Arial" pitchFamily="34" charset="0"/>
            </a:endParaRPr>
          </a:p>
        </p:txBody>
      </p:sp>
      <p:sp>
        <p:nvSpPr>
          <p:cNvPr id="12292" name="TextBox 6"/>
          <p:cNvSpPr txBox="1">
            <a:spLocks noChangeArrowheads="1"/>
          </p:cNvSpPr>
          <p:nvPr/>
        </p:nvSpPr>
        <p:spPr bwMode="auto">
          <a:xfrm>
            <a:off x="5181600" y="1143000"/>
            <a:ext cx="2971800" cy="461963"/>
          </a:xfrm>
          <a:prstGeom prst="rect">
            <a:avLst/>
          </a:prstGeom>
          <a:noFill/>
          <a:ln w="9525">
            <a:noFill/>
            <a:miter lim="800000"/>
            <a:headEnd/>
            <a:tailEnd/>
          </a:ln>
        </p:spPr>
        <p:txBody>
          <a:bodyPr>
            <a:spAutoFit/>
          </a:bodyPr>
          <a:lstStyle/>
          <a:p>
            <a:endParaRPr lang="en-US"/>
          </a:p>
        </p:txBody>
      </p:sp>
      <p:sp>
        <p:nvSpPr>
          <p:cNvPr id="12293" name="Rectangle 1"/>
          <p:cNvSpPr>
            <a:spLocks noChangeArrowheads="1"/>
          </p:cNvSpPr>
          <p:nvPr/>
        </p:nvSpPr>
        <p:spPr bwMode="auto">
          <a:xfrm>
            <a:off x="0" y="0"/>
            <a:ext cx="184150" cy="508000"/>
          </a:xfrm>
          <a:prstGeom prst="rect">
            <a:avLst/>
          </a:prstGeom>
          <a:noFill/>
          <a:ln w="9525">
            <a:noFill/>
            <a:miter lim="800000"/>
            <a:headEnd/>
            <a:tailEnd/>
          </a:ln>
        </p:spPr>
        <p:txBody>
          <a:bodyPr wrap="none" anchor="ctr">
            <a:spAutoFit/>
          </a:bodyPr>
          <a:lstStyle/>
          <a:p>
            <a:endParaRPr kumimoji="0" lang="en-US" sz="900">
              <a:latin typeface="Arial" pitchFamily="34" charset="0"/>
            </a:endParaRPr>
          </a:p>
          <a:p>
            <a:pPr eaLnBrk="0" hangingPunct="0"/>
            <a:endParaRPr kumimoji="0" lang="en-US" sz="1800">
              <a:latin typeface="Arial" pitchFamily="34" charset="0"/>
            </a:endParaRPr>
          </a:p>
        </p:txBody>
      </p:sp>
      <p:sp>
        <p:nvSpPr>
          <p:cNvPr id="10" name="TextBox 9"/>
          <p:cNvSpPr txBox="1"/>
          <p:nvPr/>
        </p:nvSpPr>
        <p:spPr>
          <a:xfrm>
            <a:off x="304800" y="3657600"/>
            <a:ext cx="4191000" cy="400050"/>
          </a:xfrm>
          <a:prstGeom prst="rect">
            <a:avLst/>
          </a:prstGeom>
          <a:noFill/>
        </p:spPr>
        <p:txBody>
          <a:bodyPr>
            <a:spAutoFit/>
          </a:bodyPr>
          <a:lstStyle/>
          <a:p>
            <a:pPr>
              <a:defRPr/>
            </a:pPr>
            <a:endParaRPr lang="en-US" sz="2000" b="1" i="1" dirty="0">
              <a:latin typeface="+mn-lt"/>
              <a:cs typeface="+mn-cs"/>
            </a:endParaRPr>
          </a:p>
        </p:txBody>
      </p:sp>
      <p:sp>
        <p:nvSpPr>
          <p:cNvPr id="12" name="TextBox 11"/>
          <p:cNvSpPr txBox="1"/>
          <p:nvPr/>
        </p:nvSpPr>
        <p:spPr>
          <a:xfrm>
            <a:off x="4648200" y="1143000"/>
            <a:ext cx="4191000" cy="1169988"/>
          </a:xfrm>
          <a:prstGeom prst="rect">
            <a:avLst/>
          </a:prstGeom>
          <a:noFill/>
        </p:spPr>
        <p:txBody>
          <a:bodyPr>
            <a:spAutoFit/>
          </a:bodyPr>
          <a:lstStyle/>
          <a:p>
            <a:pPr algn="r">
              <a:defRPr/>
            </a:pPr>
            <a:r>
              <a:rPr lang="en-US" sz="1400" b="1" dirty="0">
                <a:latin typeface="+mj-lt"/>
                <a:cs typeface="+mn-cs"/>
              </a:rPr>
              <a:t>COMMONWEALTH OF MASSACHUSETTS</a:t>
            </a:r>
          </a:p>
          <a:p>
            <a:pPr algn="r">
              <a:defRPr/>
            </a:pPr>
            <a:endParaRPr lang="en-US" sz="1400" dirty="0">
              <a:latin typeface="+mj-lt"/>
              <a:cs typeface="+mn-cs"/>
            </a:endParaRPr>
          </a:p>
          <a:p>
            <a:pPr algn="r">
              <a:defRPr/>
            </a:pPr>
            <a:r>
              <a:rPr lang="en-US" sz="1400" i="1" dirty="0">
                <a:latin typeface="+mj-lt"/>
                <a:cs typeface="+mn-cs"/>
              </a:rPr>
              <a:t>Deval L. Patrick, Governor</a:t>
            </a:r>
          </a:p>
          <a:p>
            <a:pPr algn="r">
              <a:defRPr/>
            </a:pPr>
            <a:r>
              <a:rPr lang="en-US" sz="1400" i="1" dirty="0">
                <a:latin typeface="+mj-lt"/>
                <a:cs typeface="+mn-cs"/>
              </a:rPr>
              <a:t>Richard  K. Sullivan, Jr., Secretary</a:t>
            </a:r>
          </a:p>
          <a:p>
            <a:pPr algn="r">
              <a:defRPr/>
            </a:pPr>
            <a:r>
              <a:rPr lang="en-US" sz="1400" i="1" dirty="0">
                <a:latin typeface="+mj-lt"/>
                <a:cs typeface="+mn-cs"/>
              </a:rPr>
              <a:t>Mark Sylvia, Commissioner</a:t>
            </a:r>
          </a:p>
        </p:txBody>
      </p:sp>
      <p:sp>
        <p:nvSpPr>
          <p:cNvPr id="12296" name="TextBox 7"/>
          <p:cNvSpPr txBox="1">
            <a:spLocks noChangeArrowheads="1"/>
          </p:cNvSpPr>
          <p:nvPr/>
        </p:nvSpPr>
        <p:spPr bwMode="auto">
          <a:xfrm>
            <a:off x="4038600" y="2971800"/>
            <a:ext cx="4419600" cy="2124075"/>
          </a:xfrm>
          <a:prstGeom prst="rect">
            <a:avLst/>
          </a:prstGeom>
          <a:noFill/>
          <a:ln w="9525">
            <a:noFill/>
            <a:miter lim="800000"/>
            <a:headEnd/>
            <a:tailEnd/>
          </a:ln>
        </p:spPr>
        <p:txBody>
          <a:bodyPr>
            <a:spAutoFit/>
          </a:bodyPr>
          <a:lstStyle/>
          <a:p>
            <a:pPr algn="ctr"/>
            <a:r>
              <a:rPr lang="en-US" sz="2000" b="1" i="1">
                <a:latin typeface="Arial" pitchFamily="34" charset="0"/>
              </a:rPr>
              <a:t>Green Communities Division – State Investments, Local Impact </a:t>
            </a:r>
          </a:p>
          <a:p>
            <a:pPr algn="ctr"/>
            <a:endParaRPr lang="en-US" sz="2000" i="1">
              <a:latin typeface="Arial" pitchFamily="34" charset="0"/>
            </a:endParaRPr>
          </a:p>
          <a:p>
            <a:pPr algn="ctr"/>
            <a:r>
              <a:rPr lang="en-US" sz="2000" i="1">
                <a:latin typeface="Arial" pitchFamily="34" charset="0"/>
              </a:rPr>
              <a:t>Joanne Bissetta</a:t>
            </a:r>
          </a:p>
          <a:p>
            <a:pPr algn="ctr"/>
            <a:r>
              <a:rPr lang="en-US" sz="2000" i="1">
                <a:latin typeface="Arial" pitchFamily="34" charset="0"/>
              </a:rPr>
              <a:t>Green Communities Division</a:t>
            </a:r>
          </a:p>
          <a:p>
            <a:pPr algn="ctr"/>
            <a:endParaRPr lang="en-US" sz="1600" i="1">
              <a:latin typeface="Arial" pitchFamily="34" charset="0"/>
            </a:endParaRPr>
          </a:p>
          <a:p>
            <a:pPr algn="ctr"/>
            <a:endParaRPr lang="en-US" sz="1600" i="1">
              <a:latin typeface="Arial" pitchFamily="34" charset="0"/>
            </a:endParaRPr>
          </a:p>
        </p:txBody>
      </p:sp>
      <p:sp>
        <p:nvSpPr>
          <p:cNvPr id="11" name="Slide Number Placeholder 10"/>
          <p:cNvSpPr>
            <a:spLocks noGrp="1"/>
          </p:cNvSpPr>
          <p:nvPr>
            <p:ph type="sldNum" sz="quarter" idx="10"/>
          </p:nvPr>
        </p:nvSpPr>
        <p:spPr/>
        <p:txBody>
          <a:bodyPr/>
          <a:lstStyle/>
          <a:p>
            <a:pPr>
              <a:defRPr/>
            </a:pPr>
            <a:fld id="{E0E561DA-858C-4033-9B9A-DE976C881EF0}" type="slidenum">
              <a:rPr lang="en-US" smtClean="0"/>
              <a:pPr>
                <a:defRPr/>
              </a:pPr>
              <a:t>1</a:t>
            </a:fld>
            <a:endParaRPr lang="en-US" dirty="0"/>
          </a:p>
        </p:txBody>
      </p:sp>
      <p:sp>
        <p:nvSpPr>
          <p:cNvPr id="12298" name="TextBox 10"/>
          <p:cNvSpPr txBox="1">
            <a:spLocks noChangeArrowheads="1"/>
          </p:cNvSpPr>
          <p:nvPr/>
        </p:nvSpPr>
        <p:spPr bwMode="auto">
          <a:xfrm>
            <a:off x="76200" y="3829050"/>
            <a:ext cx="3124200" cy="2862263"/>
          </a:xfrm>
          <a:prstGeom prst="rect">
            <a:avLst/>
          </a:prstGeom>
          <a:noFill/>
          <a:ln w="9525">
            <a:noFill/>
            <a:miter lim="800000"/>
            <a:headEnd/>
            <a:tailEnd/>
          </a:ln>
        </p:spPr>
        <p:txBody>
          <a:bodyPr>
            <a:spAutoFit/>
          </a:bodyPr>
          <a:lstStyle/>
          <a:p>
            <a:pPr algn="ctr"/>
            <a:endParaRPr lang="en-US" sz="1800" i="1">
              <a:solidFill>
                <a:schemeClr val="bg1"/>
              </a:solidFill>
              <a:latin typeface="Arial" pitchFamily="34" charset="0"/>
            </a:endParaRPr>
          </a:p>
          <a:p>
            <a:pPr algn="ctr"/>
            <a:r>
              <a:rPr lang="en-US" sz="1800" i="1">
                <a:solidFill>
                  <a:schemeClr val="bg1"/>
                </a:solidFill>
                <a:latin typeface="Arial" pitchFamily="34" charset="0"/>
              </a:rPr>
              <a:t>MAPC Inner Ring</a:t>
            </a:r>
          </a:p>
          <a:p>
            <a:pPr algn="ctr"/>
            <a:endParaRPr lang="en-US" sz="1800" i="1">
              <a:solidFill>
                <a:schemeClr val="bg1"/>
              </a:solidFill>
              <a:latin typeface="Arial" pitchFamily="34" charset="0"/>
            </a:endParaRPr>
          </a:p>
          <a:p>
            <a:pPr algn="ctr"/>
            <a:r>
              <a:rPr lang="en-US" sz="1800" i="1">
                <a:solidFill>
                  <a:schemeClr val="bg1"/>
                </a:solidFill>
                <a:latin typeface="Arial" pitchFamily="34" charset="0"/>
              </a:rPr>
              <a:t>May 2012</a:t>
            </a:r>
          </a:p>
          <a:p>
            <a:pPr algn="ctr"/>
            <a:endParaRPr lang="en-US" sz="1800" i="1">
              <a:solidFill>
                <a:schemeClr val="bg1"/>
              </a:solidFill>
              <a:latin typeface="Arial" pitchFamily="34" charset="0"/>
            </a:endParaRPr>
          </a:p>
          <a:p>
            <a:pPr algn="ctr"/>
            <a:endParaRPr lang="en-US" sz="1800" i="1">
              <a:solidFill>
                <a:schemeClr val="bg1"/>
              </a:solidFill>
              <a:latin typeface="Arial" pitchFamily="34" charset="0"/>
            </a:endParaRPr>
          </a:p>
          <a:p>
            <a:pPr algn="ctr"/>
            <a:endParaRPr lang="en-US" sz="1800" i="1">
              <a:solidFill>
                <a:schemeClr val="bg1"/>
              </a:solidFill>
              <a:latin typeface="Arial" pitchFamily="34" charset="0"/>
            </a:endParaRPr>
          </a:p>
          <a:p>
            <a:pPr algn="ctr"/>
            <a:endParaRPr lang="en-US" sz="1800" i="1">
              <a:solidFill>
                <a:schemeClr val="bg1"/>
              </a:solidFill>
              <a:latin typeface="Arial" pitchFamily="34" charset="0"/>
            </a:endParaRPr>
          </a:p>
          <a:p>
            <a:pPr algn="ctr"/>
            <a:endParaRPr lang="en-US" sz="1800" i="1">
              <a:solidFill>
                <a:schemeClr val="bg1"/>
              </a:solidFill>
              <a:latin typeface="Arial" pitchFamily="34" charset="0"/>
            </a:endParaRPr>
          </a:p>
          <a:p>
            <a:endParaRPr lang="en-US" sz="1800" i="1">
              <a:solidFill>
                <a:schemeClr val="bg1"/>
              </a:solidFill>
              <a:latin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371600"/>
            <a:ext cx="7848600" cy="2438400"/>
          </a:xfrm>
          <a:prstGeom prst="rect">
            <a:avLst/>
          </a:prstGeom>
          <a:noFill/>
          <a:ln w="9525">
            <a:noFill/>
            <a:round/>
            <a:headEnd/>
            <a:tailEnd/>
          </a:ln>
        </p:spPr>
        <p:txBody>
          <a:bodyPr/>
          <a:lstStyle/>
          <a:p>
            <a:pPr marL="341313" indent="-341313" algn="ctr">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mn-lt"/>
                <a:cs typeface="Arial" charset="0"/>
              </a:rPr>
              <a:t>Easthampton -  LED Streetlight Replacement Project</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 1/3 of the streetlights replaced with LED technology</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Incentive grant from WMECO augmented grant $$</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City set up a review committee to assess available products, vendors, and costs</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p:txBody>
      </p:sp>
      <p:sp>
        <p:nvSpPr>
          <p:cNvPr id="21507" name="Text Box 2"/>
          <p:cNvSpPr txBox="1">
            <a:spLocks noChangeArrowheads="1"/>
          </p:cNvSpPr>
          <p:nvPr/>
        </p:nvSpPr>
        <p:spPr bwMode="auto">
          <a:xfrm>
            <a:off x="949325" y="228600"/>
            <a:ext cx="8008938" cy="838200"/>
          </a:xfrm>
          <a:prstGeom prst="rect">
            <a:avLst/>
          </a:prstGeom>
          <a:noFill/>
          <a:ln w="9360">
            <a:solidFill>
              <a:srgbClr val="336600"/>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 Green Communities Designation and Grant Program – the 86</a:t>
            </a:r>
          </a:p>
        </p:txBody>
      </p:sp>
      <p:sp>
        <p:nvSpPr>
          <p:cNvPr id="21508"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75EC62-40A5-4262-8202-5B8B1C19BA13}"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US" sz="1600" b="1">
              <a:solidFill>
                <a:srgbClr val="FFFFFF"/>
              </a:solidFill>
              <a:latin typeface="Arial" pitchFamily="34" charset="0"/>
            </a:endParaRPr>
          </a:p>
        </p:txBody>
      </p:sp>
      <p:pic>
        <p:nvPicPr>
          <p:cNvPr id="21509" name="Picture 6" descr="T:\GrnComm\GC Application\GC Round 1\!Grant Applications Round 1\Easthampton\Reports\LED installed.JPG"/>
          <p:cNvPicPr>
            <a:picLocks noChangeAspect="1" noChangeArrowheads="1"/>
          </p:cNvPicPr>
          <p:nvPr/>
        </p:nvPicPr>
        <p:blipFill>
          <a:blip r:embed="rId4" cstate="print"/>
          <a:srcRect/>
          <a:stretch>
            <a:fillRect/>
          </a:stretch>
        </p:blipFill>
        <p:spPr bwMode="auto">
          <a:xfrm>
            <a:off x="5943600" y="3505200"/>
            <a:ext cx="2814638" cy="2119313"/>
          </a:xfrm>
          <a:prstGeom prst="rect">
            <a:avLst/>
          </a:prstGeom>
          <a:noFill/>
          <a:ln w="9525">
            <a:noFill/>
            <a:miter lim="800000"/>
            <a:headEnd/>
            <a:tailEnd/>
          </a:ln>
        </p:spPr>
      </p:pic>
      <p:pic>
        <p:nvPicPr>
          <p:cNvPr id="21510" name="Picture 7" descr="T:\GrnComm\GC Application\GC Round 1\!Grant Applications Round 1\Easthampton\Reports\Conventional 250w HPS.JPG"/>
          <p:cNvPicPr>
            <a:picLocks noChangeAspect="1" noChangeArrowheads="1"/>
          </p:cNvPicPr>
          <p:nvPr/>
        </p:nvPicPr>
        <p:blipFill>
          <a:blip r:embed="rId5" cstate="print">
            <a:lum bright="10000"/>
          </a:blip>
          <a:srcRect/>
          <a:stretch>
            <a:fillRect/>
          </a:stretch>
        </p:blipFill>
        <p:spPr bwMode="auto">
          <a:xfrm>
            <a:off x="1066800" y="3733800"/>
            <a:ext cx="2125663" cy="1600200"/>
          </a:xfrm>
          <a:prstGeom prst="rect">
            <a:avLst/>
          </a:prstGeom>
          <a:noFill/>
          <a:ln w="9525">
            <a:noFill/>
            <a:miter lim="800000"/>
            <a:headEnd/>
            <a:tailEnd/>
          </a:ln>
        </p:spPr>
      </p:pic>
      <p:pic>
        <p:nvPicPr>
          <p:cNvPr id="21511" name="Picture 5" descr="T:\GrnComm\GC Application\GC Round 1\!Grant Applications Round 1\Easthampton\Reports\Innovative 88w LED 2.JPG"/>
          <p:cNvPicPr>
            <a:picLocks noChangeAspect="1" noChangeArrowheads="1"/>
          </p:cNvPicPr>
          <p:nvPr/>
        </p:nvPicPr>
        <p:blipFill>
          <a:blip r:embed="rId6" cstate="print"/>
          <a:srcRect/>
          <a:stretch>
            <a:fillRect/>
          </a:stretch>
        </p:blipFill>
        <p:spPr bwMode="auto">
          <a:xfrm>
            <a:off x="3124200" y="3730625"/>
            <a:ext cx="3124200" cy="2351088"/>
          </a:xfrm>
          <a:prstGeom prst="rect">
            <a:avLst/>
          </a:prstGeom>
          <a:noFill/>
          <a:ln w="9525">
            <a:noFill/>
            <a:miter lim="800000"/>
            <a:headEnd/>
            <a:tailEnd/>
          </a:ln>
        </p:spPr>
      </p:pic>
      <p:sp>
        <p:nvSpPr>
          <p:cNvPr id="21512" name="TextBox 7"/>
          <p:cNvSpPr txBox="1">
            <a:spLocks noChangeArrowheads="1"/>
          </p:cNvSpPr>
          <p:nvPr/>
        </p:nvSpPr>
        <p:spPr bwMode="auto">
          <a:xfrm>
            <a:off x="838200" y="5334000"/>
            <a:ext cx="2344738" cy="338138"/>
          </a:xfrm>
          <a:prstGeom prst="rect">
            <a:avLst/>
          </a:prstGeom>
          <a:noFill/>
          <a:ln w="9525">
            <a:noFill/>
            <a:miter lim="800000"/>
            <a:headEnd/>
            <a:tailEnd/>
          </a:ln>
        </p:spPr>
        <p:txBody>
          <a:bodyPr wrap="none">
            <a:spAutoFit/>
          </a:bodyPr>
          <a:lstStyle/>
          <a:p>
            <a:r>
              <a:rPr lang="en-US" sz="1600"/>
              <a:t>Replaced 250w HPS lamp</a:t>
            </a:r>
          </a:p>
        </p:txBody>
      </p:sp>
      <p:sp>
        <p:nvSpPr>
          <p:cNvPr id="21513" name="TextBox 8"/>
          <p:cNvSpPr txBox="1">
            <a:spLocks noChangeArrowheads="1"/>
          </p:cNvSpPr>
          <p:nvPr/>
        </p:nvSpPr>
        <p:spPr bwMode="auto">
          <a:xfrm>
            <a:off x="6172200" y="5638800"/>
            <a:ext cx="2984500" cy="338138"/>
          </a:xfrm>
          <a:prstGeom prst="rect">
            <a:avLst/>
          </a:prstGeom>
          <a:noFill/>
          <a:ln w="9525">
            <a:noFill/>
            <a:miter lim="800000"/>
            <a:headEnd/>
            <a:tailEnd/>
          </a:ln>
        </p:spPr>
        <p:txBody>
          <a:bodyPr wrap="none">
            <a:spAutoFit/>
          </a:bodyPr>
          <a:lstStyle/>
          <a:p>
            <a:r>
              <a:rPr lang="en-US" sz="1600"/>
              <a:t>New 88w LED lamp and installed</a:t>
            </a: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219200"/>
            <a:ext cx="7848600" cy="4419600"/>
          </a:xfrm>
          <a:prstGeom prst="rect">
            <a:avLst/>
          </a:prstGeom>
          <a:noFill/>
          <a:ln w="9525">
            <a:noFill/>
            <a:round/>
            <a:headEnd/>
            <a:tailEnd/>
          </a:ln>
        </p:spPr>
        <p:txBody>
          <a:bodyPr tIns="18288"/>
          <a:lstStyle/>
          <a:p>
            <a:pPr marL="341313" indent="-341313" algn="ctr">
              <a:lnSpc>
                <a:spcPct val="90000"/>
              </a:lnSpc>
              <a:spcBef>
                <a:spcPts val="0"/>
              </a:spcBef>
              <a:spcAft>
                <a:spcPts val="300"/>
              </a:spcAft>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mn-lt"/>
                <a:cs typeface="Arial" charset="0"/>
              </a:rPr>
              <a:t>Sudbury -  New Lighting, HVAC &amp; Lighting Controls, </a:t>
            </a:r>
            <a:br>
              <a:rPr lang="en-US" b="1" dirty="0">
                <a:solidFill>
                  <a:srgbClr val="000000"/>
                </a:solidFill>
                <a:latin typeface="+mn-lt"/>
                <a:cs typeface="Arial" charset="0"/>
              </a:rPr>
            </a:br>
            <a:r>
              <a:rPr lang="en-US" b="1" dirty="0">
                <a:solidFill>
                  <a:srgbClr val="000000"/>
                </a:solidFill>
                <a:latin typeface="+mn-lt"/>
                <a:cs typeface="Arial" charset="0"/>
              </a:rPr>
              <a:t>New Efficient Vehicle</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NSTAR rebates for lighting and/or HVAC or lighting controls in 6 schools and 4 municipal facility buildings</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p:txBody>
      </p:sp>
      <p:sp>
        <p:nvSpPr>
          <p:cNvPr id="22531" name="Text Box 2"/>
          <p:cNvSpPr txBox="1">
            <a:spLocks noChangeArrowheads="1"/>
          </p:cNvSpPr>
          <p:nvPr/>
        </p:nvSpPr>
        <p:spPr bwMode="auto">
          <a:xfrm>
            <a:off x="949325" y="228600"/>
            <a:ext cx="8008938" cy="838200"/>
          </a:xfrm>
          <a:prstGeom prst="rect">
            <a:avLst/>
          </a:prstGeom>
          <a:noFill/>
          <a:ln w="9360">
            <a:solidFill>
              <a:srgbClr val="336600"/>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 Green Communities Designation and Grant Program – the 86</a:t>
            </a:r>
          </a:p>
        </p:txBody>
      </p:sp>
      <p:sp>
        <p:nvSpPr>
          <p:cNvPr id="22532"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375A8CE-4D6A-467B-A9E0-41724DBF665A}"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sz="1600" b="1">
              <a:solidFill>
                <a:srgbClr val="FFFFFF"/>
              </a:solidFill>
              <a:latin typeface="Arial" pitchFamily="34" charset="0"/>
            </a:endParaRPr>
          </a:p>
        </p:txBody>
      </p:sp>
      <p:pic>
        <p:nvPicPr>
          <p:cNvPr id="22533" name="Picture 6"/>
          <p:cNvPicPr>
            <a:picLocks noChangeAspect="1" noChangeArrowheads="1"/>
          </p:cNvPicPr>
          <p:nvPr/>
        </p:nvPicPr>
        <p:blipFill>
          <a:blip r:embed="rId4" cstate="print"/>
          <a:srcRect/>
          <a:stretch>
            <a:fillRect/>
          </a:stretch>
        </p:blipFill>
        <p:spPr bwMode="auto">
          <a:xfrm>
            <a:off x="5715000" y="3200400"/>
            <a:ext cx="2057400" cy="2205038"/>
          </a:xfrm>
          <a:prstGeom prst="rect">
            <a:avLst/>
          </a:prstGeom>
          <a:noFill/>
          <a:ln w="9525">
            <a:noFill/>
            <a:miter lim="800000"/>
            <a:headEnd/>
            <a:tailEnd/>
          </a:ln>
        </p:spPr>
      </p:pic>
      <p:pic>
        <p:nvPicPr>
          <p:cNvPr id="22534" name="Picture 7"/>
          <p:cNvPicPr>
            <a:picLocks noChangeAspect="1" noChangeArrowheads="1"/>
          </p:cNvPicPr>
          <p:nvPr/>
        </p:nvPicPr>
        <p:blipFill>
          <a:blip r:embed="rId5" cstate="print"/>
          <a:srcRect/>
          <a:stretch>
            <a:fillRect/>
          </a:stretch>
        </p:blipFill>
        <p:spPr bwMode="auto">
          <a:xfrm>
            <a:off x="2057400" y="3124200"/>
            <a:ext cx="3149600" cy="2362200"/>
          </a:xfrm>
          <a:prstGeom prst="rect">
            <a:avLst/>
          </a:prstGeom>
          <a:noFill/>
          <a:ln w="9525">
            <a:noFill/>
            <a:miter lim="800000"/>
            <a:headEnd/>
            <a:tailEnd/>
          </a:ln>
        </p:spPr>
      </p:pic>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990600" y="0"/>
            <a:ext cx="7924800" cy="685800"/>
          </a:xfrm>
        </p:spPr>
        <p:txBody>
          <a:bodyPr/>
          <a:lstStyle/>
          <a:p>
            <a:r>
              <a:rPr lang="en-US" smtClean="0"/>
              <a:t>Why Become a Green Community? </a:t>
            </a:r>
          </a:p>
        </p:txBody>
      </p:sp>
      <p:sp>
        <p:nvSpPr>
          <p:cNvPr id="427011" name="Rectangle 3"/>
          <p:cNvSpPr>
            <a:spLocks noGrp="1" noChangeArrowheads="1"/>
          </p:cNvSpPr>
          <p:nvPr>
            <p:ph type="body" idx="1"/>
          </p:nvPr>
        </p:nvSpPr>
        <p:spPr>
          <a:xfrm>
            <a:off x="762000" y="914400"/>
            <a:ext cx="4800600" cy="2057400"/>
          </a:xfrm>
        </p:spPr>
        <p:txBody>
          <a:bodyPr>
            <a:noAutofit/>
          </a:bodyPr>
          <a:lstStyle/>
          <a:p>
            <a:pPr>
              <a:defRPr/>
            </a:pPr>
            <a:r>
              <a:rPr lang="en-US" sz="2400" b="1" dirty="0" smtClean="0"/>
              <a:t>Economic Benefits </a:t>
            </a:r>
            <a:r>
              <a:rPr lang="en-US" sz="2400" dirty="0" smtClean="0"/>
              <a:t>– reduce energy consumption, reduce energy costs</a:t>
            </a:r>
          </a:p>
          <a:p>
            <a:pPr>
              <a:defRPr/>
            </a:pPr>
            <a:r>
              <a:rPr lang="en-US" sz="2400" b="1" dirty="0" smtClean="0"/>
              <a:t>Environmental benefits </a:t>
            </a:r>
            <a:r>
              <a:rPr lang="en-US" sz="2400" dirty="0" smtClean="0"/>
              <a:t>– reduce greenhouse gas emissions</a:t>
            </a:r>
          </a:p>
          <a:p>
            <a:pPr>
              <a:buFont typeface="Wingdings" pitchFamily="2" charset="2"/>
              <a:buNone/>
              <a:defRPr/>
            </a:pPr>
            <a:r>
              <a:rPr lang="en-US" sz="2400" dirty="0" smtClean="0"/>
              <a:t>                              </a:t>
            </a:r>
            <a:endParaRPr lang="en-US" sz="2600" b="1" dirty="0" smtClean="0">
              <a:solidFill>
                <a:schemeClr val="tx1"/>
              </a:solidFill>
            </a:endParaRPr>
          </a:p>
          <a:p>
            <a:pPr algn="ctr">
              <a:buFont typeface="Wingdings" pitchFamily="2" charset="2"/>
              <a:buNone/>
              <a:defRPr/>
            </a:pPr>
            <a:endParaRPr lang="en-US" sz="2600" b="1" dirty="0" smtClean="0">
              <a:solidFill>
                <a:schemeClr val="tx1"/>
              </a:solidFill>
            </a:endParaRPr>
          </a:p>
          <a:p>
            <a:pPr algn="ctr">
              <a:buFont typeface="Wingdings" pitchFamily="2" charset="2"/>
              <a:buNone/>
              <a:defRPr/>
            </a:pPr>
            <a:endParaRPr lang="en-US" sz="2600" b="1" dirty="0" smtClean="0">
              <a:solidFill>
                <a:schemeClr val="tx1"/>
              </a:solidFill>
            </a:endParaRPr>
          </a:p>
          <a:p>
            <a:pPr>
              <a:buFont typeface="Wingdings" pitchFamily="2" charset="2"/>
              <a:buNone/>
              <a:defRPr/>
            </a:pPr>
            <a:endParaRPr lang="en-US" sz="2600" b="1" dirty="0" smtClean="0">
              <a:solidFill>
                <a:schemeClr val="tx1"/>
              </a:solidFill>
            </a:endParaRPr>
          </a:p>
          <a:p>
            <a:pPr>
              <a:buFont typeface="Wingdings" pitchFamily="2" charset="2"/>
              <a:buNone/>
              <a:defRPr/>
            </a:pPr>
            <a:endParaRPr lang="en-US" sz="2600" b="1" dirty="0" smtClean="0">
              <a:solidFill>
                <a:schemeClr val="tx1"/>
              </a:solidFill>
            </a:endParaRPr>
          </a:p>
          <a:p>
            <a:pPr>
              <a:buFont typeface="Wingdings" pitchFamily="2" charset="2"/>
              <a:buNone/>
              <a:defRPr/>
            </a:pPr>
            <a:endParaRPr lang="en-US" sz="2400" dirty="0" smtClean="0"/>
          </a:p>
        </p:txBody>
      </p:sp>
      <p:sp>
        <p:nvSpPr>
          <p:cNvPr id="6" name="Slide Number Placeholder 5"/>
          <p:cNvSpPr>
            <a:spLocks noGrp="1"/>
          </p:cNvSpPr>
          <p:nvPr>
            <p:ph type="sldNum" sz="quarter" idx="10"/>
          </p:nvPr>
        </p:nvSpPr>
        <p:spPr/>
        <p:txBody>
          <a:bodyPr/>
          <a:lstStyle/>
          <a:p>
            <a:pPr>
              <a:defRPr/>
            </a:pPr>
            <a:fld id="{2F4DE95D-297F-4140-B328-F98E73F21482}" type="slidenum">
              <a:rPr lang="en-US"/>
              <a:pPr>
                <a:defRPr/>
              </a:pPr>
              <a:t>12</a:t>
            </a:fld>
            <a:endParaRPr lang="en-US" dirty="0"/>
          </a:p>
        </p:txBody>
      </p:sp>
      <p:pic>
        <p:nvPicPr>
          <p:cNvPr id="23557" name="Picture 2"/>
          <p:cNvPicPr>
            <a:picLocks noChangeAspect="1" noChangeArrowheads="1"/>
          </p:cNvPicPr>
          <p:nvPr/>
        </p:nvPicPr>
        <p:blipFill>
          <a:blip r:embed="rId3" cstate="print"/>
          <a:srcRect t="16800" b="7500"/>
          <a:stretch>
            <a:fillRect/>
          </a:stretch>
        </p:blipFill>
        <p:spPr bwMode="auto">
          <a:xfrm>
            <a:off x="5292725" y="1066800"/>
            <a:ext cx="3622675" cy="2057400"/>
          </a:xfrm>
          <a:prstGeom prst="rect">
            <a:avLst/>
          </a:prstGeom>
          <a:noFill/>
          <a:ln w="9525">
            <a:noFill/>
            <a:miter lim="800000"/>
            <a:headEnd/>
            <a:tailEnd/>
          </a:ln>
        </p:spPr>
      </p:pic>
      <p:sp>
        <p:nvSpPr>
          <p:cNvPr id="8" name="Rectangle 7"/>
          <p:cNvSpPr/>
          <p:nvPr/>
        </p:nvSpPr>
        <p:spPr>
          <a:xfrm>
            <a:off x="838200" y="3352800"/>
            <a:ext cx="7924800" cy="2012950"/>
          </a:xfrm>
          <a:prstGeom prst="rect">
            <a:avLst/>
          </a:prstGeom>
        </p:spPr>
        <p:txBody>
          <a:bodyPr>
            <a:spAutoFit/>
          </a:bodyPr>
          <a:lstStyle/>
          <a:p>
            <a:pPr marL="342900" indent="-342900" eaLnBrk="0" hangingPunct="0">
              <a:spcBef>
                <a:spcPct val="20000"/>
              </a:spcBef>
              <a:buClr>
                <a:schemeClr val="accent6">
                  <a:lumMod val="50000"/>
                </a:schemeClr>
              </a:buClr>
              <a:buSzPct val="75000"/>
              <a:buFont typeface="Wingdings" pitchFamily="2" charset="2"/>
              <a:buChar char="l"/>
              <a:defRPr/>
            </a:pPr>
            <a:r>
              <a:rPr lang="en-US" b="1" dirty="0">
                <a:solidFill>
                  <a:schemeClr val="tx1">
                    <a:lumMod val="50000"/>
                  </a:schemeClr>
                </a:solidFill>
                <a:latin typeface="+mn-lt"/>
                <a:cs typeface="+mn-cs"/>
              </a:rPr>
              <a:t>Recognition – </a:t>
            </a:r>
            <a:r>
              <a:rPr lang="en-US" dirty="0">
                <a:solidFill>
                  <a:schemeClr val="tx1">
                    <a:lumMod val="50000"/>
                  </a:schemeClr>
                </a:solidFill>
                <a:latin typeface="+mn-lt"/>
                <a:cs typeface="+mn-cs"/>
              </a:rPr>
              <a:t>Sustainability leader in the Commonwealth</a:t>
            </a:r>
          </a:p>
          <a:p>
            <a:pPr marL="800100" lvl="2" indent="-342900" eaLnBrk="0" hangingPunct="0">
              <a:spcBef>
                <a:spcPct val="20000"/>
              </a:spcBef>
              <a:buClr>
                <a:schemeClr val="accent6">
                  <a:lumMod val="50000"/>
                </a:schemeClr>
              </a:buClr>
              <a:buSzPct val="75000"/>
              <a:buFont typeface="Wingdings" pitchFamily="2" charset="2"/>
              <a:buChar char="l"/>
              <a:defRPr/>
            </a:pPr>
            <a:r>
              <a:rPr lang="en-US" sz="2000" dirty="0">
                <a:solidFill>
                  <a:schemeClr val="tx1">
                    <a:lumMod val="50000"/>
                  </a:schemeClr>
                </a:solidFill>
                <a:latin typeface="+mn-lt"/>
                <a:cs typeface="+mn-cs"/>
              </a:rPr>
              <a:t>Recognized on DOER website, printed materials</a:t>
            </a:r>
          </a:p>
          <a:p>
            <a:pPr marL="800100" lvl="2" indent="-342900" eaLnBrk="0" hangingPunct="0">
              <a:spcBef>
                <a:spcPct val="20000"/>
              </a:spcBef>
              <a:buClr>
                <a:schemeClr val="accent6">
                  <a:lumMod val="50000"/>
                </a:schemeClr>
              </a:buClr>
              <a:buSzPct val="75000"/>
              <a:buFont typeface="Wingdings" pitchFamily="2" charset="2"/>
              <a:buChar char="l"/>
              <a:defRPr/>
            </a:pPr>
            <a:r>
              <a:rPr lang="en-US" sz="2000" dirty="0">
                <a:solidFill>
                  <a:schemeClr val="tx1">
                    <a:lumMod val="50000"/>
                  </a:schemeClr>
                </a:solidFill>
                <a:latin typeface="+mn-lt"/>
                <a:cs typeface="+mn-cs"/>
              </a:rPr>
              <a:t>Recognition sign placed in each community</a:t>
            </a:r>
          </a:p>
          <a:p>
            <a:pPr marL="342900" indent="-342900" eaLnBrk="0" hangingPunct="0">
              <a:spcBef>
                <a:spcPct val="20000"/>
              </a:spcBef>
              <a:buClr>
                <a:schemeClr val="accent6">
                  <a:lumMod val="50000"/>
                </a:schemeClr>
              </a:buClr>
              <a:buSzPct val="75000"/>
              <a:buFont typeface="Wingdings" pitchFamily="2" charset="2"/>
              <a:buChar char="l"/>
              <a:defRPr/>
            </a:pPr>
            <a:r>
              <a:rPr lang="en-US" b="1" dirty="0">
                <a:solidFill>
                  <a:schemeClr val="tx1">
                    <a:lumMod val="50000"/>
                  </a:schemeClr>
                </a:solidFill>
                <a:latin typeface="+mn-lt"/>
                <a:cs typeface="+mn-cs"/>
              </a:rPr>
              <a:t>Grants - </a:t>
            </a:r>
            <a:r>
              <a:rPr lang="en-US" dirty="0">
                <a:solidFill>
                  <a:schemeClr val="tx1">
                    <a:lumMod val="50000"/>
                  </a:schemeClr>
                </a:solidFill>
                <a:latin typeface="+mn-lt"/>
                <a:cs typeface="+mn-cs"/>
              </a:rPr>
              <a:t>to become even greener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999D0A1-BE7F-43AA-81AD-083A5D3BDF20}" type="slidenum">
              <a:rPr lang="en-US" smtClean="0"/>
              <a:pPr>
                <a:defRPr/>
              </a:pPr>
              <a:t>13</a:t>
            </a:fld>
            <a:endParaRPr lang="en-US" dirty="0"/>
          </a:p>
        </p:txBody>
      </p:sp>
      <p:pic>
        <p:nvPicPr>
          <p:cNvPr id="24579" name="Picture 1"/>
          <p:cNvPicPr>
            <a:picLocks noChangeAspect="1" noChangeArrowheads="1"/>
          </p:cNvPicPr>
          <p:nvPr/>
        </p:nvPicPr>
        <p:blipFill>
          <a:blip r:embed="rId4" cstate="print"/>
          <a:srcRect/>
          <a:stretch>
            <a:fillRect/>
          </a:stretch>
        </p:blipFill>
        <p:spPr bwMode="auto">
          <a:xfrm>
            <a:off x="6629400" y="2411413"/>
            <a:ext cx="2438400" cy="1703387"/>
          </a:xfrm>
          <a:prstGeom prst="rect">
            <a:avLst/>
          </a:prstGeom>
          <a:noFill/>
          <a:ln w="9525">
            <a:noFill/>
            <a:miter lim="800000"/>
            <a:headEnd/>
            <a:tailEnd/>
          </a:ln>
        </p:spPr>
      </p:pic>
      <p:pic>
        <p:nvPicPr>
          <p:cNvPr id="24580" name="Picture 1"/>
          <p:cNvPicPr>
            <a:picLocks noChangeAspect="1" noChangeArrowheads="1"/>
          </p:cNvPicPr>
          <p:nvPr/>
        </p:nvPicPr>
        <p:blipFill>
          <a:blip r:embed="rId5" cstate="print"/>
          <a:srcRect/>
          <a:stretch>
            <a:fillRect/>
          </a:stretch>
        </p:blipFill>
        <p:spPr bwMode="auto">
          <a:xfrm>
            <a:off x="1905000" y="204788"/>
            <a:ext cx="6237288" cy="1090612"/>
          </a:xfrm>
          <a:prstGeom prst="rect">
            <a:avLst/>
          </a:prstGeom>
          <a:noFill/>
          <a:ln w="9525">
            <a:noFill/>
            <a:miter lim="800000"/>
            <a:headEnd/>
            <a:tailEnd/>
          </a:ln>
        </p:spPr>
      </p:pic>
      <p:sp>
        <p:nvSpPr>
          <p:cNvPr id="29702" name="Rectangle 4"/>
          <p:cNvSpPr>
            <a:spLocks noChangeArrowheads="1"/>
          </p:cNvSpPr>
          <p:nvPr/>
        </p:nvSpPr>
        <p:spPr bwMode="auto">
          <a:xfrm>
            <a:off x="457200" y="1524000"/>
            <a:ext cx="8458200" cy="4094163"/>
          </a:xfrm>
          <a:prstGeom prst="rect">
            <a:avLst/>
          </a:prstGeom>
          <a:noFill/>
          <a:ln w="9525">
            <a:noFill/>
            <a:miter lim="800000"/>
            <a:headEnd/>
            <a:tailEnd/>
          </a:ln>
        </p:spPr>
        <p:txBody>
          <a:bodyPr>
            <a:spAutoFit/>
          </a:bodyPr>
          <a:lstStyle/>
          <a:p>
            <a:pPr lvl="1">
              <a:spcAft>
                <a:spcPts val="1200"/>
              </a:spcAft>
              <a:buFont typeface="Arial" charset="0"/>
              <a:buChar char="•"/>
              <a:tabLst>
                <a:tab pos="273050" algn="l"/>
              </a:tabLst>
              <a:defRPr/>
            </a:pPr>
            <a:r>
              <a:rPr lang="en-US" sz="2000" b="1" dirty="0">
                <a:solidFill>
                  <a:srgbClr val="3C653C"/>
                </a:solidFill>
                <a:latin typeface="+mn-lt"/>
                <a:cs typeface="Arial" charset="0"/>
              </a:rPr>
              <a:t>  </a:t>
            </a:r>
            <a:r>
              <a:rPr lang="en-US" sz="2000" b="1" dirty="0">
                <a:solidFill>
                  <a:srgbClr val="000000"/>
                </a:solidFill>
                <a:latin typeface="+mn-lt"/>
                <a:cs typeface="Arial" charset="0"/>
              </a:rPr>
              <a:t>FREE </a:t>
            </a:r>
            <a:r>
              <a:rPr lang="en-US" sz="2000" dirty="0">
                <a:solidFill>
                  <a:srgbClr val="000000"/>
                </a:solidFill>
                <a:latin typeface="+mn-lt"/>
                <a:cs typeface="Arial" charset="0"/>
              </a:rPr>
              <a:t>online tool for MA cities, towns, RSD &amp; WTP</a:t>
            </a:r>
          </a:p>
          <a:p>
            <a:pPr lvl="1">
              <a:spcAft>
                <a:spcPts val="1200"/>
              </a:spcAft>
              <a:buFont typeface="Arial" charset="0"/>
              <a:buChar char="•"/>
              <a:tabLst>
                <a:tab pos="273050" algn="l"/>
              </a:tabLst>
              <a:defRPr/>
            </a:pPr>
            <a:r>
              <a:rPr lang="en-US" sz="2000" dirty="0">
                <a:solidFill>
                  <a:srgbClr val="000000"/>
                </a:solidFill>
                <a:latin typeface="+mn-lt"/>
                <a:cs typeface="Arial" charset="0"/>
              </a:rPr>
              <a:t>Provides:</a:t>
            </a:r>
          </a:p>
          <a:p>
            <a:pPr lvl="2">
              <a:spcAft>
                <a:spcPts val="1200"/>
              </a:spcAft>
              <a:buFont typeface="Arial" charset="0"/>
              <a:buChar char="•"/>
              <a:tabLst>
                <a:tab pos="273050" algn="l"/>
              </a:tabLst>
              <a:defRPr/>
            </a:pPr>
            <a:r>
              <a:rPr lang="en-US" sz="2000" dirty="0">
                <a:solidFill>
                  <a:srgbClr val="000000"/>
                </a:solidFill>
                <a:latin typeface="+mn-lt"/>
                <a:cs typeface="Arial" charset="0"/>
              </a:rPr>
              <a:t> Automated electronic download of utility data</a:t>
            </a:r>
          </a:p>
          <a:p>
            <a:pPr lvl="2">
              <a:spcAft>
                <a:spcPts val="1200"/>
              </a:spcAft>
              <a:buFont typeface="Arial" charset="0"/>
              <a:buChar char="•"/>
              <a:tabLst>
                <a:tab pos="273050" algn="l"/>
              </a:tabLst>
              <a:defRPr/>
            </a:pPr>
            <a:r>
              <a:rPr lang="en-US" sz="2000" dirty="0">
                <a:solidFill>
                  <a:srgbClr val="000000"/>
                </a:solidFill>
                <a:latin typeface="+mn-lt"/>
                <a:cs typeface="Arial" charset="0"/>
              </a:rPr>
              <a:t>All energy costs and accounts in one place</a:t>
            </a:r>
          </a:p>
          <a:p>
            <a:pPr lvl="2">
              <a:spcAft>
                <a:spcPts val="1200"/>
              </a:spcAft>
              <a:buFont typeface="Arial" charset="0"/>
              <a:buChar char="•"/>
              <a:tabLst>
                <a:tab pos="273050" algn="l"/>
              </a:tabLst>
              <a:defRPr/>
            </a:pPr>
            <a:r>
              <a:rPr lang="en-US" sz="2000" dirty="0">
                <a:solidFill>
                  <a:srgbClr val="000000"/>
                </a:solidFill>
                <a:latin typeface="+mn-lt"/>
                <a:cs typeface="Arial" charset="0"/>
              </a:rPr>
              <a:t>Standard and custom reporting</a:t>
            </a:r>
          </a:p>
          <a:p>
            <a:pPr lvl="1">
              <a:spcAft>
                <a:spcPts val="1200"/>
              </a:spcAft>
              <a:buFont typeface="Arial" charset="0"/>
              <a:buChar char="•"/>
              <a:tabLst>
                <a:tab pos="273050" algn="l"/>
              </a:tabLst>
              <a:defRPr/>
            </a:pPr>
            <a:r>
              <a:rPr lang="en-US" sz="2000" dirty="0">
                <a:solidFill>
                  <a:srgbClr val="000000"/>
                </a:solidFill>
                <a:latin typeface="+mn-lt"/>
                <a:cs typeface="Arial" charset="0"/>
              </a:rPr>
              <a:t>  One tool to do it all:</a:t>
            </a:r>
          </a:p>
          <a:p>
            <a:pPr lvl="2">
              <a:spcAft>
                <a:spcPts val="1200"/>
              </a:spcAft>
              <a:buFont typeface="Arial" charset="0"/>
              <a:buChar char="•"/>
              <a:tabLst>
                <a:tab pos="273050" algn="l"/>
              </a:tabLst>
              <a:defRPr/>
            </a:pPr>
            <a:r>
              <a:rPr lang="en-US" sz="2000" dirty="0">
                <a:solidFill>
                  <a:srgbClr val="000000"/>
                </a:solidFill>
                <a:latin typeface="+mn-lt"/>
                <a:cs typeface="Arial" charset="0"/>
              </a:rPr>
              <a:t> </a:t>
            </a:r>
            <a:r>
              <a:rPr lang="en-US" sz="2000" b="1" dirty="0">
                <a:solidFill>
                  <a:srgbClr val="000000"/>
                </a:solidFill>
                <a:latin typeface="+mn-lt"/>
                <a:cs typeface="Arial" charset="0"/>
              </a:rPr>
              <a:t>Benchmark</a:t>
            </a:r>
            <a:r>
              <a:rPr lang="en-US" sz="2000" dirty="0">
                <a:solidFill>
                  <a:srgbClr val="000000"/>
                </a:solidFill>
                <a:latin typeface="+mn-lt"/>
                <a:cs typeface="Arial" charset="0"/>
              </a:rPr>
              <a:t>: track energy use by town, department or building</a:t>
            </a:r>
          </a:p>
          <a:p>
            <a:pPr lvl="2">
              <a:spcAft>
                <a:spcPts val="1200"/>
              </a:spcAft>
              <a:buFont typeface="Arial" charset="0"/>
              <a:buChar char="•"/>
              <a:tabLst>
                <a:tab pos="273050" algn="l"/>
              </a:tabLst>
              <a:defRPr/>
            </a:pPr>
            <a:r>
              <a:rPr lang="en-US" sz="2000" dirty="0">
                <a:solidFill>
                  <a:srgbClr val="000000"/>
                </a:solidFill>
                <a:latin typeface="+mn-lt"/>
                <a:cs typeface="Arial" charset="0"/>
              </a:rPr>
              <a:t> </a:t>
            </a:r>
            <a:r>
              <a:rPr lang="en-US" sz="2000" b="1" dirty="0">
                <a:solidFill>
                  <a:srgbClr val="000000"/>
                </a:solidFill>
                <a:latin typeface="+mn-lt"/>
                <a:cs typeface="Arial" charset="0"/>
              </a:rPr>
              <a:t>Identify</a:t>
            </a:r>
            <a:r>
              <a:rPr lang="en-US" sz="2000" dirty="0">
                <a:solidFill>
                  <a:srgbClr val="000000"/>
                </a:solidFill>
                <a:latin typeface="+mn-lt"/>
                <a:cs typeface="Arial" charset="0"/>
              </a:rPr>
              <a:t>:</a:t>
            </a:r>
            <a:r>
              <a:rPr lang="en-US" sz="2000" b="1" dirty="0">
                <a:solidFill>
                  <a:srgbClr val="000000"/>
                </a:solidFill>
                <a:latin typeface="+mn-lt"/>
                <a:cs typeface="Arial" charset="0"/>
              </a:rPr>
              <a:t> </a:t>
            </a:r>
            <a:r>
              <a:rPr lang="en-US" sz="2000" dirty="0">
                <a:solidFill>
                  <a:srgbClr val="000000"/>
                </a:solidFill>
                <a:latin typeface="+mn-lt"/>
                <a:cs typeface="Arial" charset="0"/>
              </a:rPr>
              <a:t>least efficient buildings for efficiency action</a:t>
            </a:r>
          </a:p>
          <a:p>
            <a:pPr lvl="2">
              <a:spcAft>
                <a:spcPts val="1200"/>
              </a:spcAft>
              <a:buFont typeface="Arial" charset="0"/>
              <a:buChar char="•"/>
              <a:tabLst>
                <a:tab pos="273050" algn="l"/>
              </a:tabLst>
              <a:defRPr/>
            </a:pPr>
            <a:r>
              <a:rPr lang="en-US" sz="2000" dirty="0">
                <a:solidFill>
                  <a:srgbClr val="000000"/>
                </a:solidFill>
                <a:latin typeface="+mn-lt"/>
                <a:cs typeface="Arial" charset="0"/>
              </a:rPr>
              <a:t> </a:t>
            </a:r>
            <a:r>
              <a:rPr lang="en-US" sz="2000" b="1" dirty="0">
                <a:solidFill>
                  <a:srgbClr val="000000"/>
                </a:solidFill>
                <a:latin typeface="+mn-lt"/>
                <a:cs typeface="Arial" charset="0"/>
              </a:rPr>
              <a:t>Measure and verify</a:t>
            </a:r>
            <a:r>
              <a:rPr lang="en-US" sz="2000" dirty="0">
                <a:solidFill>
                  <a:srgbClr val="000000"/>
                </a:solidFill>
                <a:latin typeface="+mn-lt"/>
                <a:cs typeface="Arial" charset="0"/>
              </a:rPr>
              <a:t>: energy use trends by building over time</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228600"/>
            <a:ext cx="8305800" cy="609600"/>
          </a:xfrm>
        </p:spPr>
        <p:txBody>
          <a:bodyPr/>
          <a:lstStyle/>
          <a:p>
            <a:endParaRPr lang="en-US" smtClean="0"/>
          </a:p>
        </p:txBody>
      </p:sp>
      <p:sp>
        <p:nvSpPr>
          <p:cNvPr id="29699" name="Content Placeholder 2"/>
          <p:cNvSpPr>
            <a:spLocks noGrp="1"/>
          </p:cNvSpPr>
          <p:nvPr>
            <p:ph idx="1"/>
          </p:nvPr>
        </p:nvSpPr>
        <p:spPr>
          <a:xfrm>
            <a:off x="914400" y="1295400"/>
            <a:ext cx="8077200" cy="4419600"/>
          </a:xfrm>
        </p:spPr>
        <p:txBody>
          <a:bodyPr/>
          <a:lstStyle/>
          <a:p>
            <a:pPr indent="0">
              <a:buClr>
                <a:srgbClr val="3C653C"/>
              </a:buClr>
              <a:buFont typeface="Wingdings" pitchFamily="2" charset="2"/>
              <a:buNone/>
              <a:defRPr/>
            </a:pPr>
            <a:r>
              <a:rPr lang="en-US" sz="2400" dirty="0" smtClean="0">
                <a:solidFill>
                  <a:srgbClr val="001933"/>
                </a:solidFill>
              </a:rPr>
              <a:t>To date more than 400 individuals in more than 200 towns trained to use </a:t>
            </a:r>
            <a:r>
              <a:rPr lang="en-US" sz="2400" dirty="0" err="1" smtClean="0">
                <a:solidFill>
                  <a:srgbClr val="001933"/>
                </a:solidFill>
              </a:rPr>
              <a:t>MassEnergyInsight</a:t>
            </a:r>
            <a:r>
              <a:rPr lang="en-US" sz="2400" dirty="0" smtClean="0">
                <a:solidFill>
                  <a:srgbClr val="001933"/>
                </a:solidFill>
              </a:rPr>
              <a:t> to benchmark and monitor ongoing energy use, costs, and emissions</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endParaRPr lang="en-US" sz="2400" dirty="0" smtClean="0">
              <a:solidFill>
                <a:srgbClr val="001933"/>
              </a:solidFill>
            </a:endParaRPr>
          </a:p>
          <a:p>
            <a:pPr>
              <a:buClr>
                <a:srgbClr val="3C653C"/>
              </a:buClr>
              <a:defRPr/>
            </a:pPr>
            <a:endParaRPr lang="en-US" sz="2400" dirty="0" smtClean="0">
              <a:solidFill>
                <a:srgbClr val="001933"/>
              </a:solidFill>
            </a:endParaRPr>
          </a:p>
          <a:p>
            <a:pPr>
              <a:buClr>
                <a:srgbClr val="3C653C"/>
              </a:buClr>
              <a:defRPr/>
            </a:pPr>
            <a:endParaRPr lang="en-US" sz="2400" dirty="0" smtClean="0">
              <a:solidFill>
                <a:srgbClr val="001933"/>
              </a:solidFill>
            </a:endParaRPr>
          </a:p>
        </p:txBody>
      </p:sp>
      <p:sp>
        <p:nvSpPr>
          <p:cNvPr id="4" name="Slide Number Placeholder 3"/>
          <p:cNvSpPr>
            <a:spLocks noGrp="1"/>
          </p:cNvSpPr>
          <p:nvPr>
            <p:ph type="sldNum" sz="quarter" idx="10"/>
          </p:nvPr>
        </p:nvSpPr>
        <p:spPr/>
        <p:txBody>
          <a:bodyPr/>
          <a:lstStyle/>
          <a:p>
            <a:pPr>
              <a:defRPr/>
            </a:pPr>
            <a:fld id="{549B10F5-C2A2-4E95-B207-3975F8AA1E14}" type="slidenum">
              <a:rPr lang="en-US" smtClean="0"/>
              <a:pPr>
                <a:defRPr/>
              </a:pPr>
              <a:t>14</a:t>
            </a:fld>
            <a:endParaRPr lang="en-US" dirty="0"/>
          </a:p>
        </p:txBody>
      </p:sp>
      <p:pic>
        <p:nvPicPr>
          <p:cNvPr id="25605" name="Picture 6"/>
          <p:cNvPicPr>
            <a:picLocks noChangeAspect="1" noChangeArrowheads="1"/>
          </p:cNvPicPr>
          <p:nvPr/>
        </p:nvPicPr>
        <p:blipFill>
          <a:blip r:embed="rId4" cstate="print">
            <a:lum bright="-4000"/>
          </a:blip>
          <a:srcRect/>
          <a:stretch>
            <a:fillRect/>
          </a:stretch>
        </p:blipFill>
        <p:spPr bwMode="auto">
          <a:xfrm>
            <a:off x="1143000" y="2895600"/>
            <a:ext cx="4203700" cy="2863850"/>
          </a:xfrm>
          <a:prstGeom prst="rect">
            <a:avLst/>
          </a:prstGeom>
          <a:noFill/>
          <a:ln w="9525">
            <a:noFill/>
            <a:miter lim="800000"/>
            <a:headEnd/>
            <a:tailEnd/>
          </a:ln>
        </p:spPr>
      </p:pic>
      <p:pic>
        <p:nvPicPr>
          <p:cNvPr id="25606" name="Picture 7" descr="C:\Documents and Settings\twitkin\Local Settings\Temporary Internet Files\Content.IE5\WVR1Q0E9\MP900439536[1].jpg"/>
          <p:cNvPicPr>
            <a:picLocks noChangeAspect="1" noChangeArrowheads="1"/>
          </p:cNvPicPr>
          <p:nvPr/>
        </p:nvPicPr>
        <p:blipFill>
          <a:blip r:embed="rId5" cstate="print"/>
          <a:srcRect/>
          <a:stretch>
            <a:fillRect/>
          </a:stretch>
        </p:blipFill>
        <p:spPr bwMode="auto">
          <a:xfrm>
            <a:off x="5638800" y="2590800"/>
            <a:ext cx="3254375" cy="1752600"/>
          </a:xfrm>
          <a:prstGeom prst="rect">
            <a:avLst/>
          </a:prstGeom>
          <a:noFill/>
          <a:ln w="9525">
            <a:noFill/>
            <a:miter lim="800000"/>
            <a:headEnd/>
            <a:tailEnd/>
          </a:ln>
        </p:spPr>
      </p:pic>
      <p:pic>
        <p:nvPicPr>
          <p:cNvPr id="25607" name="Picture 1"/>
          <p:cNvPicPr>
            <a:picLocks noChangeAspect="1" noChangeArrowheads="1"/>
          </p:cNvPicPr>
          <p:nvPr/>
        </p:nvPicPr>
        <p:blipFill>
          <a:blip r:embed="rId6" cstate="print"/>
          <a:srcRect/>
          <a:stretch>
            <a:fillRect/>
          </a:stretch>
        </p:blipFill>
        <p:spPr bwMode="auto">
          <a:xfrm>
            <a:off x="1905000" y="204788"/>
            <a:ext cx="6096000" cy="938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EA903E2-1E17-42C5-AB98-3CE15B1F96BA}" type="slidenum">
              <a:rPr lang="en-US" smtClean="0"/>
              <a:pPr>
                <a:defRPr/>
              </a:pPr>
              <a:t>15</a:t>
            </a:fld>
            <a:endParaRPr lang="en-US" dirty="0"/>
          </a:p>
        </p:txBody>
      </p:sp>
      <p:pic>
        <p:nvPicPr>
          <p:cNvPr id="26627" name="Picture 2" descr="mei_011012.png"/>
          <p:cNvPicPr>
            <a:picLocks noChangeAspect="1"/>
          </p:cNvPicPr>
          <p:nvPr/>
        </p:nvPicPr>
        <p:blipFill>
          <a:blip r:embed="rId3" cstate="print"/>
          <a:srcRect/>
          <a:stretch>
            <a:fillRect/>
          </a:stretch>
        </p:blipFill>
        <p:spPr bwMode="auto">
          <a:xfrm>
            <a:off x="0" y="0"/>
            <a:ext cx="9151938"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1"/>
          </p:nvPr>
        </p:nvSpPr>
        <p:spPr>
          <a:xfrm>
            <a:off x="1181100" y="762000"/>
            <a:ext cx="7543800" cy="990600"/>
          </a:xfrm>
        </p:spPr>
        <p:txBody>
          <a:bodyPr/>
          <a:lstStyle/>
          <a:p>
            <a:pPr marL="342900" lvl="1" indent="0">
              <a:spcBef>
                <a:spcPct val="0"/>
              </a:spcBef>
              <a:spcAft>
                <a:spcPts val="600"/>
              </a:spcAft>
              <a:buFontTx/>
              <a:buNone/>
            </a:pPr>
            <a:r>
              <a:rPr lang="en-US" sz="2000" smtClean="0">
                <a:solidFill>
                  <a:srgbClr val="001933"/>
                </a:solidFill>
              </a:rPr>
              <a:t>Helping municipalities, school districts, water and waste water districts identify and implement energy efficiency measures</a:t>
            </a:r>
            <a:endParaRPr lang="en-US" smtClean="0">
              <a:solidFill>
                <a:srgbClr val="001933"/>
              </a:solidFill>
            </a:endParaRPr>
          </a:p>
        </p:txBody>
      </p:sp>
      <p:sp>
        <p:nvSpPr>
          <p:cNvPr id="27651" name="Title 1"/>
          <p:cNvSpPr>
            <a:spLocks noGrp="1"/>
          </p:cNvSpPr>
          <p:nvPr>
            <p:ph type="title"/>
          </p:nvPr>
        </p:nvSpPr>
        <p:spPr>
          <a:xfrm>
            <a:off x="990600" y="152400"/>
            <a:ext cx="7924800" cy="609600"/>
          </a:xfrm>
        </p:spPr>
        <p:txBody>
          <a:bodyPr/>
          <a:lstStyle/>
          <a:p>
            <a:r>
              <a:rPr lang="en-US" smtClean="0"/>
              <a:t>Municipal Energy Efficiency - EAP</a:t>
            </a:r>
          </a:p>
        </p:txBody>
      </p:sp>
      <p:sp>
        <p:nvSpPr>
          <p:cNvPr id="4" name="Slide Number Placeholder 3"/>
          <p:cNvSpPr>
            <a:spLocks noGrp="1"/>
          </p:cNvSpPr>
          <p:nvPr>
            <p:ph type="sldNum" sz="quarter" idx="10"/>
          </p:nvPr>
        </p:nvSpPr>
        <p:spPr/>
        <p:txBody>
          <a:bodyPr/>
          <a:lstStyle/>
          <a:p>
            <a:pPr>
              <a:defRPr/>
            </a:pPr>
            <a:fld id="{0D1C1EA9-9F08-42AC-9E6E-15CFFF445FEA}" type="slidenum">
              <a:rPr lang="en-US" smtClean="0"/>
              <a:pPr>
                <a:defRPr/>
              </a:pPr>
              <a:t>16</a:t>
            </a:fld>
            <a:endParaRPr lang="en-US" dirty="0"/>
          </a:p>
        </p:txBody>
      </p:sp>
      <p:sp>
        <p:nvSpPr>
          <p:cNvPr id="27653" name="Rectangle 7"/>
          <p:cNvSpPr>
            <a:spLocks noChangeArrowheads="1"/>
          </p:cNvSpPr>
          <p:nvPr/>
        </p:nvSpPr>
        <p:spPr bwMode="auto">
          <a:xfrm>
            <a:off x="1981200" y="5334000"/>
            <a:ext cx="2971800" cy="762000"/>
          </a:xfrm>
          <a:prstGeom prst="rect">
            <a:avLst/>
          </a:prstGeom>
          <a:solidFill>
            <a:schemeClr val="bg1"/>
          </a:solidFill>
          <a:ln w="9525" algn="ctr">
            <a:noFill/>
            <a:round/>
            <a:headEnd/>
            <a:tailEnd/>
          </a:ln>
        </p:spPr>
        <p:txBody>
          <a:bodyPr wrap="none" anchor="ctr"/>
          <a:lstStyle/>
          <a:p>
            <a:pPr algn="ctr"/>
            <a:endParaRPr lang="en-US"/>
          </a:p>
        </p:txBody>
      </p:sp>
      <p:pic>
        <p:nvPicPr>
          <p:cNvPr id="27654" name="Picture 6" descr="EAP.PNG"/>
          <p:cNvPicPr>
            <a:picLocks noChangeAspect="1"/>
          </p:cNvPicPr>
          <p:nvPr/>
        </p:nvPicPr>
        <p:blipFill>
          <a:blip r:embed="rId4" cstate="print"/>
          <a:srcRect b="8994"/>
          <a:stretch>
            <a:fillRect/>
          </a:stretch>
        </p:blipFill>
        <p:spPr bwMode="auto">
          <a:xfrm>
            <a:off x="1579563" y="1428750"/>
            <a:ext cx="6746875" cy="4743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693025" cy="3962400"/>
          </a:xfrm>
        </p:spPr>
        <p:txBody>
          <a:bodyPr/>
          <a:lstStyle/>
          <a:p>
            <a:pPr>
              <a:lnSpc>
                <a:spcPct val="90000"/>
              </a:lnSpc>
              <a:buClr>
                <a:srgbClr val="3C653C"/>
              </a:buClr>
              <a:buFont typeface="Wingdings" pitchFamily="2" charset="2"/>
              <a:buNone/>
              <a:defRPr/>
            </a:pPr>
            <a:endParaRPr lang="en-US" sz="900" dirty="0" smtClean="0">
              <a:solidFill>
                <a:srgbClr val="3C653C"/>
              </a:solidFill>
            </a:endParaRPr>
          </a:p>
          <a:p>
            <a:pPr>
              <a:lnSpc>
                <a:spcPct val="90000"/>
              </a:lnSpc>
              <a:buClr>
                <a:srgbClr val="3C653C"/>
              </a:buClr>
              <a:defRPr/>
            </a:pPr>
            <a:r>
              <a:rPr lang="en-US" sz="2400" dirty="0" smtClean="0">
                <a:solidFill>
                  <a:srgbClr val="000000"/>
                </a:solidFill>
                <a:latin typeface="Calibri" pitchFamily="34" charset="0"/>
              </a:rPr>
              <a:t>Also known as Energy Savings Performance Contracting</a:t>
            </a:r>
          </a:p>
          <a:p>
            <a:pPr>
              <a:lnSpc>
                <a:spcPct val="90000"/>
              </a:lnSpc>
              <a:buClr>
                <a:srgbClr val="3C653C"/>
              </a:buClr>
              <a:defRPr/>
            </a:pPr>
            <a:r>
              <a:rPr lang="en-US" sz="2400" dirty="0" smtClean="0">
                <a:solidFill>
                  <a:srgbClr val="000000"/>
                </a:solidFill>
                <a:latin typeface="Calibri" pitchFamily="34" charset="0"/>
              </a:rPr>
              <a:t>Provide a guide, model RFR/RFQ and model contract documents</a:t>
            </a:r>
          </a:p>
          <a:p>
            <a:pPr>
              <a:lnSpc>
                <a:spcPct val="90000"/>
              </a:lnSpc>
              <a:buClr>
                <a:srgbClr val="3C653C"/>
              </a:buClr>
              <a:defRPr/>
            </a:pPr>
            <a:r>
              <a:rPr lang="en-US" sz="2400" dirty="0" smtClean="0">
                <a:solidFill>
                  <a:srgbClr val="000000"/>
                </a:solidFill>
                <a:latin typeface="Calibri" pitchFamily="34" charset="0"/>
              </a:rPr>
              <a:t>Review bid documents &amp; contracts</a:t>
            </a:r>
          </a:p>
          <a:p>
            <a:pPr>
              <a:lnSpc>
                <a:spcPct val="90000"/>
              </a:lnSpc>
              <a:buClr>
                <a:srgbClr val="3C653C"/>
              </a:buClr>
              <a:defRPr/>
            </a:pPr>
            <a:r>
              <a:rPr lang="en-US" sz="2400" dirty="0" smtClean="0">
                <a:solidFill>
                  <a:srgbClr val="000000"/>
                </a:solidFill>
                <a:latin typeface="Calibri" pitchFamily="34" charset="0"/>
              </a:rPr>
              <a:t>Educate and guide communities through the process</a:t>
            </a:r>
          </a:p>
          <a:p>
            <a:pPr>
              <a:lnSpc>
                <a:spcPct val="90000"/>
              </a:lnSpc>
              <a:buClr>
                <a:srgbClr val="3C653C"/>
              </a:buClr>
              <a:buFontTx/>
              <a:buChar char="-"/>
              <a:defRPr/>
            </a:pPr>
            <a:endParaRPr lang="en-US" sz="2400" dirty="0" smtClean="0">
              <a:solidFill>
                <a:srgbClr val="3C653C"/>
              </a:solidFill>
              <a:latin typeface="Calibri" pitchFamily="34" charset="0"/>
            </a:endParaRPr>
          </a:p>
          <a:p>
            <a:pPr>
              <a:lnSpc>
                <a:spcPct val="90000"/>
              </a:lnSpc>
              <a:buClr>
                <a:srgbClr val="3C653C"/>
              </a:buClr>
              <a:buFont typeface="Wingdings" pitchFamily="2" charset="2"/>
              <a:buNone/>
              <a:defRPr/>
            </a:pPr>
            <a:r>
              <a:rPr lang="en-US" sz="2000" b="1" dirty="0" smtClean="0">
                <a:solidFill>
                  <a:srgbClr val="000000"/>
                </a:solidFill>
                <a:latin typeface="Calibri" pitchFamily="34" charset="0"/>
              </a:rPr>
              <a:t>Contact</a:t>
            </a:r>
            <a:r>
              <a:rPr lang="en-US" sz="2000" dirty="0" smtClean="0">
                <a:solidFill>
                  <a:srgbClr val="000000"/>
                </a:solidFill>
                <a:latin typeface="Calibri" pitchFamily="34" charset="0"/>
              </a:rPr>
              <a:t>:  Eileen McHugh at </a:t>
            </a:r>
            <a:r>
              <a:rPr lang="en-US" sz="2000" dirty="0" smtClean="0">
                <a:solidFill>
                  <a:srgbClr val="000000"/>
                </a:solidFill>
                <a:latin typeface="Calibri" pitchFamily="34" charset="0"/>
                <a:hlinkClick r:id="rId4"/>
              </a:rPr>
              <a:t>eileen.mchugh@state.ma.us</a:t>
            </a:r>
            <a:r>
              <a:rPr lang="en-US" sz="2000" dirty="0" smtClean="0">
                <a:solidFill>
                  <a:srgbClr val="000000"/>
                </a:solidFill>
                <a:latin typeface="Calibri" pitchFamily="34" charset="0"/>
              </a:rPr>
              <a:t>, </a:t>
            </a:r>
          </a:p>
          <a:p>
            <a:pPr>
              <a:lnSpc>
                <a:spcPct val="90000"/>
              </a:lnSpc>
              <a:buClr>
                <a:srgbClr val="3C653C"/>
              </a:buClr>
              <a:buFont typeface="Wingdings" pitchFamily="2" charset="2"/>
              <a:buNone/>
              <a:defRPr/>
            </a:pPr>
            <a:r>
              <a:rPr lang="en-US" sz="2000" dirty="0" smtClean="0">
                <a:solidFill>
                  <a:srgbClr val="000000"/>
                </a:solidFill>
                <a:latin typeface="Calibri" pitchFamily="34" charset="0"/>
              </a:rPr>
              <a:t>		    617-626-7305</a:t>
            </a:r>
          </a:p>
          <a:p>
            <a:pPr>
              <a:defRPr/>
            </a:pPr>
            <a:endParaRPr lang="en-US" dirty="0"/>
          </a:p>
        </p:txBody>
      </p:sp>
      <p:sp>
        <p:nvSpPr>
          <p:cNvPr id="4" name="Slide Number Placeholder 3"/>
          <p:cNvSpPr>
            <a:spLocks noGrp="1"/>
          </p:cNvSpPr>
          <p:nvPr>
            <p:ph type="sldNum" sz="quarter" idx="10"/>
          </p:nvPr>
        </p:nvSpPr>
        <p:spPr/>
        <p:txBody>
          <a:bodyPr/>
          <a:lstStyle/>
          <a:p>
            <a:pPr>
              <a:defRPr/>
            </a:pPr>
            <a:fld id="{AF89F340-28F8-4FC0-B9EB-5207388F3538}" type="slidenum">
              <a:rPr lang="en-US" smtClean="0"/>
              <a:pPr>
                <a:defRPr/>
              </a:pPr>
              <a:t>17</a:t>
            </a:fld>
            <a:endParaRPr lang="en-US" dirty="0"/>
          </a:p>
        </p:txBody>
      </p:sp>
      <p:sp>
        <p:nvSpPr>
          <p:cNvPr id="5" name="AutoShape 2"/>
          <p:cNvSpPr>
            <a:spLocks noGrp="1" noChangeArrowheads="1"/>
          </p:cNvSpPr>
          <p:nvPr>
            <p:ph type="title"/>
          </p:nvPr>
        </p:nvSpPr>
        <p:spPr>
          <a:xfrm>
            <a:off x="1066800" y="533400"/>
            <a:ext cx="7924800" cy="914400"/>
          </a:xfrm>
          <a:ln>
            <a:solidFill>
              <a:schemeClr val="accent6">
                <a:lumMod val="50000"/>
              </a:schemeClr>
            </a:solidFill>
          </a:ln>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latin typeface="Calibri" pitchFamily="34" charset="0"/>
              </a:rPr>
              <a:t>Energy Management Services Assistance </a:t>
            </a:r>
            <a:r>
              <a:rPr lang="en-US" sz="2800" dirty="0">
                <a:latin typeface="Calibri" pitchFamily="34" charset="0"/>
              </a:rPr>
              <a:t>– MGL c25A sections 11C and 11i</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901700" y="381000"/>
            <a:ext cx="8153400" cy="444500"/>
          </a:xfrm>
        </p:spPr>
        <p:txBody>
          <a:bodyPr/>
          <a:lstStyle/>
          <a:p>
            <a:r>
              <a:rPr lang="en-US" smtClean="0"/>
              <a:t/>
            </a:r>
            <a:br>
              <a:rPr lang="en-US" smtClean="0"/>
            </a:br>
            <a:r>
              <a:rPr lang="en-US" smtClean="0"/>
              <a:t/>
            </a:r>
            <a:br>
              <a:rPr lang="en-US" smtClean="0"/>
            </a:br>
            <a:endParaRPr lang="en-US" sz="2800" smtClean="0"/>
          </a:p>
        </p:txBody>
      </p:sp>
      <p:sp>
        <p:nvSpPr>
          <p:cNvPr id="4" name="Content Placeholder 3"/>
          <p:cNvSpPr>
            <a:spLocks noGrp="1"/>
          </p:cNvSpPr>
          <p:nvPr>
            <p:ph idx="1"/>
          </p:nvPr>
        </p:nvSpPr>
        <p:spPr>
          <a:xfrm>
            <a:off x="990600" y="1828800"/>
            <a:ext cx="7693025" cy="4114800"/>
          </a:xfrm>
        </p:spPr>
        <p:txBody>
          <a:bodyPr/>
          <a:lstStyle/>
          <a:p>
            <a:pPr marL="0" indent="0">
              <a:buFont typeface="Wingdings" pitchFamily="2" charset="2"/>
              <a:buNone/>
              <a:defRPr/>
            </a:pPr>
            <a:r>
              <a:rPr lang="en-US" sz="2000" dirty="0" smtClean="0"/>
              <a:t>What</a:t>
            </a:r>
          </a:p>
          <a:p>
            <a:pPr>
              <a:defRPr/>
            </a:pPr>
            <a:r>
              <a:rPr lang="en-US" sz="1600" dirty="0" smtClean="0"/>
              <a:t>Web-based community</a:t>
            </a:r>
          </a:p>
          <a:p>
            <a:pPr>
              <a:defRPr/>
            </a:pPr>
            <a:r>
              <a:rPr lang="en-US" sz="1600" dirty="0" smtClean="0"/>
              <a:t>Managed by MMA</a:t>
            </a:r>
            <a:endParaRPr lang="en-US" sz="2000" dirty="0" smtClean="0"/>
          </a:p>
          <a:p>
            <a:pPr>
              <a:buFont typeface="Wingdings" pitchFamily="2" charset="2"/>
              <a:buNone/>
              <a:defRPr/>
            </a:pPr>
            <a:r>
              <a:rPr lang="en-US" sz="2000" dirty="0" smtClean="0"/>
              <a:t>Goal</a:t>
            </a:r>
          </a:p>
          <a:p>
            <a:pPr>
              <a:defRPr/>
            </a:pPr>
            <a:r>
              <a:rPr lang="en-US" sz="1600" dirty="0" smtClean="0"/>
              <a:t>Help Commonwealth's cities and towns exchange information and knowledge to reduce local energy use and carbon footprint</a:t>
            </a:r>
          </a:p>
          <a:p>
            <a:pPr>
              <a:buFont typeface="Wingdings" pitchFamily="2" charset="2"/>
              <a:buNone/>
              <a:defRPr/>
            </a:pPr>
            <a:r>
              <a:rPr lang="en-US" sz="2000" dirty="0" smtClean="0"/>
              <a:t>Who</a:t>
            </a:r>
          </a:p>
          <a:p>
            <a:pPr marL="0" indent="0">
              <a:buFont typeface="Wingdings" pitchFamily="2" charset="2"/>
              <a:buNone/>
              <a:defRPr/>
            </a:pPr>
            <a:r>
              <a:rPr lang="en-US" sz="1600" dirty="0" smtClean="0"/>
              <a:t>Mayors, town managers, boards of selectmen, building inspectors, school superintendents, school board members, members of energy or sustainability committees . . . and others</a:t>
            </a:r>
          </a:p>
          <a:p>
            <a:pPr marL="0" indent="0">
              <a:buFont typeface="Wingdings" pitchFamily="2" charset="2"/>
              <a:buNone/>
              <a:defRPr/>
            </a:pPr>
            <a:endParaRPr lang="en-US" sz="1600" b="1" dirty="0" smtClean="0"/>
          </a:p>
          <a:p>
            <a:pPr marL="0" indent="0">
              <a:buFont typeface="Wingdings" pitchFamily="2" charset="2"/>
              <a:buNone/>
              <a:defRPr/>
            </a:pPr>
            <a:r>
              <a:rPr lang="en-US" sz="1600" b="1" dirty="0" smtClean="0"/>
              <a:t>MMA CONTACT: </a:t>
            </a:r>
            <a:r>
              <a:rPr lang="en-US" sz="1600" i="1" dirty="0" smtClean="0"/>
              <a:t>Victor </a:t>
            </a:r>
            <a:r>
              <a:rPr lang="en-US" sz="1600" i="1" dirty="0" err="1" smtClean="0"/>
              <a:t>Nascimento</a:t>
            </a:r>
            <a:r>
              <a:rPr lang="en-US" sz="1600" i="1" dirty="0" smtClean="0"/>
              <a:t>, vnascimento@mma.org</a:t>
            </a:r>
          </a:p>
          <a:p>
            <a:pPr marL="0" indent="0">
              <a:buFont typeface="Wingdings" pitchFamily="2" charset="2"/>
              <a:buNone/>
              <a:defRPr/>
            </a:pPr>
            <a:r>
              <a:rPr lang="en-US" sz="1600" dirty="0" smtClean="0"/>
              <a:t/>
            </a:r>
            <a:br>
              <a:rPr lang="en-US" sz="1600" dirty="0" smtClean="0"/>
            </a:br>
            <a:endParaRPr lang="en-US" sz="1600" dirty="0" smtClean="0"/>
          </a:p>
        </p:txBody>
      </p:sp>
      <p:sp>
        <p:nvSpPr>
          <p:cNvPr id="2" name="Slide Number Placeholder 1"/>
          <p:cNvSpPr>
            <a:spLocks noGrp="1"/>
          </p:cNvSpPr>
          <p:nvPr>
            <p:ph type="sldNum" sz="quarter" idx="10"/>
          </p:nvPr>
        </p:nvSpPr>
        <p:spPr/>
        <p:txBody>
          <a:bodyPr/>
          <a:lstStyle/>
          <a:p>
            <a:pPr>
              <a:defRPr/>
            </a:pPr>
            <a:fld id="{63AB3B2F-6102-42F9-B89E-3F391C533E79}" type="slidenum">
              <a:rPr lang="en-US" smtClean="0"/>
              <a:pPr>
                <a:defRPr/>
              </a:pPr>
              <a:t>18</a:t>
            </a:fld>
            <a:endParaRPr lang="en-US" dirty="0"/>
          </a:p>
        </p:txBody>
      </p:sp>
      <p:sp>
        <p:nvSpPr>
          <p:cNvPr id="5" name="TextBox 4"/>
          <p:cNvSpPr txBox="1"/>
          <p:nvPr/>
        </p:nvSpPr>
        <p:spPr>
          <a:xfrm>
            <a:off x="1143000" y="1066800"/>
            <a:ext cx="7543800" cy="769938"/>
          </a:xfrm>
          <a:prstGeom prst="rect">
            <a:avLst/>
          </a:prstGeom>
          <a:noFill/>
        </p:spPr>
        <p:txBody>
          <a:bodyPr>
            <a:spAutoFit/>
          </a:bodyPr>
          <a:lstStyle/>
          <a:p>
            <a:pPr algn="ctr">
              <a:defRPr/>
            </a:pPr>
            <a:r>
              <a:rPr lang="en-US" b="1" dirty="0">
                <a:latin typeface="Arial" pitchFamily="34" charset="0"/>
              </a:rPr>
              <a:t>Massachusetts Municipal Energy Group</a:t>
            </a:r>
            <a:endParaRPr lang="en-US" b="1" i="1" dirty="0">
              <a:solidFill>
                <a:srgbClr val="008000"/>
              </a:solidFill>
              <a:latin typeface="Arial" pitchFamily="34" charset="0"/>
            </a:endParaRPr>
          </a:p>
          <a:p>
            <a:pPr algn="ctr">
              <a:defRPr/>
            </a:pPr>
            <a:r>
              <a:rPr lang="en-US" sz="2000" i="1" dirty="0">
                <a:solidFill>
                  <a:srgbClr val="008000"/>
                </a:solidFill>
                <a:latin typeface="+mn-lt"/>
              </a:rPr>
              <a:t>Made possible by a grant from the Green Communities Division</a:t>
            </a:r>
            <a:r>
              <a:rPr lang="en-US" sz="2000" i="1" dirty="0">
                <a:latin typeface="+mn-lt"/>
              </a:rPr>
              <a:t> </a:t>
            </a:r>
          </a:p>
        </p:txBody>
      </p:sp>
      <p:pic>
        <p:nvPicPr>
          <p:cNvPr id="29702" name="Picture 2"/>
          <p:cNvPicPr>
            <a:picLocks noChangeAspect="1" noChangeArrowheads="1"/>
          </p:cNvPicPr>
          <p:nvPr/>
        </p:nvPicPr>
        <p:blipFill>
          <a:blip r:embed="rId4" cstate="print"/>
          <a:srcRect/>
          <a:stretch>
            <a:fillRect/>
          </a:stretch>
        </p:blipFill>
        <p:spPr bwMode="auto">
          <a:xfrm>
            <a:off x="5638800" y="1905000"/>
            <a:ext cx="1897063" cy="1219200"/>
          </a:xfrm>
          <a:prstGeom prst="rect">
            <a:avLst/>
          </a:prstGeom>
          <a:noFill/>
          <a:ln w="9525">
            <a:noFill/>
            <a:miter lim="800000"/>
            <a:headEnd/>
            <a:tailEnd/>
          </a:ln>
        </p:spPr>
      </p:pic>
      <p:sp>
        <p:nvSpPr>
          <p:cNvPr id="7" name="AutoShape 2"/>
          <p:cNvSpPr txBox="1">
            <a:spLocks noChangeArrowheads="1"/>
          </p:cNvSpPr>
          <p:nvPr/>
        </p:nvSpPr>
        <p:spPr bwMode="auto">
          <a:xfrm>
            <a:off x="1066800" y="228600"/>
            <a:ext cx="7924800" cy="685800"/>
          </a:xfrm>
          <a:prstGeom prst="roundRect">
            <a:avLst>
              <a:gd name="adj" fmla="val 21667"/>
            </a:avLst>
          </a:prstGeom>
          <a:noFill/>
          <a:ln w="9525">
            <a:solidFill>
              <a:schemeClr val="accent6">
                <a:lumMod val="50000"/>
              </a:schemeClr>
            </a:solidFill>
            <a:round/>
            <a:headEnd/>
            <a:tailEnd/>
          </a:ln>
        </p:spPr>
        <p:txBody>
          <a:bodyPr anchor="b"/>
          <a:lstStyle/>
          <a:p>
            <a:pPr algn="ctr" eaLnBrk="0" hangingPunct="0">
              <a:lnSpc>
                <a:spcPct val="90000"/>
              </a:lnSpc>
              <a:defRPr/>
            </a:pP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
            </a:r>
            <a:br>
              <a:rPr kumimoji="0" lang="en-US" sz="2800" b="1" kern="0" dirty="0">
                <a:solidFill>
                  <a:srgbClr val="000099"/>
                </a:solidFill>
                <a:latin typeface="+mj-lt"/>
                <a:ea typeface="+mj-ea"/>
                <a:cs typeface="+mj-cs"/>
              </a:rPr>
            </a:br>
            <a:r>
              <a:rPr kumimoji="0" lang="en-US" sz="2800" b="1" kern="0" dirty="0">
                <a:solidFill>
                  <a:srgbClr val="000099"/>
                </a:solidFill>
                <a:latin typeface="+mj-lt"/>
                <a:ea typeface="+mj-ea"/>
                <a:cs typeface="+mj-cs"/>
              </a:rPr>
              <a:t>Green Communities Division – What’s New?</a:t>
            </a:r>
            <a:endParaRPr kumimoji="0" lang="en-US" sz="2800" b="1" kern="0" dirty="0">
              <a:solidFill>
                <a:srgbClr val="000099"/>
              </a:solidFill>
              <a:latin typeface="Calibri" pitchFamily="34" charset="0"/>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4" cstate="print"/>
          <a:srcRect/>
          <a:stretch>
            <a:fillRect/>
          </a:stretch>
        </p:blipFill>
        <p:spPr bwMode="auto">
          <a:xfrm>
            <a:off x="1981200" y="1219200"/>
            <a:ext cx="5867400" cy="4902200"/>
          </a:xfrm>
          <a:prstGeom prst="rect">
            <a:avLst/>
          </a:prstGeom>
          <a:noFill/>
          <a:ln w="9525">
            <a:noFill/>
            <a:miter lim="800000"/>
            <a:headEnd/>
            <a:tailEnd/>
          </a:ln>
        </p:spPr>
      </p:pic>
      <p:sp>
        <p:nvSpPr>
          <p:cNvPr id="30723" name="Title 2"/>
          <p:cNvSpPr>
            <a:spLocks noGrp="1"/>
          </p:cNvSpPr>
          <p:nvPr>
            <p:ph type="title"/>
          </p:nvPr>
        </p:nvSpPr>
        <p:spPr>
          <a:xfrm>
            <a:off x="901700" y="215900"/>
            <a:ext cx="8153400" cy="609600"/>
          </a:xfrm>
        </p:spPr>
        <p:txBody>
          <a:bodyPr/>
          <a:lstStyle/>
          <a:p>
            <a:r>
              <a:rPr lang="en-US" smtClean="0"/>
              <a:t>Massachusetts Municipal Energy Group</a:t>
            </a:r>
          </a:p>
        </p:txBody>
      </p:sp>
      <p:sp>
        <p:nvSpPr>
          <p:cNvPr id="2" name="Slide Number Placeholder 1"/>
          <p:cNvSpPr>
            <a:spLocks noGrp="1"/>
          </p:cNvSpPr>
          <p:nvPr>
            <p:ph type="sldNum" sz="quarter" idx="10"/>
          </p:nvPr>
        </p:nvSpPr>
        <p:spPr/>
        <p:txBody>
          <a:bodyPr/>
          <a:lstStyle/>
          <a:p>
            <a:pPr>
              <a:defRPr/>
            </a:pPr>
            <a:fld id="{7261764D-4F54-48FE-B63E-1086D2F03F6C}" type="slidenum">
              <a:rPr lang="en-US" smtClean="0"/>
              <a:pPr>
                <a:defRPr/>
              </a:pPr>
              <a:t>19</a:t>
            </a:fld>
            <a:endParaRPr lang="en-US" dirty="0"/>
          </a:p>
        </p:txBody>
      </p:sp>
      <p:sp>
        <p:nvSpPr>
          <p:cNvPr id="5" name="TextBox 4"/>
          <p:cNvSpPr txBox="1"/>
          <p:nvPr/>
        </p:nvSpPr>
        <p:spPr>
          <a:xfrm>
            <a:off x="1143000" y="762000"/>
            <a:ext cx="7543800" cy="400050"/>
          </a:xfrm>
          <a:prstGeom prst="rect">
            <a:avLst/>
          </a:prstGeom>
          <a:noFill/>
        </p:spPr>
        <p:txBody>
          <a:bodyPr>
            <a:spAutoFit/>
          </a:bodyPr>
          <a:lstStyle/>
          <a:p>
            <a:pPr algn="ctr">
              <a:defRPr/>
            </a:pPr>
            <a:r>
              <a:rPr lang="en-US" sz="2000" i="1" dirty="0">
                <a:solidFill>
                  <a:srgbClr val="008000"/>
                </a:solidFill>
                <a:latin typeface="+mn-lt"/>
              </a:rPr>
              <a:t>Made possible by a grant from the Green Communities Division</a:t>
            </a:r>
            <a:r>
              <a:rPr lang="en-US" sz="2000" i="1" dirty="0">
                <a:latin typeface="+mn-lt"/>
              </a:rPr>
              <a:t> </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924800" cy="1111250"/>
          </a:xfrm>
        </p:spPr>
        <p:txBody>
          <a:bodyPr>
            <a:spAutoFit/>
          </a:bodyPr>
          <a:lstStyle/>
          <a:p>
            <a:pPr>
              <a:defRPr/>
            </a:pPr>
            <a:r>
              <a:rPr lang="en-US" b="0" dirty="0" smtClean="0">
                <a:solidFill>
                  <a:schemeClr val="accent6">
                    <a:lumMod val="50000"/>
                  </a:schemeClr>
                </a:solidFill>
                <a:latin typeface="Calibri" pitchFamily="34" charset="0"/>
              </a:rPr>
              <a:t>Serves as the hub for all Massachusetts cities and towns on energy matters</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D1C95E34-DB89-451D-A235-7405BBE718A6}" type="slidenum">
              <a:rPr lang="en-US" smtClean="0"/>
              <a:pPr>
                <a:defRPr/>
              </a:pPr>
              <a:t>2</a:t>
            </a:fld>
            <a:endParaRPr lang="en-US" dirty="0"/>
          </a:p>
        </p:txBody>
      </p:sp>
      <p:sp>
        <p:nvSpPr>
          <p:cNvPr id="6" name="Rectangle 5"/>
          <p:cNvSpPr/>
          <p:nvPr/>
        </p:nvSpPr>
        <p:spPr>
          <a:xfrm>
            <a:off x="2057400" y="228600"/>
            <a:ext cx="5900738" cy="584200"/>
          </a:xfrm>
          <a:prstGeom prst="rect">
            <a:avLst/>
          </a:prstGeom>
        </p:spPr>
        <p:txBody>
          <a:bodyPr wrap="none">
            <a:spAutoFit/>
          </a:bodyPr>
          <a:lstStyle/>
          <a:p>
            <a:pPr>
              <a:defRPr/>
            </a:pPr>
            <a:r>
              <a:rPr lang="en-US" sz="3200" b="1" dirty="0">
                <a:solidFill>
                  <a:srgbClr val="000099"/>
                </a:solidFill>
                <a:latin typeface="+mn-lt"/>
                <a:cs typeface="+mn-cs"/>
              </a:rPr>
              <a:t>Green Communities Division </a:t>
            </a:r>
          </a:p>
        </p:txBody>
      </p:sp>
      <p:grpSp>
        <p:nvGrpSpPr>
          <p:cNvPr id="13317" name="Group 51"/>
          <p:cNvGrpSpPr>
            <a:grpSpLocks/>
          </p:cNvGrpSpPr>
          <p:nvPr/>
        </p:nvGrpSpPr>
        <p:grpSpPr bwMode="auto">
          <a:xfrm>
            <a:off x="2209800" y="1981200"/>
            <a:ext cx="5867400" cy="4267200"/>
            <a:chOff x="1981200" y="1060519"/>
            <a:chExt cx="6248400" cy="4364162"/>
          </a:xfrm>
        </p:grpSpPr>
        <p:grpSp>
          <p:nvGrpSpPr>
            <p:cNvPr id="13318" name="Group 10"/>
            <p:cNvGrpSpPr>
              <a:grpSpLocks noChangeAspect="1"/>
            </p:cNvGrpSpPr>
            <p:nvPr/>
          </p:nvGrpSpPr>
          <p:grpSpPr bwMode="auto">
            <a:xfrm>
              <a:off x="3613450" y="1766486"/>
              <a:ext cx="3052262" cy="2938590"/>
              <a:chOff x="-26988" y="1158242"/>
              <a:chExt cx="6858001" cy="6766562"/>
            </a:xfrm>
          </p:grpSpPr>
          <p:sp>
            <p:nvSpPr>
              <p:cNvPr id="23" name="Oval 22"/>
              <p:cNvSpPr>
                <a:spLocks noChangeAspect="1"/>
              </p:cNvSpPr>
              <p:nvPr/>
            </p:nvSpPr>
            <p:spPr>
              <a:xfrm>
                <a:off x="87312" y="1158242"/>
                <a:ext cx="6629399" cy="6766562"/>
              </a:xfrm>
              <a:prstGeom prst="ellipse">
                <a:avLst/>
              </a:prstGeom>
              <a:gradFill flip="none" rotWithShape="1">
                <a:gsLst>
                  <a:gs pos="40000">
                    <a:srgbClr val="00B050">
                      <a:alpha val="95000"/>
                    </a:srgbClr>
                  </a:gs>
                  <a:gs pos="55000">
                    <a:srgbClr val="00B050">
                      <a:alpha val="55000"/>
                    </a:srgbClr>
                  </a:gs>
                  <a:gs pos="70000">
                    <a:srgbClr val="00B050">
                      <a:alpha val="35000"/>
                    </a:srgbClr>
                  </a:gs>
                  <a:gs pos="85000">
                    <a:srgbClr val="156B13">
                      <a:alpha val="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Oval 23"/>
              <p:cNvSpPr>
                <a:spLocks noChangeAspect="1"/>
              </p:cNvSpPr>
              <p:nvPr/>
            </p:nvSpPr>
            <p:spPr>
              <a:xfrm>
                <a:off x="1342393" y="2471126"/>
                <a:ext cx="4117579" cy="41161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36" name="TextBox 24"/>
              <p:cNvSpPr txBox="1">
                <a:spLocks noChangeArrowheads="1"/>
              </p:cNvSpPr>
              <p:nvPr/>
            </p:nvSpPr>
            <p:spPr bwMode="auto">
              <a:xfrm>
                <a:off x="-26988" y="5061131"/>
                <a:ext cx="6858001" cy="507366"/>
              </a:xfrm>
              <a:prstGeom prst="rect">
                <a:avLst/>
              </a:prstGeom>
              <a:noFill/>
              <a:ln w="9525">
                <a:noFill/>
                <a:miter lim="800000"/>
                <a:headEnd/>
                <a:tailEnd/>
              </a:ln>
            </p:spPr>
            <p:txBody>
              <a:bodyPr>
                <a:spAutoFit/>
              </a:bodyPr>
              <a:lstStyle/>
              <a:p>
                <a:pPr algn="ctr"/>
                <a:endParaRPr lang="en-US" sz="800">
                  <a:solidFill>
                    <a:srgbClr val="00B050"/>
                  </a:solidFill>
                  <a:latin typeface="Lucida Sans" pitchFamily="34" charset="0"/>
                </a:endParaRPr>
              </a:p>
            </p:txBody>
          </p:sp>
          <p:pic>
            <p:nvPicPr>
              <p:cNvPr id="13337" name="Picture 22" descr="GreenCommunities_vector_cmyk_v9 copy.eps"/>
              <p:cNvPicPr>
                <a:picLocks noChangeAspect="1"/>
              </p:cNvPicPr>
              <p:nvPr/>
            </p:nvPicPr>
            <p:blipFill>
              <a:blip r:embed="rId4" cstate="print"/>
              <a:srcRect/>
              <a:stretch>
                <a:fillRect/>
              </a:stretch>
            </p:blipFill>
            <p:spPr bwMode="auto">
              <a:xfrm>
                <a:off x="2140079" y="3301079"/>
                <a:ext cx="2552595" cy="2451634"/>
              </a:xfrm>
              <a:prstGeom prst="rect">
                <a:avLst/>
              </a:prstGeom>
              <a:noFill/>
              <a:ln w="9525">
                <a:noFill/>
                <a:miter lim="800000"/>
                <a:headEnd/>
                <a:tailEnd/>
              </a:ln>
            </p:spPr>
          </p:pic>
        </p:grpSp>
        <p:pic>
          <p:nvPicPr>
            <p:cNvPr id="13319" name="Picture 2"/>
            <p:cNvPicPr>
              <a:picLocks noChangeAspect="1" noChangeArrowheads="1"/>
            </p:cNvPicPr>
            <p:nvPr/>
          </p:nvPicPr>
          <p:blipFill>
            <a:blip r:embed="rId5" cstate="print"/>
            <a:srcRect/>
            <a:stretch>
              <a:fillRect/>
            </a:stretch>
          </p:blipFill>
          <p:spPr bwMode="auto">
            <a:xfrm>
              <a:off x="6118598" y="1095963"/>
              <a:ext cx="1479167" cy="1024294"/>
            </a:xfrm>
            <a:prstGeom prst="rect">
              <a:avLst/>
            </a:prstGeom>
            <a:noFill/>
            <a:ln w="9525">
              <a:noFill/>
              <a:miter lim="800000"/>
              <a:headEnd/>
              <a:tailEnd/>
            </a:ln>
          </p:spPr>
        </p:pic>
        <p:pic>
          <p:nvPicPr>
            <p:cNvPr id="13320" name="Picture 4"/>
            <p:cNvPicPr>
              <a:picLocks noChangeAspect="1" noChangeArrowheads="1"/>
            </p:cNvPicPr>
            <p:nvPr/>
          </p:nvPicPr>
          <p:blipFill>
            <a:blip r:embed="rId6" cstate="print"/>
            <a:srcRect/>
            <a:stretch>
              <a:fillRect/>
            </a:stretch>
          </p:blipFill>
          <p:spPr bwMode="auto">
            <a:xfrm>
              <a:off x="2593974" y="4361179"/>
              <a:ext cx="1491723" cy="1063502"/>
            </a:xfrm>
            <a:prstGeom prst="rect">
              <a:avLst/>
            </a:prstGeom>
            <a:noFill/>
            <a:ln w="9525">
              <a:noFill/>
              <a:miter lim="800000"/>
              <a:headEnd/>
              <a:tailEnd/>
            </a:ln>
          </p:spPr>
        </p:pic>
        <p:pic>
          <p:nvPicPr>
            <p:cNvPr id="13321" name="Picture 15" descr="School Bus Retrofit.jpg"/>
            <p:cNvPicPr>
              <a:picLocks noChangeAspect="1"/>
            </p:cNvPicPr>
            <p:nvPr/>
          </p:nvPicPr>
          <p:blipFill>
            <a:blip r:embed="rId7" cstate="print"/>
            <a:srcRect/>
            <a:stretch>
              <a:fillRect/>
            </a:stretch>
          </p:blipFill>
          <p:spPr bwMode="auto">
            <a:xfrm>
              <a:off x="2593974" y="1060519"/>
              <a:ext cx="1491723" cy="1090457"/>
            </a:xfrm>
            <a:prstGeom prst="rect">
              <a:avLst/>
            </a:prstGeom>
            <a:noFill/>
            <a:ln w="9525">
              <a:noFill/>
              <a:miter lim="800000"/>
              <a:headEnd/>
              <a:tailEnd/>
            </a:ln>
          </p:spPr>
        </p:pic>
        <p:pic>
          <p:nvPicPr>
            <p:cNvPr id="13322" name="Picture 31" descr="school_stairway.jpg"/>
            <p:cNvPicPr>
              <a:picLocks noChangeAspect="1"/>
            </p:cNvPicPr>
            <p:nvPr/>
          </p:nvPicPr>
          <p:blipFill>
            <a:blip r:embed="rId8" cstate="print"/>
            <a:srcRect/>
            <a:stretch>
              <a:fillRect/>
            </a:stretch>
          </p:blipFill>
          <p:spPr bwMode="auto">
            <a:xfrm>
              <a:off x="7230944" y="2524144"/>
              <a:ext cx="998656" cy="1446102"/>
            </a:xfrm>
            <a:prstGeom prst="rect">
              <a:avLst/>
            </a:prstGeom>
            <a:noFill/>
            <a:ln w="9525">
              <a:noFill/>
              <a:miter lim="800000"/>
              <a:headEnd/>
              <a:tailEnd/>
            </a:ln>
          </p:spPr>
        </p:pic>
        <p:cxnSp>
          <p:nvCxnSpPr>
            <p:cNvPr id="14" name="Straight Arrow Connector 13"/>
            <p:cNvCxnSpPr/>
            <p:nvPr/>
          </p:nvCxnSpPr>
          <p:spPr>
            <a:xfrm rot="10800000">
              <a:off x="3164609" y="3239353"/>
              <a:ext cx="1185100" cy="1623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4061669" y="1979772"/>
              <a:ext cx="706254" cy="39390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325" name="Picture 6" descr="Cape and Dartmouth037.JPG"/>
            <p:cNvPicPr>
              <a:picLocks noChangeAspect="1"/>
            </p:cNvPicPr>
            <p:nvPr/>
          </p:nvPicPr>
          <p:blipFill>
            <a:blip r:embed="rId9" cstate="print"/>
            <a:srcRect/>
            <a:stretch>
              <a:fillRect/>
            </a:stretch>
          </p:blipFill>
          <p:spPr bwMode="auto">
            <a:xfrm>
              <a:off x="1981200" y="2541227"/>
              <a:ext cx="1086020" cy="1411935"/>
            </a:xfrm>
            <a:prstGeom prst="rect">
              <a:avLst/>
            </a:prstGeom>
            <a:noFill/>
            <a:ln w="9525">
              <a:noFill/>
              <a:miter lim="800000"/>
              <a:headEnd/>
              <a:tailEnd/>
            </a:ln>
          </p:spPr>
        </p:pic>
        <p:cxnSp>
          <p:nvCxnSpPr>
            <p:cNvPr id="17" name="Straight Arrow Connector 16"/>
            <p:cNvCxnSpPr/>
            <p:nvPr/>
          </p:nvCxnSpPr>
          <p:spPr>
            <a:xfrm rot="10800000" flipH="1">
              <a:off x="5927024" y="3239353"/>
              <a:ext cx="1185100" cy="1623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27" name="Straight Arrow Connector 17"/>
            <p:cNvCxnSpPr>
              <a:cxnSpLocks noChangeShapeType="1"/>
            </p:cNvCxnSpPr>
            <p:nvPr/>
          </p:nvCxnSpPr>
          <p:spPr bwMode="auto">
            <a:xfrm rot="16200000" flipV="1">
              <a:off x="4255934" y="2114689"/>
              <a:ext cx="449252" cy="394636"/>
            </a:xfrm>
            <a:prstGeom prst="straightConnector1">
              <a:avLst/>
            </a:prstGeom>
            <a:noFill/>
            <a:ln w="9525" algn="ctr">
              <a:noFill/>
              <a:round/>
              <a:headEnd/>
              <a:tailEnd type="arrow" w="med" len="med"/>
            </a:ln>
          </p:spPr>
        </p:cxnSp>
        <p:cxnSp>
          <p:nvCxnSpPr>
            <p:cNvPr id="19" name="Straight Arrow Connector 18"/>
            <p:cNvCxnSpPr/>
            <p:nvPr/>
          </p:nvCxnSpPr>
          <p:spPr>
            <a:xfrm rot="5400000" flipH="1" flipV="1">
              <a:off x="5475843" y="1978927"/>
              <a:ext cx="706254" cy="395597"/>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475843" y="4086323"/>
              <a:ext cx="706254" cy="395597"/>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061670" y="4079051"/>
              <a:ext cx="706253" cy="39390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331" name="Picture 5" descr="UMass Amherst PV Knowles Roof#2.JPG"/>
            <p:cNvPicPr>
              <a:picLocks noChangeAspect="1"/>
            </p:cNvPicPr>
            <p:nvPr/>
          </p:nvPicPr>
          <p:blipFill>
            <a:blip r:embed="rId10" cstate="print"/>
            <a:srcRect/>
            <a:stretch>
              <a:fillRect/>
            </a:stretch>
          </p:blipFill>
          <p:spPr bwMode="auto">
            <a:xfrm>
              <a:off x="6124876" y="4375881"/>
              <a:ext cx="1446998" cy="1034096"/>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693025" cy="4572000"/>
          </a:xfrm>
        </p:spPr>
        <p:txBody>
          <a:bodyPr/>
          <a:lstStyle/>
          <a:p>
            <a:pPr>
              <a:lnSpc>
                <a:spcPct val="90000"/>
              </a:lnSpc>
              <a:buClr>
                <a:srgbClr val="3C653C"/>
              </a:buClr>
              <a:buFont typeface="Wingdings" pitchFamily="2" charset="2"/>
              <a:buNone/>
              <a:defRPr/>
            </a:pPr>
            <a:endParaRPr lang="en-US" sz="900" dirty="0" smtClean="0">
              <a:solidFill>
                <a:srgbClr val="000000"/>
              </a:solidFill>
            </a:endParaRPr>
          </a:p>
          <a:p>
            <a:pPr>
              <a:lnSpc>
                <a:spcPct val="90000"/>
              </a:lnSpc>
              <a:buClr>
                <a:srgbClr val="3C653C"/>
              </a:buClr>
              <a:defRPr/>
            </a:pPr>
            <a:r>
              <a:rPr lang="en-US" sz="2400" dirty="0" smtClean="0">
                <a:solidFill>
                  <a:srgbClr val="000000"/>
                </a:solidFill>
                <a:latin typeface="Calibri" pitchFamily="34" charset="0"/>
              </a:rPr>
              <a:t>DEP/DOER partnership</a:t>
            </a:r>
          </a:p>
          <a:p>
            <a:pPr>
              <a:lnSpc>
                <a:spcPct val="90000"/>
              </a:lnSpc>
              <a:buClr>
                <a:srgbClr val="3C653C"/>
              </a:buClr>
              <a:defRPr/>
            </a:pPr>
            <a:r>
              <a:rPr lang="en-US" sz="2400" dirty="0" smtClean="0">
                <a:solidFill>
                  <a:srgbClr val="000000"/>
                </a:solidFill>
                <a:latin typeface="Calibri" pitchFamily="34" charset="0"/>
              </a:rPr>
              <a:t>Goal:  To reduce regulatory and other barriers to clean and energy efficient development across the state</a:t>
            </a:r>
          </a:p>
          <a:p>
            <a:pPr>
              <a:lnSpc>
                <a:spcPct val="90000"/>
              </a:lnSpc>
              <a:buClr>
                <a:srgbClr val="3C653C"/>
              </a:buClr>
              <a:defRPr/>
            </a:pPr>
            <a:r>
              <a:rPr lang="en-US" sz="2400" dirty="0" smtClean="0">
                <a:solidFill>
                  <a:srgbClr val="000000"/>
                </a:solidFill>
                <a:latin typeface="Calibri" pitchFamily="34" charset="0"/>
              </a:rPr>
              <a:t>Sample Activities:</a:t>
            </a:r>
          </a:p>
          <a:p>
            <a:pPr lvl="1">
              <a:lnSpc>
                <a:spcPct val="90000"/>
              </a:lnSpc>
              <a:defRPr/>
            </a:pPr>
            <a:r>
              <a:rPr lang="en-US" sz="2000" dirty="0" smtClean="0">
                <a:solidFill>
                  <a:srgbClr val="000000"/>
                </a:solidFill>
                <a:latin typeface="Calibri" pitchFamily="34" charset="0"/>
              </a:rPr>
              <a:t> DEP/DOER Clean Energy Support Teams, similar to that provided for PV on Landfill Development</a:t>
            </a:r>
          </a:p>
          <a:p>
            <a:pPr lvl="1">
              <a:lnSpc>
                <a:spcPct val="90000"/>
              </a:lnSpc>
              <a:defRPr/>
            </a:pPr>
            <a:r>
              <a:rPr lang="en-US" sz="2000" dirty="0" smtClean="0">
                <a:solidFill>
                  <a:srgbClr val="000000"/>
                </a:solidFill>
                <a:latin typeface="Calibri" pitchFamily="34" charset="0"/>
              </a:rPr>
              <a:t>Create fact sheets and conduct outreach through workshops, seminars, other public forums</a:t>
            </a:r>
          </a:p>
          <a:p>
            <a:pPr lvl="1">
              <a:lnSpc>
                <a:spcPct val="90000"/>
              </a:lnSpc>
              <a:defRPr/>
            </a:pPr>
            <a:r>
              <a:rPr lang="en-US" sz="2000" dirty="0" smtClean="0">
                <a:solidFill>
                  <a:srgbClr val="000000"/>
                </a:solidFill>
                <a:latin typeface="Calibri" pitchFamily="34" charset="0"/>
              </a:rPr>
              <a:t>Conduct studies to assess clean energy potential, e.g. Anaerobic Digestion on public lands.</a:t>
            </a:r>
          </a:p>
          <a:p>
            <a:pPr>
              <a:lnSpc>
                <a:spcPct val="90000"/>
              </a:lnSpc>
              <a:defRPr/>
            </a:pPr>
            <a:r>
              <a:rPr lang="en-US" sz="2400" dirty="0" smtClean="0">
                <a:solidFill>
                  <a:srgbClr val="000000"/>
                </a:solidFill>
                <a:latin typeface="Calibri" pitchFamily="34" charset="0"/>
              </a:rPr>
              <a:t>Contacts:  </a:t>
            </a:r>
          </a:p>
          <a:p>
            <a:pPr lvl="1">
              <a:lnSpc>
                <a:spcPct val="90000"/>
              </a:lnSpc>
              <a:defRPr/>
            </a:pPr>
            <a:r>
              <a:rPr lang="en-US" sz="2000" dirty="0" smtClean="0">
                <a:solidFill>
                  <a:srgbClr val="000000"/>
                </a:solidFill>
                <a:latin typeface="Calibri" pitchFamily="34" charset="0"/>
              </a:rPr>
              <a:t>Green Communities Regional Coordinator – </a:t>
            </a:r>
          </a:p>
          <a:p>
            <a:pPr lvl="1">
              <a:lnSpc>
                <a:spcPct val="90000"/>
              </a:lnSpc>
              <a:defRPr/>
            </a:pPr>
            <a:r>
              <a:rPr lang="en-US" sz="2000" dirty="0" smtClean="0">
                <a:solidFill>
                  <a:srgbClr val="000000"/>
                </a:solidFill>
                <a:latin typeface="Calibri" pitchFamily="34" charset="0"/>
              </a:rPr>
              <a:t>Joanne.bissetta@state.ma.us</a:t>
            </a:r>
          </a:p>
          <a:p>
            <a:pPr lvl="1">
              <a:lnSpc>
                <a:spcPct val="90000"/>
              </a:lnSpc>
              <a:defRPr/>
            </a:pPr>
            <a:r>
              <a:rPr lang="en-US" sz="2000" dirty="0" smtClean="0">
                <a:solidFill>
                  <a:srgbClr val="000000"/>
                </a:solidFill>
                <a:latin typeface="Calibri" pitchFamily="34" charset="0"/>
              </a:rPr>
              <a:t>Catherine </a:t>
            </a:r>
            <a:r>
              <a:rPr lang="en-US" sz="2000" dirty="0" err="1" smtClean="0">
                <a:solidFill>
                  <a:srgbClr val="000000"/>
                </a:solidFill>
                <a:latin typeface="Calibri" pitchFamily="34" charset="0"/>
              </a:rPr>
              <a:t>Finneran</a:t>
            </a:r>
            <a:r>
              <a:rPr lang="en-US" sz="2000" dirty="0" smtClean="0">
                <a:solidFill>
                  <a:srgbClr val="000000"/>
                </a:solidFill>
                <a:latin typeface="Calibri" pitchFamily="34" charset="0"/>
              </a:rPr>
              <a:t>, </a:t>
            </a:r>
            <a:r>
              <a:rPr lang="en-US" sz="2000" dirty="0" err="1" smtClean="0">
                <a:solidFill>
                  <a:srgbClr val="000000"/>
                </a:solidFill>
                <a:latin typeface="Calibri" pitchFamily="34" charset="0"/>
              </a:rPr>
              <a:t>MassDEP</a:t>
            </a:r>
            <a:r>
              <a:rPr lang="en-US" sz="2000" dirty="0" smtClean="0">
                <a:solidFill>
                  <a:srgbClr val="000000"/>
                </a:solidFill>
                <a:latin typeface="Calibri" pitchFamily="34" charset="0"/>
              </a:rPr>
              <a:t> Clean Energy Director catherine.finneran@state.ma.us</a:t>
            </a:r>
          </a:p>
          <a:p>
            <a:pPr>
              <a:lnSpc>
                <a:spcPct val="90000"/>
              </a:lnSpc>
              <a:buFont typeface="Wingdings" pitchFamily="2" charset="2"/>
              <a:buNone/>
              <a:defRPr/>
            </a:pPr>
            <a:endParaRPr lang="en-US" dirty="0" smtClean="0">
              <a:solidFill>
                <a:srgbClr val="3C653C"/>
              </a:solidFill>
              <a:latin typeface="Calibri" pitchFamily="34" charset="0"/>
            </a:endParaRPr>
          </a:p>
          <a:p>
            <a:pPr>
              <a:lnSpc>
                <a:spcPct val="90000"/>
              </a:lnSpc>
              <a:buClr>
                <a:srgbClr val="3C653C"/>
              </a:buClr>
              <a:defRPr/>
            </a:pPr>
            <a:endParaRPr lang="en-US" sz="2400" dirty="0" smtClean="0">
              <a:solidFill>
                <a:srgbClr val="3C653C"/>
              </a:solidFill>
              <a:latin typeface="Calibri" pitchFamily="34" charset="0"/>
            </a:endParaRPr>
          </a:p>
          <a:p>
            <a:pPr>
              <a:lnSpc>
                <a:spcPct val="90000"/>
              </a:lnSpc>
              <a:buClr>
                <a:srgbClr val="3C653C"/>
              </a:buClr>
              <a:defRPr/>
            </a:pPr>
            <a:endParaRPr lang="en-US" sz="2400" dirty="0" smtClean="0">
              <a:solidFill>
                <a:srgbClr val="3C653C"/>
              </a:solidFill>
              <a:latin typeface="Calibri" pitchFamily="34" charset="0"/>
            </a:endParaRPr>
          </a:p>
          <a:p>
            <a:pPr>
              <a:lnSpc>
                <a:spcPct val="90000"/>
              </a:lnSpc>
              <a:buClr>
                <a:srgbClr val="3C653C"/>
              </a:buClr>
              <a:buFontTx/>
              <a:buChar char="-"/>
              <a:defRPr/>
            </a:pPr>
            <a:endParaRPr lang="en-US" sz="2400" dirty="0" smtClean="0">
              <a:solidFill>
                <a:srgbClr val="3C653C"/>
              </a:solidFill>
              <a:latin typeface="Calibri" pitchFamily="34" charset="0"/>
            </a:endParaRPr>
          </a:p>
          <a:p>
            <a:pPr>
              <a:lnSpc>
                <a:spcPct val="90000"/>
              </a:lnSpc>
              <a:buClr>
                <a:srgbClr val="3C653C"/>
              </a:buClr>
              <a:buFont typeface="Wingdings" pitchFamily="2" charset="2"/>
              <a:buNone/>
              <a:defRPr/>
            </a:pPr>
            <a:endParaRPr lang="en-US" sz="2000" dirty="0" smtClean="0">
              <a:solidFill>
                <a:srgbClr val="3C653C"/>
              </a:solidFill>
              <a:latin typeface="Calibri" pitchFamily="34" charset="0"/>
            </a:endParaRPr>
          </a:p>
          <a:p>
            <a:pPr>
              <a:defRPr/>
            </a:pPr>
            <a:endParaRPr lang="en-US" dirty="0"/>
          </a:p>
        </p:txBody>
      </p:sp>
      <p:sp>
        <p:nvSpPr>
          <p:cNvPr id="4" name="Slide Number Placeholder 3"/>
          <p:cNvSpPr>
            <a:spLocks noGrp="1"/>
          </p:cNvSpPr>
          <p:nvPr>
            <p:ph type="sldNum" sz="quarter" idx="10"/>
          </p:nvPr>
        </p:nvSpPr>
        <p:spPr/>
        <p:txBody>
          <a:bodyPr/>
          <a:lstStyle/>
          <a:p>
            <a:pPr>
              <a:defRPr/>
            </a:pPr>
            <a:fld id="{1DF166E3-ECAB-45B8-A001-32DE138CD37D}" type="slidenum">
              <a:rPr lang="en-US" smtClean="0"/>
              <a:pPr>
                <a:defRPr/>
              </a:pPr>
              <a:t>20</a:t>
            </a:fld>
            <a:endParaRPr lang="en-US" dirty="0"/>
          </a:p>
        </p:txBody>
      </p:sp>
      <p:sp>
        <p:nvSpPr>
          <p:cNvPr id="5" name="AutoShape 2"/>
          <p:cNvSpPr>
            <a:spLocks noGrp="1" noChangeArrowheads="1"/>
          </p:cNvSpPr>
          <p:nvPr>
            <p:ph type="title"/>
          </p:nvPr>
        </p:nvSpPr>
        <p:spPr>
          <a:xfrm>
            <a:off x="1066800" y="152400"/>
            <a:ext cx="7924800" cy="762000"/>
          </a:xfrm>
          <a:ln>
            <a:solidFill>
              <a:schemeClr val="accent6">
                <a:lumMod val="50000"/>
              </a:schemeClr>
            </a:solidFill>
          </a:ln>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4000" dirty="0" smtClean="0">
                <a:latin typeface="Calibri" pitchFamily="34" charset="0"/>
              </a:rPr>
              <a:t>Clean Energy Results Program </a:t>
            </a:r>
            <a:endParaRPr lang="en-US" sz="40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90600"/>
            <a:ext cx="3581400" cy="4648200"/>
          </a:xfrm>
        </p:spPr>
        <p:txBody>
          <a:bodyPr/>
          <a:lstStyle/>
          <a:p>
            <a:pPr algn="ctr">
              <a:lnSpc>
                <a:spcPct val="90000"/>
              </a:lnSpc>
              <a:buClr>
                <a:srgbClr val="3C653C"/>
              </a:buClr>
              <a:buFont typeface="Wingdings" pitchFamily="2" charset="2"/>
              <a:buNone/>
              <a:defRPr/>
            </a:pPr>
            <a:r>
              <a:rPr lang="en-US" b="1" dirty="0" smtClean="0">
                <a:solidFill>
                  <a:srgbClr val="000099"/>
                </a:solidFill>
                <a:latin typeface="Calibri" pitchFamily="34" charset="0"/>
              </a:rPr>
              <a:t>More Guidance Materials!</a:t>
            </a:r>
            <a:endParaRPr lang="en-US" b="1" dirty="0" smtClean="0">
              <a:solidFill>
                <a:srgbClr val="000099"/>
              </a:solidFill>
            </a:endParaRPr>
          </a:p>
          <a:p>
            <a:pPr>
              <a:lnSpc>
                <a:spcPct val="90000"/>
              </a:lnSpc>
              <a:buClr>
                <a:srgbClr val="3C653C"/>
              </a:buClr>
              <a:defRPr/>
            </a:pPr>
            <a:r>
              <a:rPr lang="en-US" sz="2400" dirty="0" smtClean="0">
                <a:solidFill>
                  <a:srgbClr val="3C653C"/>
                </a:solidFill>
                <a:latin typeface="Calibri" pitchFamily="34" charset="0"/>
              </a:rPr>
              <a:t>PV on Landfill Handbook</a:t>
            </a:r>
          </a:p>
          <a:p>
            <a:pPr>
              <a:lnSpc>
                <a:spcPct val="90000"/>
              </a:lnSpc>
              <a:defRPr/>
            </a:pPr>
            <a:r>
              <a:rPr lang="en-US" sz="2400" dirty="0" smtClean="0">
                <a:solidFill>
                  <a:srgbClr val="3C653C"/>
                </a:solidFill>
                <a:latin typeface="Calibri" pitchFamily="34" charset="0"/>
              </a:rPr>
              <a:t>More webinars, posted on website</a:t>
            </a:r>
          </a:p>
          <a:p>
            <a:pPr marL="635000" lvl="1" indent="-228600">
              <a:lnSpc>
                <a:spcPct val="90000"/>
              </a:lnSpc>
              <a:defRPr/>
            </a:pPr>
            <a:r>
              <a:rPr lang="en-US" dirty="0" smtClean="0">
                <a:solidFill>
                  <a:srgbClr val="3C653C"/>
                </a:solidFill>
                <a:latin typeface="Calibri" pitchFamily="34" charset="0"/>
              </a:rPr>
              <a:t>April 19</a:t>
            </a:r>
            <a:r>
              <a:rPr lang="en-US" baseline="30000" dirty="0" smtClean="0">
                <a:solidFill>
                  <a:srgbClr val="3C653C"/>
                </a:solidFill>
                <a:latin typeface="Calibri" pitchFamily="34" charset="0"/>
              </a:rPr>
              <a:t>th</a:t>
            </a:r>
            <a:r>
              <a:rPr lang="en-US" dirty="0" smtClean="0">
                <a:solidFill>
                  <a:srgbClr val="3C653C"/>
                </a:solidFill>
                <a:latin typeface="Calibri" pitchFamily="34" charset="0"/>
              </a:rPr>
              <a:t>, Net Metering</a:t>
            </a:r>
          </a:p>
          <a:p>
            <a:pPr>
              <a:lnSpc>
                <a:spcPct val="90000"/>
              </a:lnSpc>
              <a:defRPr/>
            </a:pPr>
            <a:r>
              <a:rPr lang="en-US" sz="2400" dirty="0" smtClean="0">
                <a:solidFill>
                  <a:srgbClr val="3C653C"/>
                </a:solidFill>
                <a:latin typeface="Calibri" pitchFamily="34" charset="0"/>
              </a:rPr>
              <a:t>More to come!</a:t>
            </a:r>
          </a:p>
          <a:p>
            <a:pPr>
              <a:lnSpc>
                <a:spcPct val="90000"/>
              </a:lnSpc>
              <a:buClr>
                <a:srgbClr val="3C653C"/>
              </a:buClr>
              <a:buFont typeface="Wingdings" pitchFamily="2" charset="2"/>
              <a:buNone/>
              <a:defRPr/>
            </a:pPr>
            <a:endParaRPr lang="en-US" sz="2000" dirty="0" smtClean="0">
              <a:solidFill>
                <a:srgbClr val="3C653C"/>
              </a:solidFill>
              <a:latin typeface="Calibri" pitchFamily="34" charset="0"/>
            </a:endParaRPr>
          </a:p>
          <a:p>
            <a:pPr>
              <a:defRPr/>
            </a:pPr>
            <a:endParaRPr lang="en-US" dirty="0"/>
          </a:p>
        </p:txBody>
      </p:sp>
      <p:sp>
        <p:nvSpPr>
          <p:cNvPr id="4" name="Slide Number Placeholder 3"/>
          <p:cNvSpPr>
            <a:spLocks noGrp="1"/>
          </p:cNvSpPr>
          <p:nvPr>
            <p:ph type="sldNum" sz="quarter" idx="10"/>
          </p:nvPr>
        </p:nvSpPr>
        <p:spPr/>
        <p:txBody>
          <a:bodyPr/>
          <a:lstStyle/>
          <a:p>
            <a:pPr>
              <a:defRPr/>
            </a:pPr>
            <a:fld id="{5880A3C1-4FEC-4F95-98AF-0E6FE249BD12}" type="slidenum">
              <a:rPr lang="en-US" smtClean="0"/>
              <a:pPr>
                <a:defRPr/>
              </a:pPr>
              <a:t>21</a:t>
            </a:fld>
            <a:endParaRPr lang="en-US" dirty="0"/>
          </a:p>
        </p:txBody>
      </p:sp>
      <p:sp>
        <p:nvSpPr>
          <p:cNvPr id="5" name="AutoShape 2"/>
          <p:cNvSpPr>
            <a:spLocks noGrp="1" noChangeArrowheads="1"/>
          </p:cNvSpPr>
          <p:nvPr>
            <p:ph type="title"/>
          </p:nvPr>
        </p:nvSpPr>
        <p:spPr>
          <a:xfrm>
            <a:off x="1066800" y="152400"/>
            <a:ext cx="7924800" cy="609600"/>
          </a:xfrm>
          <a:ln>
            <a:solidFill>
              <a:schemeClr val="accent6">
                <a:lumMod val="50000"/>
              </a:schemeClr>
            </a:solidFill>
          </a:ln>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Green Communities Division – What’s new?</a:t>
            </a:r>
            <a:endParaRPr lang="en-US" sz="4000" dirty="0">
              <a:latin typeface="Calibri" pitchFamily="34" charset="0"/>
            </a:endParaRPr>
          </a:p>
        </p:txBody>
      </p:sp>
      <p:pic>
        <p:nvPicPr>
          <p:cNvPr id="33797" name="Picture 5" descr="P:\!!DOER\Landfill\cover_pvlandfillguide.png"/>
          <p:cNvPicPr>
            <a:picLocks noChangeAspect="1" noChangeArrowheads="1"/>
          </p:cNvPicPr>
          <p:nvPr/>
        </p:nvPicPr>
        <p:blipFill>
          <a:blip r:embed="rId4" cstate="print"/>
          <a:srcRect/>
          <a:stretch>
            <a:fillRect/>
          </a:stretch>
        </p:blipFill>
        <p:spPr bwMode="auto">
          <a:xfrm>
            <a:off x="4876800" y="914400"/>
            <a:ext cx="3886200" cy="5029200"/>
          </a:xfrm>
          <a:prstGeom prst="rect">
            <a:avLst/>
          </a:prstGeom>
          <a:noFill/>
          <a:ln>
            <a:solidFill>
              <a:schemeClr val="bg1">
                <a:lumMod val="65000"/>
              </a:schemeClr>
            </a:solidFill>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693025" cy="4876800"/>
          </a:xfrm>
        </p:spPr>
        <p:txBody>
          <a:bodyPr/>
          <a:lstStyle/>
          <a:p>
            <a:pPr algn="ctr">
              <a:lnSpc>
                <a:spcPct val="90000"/>
              </a:lnSpc>
              <a:buClr>
                <a:srgbClr val="3C653C"/>
              </a:buClr>
              <a:buFont typeface="Wingdings" pitchFamily="2" charset="2"/>
              <a:buNone/>
              <a:defRPr/>
            </a:pPr>
            <a:r>
              <a:rPr lang="en-US" sz="2400" b="1" dirty="0" smtClean="0">
                <a:solidFill>
                  <a:schemeClr val="tx1"/>
                </a:solidFill>
              </a:rPr>
              <a:t>U.S. Department of Energy </a:t>
            </a:r>
            <a:r>
              <a:rPr lang="en-US" sz="2400" b="1" dirty="0" err="1" smtClean="0">
                <a:solidFill>
                  <a:schemeClr val="tx1"/>
                </a:solidFill>
              </a:rPr>
              <a:t>SunShot</a:t>
            </a:r>
            <a:r>
              <a:rPr lang="en-US" sz="2400" b="1" dirty="0" smtClean="0">
                <a:solidFill>
                  <a:schemeClr val="tx1"/>
                </a:solidFill>
              </a:rPr>
              <a:t> Award: </a:t>
            </a:r>
          </a:p>
          <a:p>
            <a:pPr algn="ctr">
              <a:lnSpc>
                <a:spcPct val="90000"/>
              </a:lnSpc>
              <a:buClr>
                <a:srgbClr val="3C653C"/>
              </a:buClr>
              <a:buFont typeface="Wingdings" pitchFamily="2" charset="2"/>
              <a:buNone/>
              <a:defRPr/>
            </a:pPr>
            <a:r>
              <a:rPr lang="en-US" sz="2400" b="1" dirty="0" smtClean="0">
                <a:solidFill>
                  <a:schemeClr val="tx1"/>
                </a:solidFill>
              </a:rPr>
              <a:t>Mass Solar – Making it EZ</a:t>
            </a:r>
            <a:endParaRPr lang="en-US" sz="2600" b="1" dirty="0" smtClean="0">
              <a:solidFill>
                <a:srgbClr val="000099"/>
              </a:solidFill>
              <a:cs typeface="Arial" pitchFamily="34" charset="0"/>
            </a:endParaRPr>
          </a:p>
          <a:p>
            <a:pPr>
              <a:lnSpc>
                <a:spcPct val="90000"/>
              </a:lnSpc>
              <a:buSzPct val="90000"/>
              <a:defRPr/>
            </a:pPr>
            <a:r>
              <a:rPr lang="en-US" sz="2000" b="1" dirty="0" smtClean="0">
                <a:solidFill>
                  <a:srgbClr val="3C653C"/>
                </a:solidFill>
              </a:rPr>
              <a:t>DOE </a:t>
            </a:r>
            <a:r>
              <a:rPr lang="en-US" sz="2000" b="1" dirty="0" err="1" smtClean="0">
                <a:solidFill>
                  <a:srgbClr val="3C653C"/>
                </a:solidFill>
              </a:rPr>
              <a:t>SunShot</a:t>
            </a:r>
            <a:r>
              <a:rPr lang="en-US" sz="2000" b="1" dirty="0" smtClean="0">
                <a:solidFill>
                  <a:srgbClr val="3C653C"/>
                </a:solidFill>
              </a:rPr>
              <a:t> Rooftop Solar Challenge </a:t>
            </a:r>
            <a:r>
              <a:rPr lang="en-US" sz="2000" dirty="0" smtClean="0">
                <a:solidFill>
                  <a:srgbClr val="3C653C"/>
                </a:solidFill>
              </a:rPr>
              <a:t>to </a:t>
            </a:r>
          </a:p>
          <a:p>
            <a:pPr>
              <a:lnSpc>
                <a:spcPct val="90000"/>
              </a:lnSpc>
              <a:buSzPct val="90000"/>
              <a:buFont typeface="Wingdings" pitchFamily="2" charset="2"/>
              <a:buNone/>
              <a:defRPr/>
            </a:pPr>
            <a:r>
              <a:rPr lang="en-US" sz="2000" dirty="0" smtClean="0">
                <a:solidFill>
                  <a:srgbClr val="3C653C"/>
                </a:solidFill>
              </a:rPr>
              <a:t>Induce Market Transformation</a:t>
            </a:r>
          </a:p>
          <a:p>
            <a:pPr lvl="1">
              <a:lnSpc>
                <a:spcPct val="90000"/>
              </a:lnSpc>
              <a:buSzPct val="90000"/>
              <a:buFontTx/>
              <a:buNone/>
              <a:defRPr/>
            </a:pPr>
            <a:endParaRPr lang="en-US" sz="2000" dirty="0" smtClean="0">
              <a:solidFill>
                <a:srgbClr val="3C653C"/>
              </a:solidFill>
            </a:endParaRPr>
          </a:p>
          <a:p>
            <a:pPr>
              <a:lnSpc>
                <a:spcPct val="90000"/>
              </a:lnSpc>
              <a:buSzPct val="90000"/>
              <a:defRPr/>
            </a:pPr>
            <a:r>
              <a:rPr lang="en-US" sz="2000" b="1" dirty="0" smtClean="0">
                <a:solidFill>
                  <a:srgbClr val="3C653C"/>
                </a:solidFill>
              </a:rPr>
              <a:t>Award: $566,354</a:t>
            </a:r>
          </a:p>
          <a:p>
            <a:pPr lvl="1">
              <a:lnSpc>
                <a:spcPct val="90000"/>
              </a:lnSpc>
              <a:buSzPct val="90000"/>
              <a:defRPr/>
            </a:pPr>
            <a:r>
              <a:rPr lang="en-US" sz="2000" dirty="0" smtClean="0">
                <a:solidFill>
                  <a:srgbClr val="3C653C"/>
                </a:solidFill>
              </a:rPr>
              <a:t>Develop model local permitting process, including guidance for structural review</a:t>
            </a:r>
          </a:p>
          <a:p>
            <a:pPr lvl="1">
              <a:lnSpc>
                <a:spcPct val="90000"/>
              </a:lnSpc>
              <a:buSzPct val="90000"/>
              <a:defRPr/>
            </a:pPr>
            <a:r>
              <a:rPr lang="en-US" sz="2000" dirty="0" smtClean="0">
                <a:solidFill>
                  <a:srgbClr val="3C653C"/>
                </a:solidFill>
              </a:rPr>
              <a:t>Develop model zoning bylaws</a:t>
            </a:r>
          </a:p>
          <a:p>
            <a:pPr lvl="1">
              <a:lnSpc>
                <a:spcPct val="90000"/>
              </a:lnSpc>
              <a:buSzPct val="90000"/>
              <a:defRPr/>
            </a:pPr>
            <a:r>
              <a:rPr lang="en-US" sz="2000" dirty="0" smtClean="0">
                <a:solidFill>
                  <a:srgbClr val="3C653C"/>
                </a:solidFill>
              </a:rPr>
              <a:t>Design community solar financing model</a:t>
            </a:r>
          </a:p>
          <a:p>
            <a:pPr lvl="1">
              <a:lnSpc>
                <a:spcPct val="90000"/>
              </a:lnSpc>
              <a:buSzPct val="90000"/>
              <a:defRPr/>
            </a:pPr>
            <a:endParaRPr lang="en-US" sz="2000" dirty="0" smtClean="0">
              <a:solidFill>
                <a:srgbClr val="3C653C"/>
              </a:solidFill>
            </a:endParaRPr>
          </a:p>
          <a:p>
            <a:pPr>
              <a:lnSpc>
                <a:spcPct val="90000"/>
              </a:lnSpc>
              <a:buSzPct val="90000"/>
              <a:defRPr/>
            </a:pPr>
            <a:r>
              <a:rPr lang="en-US" sz="2000" b="1" dirty="0" smtClean="0">
                <a:solidFill>
                  <a:srgbClr val="3C653C"/>
                </a:solidFill>
              </a:rPr>
              <a:t>Partners: </a:t>
            </a:r>
            <a:r>
              <a:rPr lang="en-US" sz="1800" dirty="0" smtClean="0">
                <a:solidFill>
                  <a:srgbClr val="3C653C"/>
                </a:solidFill>
              </a:rPr>
              <a:t>Massachusetts Clean Energy Center (</a:t>
            </a:r>
            <a:r>
              <a:rPr lang="en-US" sz="1800" dirty="0" err="1" smtClean="0">
                <a:solidFill>
                  <a:srgbClr val="3C653C"/>
                </a:solidFill>
              </a:rPr>
              <a:t>MassCEC</a:t>
            </a:r>
            <a:r>
              <a:rPr lang="en-US" sz="1800" dirty="0" smtClean="0">
                <a:solidFill>
                  <a:srgbClr val="3C653C"/>
                </a:solidFill>
              </a:rPr>
              <a:t>); City of Boston; City of Cambridge; Town of Harvard; Town of Hatfield; Town of Winchester; Solar Energy Business Association of New England (SEBANE); Massachusetts Board of Building Regulations and Standards (BBRS); Massachusetts Development Financing Agency 	(</a:t>
            </a:r>
            <a:r>
              <a:rPr lang="en-US" sz="1800" dirty="0" err="1" smtClean="0">
                <a:solidFill>
                  <a:srgbClr val="3C653C"/>
                </a:solidFill>
              </a:rPr>
              <a:t>MassDevelopment</a:t>
            </a:r>
            <a:r>
              <a:rPr lang="en-US" sz="1800" dirty="0" smtClean="0">
                <a:solidFill>
                  <a:srgbClr val="3C653C"/>
                </a:solidFill>
              </a:rPr>
              <a:t>)</a:t>
            </a:r>
          </a:p>
          <a:p>
            <a:pPr>
              <a:lnSpc>
                <a:spcPct val="90000"/>
              </a:lnSpc>
              <a:buFont typeface="Wingdings" pitchFamily="2" charset="2"/>
              <a:buNone/>
              <a:defRPr/>
            </a:pPr>
            <a:endParaRPr lang="en-US" sz="2400" dirty="0" smtClean="0">
              <a:solidFill>
                <a:srgbClr val="3C653C"/>
              </a:solidFill>
              <a:latin typeface="Calibri" pitchFamily="34" charset="0"/>
            </a:endParaRPr>
          </a:p>
          <a:p>
            <a:pPr>
              <a:lnSpc>
                <a:spcPct val="90000"/>
              </a:lnSpc>
              <a:buClr>
                <a:srgbClr val="3C653C"/>
              </a:buClr>
              <a:defRPr/>
            </a:pPr>
            <a:endParaRPr lang="en-US" sz="2400" dirty="0" smtClean="0">
              <a:solidFill>
                <a:srgbClr val="3C653C"/>
              </a:solidFill>
              <a:latin typeface="Calibri" pitchFamily="34" charset="0"/>
            </a:endParaRPr>
          </a:p>
          <a:p>
            <a:pPr>
              <a:lnSpc>
                <a:spcPct val="90000"/>
              </a:lnSpc>
              <a:buClr>
                <a:srgbClr val="3C653C"/>
              </a:buClr>
              <a:defRPr/>
            </a:pPr>
            <a:endParaRPr lang="en-US" sz="2400" dirty="0" smtClean="0">
              <a:solidFill>
                <a:srgbClr val="3C653C"/>
              </a:solidFill>
              <a:latin typeface="Calibri" pitchFamily="34" charset="0"/>
            </a:endParaRPr>
          </a:p>
          <a:p>
            <a:pPr>
              <a:lnSpc>
                <a:spcPct val="90000"/>
              </a:lnSpc>
              <a:buClr>
                <a:srgbClr val="3C653C"/>
              </a:buClr>
              <a:buFontTx/>
              <a:buChar char="-"/>
              <a:defRPr/>
            </a:pPr>
            <a:endParaRPr lang="en-US" sz="2400" dirty="0" smtClean="0">
              <a:solidFill>
                <a:srgbClr val="3C653C"/>
              </a:solidFill>
              <a:latin typeface="Calibri" pitchFamily="34" charset="0"/>
            </a:endParaRPr>
          </a:p>
          <a:p>
            <a:pPr>
              <a:lnSpc>
                <a:spcPct val="90000"/>
              </a:lnSpc>
              <a:buClr>
                <a:srgbClr val="3C653C"/>
              </a:buClr>
              <a:buFont typeface="Wingdings" pitchFamily="2" charset="2"/>
              <a:buNone/>
              <a:defRPr/>
            </a:pPr>
            <a:endParaRPr lang="en-US" sz="2000" dirty="0" smtClean="0">
              <a:solidFill>
                <a:srgbClr val="3C653C"/>
              </a:solidFill>
              <a:latin typeface="Calibri" pitchFamily="34" charset="0"/>
            </a:endParaRPr>
          </a:p>
          <a:p>
            <a:pPr>
              <a:defRPr/>
            </a:pPr>
            <a:endParaRPr lang="en-US" dirty="0"/>
          </a:p>
        </p:txBody>
      </p:sp>
      <p:sp>
        <p:nvSpPr>
          <p:cNvPr id="4" name="Slide Number Placeholder 3"/>
          <p:cNvSpPr>
            <a:spLocks noGrp="1"/>
          </p:cNvSpPr>
          <p:nvPr>
            <p:ph type="sldNum" sz="quarter" idx="10"/>
          </p:nvPr>
        </p:nvSpPr>
        <p:spPr/>
        <p:txBody>
          <a:bodyPr/>
          <a:lstStyle/>
          <a:p>
            <a:pPr>
              <a:defRPr/>
            </a:pPr>
            <a:fld id="{59282820-75F7-4C2A-A22B-CC82ED2FF422}" type="slidenum">
              <a:rPr lang="en-US" smtClean="0"/>
              <a:pPr>
                <a:defRPr/>
              </a:pPr>
              <a:t>22</a:t>
            </a:fld>
            <a:endParaRPr lang="en-US" dirty="0"/>
          </a:p>
        </p:txBody>
      </p:sp>
      <p:sp>
        <p:nvSpPr>
          <p:cNvPr id="5" name="AutoShape 2"/>
          <p:cNvSpPr>
            <a:spLocks noGrp="1" noChangeArrowheads="1"/>
          </p:cNvSpPr>
          <p:nvPr>
            <p:ph type="title"/>
          </p:nvPr>
        </p:nvSpPr>
        <p:spPr>
          <a:xfrm>
            <a:off x="1066800" y="152400"/>
            <a:ext cx="7924800" cy="609600"/>
          </a:xfrm>
          <a:ln>
            <a:solidFill>
              <a:schemeClr val="accent6">
                <a:lumMod val="50000"/>
              </a:schemeClr>
            </a:solidFill>
          </a:ln>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Green Communities Division – What’s new?</a:t>
            </a:r>
            <a:endParaRPr lang="en-US" sz="4000" dirty="0">
              <a:latin typeface="Calibri" pitchFamily="34" charset="0"/>
            </a:endParaRPr>
          </a:p>
        </p:txBody>
      </p:sp>
      <p:pic>
        <p:nvPicPr>
          <p:cNvPr id="6" name="Picture 5" descr="solar_boston sand and gravel.jpg"/>
          <p:cNvPicPr>
            <a:picLocks/>
          </p:cNvPicPr>
          <p:nvPr/>
        </p:nvPicPr>
        <p:blipFill>
          <a:blip r:embed="rId4" cstate="print"/>
          <a:stretch>
            <a:fillRect/>
          </a:stretch>
        </p:blipFill>
        <p:spPr>
          <a:xfrm>
            <a:off x="6781800" y="1524000"/>
            <a:ext cx="2057400" cy="1371600"/>
          </a:xfrm>
          <a:prstGeom prst="rect">
            <a:avLst/>
          </a:prstGeom>
          <a:ln w="19050">
            <a:solidFill>
              <a:schemeClr val="accent1"/>
            </a:solid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7693025" cy="4876800"/>
          </a:xfrm>
        </p:spPr>
        <p:txBody>
          <a:bodyPr/>
          <a:lstStyle/>
          <a:p>
            <a:pPr algn="ctr">
              <a:lnSpc>
                <a:spcPct val="90000"/>
              </a:lnSpc>
              <a:buClr>
                <a:srgbClr val="3C653C"/>
              </a:buClr>
              <a:buFont typeface="Wingdings" pitchFamily="2" charset="2"/>
              <a:buNone/>
              <a:defRPr/>
            </a:pPr>
            <a:r>
              <a:rPr lang="en-US" sz="2600" b="1" dirty="0" smtClean="0">
                <a:solidFill>
                  <a:srgbClr val="000099"/>
                </a:solidFill>
                <a:cs typeface="Arial" pitchFamily="34" charset="0"/>
              </a:rPr>
              <a:t>More Opportunities for Green Communities!</a:t>
            </a:r>
          </a:p>
          <a:p>
            <a:pPr>
              <a:lnSpc>
                <a:spcPct val="90000"/>
              </a:lnSpc>
              <a:defRPr/>
            </a:pPr>
            <a:r>
              <a:rPr lang="en-US" dirty="0" smtClean="0">
                <a:solidFill>
                  <a:srgbClr val="3C653C"/>
                </a:solidFill>
                <a:latin typeface="Calibri" pitchFamily="34" charset="0"/>
              </a:rPr>
              <a:t>Competitive Grant Program</a:t>
            </a:r>
          </a:p>
          <a:p>
            <a:pPr lvl="1">
              <a:lnSpc>
                <a:spcPct val="90000"/>
              </a:lnSpc>
              <a:defRPr/>
            </a:pPr>
            <a:r>
              <a:rPr lang="en-US" dirty="0" smtClean="0">
                <a:solidFill>
                  <a:srgbClr val="3C653C"/>
                </a:solidFill>
                <a:latin typeface="Calibri" pitchFamily="34" charset="0"/>
              </a:rPr>
              <a:t>Application Deadline March 30</a:t>
            </a:r>
            <a:r>
              <a:rPr lang="en-US" baseline="30000" dirty="0" smtClean="0">
                <a:solidFill>
                  <a:srgbClr val="3C653C"/>
                </a:solidFill>
                <a:latin typeface="Calibri" pitchFamily="34" charset="0"/>
              </a:rPr>
              <a:t>th</a:t>
            </a:r>
            <a:endParaRPr lang="en-US" dirty="0" smtClean="0">
              <a:solidFill>
                <a:srgbClr val="3C653C"/>
              </a:solidFill>
              <a:latin typeface="Calibri" pitchFamily="34" charset="0"/>
            </a:endParaRPr>
          </a:p>
          <a:p>
            <a:pPr lvl="1">
              <a:lnSpc>
                <a:spcPct val="90000"/>
              </a:lnSpc>
              <a:defRPr/>
            </a:pPr>
            <a:r>
              <a:rPr lang="en-US" dirty="0" smtClean="0">
                <a:solidFill>
                  <a:srgbClr val="3C653C"/>
                </a:solidFill>
                <a:latin typeface="Calibri" pitchFamily="34" charset="0"/>
              </a:rPr>
              <a:t>22 applications under review</a:t>
            </a:r>
          </a:p>
          <a:p>
            <a:pPr lvl="1">
              <a:lnSpc>
                <a:spcPct val="90000"/>
              </a:lnSpc>
              <a:defRPr/>
            </a:pPr>
            <a:r>
              <a:rPr lang="en-US" dirty="0" smtClean="0">
                <a:solidFill>
                  <a:srgbClr val="3C653C"/>
                </a:solidFill>
                <a:latin typeface="Calibri" pitchFamily="34" charset="0"/>
              </a:rPr>
              <a:t>$2M available in total, max award of $250K</a:t>
            </a:r>
          </a:p>
          <a:p>
            <a:pPr lvl="1">
              <a:lnSpc>
                <a:spcPct val="90000"/>
              </a:lnSpc>
              <a:defRPr/>
            </a:pPr>
            <a:r>
              <a:rPr lang="en-US" dirty="0" smtClean="0">
                <a:solidFill>
                  <a:srgbClr val="3C653C"/>
                </a:solidFill>
                <a:latin typeface="Calibri" pitchFamily="34" charset="0"/>
              </a:rPr>
              <a:t>Annual Program in Fall, pending available funds</a:t>
            </a:r>
          </a:p>
          <a:p>
            <a:pPr>
              <a:lnSpc>
                <a:spcPct val="90000"/>
              </a:lnSpc>
              <a:defRPr/>
            </a:pPr>
            <a:r>
              <a:rPr lang="en-US" dirty="0" err="1" smtClean="0">
                <a:solidFill>
                  <a:srgbClr val="3C653C"/>
                </a:solidFill>
                <a:latin typeface="Calibri" pitchFamily="34" charset="0"/>
              </a:rPr>
              <a:t>Solarize</a:t>
            </a:r>
            <a:r>
              <a:rPr lang="en-US" dirty="0" smtClean="0">
                <a:solidFill>
                  <a:srgbClr val="3C653C"/>
                </a:solidFill>
                <a:latin typeface="Calibri" pitchFamily="34" charset="0"/>
              </a:rPr>
              <a:t> II</a:t>
            </a:r>
          </a:p>
          <a:p>
            <a:pPr lvl="1">
              <a:lnSpc>
                <a:spcPct val="90000"/>
              </a:lnSpc>
              <a:defRPr/>
            </a:pPr>
            <a:r>
              <a:rPr lang="en-US" dirty="0" smtClean="0">
                <a:solidFill>
                  <a:srgbClr val="3C653C"/>
                </a:solidFill>
                <a:latin typeface="Calibri" pitchFamily="34" charset="0"/>
              </a:rPr>
              <a:t>13 applications from 17 communities </a:t>
            </a:r>
          </a:p>
          <a:p>
            <a:pPr lvl="1">
              <a:lnSpc>
                <a:spcPct val="90000"/>
              </a:lnSpc>
              <a:buFontTx/>
              <a:buNone/>
              <a:defRPr/>
            </a:pPr>
            <a:r>
              <a:rPr lang="en-US" dirty="0" smtClean="0">
                <a:solidFill>
                  <a:srgbClr val="3C653C"/>
                </a:solidFill>
                <a:latin typeface="Calibri" pitchFamily="34" charset="0"/>
              </a:rPr>
              <a:t>selected</a:t>
            </a:r>
          </a:p>
          <a:p>
            <a:pPr lvl="1">
              <a:lnSpc>
                <a:spcPct val="90000"/>
              </a:lnSpc>
              <a:defRPr/>
            </a:pPr>
            <a:r>
              <a:rPr lang="en-US" dirty="0" smtClean="0">
                <a:solidFill>
                  <a:srgbClr val="3C653C"/>
                </a:solidFill>
                <a:latin typeface="Calibri" pitchFamily="34" charset="0"/>
              </a:rPr>
              <a:t>RFP issued for installers</a:t>
            </a:r>
          </a:p>
          <a:p>
            <a:pPr lvl="1">
              <a:lnSpc>
                <a:spcPct val="90000"/>
              </a:lnSpc>
              <a:defRPr/>
            </a:pPr>
            <a:r>
              <a:rPr lang="en-US" dirty="0" err="1" smtClean="0">
                <a:solidFill>
                  <a:srgbClr val="3C653C"/>
                </a:solidFill>
                <a:latin typeface="Calibri" pitchFamily="34" charset="0"/>
              </a:rPr>
              <a:t>Solarize</a:t>
            </a:r>
            <a:r>
              <a:rPr lang="en-US" dirty="0" smtClean="0">
                <a:solidFill>
                  <a:srgbClr val="3C653C"/>
                </a:solidFill>
                <a:latin typeface="Calibri" pitchFamily="34" charset="0"/>
              </a:rPr>
              <a:t> I in 4 communities – increased total installations from 29 to 162 </a:t>
            </a:r>
          </a:p>
          <a:p>
            <a:pPr>
              <a:lnSpc>
                <a:spcPct val="90000"/>
              </a:lnSpc>
              <a:defRPr/>
            </a:pPr>
            <a:endParaRPr lang="en-US" dirty="0" smtClean="0">
              <a:solidFill>
                <a:srgbClr val="3C653C"/>
              </a:solidFill>
              <a:latin typeface="Calibri" pitchFamily="34" charset="0"/>
            </a:endParaRPr>
          </a:p>
          <a:p>
            <a:pPr>
              <a:lnSpc>
                <a:spcPct val="90000"/>
              </a:lnSpc>
              <a:buClr>
                <a:srgbClr val="3C653C"/>
              </a:buClr>
              <a:defRPr/>
            </a:pPr>
            <a:endParaRPr lang="en-US" sz="2400" dirty="0" smtClean="0">
              <a:solidFill>
                <a:srgbClr val="3C653C"/>
              </a:solidFill>
              <a:latin typeface="Calibri" pitchFamily="34" charset="0"/>
            </a:endParaRPr>
          </a:p>
          <a:p>
            <a:pPr>
              <a:lnSpc>
                <a:spcPct val="90000"/>
              </a:lnSpc>
              <a:buClr>
                <a:srgbClr val="3C653C"/>
              </a:buClr>
              <a:defRPr/>
            </a:pPr>
            <a:endParaRPr lang="en-US" sz="2400" dirty="0" smtClean="0">
              <a:solidFill>
                <a:srgbClr val="3C653C"/>
              </a:solidFill>
              <a:latin typeface="Calibri" pitchFamily="34" charset="0"/>
            </a:endParaRPr>
          </a:p>
          <a:p>
            <a:pPr>
              <a:lnSpc>
                <a:spcPct val="90000"/>
              </a:lnSpc>
              <a:buClr>
                <a:srgbClr val="3C653C"/>
              </a:buClr>
              <a:buFontTx/>
              <a:buChar char="-"/>
              <a:defRPr/>
            </a:pPr>
            <a:endParaRPr lang="en-US" sz="2400" dirty="0" smtClean="0">
              <a:solidFill>
                <a:srgbClr val="3C653C"/>
              </a:solidFill>
              <a:latin typeface="Calibri" pitchFamily="34" charset="0"/>
            </a:endParaRPr>
          </a:p>
          <a:p>
            <a:pPr>
              <a:lnSpc>
                <a:spcPct val="90000"/>
              </a:lnSpc>
              <a:buClr>
                <a:srgbClr val="3C653C"/>
              </a:buClr>
              <a:buFont typeface="Wingdings" pitchFamily="2" charset="2"/>
              <a:buNone/>
              <a:defRPr/>
            </a:pPr>
            <a:endParaRPr lang="en-US" sz="2000" dirty="0" smtClean="0">
              <a:solidFill>
                <a:srgbClr val="3C653C"/>
              </a:solidFill>
              <a:latin typeface="Calibri" pitchFamily="34" charset="0"/>
            </a:endParaRPr>
          </a:p>
          <a:p>
            <a:pPr>
              <a:defRPr/>
            </a:pPr>
            <a:endParaRPr lang="en-US" dirty="0"/>
          </a:p>
        </p:txBody>
      </p:sp>
      <p:sp>
        <p:nvSpPr>
          <p:cNvPr id="4" name="Slide Number Placeholder 3"/>
          <p:cNvSpPr>
            <a:spLocks noGrp="1"/>
          </p:cNvSpPr>
          <p:nvPr>
            <p:ph type="sldNum" sz="quarter" idx="10"/>
          </p:nvPr>
        </p:nvSpPr>
        <p:spPr/>
        <p:txBody>
          <a:bodyPr/>
          <a:lstStyle/>
          <a:p>
            <a:pPr>
              <a:defRPr/>
            </a:pPr>
            <a:fld id="{D7E6D02D-ABA2-4FA1-91B2-09DE70F0D6B9}" type="slidenum">
              <a:rPr lang="en-US" smtClean="0"/>
              <a:pPr>
                <a:defRPr/>
              </a:pPr>
              <a:t>23</a:t>
            </a:fld>
            <a:endParaRPr lang="en-US" dirty="0"/>
          </a:p>
        </p:txBody>
      </p:sp>
      <p:sp>
        <p:nvSpPr>
          <p:cNvPr id="5" name="AutoShape 2"/>
          <p:cNvSpPr>
            <a:spLocks noGrp="1" noChangeArrowheads="1"/>
          </p:cNvSpPr>
          <p:nvPr>
            <p:ph type="title"/>
          </p:nvPr>
        </p:nvSpPr>
        <p:spPr>
          <a:xfrm>
            <a:off x="1066800" y="152400"/>
            <a:ext cx="7924800" cy="609600"/>
          </a:xfrm>
          <a:ln>
            <a:solidFill>
              <a:schemeClr val="accent6">
                <a:lumMod val="50000"/>
              </a:schemeClr>
            </a:solidFill>
          </a:ln>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Green Communities Division – What’s new?</a:t>
            </a:r>
            <a:endParaRPr lang="en-US" sz="4000" dirty="0">
              <a:latin typeface="Calibri" pitchFamily="34" charset="0"/>
            </a:endParaRPr>
          </a:p>
        </p:txBody>
      </p:sp>
      <p:pic>
        <p:nvPicPr>
          <p:cNvPr id="34821" name="Picture 6" descr="http://www.masscec.com/masscec/image/SolarizeMassLogoWeb.jpg"/>
          <p:cNvPicPr>
            <a:picLocks noChangeAspect="1" noChangeArrowheads="1"/>
          </p:cNvPicPr>
          <p:nvPr/>
        </p:nvPicPr>
        <p:blipFill>
          <a:blip r:embed="rId4" cstate="print"/>
          <a:srcRect/>
          <a:stretch>
            <a:fillRect/>
          </a:stretch>
        </p:blipFill>
        <p:spPr bwMode="auto">
          <a:xfrm>
            <a:off x="6629400" y="3657600"/>
            <a:ext cx="1792288" cy="9080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914400"/>
            <a:ext cx="7848600" cy="4876800"/>
          </a:xfrm>
          <a:prstGeom prst="rect">
            <a:avLst/>
          </a:prstGeom>
          <a:noFill/>
          <a:ln w="9525">
            <a:noFill/>
            <a:round/>
            <a:headEnd/>
            <a:tailEnd/>
          </a:ln>
        </p:spPr>
        <p:txBody>
          <a:bodyPr/>
          <a:lstStyle/>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Organize an Energy Committee</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Contact your Regional Coordinator</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Get trained on Mass Energy Insight</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Contact your utility about an audit</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Talk to other municipalities in your region</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p:txBody>
      </p:sp>
      <p:sp>
        <p:nvSpPr>
          <p:cNvPr id="35843" name="Text Box 2"/>
          <p:cNvSpPr txBox="1">
            <a:spLocks noChangeArrowheads="1"/>
          </p:cNvSpPr>
          <p:nvPr/>
        </p:nvSpPr>
        <p:spPr bwMode="auto">
          <a:xfrm>
            <a:off x="949325" y="228600"/>
            <a:ext cx="8008938" cy="533400"/>
          </a:xfrm>
          <a:prstGeom prst="rect">
            <a:avLst/>
          </a:prstGeom>
          <a:noFill/>
          <a:ln w="9360">
            <a:solidFill>
              <a:srgbClr val="336600"/>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 What Can YOU Do?</a:t>
            </a:r>
          </a:p>
        </p:txBody>
      </p:sp>
      <p:sp>
        <p:nvSpPr>
          <p:cNvPr id="35844"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70F3EDB-7BF6-4D08-8663-98ADC5913D6D}"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US" sz="1600" b="1">
              <a:solidFill>
                <a:srgbClr val="FFFFFF"/>
              </a:solidFill>
              <a:latin typeface="Arial" pitchFamily="34" charset="0"/>
            </a:endParaRP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609600"/>
          </a:xfrm>
          <a:ln>
            <a:solidFill>
              <a:schemeClr val="accent6">
                <a:lumMod val="50000"/>
              </a:schemeClr>
            </a:solidFill>
          </a:ln>
        </p:spPr>
        <p:txBody>
          <a:bodyPr/>
          <a:lstStyle/>
          <a:p>
            <a:pPr>
              <a:defRPr/>
            </a:pPr>
            <a:r>
              <a:rPr lang="en-US" sz="3600" dirty="0" smtClean="0">
                <a:latin typeface="Calibri" pitchFamily="34" charset="0"/>
              </a:rPr>
              <a:t>Contact Information</a:t>
            </a:r>
            <a:endParaRPr lang="en-US" sz="36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9840FC64-BF83-47E7-A243-E0DA754C3690}" type="slidenum">
              <a:rPr lang="en-US" smtClean="0"/>
              <a:pPr>
                <a:defRPr/>
              </a:pPr>
              <a:t>25</a:t>
            </a:fld>
            <a:endParaRPr lang="en-US" dirty="0"/>
          </a:p>
        </p:txBody>
      </p:sp>
      <p:sp>
        <p:nvSpPr>
          <p:cNvPr id="23556" name="Rectangle 3"/>
          <p:cNvSpPr>
            <a:spLocks noGrp="1" noChangeArrowheads="1"/>
          </p:cNvSpPr>
          <p:nvPr>
            <p:ph idx="1"/>
          </p:nvPr>
        </p:nvSpPr>
        <p:spPr>
          <a:xfrm>
            <a:off x="762000" y="785813"/>
            <a:ext cx="8382000" cy="6072187"/>
          </a:xfrm>
        </p:spPr>
        <p:txBody>
          <a:bodyPr>
            <a:spAutoFit/>
          </a:bodyPr>
          <a:lstStyle/>
          <a:p>
            <a:pPr marL="457200" lvl="1" indent="-50800">
              <a:lnSpc>
                <a:spcPct val="90000"/>
              </a:lnSpc>
              <a:spcAft>
                <a:spcPts val="600"/>
              </a:spcAft>
              <a:buFontTx/>
              <a:buNone/>
              <a:defRPr/>
            </a:pPr>
            <a:endParaRPr lang="en-US" sz="2000" dirty="0" smtClean="0">
              <a:solidFill>
                <a:srgbClr val="3C653C"/>
              </a:solidFill>
              <a:hlinkClick r:id="rId4"/>
            </a:endParaRPr>
          </a:p>
          <a:p>
            <a:pPr marL="57150" indent="-50800" algn="ctr">
              <a:lnSpc>
                <a:spcPct val="90000"/>
              </a:lnSpc>
              <a:spcAft>
                <a:spcPts val="600"/>
              </a:spcAft>
              <a:buFont typeface="Wingdings" pitchFamily="2" charset="2"/>
              <a:buNone/>
              <a:defRPr/>
            </a:pPr>
            <a:r>
              <a:rPr lang="en-US" sz="2400" dirty="0" smtClean="0">
                <a:solidFill>
                  <a:srgbClr val="3C653C"/>
                </a:solidFill>
              </a:rPr>
              <a:t>Meg Lusardi, Director </a:t>
            </a:r>
          </a:p>
          <a:p>
            <a:pPr marL="57150" indent="-50800" algn="ctr">
              <a:lnSpc>
                <a:spcPct val="90000"/>
              </a:lnSpc>
              <a:spcAft>
                <a:spcPts val="600"/>
              </a:spcAft>
              <a:buFont typeface="Wingdings" pitchFamily="2" charset="2"/>
              <a:buNone/>
              <a:defRPr/>
            </a:pPr>
            <a:r>
              <a:rPr lang="en-US" sz="2400" dirty="0" smtClean="0">
                <a:solidFill>
                  <a:srgbClr val="3C653C"/>
                </a:solidFill>
                <a:hlinkClick r:id="rId5"/>
              </a:rPr>
              <a:t>meg.lusardi@state.ma.us</a:t>
            </a:r>
            <a:endParaRPr lang="en-US" sz="2400" dirty="0" smtClean="0">
              <a:solidFill>
                <a:srgbClr val="3C653C"/>
              </a:solidFill>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algn="ctr">
              <a:lnSpc>
                <a:spcPct val="90000"/>
              </a:lnSpc>
              <a:buClr>
                <a:srgbClr val="3C653C"/>
              </a:buClr>
              <a:buFont typeface="Wingdings" pitchFamily="2" charset="2"/>
              <a:buNone/>
              <a:defRPr/>
            </a:pPr>
            <a:r>
              <a:rPr lang="en-US" sz="2400" dirty="0" smtClean="0">
                <a:solidFill>
                  <a:srgbClr val="3C653C"/>
                </a:solidFill>
              </a:rPr>
              <a:t>Joanne </a:t>
            </a:r>
            <a:r>
              <a:rPr lang="en-US" sz="2400" dirty="0" err="1" smtClean="0">
                <a:solidFill>
                  <a:srgbClr val="3C653C"/>
                </a:solidFill>
              </a:rPr>
              <a:t>Bissetta</a:t>
            </a:r>
            <a:r>
              <a:rPr lang="en-US" sz="2400" dirty="0" smtClean="0">
                <a:solidFill>
                  <a:srgbClr val="3C653C"/>
                </a:solidFill>
              </a:rPr>
              <a:t>, Regional Coordinator</a:t>
            </a:r>
          </a:p>
          <a:p>
            <a:pPr algn="ctr">
              <a:lnSpc>
                <a:spcPct val="90000"/>
              </a:lnSpc>
              <a:buClr>
                <a:srgbClr val="3C653C"/>
              </a:buClr>
              <a:buFont typeface="Wingdings" pitchFamily="2" charset="2"/>
              <a:buNone/>
              <a:defRPr/>
            </a:pPr>
            <a:r>
              <a:rPr lang="en-US" sz="2400" dirty="0" smtClean="0">
                <a:solidFill>
                  <a:srgbClr val="3C653C"/>
                </a:solidFill>
              </a:rPr>
              <a:t> (978) 694-3315</a:t>
            </a:r>
          </a:p>
          <a:p>
            <a:pPr algn="ctr">
              <a:lnSpc>
                <a:spcPct val="90000"/>
              </a:lnSpc>
              <a:buClr>
                <a:srgbClr val="3C653C"/>
              </a:buClr>
              <a:buFont typeface="Wingdings" pitchFamily="2" charset="2"/>
              <a:buNone/>
              <a:defRPr/>
            </a:pPr>
            <a:r>
              <a:rPr lang="en-US" sz="2400" b="1" i="1" u="sng" dirty="0" smtClean="0">
                <a:solidFill>
                  <a:srgbClr val="3C653C"/>
                </a:solidFill>
                <a:hlinkClick r:id="rId6"/>
              </a:rPr>
              <a:t>joanne.bissetta@state.ma.us</a:t>
            </a:r>
            <a:endParaRPr lang="en-US" sz="2400" b="1" i="1" u="sng" dirty="0" smtClean="0">
              <a:solidFill>
                <a:srgbClr val="3C653C"/>
              </a:solidFill>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marL="57150" lvl="1" indent="-50800" algn="ctr">
              <a:lnSpc>
                <a:spcPct val="90000"/>
              </a:lnSpc>
              <a:spcAft>
                <a:spcPts val="600"/>
              </a:spcAft>
              <a:buClr>
                <a:schemeClr val="accent6">
                  <a:lumMod val="50000"/>
                </a:schemeClr>
              </a:buClr>
              <a:buFontTx/>
              <a:buNone/>
              <a:defRPr/>
            </a:pPr>
            <a:r>
              <a:rPr lang="en-US" dirty="0" smtClean="0">
                <a:solidFill>
                  <a:srgbClr val="000000"/>
                </a:solidFill>
                <a:cs typeface="Arial" pitchFamily="34" charset="0"/>
              </a:rPr>
              <a:t>Email updates via listserv</a:t>
            </a:r>
            <a:r>
              <a:rPr lang="en-US" b="1" dirty="0" smtClean="0">
                <a:solidFill>
                  <a:srgbClr val="000000"/>
                </a:solidFill>
                <a:cs typeface="Arial" pitchFamily="34" charset="0"/>
              </a:rPr>
              <a:t> </a:t>
            </a:r>
            <a:r>
              <a:rPr lang="en-US" dirty="0" smtClean="0">
                <a:solidFill>
                  <a:srgbClr val="000000"/>
                </a:solidFill>
                <a:cs typeface="Arial" pitchFamily="34" charset="0"/>
              </a:rPr>
              <a:t>– Sign up by sending an email to:</a:t>
            </a:r>
          </a:p>
          <a:p>
            <a:pPr marL="57150" lvl="1" indent="-50800" algn="ctr">
              <a:lnSpc>
                <a:spcPct val="90000"/>
              </a:lnSpc>
              <a:spcAft>
                <a:spcPts val="600"/>
              </a:spcAft>
              <a:buClr>
                <a:schemeClr val="accent6">
                  <a:lumMod val="50000"/>
                </a:schemeClr>
              </a:buClr>
              <a:buFontTx/>
              <a:buNone/>
              <a:defRPr/>
            </a:pPr>
            <a:r>
              <a:rPr lang="en-US" sz="3600" dirty="0" smtClean="0">
                <a:solidFill>
                  <a:srgbClr val="000000"/>
                </a:solidFill>
                <a:latin typeface="Calibri" pitchFamily="34" charset="0"/>
              </a:rPr>
              <a:t> </a:t>
            </a:r>
            <a:r>
              <a:rPr lang="en-US" sz="2800" dirty="0" smtClean="0">
                <a:solidFill>
                  <a:srgbClr val="000000"/>
                </a:solidFill>
                <a:latin typeface="Calibri" pitchFamily="34" charset="0"/>
                <a:hlinkClick r:id="rId7"/>
              </a:rPr>
              <a:t>join-ene-greencommunities@listserv.state.ma.us</a:t>
            </a:r>
            <a:endParaRPr lang="en-US" sz="2800" dirty="0" smtClean="0">
              <a:solidFill>
                <a:srgbClr val="000000"/>
              </a:solidFill>
              <a:latin typeface="Calibri" pitchFamily="34" charset="0"/>
            </a:endParaRPr>
          </a:p>
          <a:p>
            <a:pPr marL="57150" indent="-50800" algn="ctr">
              <a:lnSpc>
                <a:spcPct val="90000"/>
              </a:lnSpc>
              <a:spcAft>
                <a:spcPts val="600"/>
              </a:spcAft>
              <a:buFont typeface="Wingdings" pitchFamily="2" charset="2"/>
              <a:buNone/>
              <a:defRPr/>
            </a:pPr>
            <a:r>
              <a:rPr lang="en-US" sz="2400" b="1" dirty="0" smtClean="0">
                <a:solidFill>
                  <a:srgbClr val="3C653C"/>
                </a:solidFill>
                <a:hlinkClick r:id="rId8"/>
              </a:rPr>
              <a:t>www.mass.gov/energy/greencommunities</a:t>
            </a:r>
            <a:endParaRPr lang="en-US" sz="2400" b="1" dirty="0" smtClean="0">
              <a:solidFill>
                <a:srgbClr val="3C653C"/>
              </a:solidFill>
            </a:endParaRPr>
          </a:p>
          <a:p>
            <a:pPr marL="57150" indent="-50800" algn="ctr">
              <a:lnSpc>
                <a:spcPct val="90000"/>
              </a:lnSpc>
              <a:spcAft>
                <a:spcPts val="600"/>
              </a:spcAft>
              <a:buFont typeface="Wingdings" pitchFamily="2" charset="2"/>
              <a:buNone/>
              <a:defRPr/>
            </a:pPr>
            <a:endParaRPr lang="en-US" sz="2400" dirty="0" smtClean="0">
              <a:solidFill>
                <a:srgbClr val="3C653C"/>
              </a:solidFill>
            </a:endParaRPr>
          </a:p>
          <a:p>
            <a:pPr>
              <a:lnSpc>
                <a:spcPct val="90000"/>
              </a:lnSpc>
              <a:spcAft>
                <a:spcPts val="600"/>
              </a:spcAft>
              <a:buClr>
                <a:srgbClr val="3C653C"/>
              </a:buClr>
              <a:buFont typeface="Wingdings" pitchFamily="2" charset="2"/>
              <a:buNone/>
              <a:defRPr/>
            </a:pPr>
            <a:endParaRPr lang="en-US" sz="2000" dirty="0" smtClean="0">
              <a:solidFill>
                <a:srgbClr val="3C653C"/>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2A3A85EE-667E-4858-B6CA-BD55C6CE22CC}" type="slidenum">
              <a:rPr lang="en-US"/>
              <a:pPr>
                <a:defRPr/>
              </a:pPr>
              <a:t>3</a:t>
            </a:fld>
            <a:endParaRPr lang="en-US" dirty="0"/>
          </a:p>
        </p:txBody>
      </p:sp>
      <p:sp>
        <p:nvSpPr>
          <p:cNvPr id="443394" name="AutoShape 2"/>
          <p:cNvSpPr>
            <a:spLocks noGrp="1" noChangeArrowheads="1"/>
          </p:cNvSpPr>
          <p:nvPr>
            <p:ph type="title"/>
          </p:nvPr>
        </p:nvSpPr>
        <p:spPr>
          <a:xfrm>
            <a:off x="1066800" y="171450"/>
            <a:ext cx="7924800" cy="1047750"/>
          </a:xfrm>
          <a:ln>
            <a:solidFill>
              <a:schemeClr val="accent6">
                <a:lumMod val="50000"/>
              </a:schemeClr>
            </a:solidFill>
          </a:ln>
        </p:spPr>
        <p:txBody>
          <a:bodyPr>
            <a:spAutoFit/>
          </a:bodyPr>
          <a:lstStyle/>
          <a:p>
            <a:pPr>
              <a:defRPr/>
            </a:pPr>
            <a:r>
              <a:rPr lang="en-US" dirty="0"/>
              <a:t>Green Communities </a:t>
            </a:r>
            <a:r>
              <a:rPr lang="en-US" dirty="0" smtClean="0"/>
              <a:t>Division -  </a:t>
            </a:r>
            <a:r>
              <a:rPr lang="en-US" sz="2800" dirty="0" smtClean="0"/>
              <a:t>Programs &amp; Resources for Municipalities</a:t>
            </a:r>
            <a:endParaRPr lang="en-US" sz="2800" dirty="0"/>
          </a:p>
        </p:txBody>
      </p:sp>
      <p:sp>
        <p:nvSpPr>
          <p:cNvPr id="14340" name="Rectangle 3"/>
          <p:cNvSpPr>
            <a:spLocks noGrp="1" noChangeArrowheads="1"/>
          </p:cNvSpPr>
          <p:nvPr>
            <p:ph type="body" idx="1"/>
          </p:nvPr>
        </p:nvSpPr>
        <p:spPr>
          <a:xfrm>
            <a:off x="1143000" y="1219200"/>
            <a:ext cx="7693025" cy="5334000"/>
          </a:xfrm>
        </p:spPr>
        <p:txBody>
          <a:bodyPr>
            <a:spAutoFit/>
          </a:bodyPr>
          <a:lstStyle/>
          <a:p>
            <a:pPr lvl="1">
              <a:spcBef>
                <a:spcPct val="0"/>
              </a:spcBef>
              <a:spcAft>
                <a:spcPts val="1200"/>
              </a:spcAft>
              <a:buFont typeface="Arial" pitchFamily="34" charset="0"/>
              <a:buChar char="•"/>
            </a:pPr>
            <a:r>
              <a:rPr lang="en-US" smtClean="0">
                <a:solidFill>
                  <a:srgbClr val="000000"/>
                </a:solidFill>
                <a:latin typeface="Calibri" pitchFamily="34" charset="0"/>
              </a:rPr>
              <a:t>Green Communities Designation and Grant Program</a:t>
            </a:r>
          </a:p>
          <a:p>
            <a:pPr lvl="1">
              <a:spcBef>
                <a:spcPct val="0"/>
              </a:spcBef>
              <a:spcAft>
                <a:spcPts val="1200"/>
              </a:spcAft>
              <a:buFont typeface="Arial" pitchFamily="34" charset="0"/>
              <a:buChar char="•"/>
            </a:pPr>
            <a:r>
              <a:rPr lang="en-US" smtClean="0">
                <a:solidFill>
                  <a:srgbClr val="000000"/>
                </a:solidFill>
                <a:latin typeface="Calibri" pitchFamily="34" charset="0"/>
              </a:rPr>
              <a:t>MassEnergyInsight energy tracking and analysis tool</a:t>
            </a:r>
          </a:p>
          <a:p>
            <a:pPr lvl="1">
              <a:spcBef>
                <a:spcPct val="0"/>
              </a:spcBef>
              <a:spcAft>
                <a:spcPts val="1200"/>
              </a:spcAft>
              <a:buFont typeface="Arial" pitchFamily="34" charset="0"/>
              <a:buChar char="•"/>
            </a:pPr>
            <a:r>
              <a:rPr lang="en-US" smtClean="0">
                <a:solidFill>
                  <a:srgbClr val="000000"/>
                </a:solidFill>
                <a:latin typeface="Calibri" pitchFamily="34" charset="0"/>
              </a:rPr>
              <a:t>Municipal Energy Efficiency Program </a:t>
            </a:r>
          </a:p>
          <a:p>
            <a:pPr lvl="1">
              <a:spcBef>
                <a:spcPct val="0"/>
              </a:spcBef>
              <a:spcAft>
                <a:spcPts val="1200"/>
              </a:spcAft>
              <a:buFont typeface="Arial" pitchFamily="34" charset="0"/>
              <a:buChar char="•"/>
            </a:pPr>
            <a:r>
              <a:rPr lang="en-US" smtClean="0">
                <a:solidFill>
                  <a:srgbClr val="000000"/>
                </a:solidFill>
                <a:latin typeface="Calibri" pitchFamily="34" charset="0"/>
              </a:rPr>
              <a:t>Energy Management Services Technical Assistance</a:t>
            </a:r>
          </a:p>
          <a:p>
            <a:pPr lvl="1">
              <a:spcBef>
                <a:spcPct val="0"/>
              </a:spcBef>
              <a:spcAft>
                <a:spcPts val="1200"/>
              </a:spcAft>
              <a:buFont typeface="Arial" pitchFamily="34" charset="0"/>
              <a:buChar char="•"/>
            </a:pPr>
            <a:r>
              <a:rPr lang="en-US" smtClean="0">
                <a:solidFill>
                  <a:srgbClr val="000000"/>
                </a:solidFill>
                <a:latin typeface="Calibri" pitchFamily="34" charset="0"/>
              </a:rPr>
              <a:t>ARRA stimulus funding for cities and towns</a:t>
            </a:r>
          </a:p>
          <a:p>
            <a:pPr lvl="1">
              <a:spcBef>
                <a:spcPct val="0"/>
              </a:spcBef>
              <a:spcAft>
                <a:spcPts val="1200"/>
              </a:spcAft>
              <a:buFont typeface="Arial" pitchFamily="34" charset="0"/>
              <a:buChar char="•"/>
            </a:pPr>
            <a:r>
              <a:rPr lang="en-US" smtClean="0">
                <a:solidFill>
                  <a:srgbClr val="000000"/>
                </a:solidFill>
                <a:latin typeface="Calibri" pitchFamily="34" charset="0"/>
              </a:rPr>
              <a:t>Mass Municipal Energy Group (MMEG)</a:t>
            </a:r>
          </a:p>
          <a:p>
            <a:pPr lvl="1">
              <a:spcBef>
                <a:spcPct val="0"/>
              </a:spcBef>
              <a:spcAft>
                <a:spcPts val="1200"/>
              </a:spcAft>
              <a:buFont typeface="Arial" pitchFamily="34" charset="0"/>
              <a:buChar char="•"/>
            </a:pPr>
            <a:r>
              <a:rPr lang="en-US" smtClean="0">
                <a:solidFill>
                  <a:srgbClr val="000000"/>
                </a:solidFill>
                <a:latin typeface="Calibri" pitchFamily="34" charset="0"/>
              </a:rPr>
              <a:t>Clean Energy Results Program (CERP)</a:t>
            </a:r>
          </a:p>
          <a:p>
            <a:pPr lvl="1">
              <a:spcBef>
                <a:spcPct val="0"/>
              </a:spcBef>
              <a:spcAft>
                <a:spcPts val="1200"/>
              </a:spcAft>
              <a:buFont typeface="Arial" pitchFamily="34" charset="0"/>
              <a:buChar char="•"/>
            </a:pPr>
            <a:r>
              <a:rPr lang="en-US" smtClean="0">
                <a:solidFill>
                  <a:srgbClr val="000000"/>
                </a:solidFill>
                <a:latin typeface="Calibri" pitchFamily="34" charset="0"/>
              </a:rPr>
              <a:t>Website filled with tools &amp; resources </a:t>
            </a:r>
            <a:br>
              <a:rPr lang="en-US" smtClean="0">
                <a:solidFill>
                  <a:srgbClr val="000000"/>
                </a:solidFill>
                <a:latin typeface="Calibri" pitchFamily="34" charset="0"/>
              </a:rPr>
            </a:br>
            <a:r>
              <a:rPr lang="en-US" smtClean="0">
                <a:solidFill>
                  <a:srgbClr val="000000"/>
                </a:solidFill>
                <a:latin typeface="Calibri" pitchFamily="34" charset="0"/>
                <a:hlinkClick r:id="rId4"/>
              </a:rPr>
              <a:t>www.mass.gov/energy/greencommunities</a:t>
            </a:r>
            <a:endParaRPr lang="en-US" smtClean="0">
              <a:solidFill>
                <a:srgbClr val="000000"/>
              </a:solidFill>
              <a:latin typeface="Calibri" pitchFamily="34" charset="0"/>
            </a:endParaRPr>
          </a:p>
          <a:p>
            <a:pPr lvl="1">
              <a:spcBef>
                <a:spcPct val="0"/>
              </a:spcBef>
              <a:spcAft>
                <a:spcPts val="1200"/>
              </a:spcAft>
              <a:buFont typeface="Arial" pitchFamily="34" charset="0"/>
              <a:buChar char="•"/>
            </a:pPr>
            <a:r>
              <a:rPr lang="en-US" smtClean="0">
                <a:solidFill>
                  <a:srgbClr val="000000"/>
                </a:solidFill>
                <a:latin typeface="Calibri" pitchFamily="34" charset="0"/>
              </a:rPr>
              <a:t>Email updates via listserv</a:t>
            </a:r>
            <a:r>
              <a:rPr lang="en-US" b="1" smtClean="0">
                <a:solidFill>
                  <a:srgbClr val="000000"/>
                </a:solidFill>
                <a:latin typeface="Calibri" pitchFamily="34" charset="0"/>
              </a:rPr>
              <a:t> </a:t>
            </a:r>
            <a:r>
              <a:rPr lang="en-US" smtClean="0">
                <a:solidFill>
                  <a:srgbClr val="000000"/>
                </a:solidFill>
                <a:latin typeface="Calibri" pitchFamily="34" charset="0"/>
              </a:rPr>
              <a:t>– Sign up by sending an email to: </a:t>
            </a:r>
            <a:r>
              <a:rPr lang="en-US" sz="1800" smtClean="0">
                <a:solidFill>
                  <a:srgbClr val="000000"/>
                </a:solidFill>
                <a:latin typeface="Calibri" pitchFamily="34" charset="0"/>
                <a:hlinkClick r:id="rId5"/>
              </a:rPr>
              <a:t>join-ene-greencommunities@listserv.state.ma.us</a:t>
            </a:r>
            <a:endParaRPr lang="en-US" sz="1800" smtClean="0">
              <a:solidFill>
                <a:srgbClr val="00000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025525" y="152400"/>
            <a:ext cx="7854950" cy="914400"/>
          </a:xfrm>
          <a:prstGeom prst="rect">
            <a:avLst/>
          </a:prstGeom>
          <a:noFill/>
          <a:ln w="9360">
            <a:solidFill>
              <a:srgbClr val="3C653C"/>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Green Communities Designation and  Grant Program</a:t>
            </a:r>
          </a:p>
        </p:txBody>
      </p:sp>
      <p:sp>
        <p:nvSpPr>
          <p:cNvPr id="15363" name="Text Box 2"/>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FAC91DF-9358-45FE-8EF3-83EF63721A2F}"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US" sz="1600" b="1">
              <a:solidFill>
                <a:srgbClr val="FFFFFF"/>
              </a:solidFill>
              <a:latin typeface="Arial" pitchFamily="34" charset="0"/>
            </a:endParaRPr>
          </a:p>
        </p:txBody>
      </p:sp>
      <p:sp>
        <p:nvSpPr>
          <p:cNvPr id="15364" name="Rectangle 3"/>
          <p:cNvSpPr>
            <a:spLocks noChangeArrowheads="1"/>
          </p:cNvSpPr>
          <p:nvPr/>
        </p:nvSpPr>
        <p:spPr bwMode="auto">
          <a:xfrm>
            <a:off x="1295400" y="1447800"/>
            <a:ext cx="8001000" cy="3055938"/>
          </a:xfrm>
          <a:prstGeom prst="rect">
            <a:avLst/>
          </a:prstGeom>
          <a:noFill/>
          <a:ln w="9525">
            <a:noFill/>
            <a:round/>
            <a:headEnd/>
            <a:tailEnd/>
          </a:ln>
        </p:spPr>
        <p:txBody>
          <a:bodyPr lIns="90000" tIns="46800" rIns="90000" bIns="46800">
            <a:spAutoFit/>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3C653C"/>
                </a:solidFill>
                <a:latin typeface="Arial" pitchFamily="34" charset="0"/>
              </a:rPr>
              <a:t>			</a:t>
            </a: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3C653C"/>
              </a:solidFill>
              <a:latin typeface="Arial" pitchFamily="34" charset="0"/>
            </a:endParaRPr>
          </a:p>
        </p:txBody>
      </p:sp>
      <p:sp>
        <p:nvSpPr>
          <p:cNvPr id="15365" name="Rectangle 4"/>
          <p:cNvSpPr>
            <a:spLocks noChangeArrowheads="1"/>
          </p:cNvSpPr>
          <p:nvPr/>
        </p:nvSpPr>
        <p:spPr bwMode="auto">
          <a:xfrm>
            <a:off x="0" y="0"/>
            <a:ext cx="9144000" cy="1588"/>
          </a:xfrm>
          <a:prstGeom prst="rect">
            <a:avLst/>
          </a:prstGeom>
          <a:noFill/>
          <a:ln w="9525">
            <a:noFill/>
            <a:round/>
            <a:headEnd/>
            <a:tailEnd/>
          </a:ln>
        </p:spPr>
        <p:txBody>
          <a:bodyPr wrap="none" anchor="ctr"/>
          <a:lstStyle/>
          <a:p>
            <a:endParaRPr lang="en-US"/>
          </a:p>
        </p:txBody>
      </p:sp>
      <p:sp>
        <p:nvSpPr>
          <p:cNvPr id="1031" name="Rectangle 6"/>
          <p:cNvSpPr>
            <a:spLocks noChangeArrowheads="1"/>
          </p:cNvSpPr>
          <p:nvPr/>
        </p:nvSpPr>
        <p:spPr bwMode="auto">
          <a:xfrm>
            <a:off x="2895600" y="1322388"/>
            <a:ext cx="6096000" cy="4745037"/>
          </a:xfrm>
          <a:prstGeom prst="rect">
            <a:avLst/>
          </a:prstGeom>
          <a:noFill/>
          <a:ln w="9525">
            <a:noFill/>
            <a:round/>
            <a:headEnd/>
            <a:tailEnd/>
          </a:ln>
        </p:spPr>
        <p:txBody>
          <a:bodyPr lIns="90000" tIns="46800" rIns="90000" bIns="46800">
            <a:spAutoFit/>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Calibri" pitchFamily="34" charset="0"/>
                <a:cs typeface="Arial" charset="0"/>
              </a:rPr>
              <a:t>Qualification Criteria - Designation</a:t>
            </a: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000" b="1" dirty="0">
              <a:solidFill>
                <a:srgbClr val="000000"/>
              </a:solidFill>
              <a:latin typeface="Calibri" pitchFamily="34" charset="0"/>
              <a:cs typeface="Arial" charset="0"/>
            </a:endParaRP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Adopt as-of-right siting for RE/AE generation, R&amp;D, or manufacturing </a:t>
            </a: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Adopt expedited permitting process</a:t>
            </a: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Create an Energy Reduction Plan to reduce energy use by 20% in 5 years</a:t>
            </a: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Purchase only fuel-efficient vehicles</a:t>
            </a: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Minimize life cycle cost in new construction </a:t>
            </a:r>
            <a:r>
              <a:rPr lang="en-US" sz="2000" dirty="0">
                <a:solidFill>
                  <a:srgbClr val="000000"/>
                </a:solidFill>
                <a:latin typeface="Calibri" pitchFamily="34" charset="0"/>
                <a:cs typeface="Arial" charset="0"/>
                <a:sym typeface="Wingdings" pitchFamily="2" charset="2"/>
              </a:rPr>
              <a:t> adopt the Stretch Code</a:t>
            </a:r>
            <a:endParaRPr lang="en-US" sz="2000" dirty="0">
              <a:solidFill>
                <a:srgbClr val="000000"/>
              </a:solidFill>
              <a:latin typeface="Calibri" pitchFamily="34" charset="0"/>
              <a:cs typeface="Arial" charset="0"/>
            </a:endParaRPr>
          </a:p>
          <a:p>
            <a:pPr>
              <a:lnSpc>
                <a:spcPct val="90000"/>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Calibri" pitchFamily="34" charset="0"/>
                <a:cs typeface="Arial" charset="0"/>
              </a:rPr>
              <a:t>Grant Funding </a:t>
            </a: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Energy Efficiency Projects</a:t>
            </a:r>
          </a:p>
          <a:p>
            <a:pPr marL="457200" indent="-457200">
              <a:lnSpc>
                <a:spcPct val="90000"/>
              </a:lnSpc>
              <a:spcAft>
                <a:spcPts val="1200"/>
              </a:spcAft>
              <a:buClr>
                <a:srgbClr val="3C653C"/>
              </a:buClr>
              <a:buFont typeface="Times New Roman" pitchFamily="18" charset="0"/>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latin typeface="Calibri" pitchFamily="34" charset="0"/>
                <a:cs typeface="Arial" charset="0"/>
              </a:rPr>
              <a:t>Renewable Energy Projects on municipal land</a:t>
            </a:r>
            <a:endParaRPr lang="en-US" sz="2000" baseline="30000" dirty="0">
              <a:solidFill>
                <a:srgbClr val="000000"/>
              </a:solidFill>
              <a:latin typeface="Calibri" pitchFamily="34" charset="0"/>
              <a:cs typeface="Arial" charset="0"/>
            </a:endParaRPr>
          </a:p>
        </p:txBody>
      </p:sp>
      <p:pic>
        <p:nvPicPr>
          <p:cNvPr id="15367" name="Picture 9" descr="gc2_sign_040411.jpg"/>
          <p:cNvPicPr>
            <a:picLocks noChangeAspect="1"/>
          </p:cNvPicPr>
          <p:nvPr/>
        </p:nvPicPr>
        <p:blipFill>
          <a:blip r:embed="rId4" cstate="print"/>
          <a:srcRect/>
          <a:stretch>
            <a:fillRect/>
          </a:stretch>
        </p:blipFill>
        <p:spPr bwMode="auto">
          <a:xfrm>
            <a:off x="381000" y="1820863"/>
            <a:ext cx="2387600" cy="3444875"/>
          </a:xfrm>
          <a:prstGeom prst="rect">
            <a:avLst/>
          </a:prstGeom>
          <a:noFill/>
          <a:ln w="9525">
            <a:noFill/>
            <a:miter lim="800000"/>
            <a:headEnd/>
            <a:tailEnd/>
          </a:ln>
        </p:spPr>
      </p:pic>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Meet the Green Communities!</a:t>
            </a:r>
          </a:p>
        </p:txBody>
      </p:sp>
      <p:sp>
        <p:nvSpPr>
          <p:cNvPr id="4" name="Slide Number Placeholder 3"/>
          <p:cNvSpPr>
            <a:spLocks noGrp="1"/>
          </p:cNvSpPr>
          <p:nvPr>
            <p:ph type="sldNum" sz="quarter" idx="10"/>
          </p:nvPr>
        </p:nvSpPr>
        <p:spPr/>
        <p:txBody>
          <a:bodyPr/>
          <a:lstStyle/>
          <a:p>
            <a:pPr>
              <a:defRPr/>
            </a:pPr>
            <a:fld id="{9DB3E3A5-C3F8-4F0F-B4EB-47CA1D2FB33F}" type="slidenum">
              <a:rPr lang="en-US" smtClean="0"/>
              <a:pPr>
                <a:defRPr/>
              </a:pPr>
              <a:t>5</a:t>
            </a:fld>
            <a:endParaRPr lang="en-US" dirty="0"/>
          </a:p>
        </p:txBody>
      </p:sp>
      <p:pic>
        <p:nvPicPr>
          <p:cNvPr id="16388" name="Picture 5"/>
          <p:cNvPicPr>
            <a:picLocks noChangeAspect="1" noChangeArrowheads="1"/>
          </p:cNvPicPr>
          <p:nvPr/>
        </p:nvPicPr>
        <p:blipFill>
          <a:blip r:embed="rId4" cstate="print"/>
          <a:srcRect/>
          <a:stretch>
            <a:fillRect/>
          </a:stretch>
        </p:blipFill>
        <p:spPr bwMode="auto">
          <a:xfrm>
            <a:off x="-152400" y="-73025"/>
            <a:ext cx="9296400" cy="6931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srcRect/>
          <a:stretch>
            <a:fillRect/>
          </a:stretch>
        </p:blipFill>
        <p:spPr bwMode="auto">
          <a:xfrm>
            <a:off x="987425" y="762000"/>
            <a:ext cx="7851775" cy="5291138"/>
          </a:xfrm>
          <a:prstGeom prst="rect">
            <a:avLst/>
          </a:prstGeom>
          <a:noFill/>
          <a:ln w="9525">
            <a:noFill/>
            <a:miter lim="800000"/>
            <a:headEnd/>
            <a:tailEnd/>
          </a:ln>
        </p:spPr>
      </p:pic>
      <p:sp>
        <p:nvSpPr>
          <p:cNvPr id="17411" name="Title 1"/>
          <p:cNvSpPr>
            <a:spLocks noGrp="1"/>
          </p:cNvSpPr>
          <p:nvPr>
            <p:ph type="title"/>
          </p:nvPr>
        </p:nvSpPr>
        <p:spPr/>
        <p:txBody>
          <a:bodyPr/>
          <a:lstStyle/>
          <a:p>
            <a:r>
              <a:rPr lang="en-US" smtClean="0"/>
              <a:t>Green Communities Impact</a:t>
            </a:r>
          </a:p>
        </p:txBody>
      </p:sp>
      <p:sp>
        <p:nvSpPr>
          <p:cNvPr id="4" name="Slide Number Placeholder 3"/>
          <p:cNvSpPr>
            <a:spLocks noGrp="1"/>
          </p:cNvSpPr>
          <p:nvPr>
            <p:ph type="sldNum" sz="quarter" idx="10"/>
          </p:nvPr>
        </p:nvSpPr>
        <p:spPr/>
        <p:txBody>
          <a:bodyPr/>
          <a:lstStyle/>
          <a:p>
            <a:pPr>
              <a:defRPr/>
            </a:pPr>
            <a:fld id="{E122098C-DF85-41A5-ABDA-738ABE621F07}" type="slidenum">
              <a:rPr lang="en-US" smtClean="0"/>
              <a:pPr>
                <a:defRPr/>
              </a:pPr>
              <a:t>6</a:t>
            </a:fld>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524000"/>
            <a:ext cx="7848600" cy="3962400"/>
          </a:xfrm>
          <a:prstGeom prst="rect">
            <a:avLst/>
          </a:prstGeom>
          <a:noFill/>
          <a:ln w="9525">
            <a:noFill/>
            <a:round/>
            <a:headEnd/>
            <a:tailEnd/>
          </a:ln>
        </p:spPr>
        <p:txBody>
          <a:bodyPr/>
          <a:lstStyle/>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3C653C"/>
                </a:solidFill>
                <a:latin typeface="+mn-lt"/>
                <a:cs typeface="Arial" charset="0"/>
              </a:rPr>
              <a:t>Range in size from 393 to 617,594.</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3C653C"/>
                </a:solidFill>
                <a:latin typeface="+mn-lt"/>
                <a:cs typeface="Arial" charset="0"/>
              </a:rPr>
              <a:t>37 communities enacted as-of right zoning for renewable generation </a:t>
            </a:r>
          </a:p>
          <a:p>
            <a:pPr marL="741363" lvl="1" indent="-284163">
              <a:lnSpc>
                <a:spcPct val="90000"/>
              </a:lnSpc>
              <a:spcBef>
                <a:spcPts val="500"/>
              </a:spcBef>
              <a:buClr>
                <a:srgbClr val="3C653C"/>
              </a:buClr>
              <a:buSzPct val="75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3C653C"/>
                </a:solidFill>
                <a:latin typeface="+mn-lt"/>
                <a:cs typeface="Arial" charset="0"/>
              </a:rPr>
              <a:t>32 provide for ground mounted PV of 250 kW </a:t>
            </a:r>
          </a:p>
          <a:p>
            <a:pPr marL="741363" lvl="1" indent="-284163">
              <a:lnSpc>
                <a:spcPct val="90000"/>
              </a:lnSpc>
              <a:spcBef>
                <a:spcPts val="500"/>
              </a:spcBef>
              <a:buClr>
                <a:srgbClr val="3C653C"/>
              </a:buClr>
              <a:buSzPct val="75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3C653C"/>
                </a:solidFill>
                <a:latin typeface="+mn-lt"/>
                <a:cs typeface="Arial" charset="0"/>
              </a:rPr>
              <a:t>5 provide for wind of 600 kW</a:t>
            </a:r>
          </a:p>
          <a:p>
            <a:pPr marL="741363" lvl="1" indent="-284163">
              <a:lnSpc>
                <a:spcPct val="90000"/>
              </a:lnSpc>
              <a:spcBef>
                <a:spcPts val="500"/>
              </a:spcBef>
              <a:buClr>
                <a:srgbClr val="3C653C"/>
              </a:buClr>
              <a:buSzPct val="75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3C653C"/>
                </a:solidFill>
                <a:latin typeface="+mn-lt"/>
                <a:cs typeface="Arial" charset="0"/>
              </a:rPr>
              <a:t>1 provides for both wind and PV </a:t>
            </a:r>
          </a:p>
          <a:p>
            <a:pPr marL="741363" lvl="1" indent="-284163">
              <a:lnSpc>
                <a:spcPct val="90000"/>
              </a:lnSpc>
              <a:spcBef>
                <a:spcPts val="5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3C653C"/>
                </a:solidFill>
                <a:latin typeface="+mn-lt"/>
                <a:cs typeface="Arial" charset="0"/>
              </a:rPr>
              <a:t>Total Energy Reduction for all 86 Energy Reduction Plans  – 1,699,063 </a:t>
            </a:r>
            <a:r>
              <a:rPr lang="en-US" dirty="0" err="1">
                <a:solidFill>
                  <a:srgbClr val="3C653C"/>
                </a:solidFill>
                <a:latin typeface="+mn-lt"/>
                <a:cs typeface="Arial" charset="0"/>
              </a:rPr>
              <a:t>MMBtus</a:t>
            </a:r>
            <a:endParaRPr lang="en-US"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p:txBody>
      </p:sp>
      <p:sp>
        <p:nvSpPr>
          <p:cNvPr id="18435" name="Text Box 2"/>
          <p:cNvSpPr txBox="1">
            <a:spLocks noChangeArrowheads="1"/>
          </p:cNvSpPr>
          <p:nvPr/>
        </p:nvSpPr>
        <p:spPr bwMode="auto">
          <a:xfrm>
            <a:off x="949325" y="228600"/>
            <a:ext cx="8008938" cy="838200"/>
          </a:xfrm>
          <a:prstGeom prst="rect">
            <a:avLst/>
          </a:prstGeom>
          <a:noFill/>
          <a:ln w="9360">
            <a:solidFill>
              <a:srgbClr val="336600"/>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 Green Communities Designation and Grant Program – the 86</a:t>
            </a:r>
          </a:p>
        </p:txBody>
      </p:sp>
      <p:sp>
        <p:nvSpPr>
          <p:cNvPr id="18436"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3D51AF-4C3E-4BD2-B365-02F6EE250D1A}"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sz="1600" b="1">
              <a:solidFill>
                <a:srgbClr val="FFFFFF"/>
              </a:solidFill>
              <a:latin typeface="Arial" pitchFamily="34" charset="0"/>
            </a:endParaRP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762000"/>
            <a:ext cx="7848600" cy="4953000"/>
          </a:xfrm>
          <a:prstGeom prst="rect">
            <a:avLst/>
          </a:prstGeom>
          <a:noFill/>
          <a:ln w="9525">
            <a:noFill/>
            <a:round/>
            <a:headEnd/>
            <a:tailEnd/>
          </a:ln>
        </p:spPr>
        <p:txBody>
          <a:bodyPr/>
          <a:lstStyle/>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Communities receive 4 metal road signs and an official certificate</a:t>
            </a: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Grant allocations based on a $125K base plus a population/per capita income formula; maximum $1M.</a:t>
            </a:r>
          </a:p>
          <a:p>
            <a:pPr marL="798513" lvl="1" indent="-341313">
              <a:lnSpc>
                <a:spcPct val="90000"/>
              </a:lnSpc>
              <a:spcBef>
                <a:spcPts val="600"/>
              </a:spcBef>
              <a:buClr>
                <a:srgbClr val="3C653C"/>
              </a:buClr>
              <a:buSzPct val="75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rgbClr val="000000"/>
                </a:solidFill>
                <a:latin typeface="+mn-lt"/>
                <a:cs typeface="Arial" charset="0"/>
              </a:rPr>
              <a:t>Range from $130,725 in Hatfield to $1M for Boston</a:t>
            </a:r>
          </a:p>
          <a:p>
            <a:pPr marL="798513" lvl="1"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000000"/>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Projects being funded include energy conservation measures, performance contracts, solar PV projects, incremental costs for hybrid vehicles.</a:t>
            </a:r>
          </a:p>
          <a:p>
            <a:pPr marL="798513" lvl="1"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dirty="0">
                <a:solidFill>
                  <a:srgbClr val="000000"/>
                </a:solidFill>
                <a:latin typeface="+mn-lt"/>
                <a:cs typeface="Arial" charset="0"/>
              </a:rPr>
              <a:t>23 grants complete to date</a:t>
            </a:r>
          </a:p>
          <a:p>
            <a:pPr marL="1255713" lvl="2" indent="-341313">
              <a:lnSpc>
                <a:spcPct val="90000"/>
              </a:lnSpc>
              <a:spcBef>
                <a:spcPts val="600"/>
              </a:spcBef>
              <a:buClr>
                <a:srgbClr val="3C653C"/>
              </a:buClr>
              <a:buSzPct val="75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dirty="0">
                <a:solidFill>
                  <a:srgbClr val="000000"/>
                </a:solidFill>
                <a:latin typeface="+mn-lt"/>
                <a:cs typeface="Arial" charset="0"/>
              </a:rPr>
              <a:t>Grants $5.4M</a:t>
            </a:r>
          </a:p>
          <a:p>
            <a:pPr marL="1255713" lvl="2" indent="-341313">
              <a:lnSpc>
                <a:spcPct val="90000"/>
              </a:lnSpc>
              <a:spcBef>
                <a:spcPts val="600"/>
              </a:spcBef>
              <a:buClr>
                <a:srgbClr val="3C653C"/>
              </a:buClr>
              <a:buSzPct val="75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dirty="0">
                <a:solidFill>
                  <a:srgbClr val="000000"/>
                </a:solidFill>
                <a:latin typeface="+mn-lt"/>
                <a:cs typeface="Arial" charset="0"/>
              </a:rPr>
              <a:t>Total Projects Costs $7.4M; utility incentives $768K</a:t>
            </a:r>
          </a:p>
          <a:p>
            <a:pPr marL="1255713" lvl="2" indent="-341313">
              <a:lnSpc>
                <a:spcPct val="90000"/>
              </a:lnSpc>
              <a:spcBef>
                <a:spcPts val="600"/>
              </a:spcBef>
              <a:buClr>
                <a:srgbClr val="3C653C"/>
              </a:buClr>
              <a:buSzPct val="75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dirty="0">
                <a:solidFill>
                  <a:srgbClr val="000000"/>
                </a:solidFill>
                <a:latin typeface="+mn-lt"/>
                <a:cs typeface="Arial" charset="0"/>
              </a:rPr>
              <a:t>Annual savings of $1.085M</a:t>
            </a:r>
          </a:p>
          <a:p>
            <a:pPr marL="798513" lvl="1"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p:txBody>
      </p:sp>
      <p:sp>
        <p:nvSpPr>
          <p:cNvPr id="19459" name="Text Box 2"/>
          <p:cNvSpPr txBox="1">
            <a:spLocks noChangeArrowheads="1"/>
          </p:cNvSpPr>
          <p:nvPr/>
        </p:nvSpPr>
        <p:spPr bwMode="auto">
          <a:xfrm>
            <a:off x="949325" y="228600"/>
            <a:ext cx="8008938" cy="838200"/>
          </a:xfrm>
          <a:prstGeom prst="rect">
            <a:avLst/>
          </a:prstGeom>
          <a:noFill/>
          <a:ln w="9360">
            <a:solidFill>
              <a:srgbClr val="336600"/>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 Green Communities Designation and Grant Program – the 86</a:t>
            </a:r>
          </a:p>
        </p:txBody>
      </p:sp>
      <p:sp>
        <p:nvSpPr>
          <p:cNvPr id="19460"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CE8100-2916-4C0F-9A5C-A95E5E577F34}"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sz="1600" b="1">
              <a:solidFill>
                <a:srgbClr val="FFFFFF"/>
              </a:solidFill>
              <a:latin typeface="Arial" pitchFamily="34" charset="0"/>
            </a:endParaRP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295400"/>
            <a:ext cx="7848600" cy="3886200"/>
          </a:xfrm>
          <a:prstGeom prst="rect">
            <a:avLst/>
          </a:prstGeom>
          <a:noFill/>
          <a:ln w="9525">
            <a:noFill/>
            <a:round/>
            <a:headEnd/>
            <a:tailEnd/>
          </a:ln>
        </p:spPr>
        <p:txBody>
          <a:bodyPr/>
          <a:lstStyle/>
          <a:p>
            <a:pPr marL="341313" indent="-341313" algn="ctr">
              <a:lnSpc>
                <a:spcPct val="90000"/>
              </a:lnSpc>
              <a:spcBef>
                <a:spcPts val="0"/>
              </a:spcBef>
              <a:spcAft>
                <a:spcPts val="300"/>
              </a:spcAft>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mn-lt"/>
                <a:cs typeface="Arial" charset="0"/>
              </a:rPr>
              <a:t>Lowell  - JFK Civic Center Chiller Replacement &amp; </a:t>
            </a:r>
            <a:br>
              <a:rPr lang="en-US" b="1" dirty="0">
                <a:solidFill>
                  <a:srgbClr val="000000"/>
                </a:solidFill>
                <a:latin typeface="+mn-lt"/>
                <a:cs typeface="Arial" charset="0"/>
              </a:rPr>
            </a:br>
            <a:r>
              <a:rPr lang="en-US" b="1" dirty="0">
                <a:solidFill>
                  <a:srgbClr val="000000"/>
                </a:solidFill>
                <a:latin typeface="+mn-lt"/>
                <a:cs typeface="Arial" charset="0"/>
              </a:rPr>
              <a:t>Four School Lighting Improvements</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Grant towards Performance Contract measures allowed Lowell to do additional energy measures in City Hall</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mn-lt"/>
                <a:cs typeface="Arial" charset="0"/>
              </a:rPr>
              <a:t>National Grid rebates applied to lighting</a:t>
            </a:r>
            <a:br>
              <a:rPr lang="en-US" dirty="0">
                <a:solidFill>
                  <a:srgbClr val="000000"/>
                </a:solidFill>
                <a:latin typeface="+mn-lt"/>
                <a:cs typeface="Arial" charset="0"/>
              </a:rPr>
            </a:br>
            <a:r>
              <a:rPr lang="en-US" dirty="0">
                <a:solidFill>
                  <a:srgbClr val="000000"/>
                </a:solidFill>
                <a:latin typeface="+mn-lt"/>
                <a:cs typeface="Arial" charset="0"/>
              </a:rPr>
              <a:t>fixture upgrades, lighting controls, and </a:t>
            </a:r>
            <a:br>
              <a:rPr lang="en-US" dirty="0">
                <a:solidFill>
                  <a:srgbClr val="000000"/>
                </a:solidFill>
                <a:latin typeface="+mn-lt"/>
                <a:cs typeface="Arial" charset="0"/>
              </a:rPr>
            </a:br>
            <a:r>
              <a:rPr lang="en-US" dirty="0">
                <a:solidFill>
                  <a:srgbClr val="000000"/>
                </a:solidFill>
                <a:latin typeface="+mn-lt"/>
                <a:cs typeface="Arial" charset="0"/>
              </a:rPr>
              <a:t>vending machine controls in schools</a:t>
            </a:r>
            <a:r>
              <a:rPr lang="en-US" dirty="0">
                <a:solidFill>
                  <a:srgbClr val="3C653C"/>
                </a:solidFill>
                <a:latin typeface="+mn-lt"/>
                <a:cs typeface="Arial" charset="0"/>
              </a:rPr>
              <a:t> </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cs typeface="Arial"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cs typeface="Arial" charset="0"/>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cs typeface="Arial" charset="0"/>
            </a:endParaRPr>
          </a:p>
        </p:txBody>
      </p:sp>
      <p:sp>
        <p:nvSpPr>
          <p:cNvPr id="20483" name="Text Box 2"/>
          <p:cNvSpPr txBox="1">
            <a:spLocks noChangeArrowheads="1"/>
          </p:cNvSpPr>
          <p:nvPr/>
        </p:nvSpPr>
        <p:spPr bwMode="auto">
          <a:xfrm>
            <a:off x="949325" y="228600"/>
            <a:ext cx="8008938" cy="838200"/>
          </a:xfrm>
          <a:prstGeom prst="rect">
            <a:avLst/>
          </a:prstGeom>
          <a:noFill/>
          <a:ln w="9360">
            <a:solidFill>
              <a:srgbClr val="336600"/>
            </a:solidFill>
            <a:miter lim="800000"/>
            <a:headEnd/>
            <a:tailEnd/>
          </a:ln>
        </p:spPr>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99"/>
                </a:solidFill>
                <a:latin typeface="Arial" pitchFamily="34" charset="0"/>
              </a:rPr>
              <a:t> Green Communities Designation and Grant Program – the 86</a:t>
            </a:r>
          </a:p>
        </p:txBody>
      </p:sp>
      <p:sp>
        <p:nvSpPr>
          <p:cNvPr id="20484"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A74B823-1578-4177-AF7E-FF5CA508EF94}" type="slidenum">
              <a:rPr lang="en-US" sz="1600" b="1">
                <a:solidFill>
                  <a:srgbClr val="FFFFFF"/>
                </a:solidFill>
                <a:latin typeface="Arial"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600" b="1">
              <a:solidFill>
                <a:srgbClr val="FFFFFF"/>
              </a:solidFill>
              <a:latin typeface="Arial" pitchFamily="34" charset="0"/>
            </a:endParaRPr>
          </a:p>
        </p:txBody>
      </p:sp>
      <p:pic>
        <p:nvPicPr>
          <p:cNvPr id="20485" name="Picture 6" descr="T:\GrnComm\GC Application\GC Round 1\!Grant Applications Round 1\Lowell\Reports\images\Chiller_Complete_111129.jpg"/>
          <p:cNvPicPr>
            <a:picLocks noChangeAspect="1" noChangeArrowheads="1"/>
          </p:cNvPicPr>
          <p:nvPr/>
        </p:nvPicPr>
        <p:blipFill>
          <a:blip r:embed="rId4" cstate="print"/>
          <a:srcRect/>
          <a:stretch>
            <a:fillRect/>
          </a:stretch>
        </p:blipFill>
        <p:spPr bwMode="auto">
          <a:xfrm>
            <a:off x="2057400" y="4432300"/>
            <a:ext cx="2514600" cy="1739900"/>
          </a:xfrm>
          <a:prstGeom prst="rect">
            <a:avLst/>
          </a:prstGeom>
          <a:noFill/>
          <a:ln w="9525">
            <a:noFill/>
            <a:miter lim="800000"/>
            <a:headEnd/>
            <a:tailEnd/>
          </a:ln>
        </p:spPr>
      </p:pic>
      <p:pic>
        <p:nvPicPr>
          <p:cNvPr id="20486" name="Picture 10" descr="T:\GrnComm\GC Application\GC Round 1\!Grant Applications Round 1\Lowell\Reports\images\Murkland Halllway Lowell Schools.jpg"/>
          <p:cNvPicPr>
            <a:picLocks noChangeAspect="1" noChangeArrowheads="1"/>
          </p:cNvPicPr>
          <p:nvPr/>
        </p:nvPicPr>
        <p:blipFill>
          <a:blip r:embed="rId5" cstate="print">
            <a:lum bright="10000"/>
          </a:blip>
          <a:srcRect l="15784"/>
          <a:stretch>
            <a:fillRect/>
          </a:stretch>
        </p:blipFill>
        <p:spPr bwMode="auto">
          <a:xfrm>
            <a:off x="6923088" y="2744788"/>
            <a:ext cx="2068512" cy="3275012"/>
          </a:xfrm>
          <a:prstGeom prst="rect">
            <a:avLst/>
          </a:prstGeom>
          <a:noFill/>
          <a:ln w="9525">
            <a:noFill/>
            <a:miter lim="800000"/>
            <a:headEnd/>
            <a:tailEnd/>
          </a:ln>
        </p:spPr>
      </p:pic>
      <p:pic>
        <p:nvPicPr>
          <p:cNvPr id="20487" name="Picture 11" descr="T:\GrnComm\GC Application\GC Round 1\!Grant Applications Round 1\Lowell\Reports\images\Merkland Vending 2.jpg"/>
          <p:cNvPicPr>
            <a:picLocks noChangeAspect="1" noChangeArrowheads="1"/>
          </p:cNvPicPr>
          <p:nvPr/>
        </p:nvPicPr>
        <p:blipFill>
          <a:blip r:embed="rId6" cstate="print"/>
          <a:srcRect/>
          <a:stretch>
            <a:fillRect/>
          </a:stretch>
        </p:blipFill>
        <p:spPr bwMode="auto">
          <a:xfrm>
            <a:off x="4648200" y="4419600"/>
            <a:ext cx="2144713" cy="1736725"/>
          </a:xfrm>
          <a:prstGeom prst="rect">
            <a:avLst/>
          </a:prstGeom>
          <a:noFill/>
          <a:ln w="9525">
            <a:noFill/>
            <a:miter lim="800000"/>
            <a:headEnd/>
            <a:tailEnd/>
          </a:ln>
        </p:spPr>
      </p:pic>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Tru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
  <p:tag name="ZEROBASED" val="True"/>
  <p:tag name="FIBDISPLAYRESULTS" val="True"/>
  <p:tag name="PRRESPONSE1" val="10"/>
  <p:tag name="PRRESPONSE5" val="6"/>
  <p:tag name="PRRESPONSE9" val="2"/>
  <p:tag name="OFFISYNC_CONTAIN_GUIDS" val="TRUE"/>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Fals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2.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9ce4a9c7-940d-46e5-9e36-7b72bbe0a052"/>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9ce4a9c7-940d-46e5-9e36-7b72bbe0a052"/>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9ce4a9c7-940d-46e5-9e36-7b72bbe0a052"/>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85ced2ea-a038-4496-bbc4-09da3b24e218"/>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43b1132a-abde-4efc-a3d5-41d9f77c9f0c"/>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164c6deb-cb6a-4fa9-92f2-03a83d889ecb"/>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880495b6-473a-4c9b-aa73-242fb5fcb73f"/>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7d74cdbd-e62b-46ab-a8ed-2cc1d231cdea"/>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a1820729-93bc-40ac-bc88-1673c7f71977"/>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fb0cfa74-0053-4805-82f6-f2aa393bdbf7"/>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613d0979-5148-4817-b434-5b6d830beace"/>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eb301022-277c-4df3-9295-e67532ff319b"/>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eb301022-277c-4df3-9295-e67532ff319b"/>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eb301022-277c-4df3-9295-e67532ff319b"/>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OFFISYNC_SLIDE_GUID" val="eb301022-277c-4df3-9295-e67532ff319b"/>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OFFISYNC_SLIDE_GUID" val="82b743ff-82f4-46e1-9538-8f084f256747"/>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OFFISYNC_SLIDE_GUID" val="b23c7f98-554e-4544-89a5-3fc9ab37ae1b"/>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66aa0c2f-b82e-462f-88b3-f8717d60ec25"/>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OFFISYNC_SLIDE_GUID" val="6dc67aae-3d49-48c3-8d68-bd1fe2672da5"/>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OFFISYNC_SLIDE_GUID" val="d3c7c212-11d8-4d42-8a67-e8e033a1c090"/>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OFFISYNC_SLIDE_GUID" val="c18ba736-975d-4ce9-a24d-449563e57f9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OFFISYNC_SLIDE_GUID" val="d8922cf7-de01-4ede-b5a9-f4884829b583"/>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OFFISYNC_SLIDE_GUID" val="61ea38b7-6503-452b-92fb-e9c257f722b3"/>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OFFISYNC_SLIDE_GUID" val="9ce4a9c7-940d-46e5-9e36-7b72bbe0a052"/>
  <p:tag name="NOPREFERENCE" val="False"/>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22553</TotalTime>
  <Words>1514</Words>
  <Application>Microsoft Office PowerPoint</Application>
  <PresentationFormat>On-screen Show (4:3)</PresentationFormat>
  <Paragraphs>314</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Wingdings</vt:lpstr>
      <vt:lpstr>Times New Roman</vt:lpstr>
      <vt:lpstr>Calibri</vt:lpstr>
      <vt:lpstr>Lucida Sans</vt:lpstr>
      <vt:lpstr>MS Gothic</vt:lpstr>
      <vt:lpstr>Capsules</vt:lpstr>
      <vt:lpstr>Slide 1</vt:lpstr>
      <vt:lpstr>Serves as the hub for all Massachusetts cities and towns on energy matters</vt:lpstr>
      <vt:lpstr>Green Communities Division -  Programs &amp; Resources for Municipalities</vt:lpstr>
      <vt:lpstr>Slide 4</vt:lpstr>
      <vt:lpstr>Meet the Green Communities!</vt:lpstr>
      <vt:lpstr>Green Communities Impact</vt:lpstr>
      <vt:lpstr>Slide 7</vt:lpstr>
      <vt:lpstr>Slide 8</vt:lpstr>
      <vt:lpstr>Slide 9</vt:lpstr>
      <vt:lpstr>Slide 10</vt:lpstr>
      <vt:lpstr>Slide 11</vt:lpstr>
      <vt:lpstr>Why Become a Green Community? </vt:lpstr>
      <vt:lpstr>Slide 13</vt:lpstr>
      <vt:lpstr>Slide 14</vt:lpstr>
      <vt:lpstr>Slide 15</vt:lpstr>
      <vt:lpstr>Municipal Energy Efficiency - EAP</vt:lpstr>
      <vt:lpstr>       Energy Management Services Assistance – MGL c25A sections 11C and 11i</vt:lpstr>
      <vt:lpstr>  </vt:lpstr>
      <vt:lpstr>Massachusetts Municipal Energy Group</vt:lpstr>
      <vt:lpstr>       Clean Energy Results Program </vt:lpstr>
      <vt:lpstr>       Green Communities Division – What’s new?</vt:lpstr>
      <vt:lpstr>       Green Communities Division – What’s new?</vt:lpstr>
      <vt:lpstr>       Green Communities Division – What’s new?</vt:lpstr>
      <vt:lpstr>Slide 24</vt:lpstr>
      <vt:lpstr>Contact Information</vt:lpstr>
    </vt:vector>
  </TitlesOfParts>
  <Company>ENE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KPisiewski</dc:creator>
  <cp:lastModifiedBy>jblaustein</cp:lastModifiedBy>
  <cp:revision>1902</cp:revision>
  <cp:lastPrinted>2008-02-11T15:01:39Z</cp:lastPrinted>
  <dcterms:created xsi:type="dcterms:W3CDTF">2008-02-11T15:01:39Z</dcterms:created>
  <dcterms:modified xsi:type="dcterms:W3CDTF">2012-05-02T15:35:33Z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Offisync_FolderId">
    <vt:lpwstr/>
  </property>
  <property fmtid="{D5CDD505-2E9C-101B-9397-08002B2CF9AE}" pid="4" name="Offisync_SaveTime">
    <vt:lpwstr/>
  </property>
  <property fmtid="{D5CDD505-2E9C-101B-9397-08002B2CF9AE}" pid="5" name="Offisync_IsSaved">
    <vt:lpwstr>False</vt:lpwstr>
  </property>
  <property fmtid="{D5CDD505-2E9C-101B-9397-08002B2CF9AE}" pid="6" name="Offisync_UniqueId">
    <vt:lpwstr>233951;16117958</vt:lpwstr>
  </property>
  <property fmtid="{D5CDD505-2E9C-101B-9397-08002B2CF9AE}" pid="7" name="CentralDesktop_MDAdded">
    <vt:lpwstr>True</vt:lpwstr>
  </property>
  <property fmtid="{D5CDD505-2E9C-101B-9397-08002B2CF9AE}" pid="8" name="Offisync_FileTitle">
    <vt:lpwstr/>
  </property>
  <property fmtid="{D5CDD505-2E9C-101B-9397-08002B2CF9AE}" pid="9" name="Offisync_UpdateToken">
    <vt:lpwstr>2012-02-14T10:01:40-0500</vt:lpwstr>
  </property>
  <property fmtid="{D5CDD505-2E9C-101B-9397-08002B2CF9AE}" pid="10" name="Offisync_ProviderName">
    <vt:lpwstr>Central Desktop</vt:lpwstr>
  </property>
  <property fmtid="{D5CDD505-2E9C-101B-9397-08002B2CF9AE}" pid="11" name="Offisync_ProviderInitializationData">
    <vt:lpwstr/>
  </property>
  <property fmtid="{D5CDD505-2E9C-101B-9397-08002B2CF9AE}" pid="12" name="Offisync_SavedByUsername">
    <vt:lpwstr>Tom Witkin (tomwitkin)</vt:lpwstr>
  </property>
</Properties>
</file>