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8"/>
  </p:notesMasterIdLst>
  <p:sldIdLst>
    <p:sldId id="259" r:id="rId2"/>
    <p:sldId id="261" r:id="rId3"/>
    <p:sldId id="262" r:id="rId4"/>
    <p:sldId id="270" r:id="rId5"/>
    <p:sldId id="268" r:id="rId6"/>
    <p:sldId id="257" r:id="rId7"/>
    <p:sldId id="258" r:id="rId8"/>
    <p:sldId id="276" r:id="rId9"/>
    <p:sldId id="263" r:id="rId10"/>
    <p:sldId id="274" r:id="rId11"/>
    <p:sldId id="275" r:id="rId12"/>
    <p:sldId id="277" r:id="rId13"/>
    <p:sldId id="266" r:id="rId14"/>
    <p:sldId id="264" r:id="rId15"/>
    <p:sldId id="267" r:id="rId16"/>
    <p:sldId id="269" r:id="rId1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30" y="-10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9DBB7E-999F-4DC5-BDE8-E69038272239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F006C-74F4-4197-88D8-766A7B596F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.</a:t>
            </a:r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BF006C-74F4-4197-88D8-766A7B596FA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A866-A5CC-4F93-8DD8-99A4F0D5BE32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4B08C8-153F-4925-BA04-4BEAF7269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A866-A5CC-4F93-8DD8-99A4F0D5BE32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08C8-153F-4925-BA04-4BEAF7269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74B08C8-153F-4925-BA04-4BEAF7269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A866-A5CC-4F93-8DD8-99A4F0D5BE32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A866-A5CC-4F93-8DD8-99A4F0D5BE32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74B08C8-153F-4925-BA04-4BEAF7269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A866-A5CC-4F93-8DD8-99A4F0D5BE32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4B08C8-153F-4925-BA04-4BEAF7269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EFAA866-A5CC-4F93-8DD8-99A4F0D5BE32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B08C8-153F-4925-BA04-4BEAF7269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A866-A5CC-4F93-8DD8-99A4F0D5BE32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74B08C8-153F-4925-BA04-4BEAF7269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A866-A5CC-4F93-8DD8-99A4F0D5BE32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74B08C8-153F-4925-BA04-4BEAF7269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A866-A5CC-4F93-8DD8-99A4F0D5BE32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4B08C8-153F-4925-BA04-4BEAF72690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4B08C8-153F-4925-BA04-4BEAF7269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AA866-A5CC-4F93-8DD8-99A4F0D5BE32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74B08C8-153F-4925-BA04-4BEAF7269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EFAA866-A5CC-4F93-8DD8-99A4F0D5BE32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EFAA866-A5CC-4F93-8DD8-99A4F0D5BE32}" type="datetimeFigureOut">
              <a:rPr lang="en-US" smtClean="0"/>
              <a:pPr/>
              <a:t>12/9/2010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74B08C8-153F-4925-BA04-4BEAF726902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4" cy="1295400"/>
          </a:xfrm>
        </p:spPr>
        <p:txBody>
          <a:bodyPr/>
          <a:lstStyle/>
          <a:p>
            <a:r>
              <a:rPr lang="en-US" dirty="0" smtClean="0"/>
              <a:t>Regional forum for </a:t>
            </a:r>
            <a:r>
              <a:rPr lang="en-US" dirty="0" err="1" smtClean="0"/>
              <a:t>beverly</a:t>
            </a:r>
            <a:r>
              <a:rPr lang="en-US" dirty="0" smtClean="0"/>
              <a:t>, </a:t>
            </a:r>
            <a:r>
              <a:rPr lang="en-US" dirty="0" err="1" smtClean="0"/>
              <a:t>danvers</a:t>
            </a:r>
            <a:r>
              <a:rPr lang="en-US" dirty="0" smtClean="0"/>
              <a:t> and </a:t>
            </a:r>
            <a:r>
              <a:rPr lang="en-US" dirty="0" err="1" smtClean="0"/>
              <a:t>salem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December 8, 2010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North Shore Regional Strategic Planning Project</a:t>
            </a:r>
            <a:endParaRPr lang="en-US" sz="28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191000"/>
            <a:ext cx="3228975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4191000"/>
            <a:ext cx="3147822" cy="2108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4191000"/>
            <a:ext cx="2078831" cy="208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Criteria for Regional Significance - PDAs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Relationship of PDA to Metro Future Community Oriented Development Areas (CODAs).</a:t>
            </a:r>
          </a:p>
          <a:p>
            <a:pPr lvl="1"/>
            <a:r>
              <a:rPr lang="en-US" dirty="0" smtClean="0"/>
              <a:t>Areas identified for targeted growth based on transit access, existing population and employment density, town/village centers, sewer service, master plans, underutilized commercial districts and/or community comments.</a:t>
            </a:r>
          </a:p>
          <a:p>
            <a:r>
              <a:rPr lang="en-US" dirty="0" smtClean="0"/>
              <a:t>Average Distance to Common Household Destinations – a measure of how much a household has to travel for daily errands. </a:t>
            </a:r>
          </a:p>
          <a:p>
            <a:r>
              <a:rPr lang="en-US" dirty="0" smtClean="0"/>
              <a:t>Highway access.</a:t>
            </a:r>
          </a:p>
          <a:p>
            <a:r>
              <a:rPr lang="en-US" dirty="0" smtClean="0"/>
              <a:t>In denser urban areas, smaller mixed-use site may not reach the level of regional significance.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Criteria for Regional Significance - PPAs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Value as a water supply protection area.</a:t>
            </a:r>
          </a:p>
          <a:p>
            <a:r>
              <a:rPr lang="en-US" dirty="0" smtClean="0"/>
              <a:t>Connecting other open space areas.</a:t>
            </a:r>
          </a:p>
          <a:p>
            <a:r>
              <a:rPr lang="en-US" dirty="0" smtClean="0"/>
              <a:t>Congruence with State Land Conservation Plan priorities.</a:t>
            </a:r>
          </a:p>
          <a:p>
            <a:pPr lvl="1"/>
            <a:r>
              <a:rPr lang="en-US" dirty="0" smtClean="0"/>
              <a:t>Plan seeks to conserve 1 million acres of the most significant open space not already developed or protected.</a:t>
            </a:r>
          </a:p>
          <a:p>
            <a:r>
              <a:rPr lang="en-US" dirty="0" smtClean="0"/>
              <a:t>Protection of scenic vistas.</a:t>
            </a:r>
          </a:p>
          <a:p>
            <a:r>
              <a:rPr lang="en-US" dirty="0" smtClean="0"/>
              <a:t>Relationship to a larger eco-system.</a:t>
            </a:r>
          </a:p>
          <a:p>
            <a:r>
              <a:rPr lang="en-US" dirty="0" smtClean="0"/>
              <a:t>Preservation of agricultural land.</a:t>
            </a:r>
          </a:p>
          <a:p>
            <a:r>
              <a:rPr lang="en-US" dirty="0" smtClean="0"/>
              <a:t>In urban areas, smaller parcels, especially those providing access to water were considered regionally significant.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Criteria for Regional Significance - RSTIs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RSTIs that support identified Regionally Significant PDAs.</a:t>
            </a:r>
          </a:p>
          <a:p>
            <a:endParaRPr lang="en-US" dirty="0" smtClean="0"/>
          </a:p>
          <a:p>
            <a:r>
              <a:rPr lang="en-US" dirty="0" smtClean="0"/>
              <a:t>RSTIs that connect to identified Regionally Significant PPAs without adverse impacts.</a:t>
            </a:r>
          </a:p>
          <a:p>
            <a:endParaRPr lang="en-US" dirty="0" smtClean="0"/>
          </a:p>
          <a:p>
            <a:r>
              <a:rPr lang="en-US" dirty="0" smtClean="0"/>
              <a:t>RSTIs that increase regional </a:t>
            </a:r>
            <a:r>
              <a:rPr lang="en-US" smtClean="0"/>
              <a:t>transportation choices.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 </a:t>
            </a:r>
            <a:r>
              <a:rPr lang="en-US" sz="3100" dirty="0" smtClean="0"/>
              <a:t>Identify development and preservation areas and transportation projects</a:t>
            </a:r>
            <a:endParaRPr lang="en-US" sz="3100" dirty="0"/>
          </a:p>
        </p:txBody>
      </p:sp>
      <p:pic>
        <p:nvPicPr>
          <p:cNvPr id="6" name="Content Placeholder 5" descr="Regional_Legend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2362200"/>
            <a:ext cx="6684836" cy="35524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Metro Future?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b="1" dirty="0" smtClean="0"/>
              <a:t>A bold and achievable plan to make a "Greater Boston Region"</a:t>
            </a:r>
            <a:r>
              <a:rPr lang="en-US" sz="2600" dirty="0" smtClean="0"/>
              <a:t> - to better the lives of the people who live and work in Metropolitan Boston between now and 2030.  </a:t>
            </a:r>
          </a:p>
          <a:p>
            <a:endParaRPr lang="en-US" dirty="0" smtClean="0"/>
          </a:p>
          <a:p>
            <a:r>
              <a:rPr lang="en-US" sz="2600" dirty="0" smtClean="0"/>
              <a:t>Built with the extensive participation of thousands of "plan builders," it includes 65 detailed  goals for development and preservation, and 13 specific implementation strategies.</a:t>
            </a:r>
          </a:p>
          <a:p>
            <a:endParaRPr lang="en-US" dirty="0" smtClean="0"/>
          </a:p>
          <a:p>
            <a:r>
              <a:rPr lang="en-US" sz="2600" b="1" dirty="0" err="1" smtClean="0"/>
              <a:t>MetroFuture</a:t>
            </a:r>
            <a:r>
              <a:rPr lang="en-US" sz="2600" b="1" dirty="0" smtClean="0"/>
              <a:t> Focuses on Growth where it Already Exists</a:t>
            </a:r>
            <a:r>
              <a:rPr lang="en-US" sz="2600" dirty="0" smtClean="0"/>
              <a:t> - where we live, work and play, linked by an efficient transportation system and protects our natural resources.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1371600"/>
          </a:xfrm>
        </p:spPr>
        <p:txBody>
          <a:bodyPr>
            <a:noAutofit/>
          </a:bodyPr>
          <a:lstStyle/>
          <a:p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1800" b="1" dirty="0" smtClean="0"/>
              <a:t/>
            </a:r>
            <a:br>
              <a:rPr lang="en-US" sz="1800" b="1" dirty="0" smtClean="0"/>
            </a:br>
            <a:r>
              <a:rPr lang="en-US" sz="2000" b="1" dirty="0" smtClean="0"/>
              <a:t> </a:t>
            </a:r>
            <a:br>
              <a:rPr lang="en-US" sz="2000" b="1" dirty="0" smtClean="0"/>
            </a:br>
            <a:r>
              <a:rPr lang="en-US" sz="2000" b="1" dirty="0" smtClean="0"/>
              <a:t>Regulatory tools with regard to Zoning Reform Legislation</a:t>
            </a:r>
            <a:br>
              <a:rPr lang="en-US" sz="2000" b="1" dirty="0" smtClean="0"/>
            </a:br>
            <a:r>
              <a:rPr lang="en-US" sz="2000" b="1" dirty="0" smtClean="0"/>
              <a:t> and Metro Future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686800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As part of the final report to the state, MAPC will also evaluate how local regulations promote state-wide land use goals and MetroFuture in areas including, but not limited to:</a:t>
            </a:r>
          </a:p>
          <a:p>
            <a:pPr>
              <a:buNone/>
            </a:pPr>
            <a:endParaRPr lang="en-US" sz="2400" dirty="0" smtClean="0"/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Regulations guaranteeing prompt and predictable permitting for commercial and industrial development.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Zoning for by-right multi-family or higher density single family residential development.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Zoning for renewable energy facilities (generating, R&amp;D, manufacturing).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Zoning for open space residential or cluster developments.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Regulations requiring Low Impact Development techniques.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Adoption of the Community Preservation Act.</a:t>
            </a:r>
          </a:p>
          <a:p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>Inter-municipal discussion on land use issues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Did you learn anything new about what is going on in other communities?</a:t>
            </a:r>
          </a:p>
          <a:p>
            <a:r>
              <a:rPr lang="en-US" sz="2400" dirty="0" smtClean="0"/>
              <a:t>Do you have a better understanding of your goals for development and preservation in a regional context?</a:t>
            </a:r>
          </a:p>
          <a:p>
            <a:r>
              <a:rPr lang="en-US" sz="2400" dirty="0" smtClean="0"/>
              <a:t>Have we missed any key preservation or development areas or transportation improvements?</a:t>
            </a:r>
          </a:p>
          <a:p>
            <a:r>
              <a:rPr lang="en-US" sz="2400" dirty="0" smtClean="0"/>
              <a:t>Do you have ideas for how to continue this inter-municipal dialog?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About the Project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project is funded by the Executive Office of Housing and Economic Development (EOHED) and the Metropolitan Area Planning Council (MAPC).	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The project involves the communities of Beverly, Danvers, Hamilton,  Ipswich, Salem and Wenham.   </a:t>
            </a:r>
          </a:p>
          <a:p>
            <a:endParaRPr lang="en-US" dirty="0" smtClean="0"/>
          </a:p>
          <a:p>
            <a:r>
              <a:rPr lang="en-US" dirty="0" smtClean="0"/>
              <a:t>Communities were contacted to determine their interest in participating.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		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Purpose of the Project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i="1" dirty="0" smtClean="0"/>
          </a:p>
          <a:p>
            <a:r>
              <a:rPr lang="en-US" sz="1800" dirty="0" smtClean="0"/>
              <a:t>Identify priority development  and preservation areas and regionally significant transportation investments.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Evaluate implementation tools and options.</a:t>
            </a:r>
          </a:p>
          <a:p>
            <a:pPr>
              <a:buNone/>
            </a:pPr>
            <a:endParaRPr lang="en-US" sz="1800" dirty="0" smtClean="0"/>
          </a:p>
          <a:p>
            <a:r>
              <a:rPr lang="en-US" sz="1800" dirty="0" smtClean="0"/>
              <a:t>Promote inter-municipal discussion and collaboration on land use issues.</a:t>
            </a:r>
          </a:p>
          <a:p>
            <a:endParaRPr lang="en-US" sz="1800" dirty="0" smtClean="0"/>
          </a:p>
          <a:p>
            <a:r>
              <a:rPr lang="en-US" sz="1800" dirty="0" smtClean="0"/>
              <a:t>Provide an understanding of the regional context within which decisions are made and their relation to the goals of the regional plan, </a:t>
            </a:r>
            <a:r>
              <a:rPr lang="en-US" sz="1800" dirty="0" err="1" smtClean="0"/>
              <a:t>MetroFuture</a:t>
            </a:r>
            <a:r>
              <a:rPr lang="en-US" sz="1800" dirty="0" smtClean="0"/>
              <a:t>.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1800" dirty="0" smtClean="0"/>
              <a:t>Evaluate how communities’ actions/goals are working to meet the state’s land use goals as expressed in the proposed land use partnership act.</a:t>
            </a:r>
          </a:p>
          <a:p>
            <a:endParaRPr lang="en-US" sz="2400" dirty="0" smtClean="0"/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Meeting Format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presentation will provide an overview of the key elements of the project.</a:t>
            </a:r>
          </a:p>
          <a:p>
            <a:endParaRPr lang="en-US" dirty="0" smtClean="0"/>
          </a:p>
          <a:p>
            <a:r>
              <a:rPr lang="en-US" dirty="0" smtClean="0"/>
              <a:t>At the end of this presentation I will walk you through the maps.</a:t>
            </a:r>
          </a:p>
          <a:p>
            <a:endParaRPr lang="en-US" dirty="0" smtClean="0"/>
          </a:p>
          <a:p>
            <a:r>
              <a:rPr lang="en-US" dirty="0" smtClean="0"/>
              <a:t>We’ll have a brief ten minute break for you to view maps.</a:t>
            </a:r>
          </a:p>
          <a:p>
            <a:endParaRPr lang="en-US" dirty="0" smtClean="0"/>
          </a:p>
          <a:p>
            <a:r>
              <a:rPr lang="en-US" dirty="0" smtClean="0"/>
              <a:t>The last slide poses some questions to start off the discussion part of tonight.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Review of previous plans, studies and reports.</a:t>
            </a:r>
          </a:p>
          <a:p>
            <a:endParaRPr lang="en-US" dirty="0" smtClean="0"/>
          </a:p>
          <a:p>
            <a:r>
              <a:rPr lang="en-US" smtClean="0"/>
              <a:t>Meetings </a:t>
            </a:r>
            <a:r>
              <a:rPr lang="en-US" dirty="0" smtClean="0"/>
              <a:t>with city and town planners.</a:t>
            </a:r>
          </a:p>
          <a:p>
            <a:endParaRPr lang="en-US" dirty="0" smtClean="0"/>
          </a:p>
          <a:p>
            <a:r>
              <a:rPr lang="en-US" dirty="0" smtClean="0"/>
              <a:t>Community meetings.</a:t>
            </a:r>
          </a:p>
          <a:p>
            <a:endParaRPr lang="en-US" dirty="0" smtClean="0"/>
          </a:p>
          <a:p>
            <a:r>
              <a:rPr lang="en-US" dirty="0" smtClean="0"/>
              <a:t>MAPC review of mapped areas to determine those with regional significance.</a:t>
            </a:r>
          </a:p>
          <a:p>
            <a:endParaRPr lang="en-US" dirty="0" smtClean="0"/>
          </a:p>
          <a:p>
            <a:r>
              <a:rPr lang="en-US" dirty="0" smtClean="0"/>
              <a:t>Regional forums.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Priority Development Areas (PDAs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Areas for development or redevelopment/re-use.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May include retail, industrial, office, housing.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In general, PDAs are located where infrastructure already exists but may need additional investment in infrastructure to realize their growth potential.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General location where growth is desired but still subject to local zoning and development regulations.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Priority Preservation Areas (PPAs)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Areas that have significant natural resources or features. </a:t>
            </a:r>
          </a:p>
          <a:p>
            <a:endParaRPr lang="en-US" dirty="0" smtClean="0"/>
          </a:p>
          <a:p>
            <a:r>
              <a:rPr lang="en-US" dirty="0" smtClean="0"/>
              <a:t>Areas critical to water supply.</a:t>
            </a:r>
          </a:p>
          <a:p>
            <a:endParaRPr lang="en-US" dirty="0" smtClean="0"/>
          </a:p>
          <a:p>
            <a:r>
              <a:rPr lang="en-US" dirty="0" smtClean="0"/>
              <a:t>Scenic vistas.</a:t>
            </a:r>
          </a:p>
          <a:p>
            <a:endParaRPr lang="en-US" dirty="0" smtClean="0"/>
          </a:p>
          <a:p>
            <a:r>
              <a:rPr lang="en-US" dirty="0" smtClean="0"/>
              <a:t>Areas of historical significance.</a:t>
            </a:r>
          </a:p>
          <a:p>
            <a:endParaRPr lang="en-US" dirty="0" smtClean="0"/>
          </a:p>
          <a:p>
            <a:r>
              <a:rPr lang="en-US" dirty="0" smtClean="0"/>
              <a:t>Areas that link open spaces and create trail networks.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Combined PDA/PPAs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Cross-hatched areas represent areas where preservation and development are both desired.</a:t>
            </a:r>
          </a:p>
          <a:p>
            <a:r>
              <a:rPr lang="en-US" dirty="0" smtClean="0"/>
              <a:t>Some areas may be slated for limited development that preserves significant open spaces (i.e. Great Estates Bylaw in Ipswich).</a:t>
            </a:r>
          </a:p>
          <a:p>
            <a:r>
              <a:rPr lang="en-US" dirty="0" smtClean="0"/>
              <a:t>Other areas may represent conflicting desires within a community that need to be resolved.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Regionally Significant Transportation Investments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Projects that increase efficiency and enhance inter-connectivity for regional travel.</a:t>
            </a:r>
          </a:p>
          <a:p>
            <a:endParaRPr lang="en-US" dirty="0" smtClean="0"/>
          </a:p>
          <a:p>
            <a:r>
              <a:rPr lang="en-US" dirty="0" smtClean="0"/>
              <a:t>Roadway improvements as well as transit, bicycle and pedestrian improvements that individually or collectively support regional mobility.</a:t>
            </a:r>
          </a:p>
          <a:p>
            <a:endParaRPr lang="en-US" dirty="0" smtClean="0"/>
          </a:p>
          <a:p>
            <a:r>
              <a:rPr lang="en-US" dirty="0" smtClean="0"/>
              <a:t>Airports, ports and intermodal freight facilities that serve the regional economy.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331</TotalTime>
  <Words>828</Words>
  <Application>Microsoft Office PowerPoint</Application>
  <PresentationFormat>On-screen Show (4:3)</PresentationFormat>
  <Paragraphs>135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North Shore Regional Strategic Planning Project</vt:lpstr>
      <vt:lpstr>About the Project</vt:lpstr>
      <vt:lpstr>Purpose of the Project</vt:lpstr>
      <vt:lpstr>Meeting Format</vt:lpstr>
      <vt:lpstr>Process</vt:lpstr>
      <vt:lpstr>Priority Development Areas (PDAs)</vt:lpstr>
      <vt:lpstr>Priority Preservation Areas (PPAs)</vt:lpstr>
      <vt:lpstr>Combined PDA/PPAs</vt:lpstr>
      <vt:lpstr>Regionally Significant Transportation Investments</vt:lpstr>
      <vt:lpstr>Criteria for Regional Significance - PDAs</vt:lpstr>
      <vt:lpstr>Criteria for Regional Significance - PPAs</vt:lpstr>
      <vt:lpstr>Criteria for Regional Significance - RSTIs</vt:lpstr>
      <vt:lpstr>  Identify development and preservation areas and transportation projects</vt:lpstr>
      <vt:lpstr>What is Metro Future?</vt:lpstr>
      <vt:lpstr>        Regulatory tools with regard to Zoning Reform Legislation  and Metro Future  </vt:lpstr>
      <vt:lpstr> Inter-municipal discussion on land use issues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jblaustein</dc:creator>
  <cp:lastModifiedBy>jblaustein</cp:lastModifiedBy>
  <cp:revision>39</cp:revision>
  <dcterms:created xsi:type="dcterms:W3CDTF">2010-11-29T19:57:09Z</dcterms:created>
  <dcterms:modified xsi:type="dcterms:W3CDTF">2010-12-09T15:26:05Z</dcterms:modified>
</cp:coreProperties>
</file>