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1" r:id="rId5"/>
    <p:sldId id="530" r:id="rId6"/>
    <p:sldId id="527" r:id="rId7"/>
    <p:sldId id="587" r:id="rId8"/>
    <p:sldId id="579" r:id="rId9"/>
    <p:sldId id="831" r:id="rId10"/>
    <p:sldId id="596" r:id="rId11"/>
    <p:sldId id="828" r:id="rId12"/>
    <p:sldId id="827" r:id="rId13"/>
    <p:sldId id="826" r:id="rId14"/>
    <p:sldId id="833" r:id="rId15"/>
    <p:sldId id="835" r:id="rId16"/>
    <p:sldId id="838" r:id="rId17"/>
    <p:sldId id="590" r:id="rId18"/>
    <p:sldId id="820" r:id="rId19"/>
    <p:sldId id="798" r:id="rId20"/>
    <p:sldId id="531" r:id="rId21"/>
  </p:sldIdLst>
  <p:sldSz cx="12192000" cy="6858000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rling, Elliot (DOT)" initials="SE(" lastIdx="1" clrIdx="0">
    <p:extLst>
      <p:ext uri="{19B8F6BF-5375-455C-9EA6-DF929625EA0E}">
        <p15:presenceInfo xmlns:p15="http://schemas.microsoft.com/office/powerpoint/2012/main" userId="S-1-5-21-3988934800-3850723687-536165619-4274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66"/>
    <a:srgbClr val="404040"/>
    <a:srgbClr val="DDD9C3"/>
    <a:srgbClr val="83276B"/>
    <a:srgbClr val="D9D9D9"/>
    <a:srgbClr val="C0504D"/>
    <a:srgbClr val="615553"/>
    <a:srgbClr val="662E6B"/>
    <a:srgbClr val="1A1E25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9" autoAdjust="0"/>
    <p:restoredTop sz="93017" autoAdjust="0"/>
  </p:normalViewPr>
  <p:slideViewPr>
    <p:cSldViewPr snapToGrid="0">
      <p:cViewPr varScale="1">
        <p:scale>
          <a:sx n="104" d="100"/>
          <a:sy n="104" d="100"/>
        </p:scale>
        <p:origin x="1014" y="114"/>
      </p:cViewPr>
      <p:guideLst>
        <p:guide orient="horz" pos="2472"/>
        <p:guide pos="3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F8E5EDFE-FE98-46BA-904C-2FA9FCDBA29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86698932-6D43-4810-973C-1B9951B670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9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pPr>
              <a:defRPr/>
            </a:pPr>
            <a:fld id="{C4FE36F3-1519-4854-B52E-4C69D2FC846B}" type="datetimeFigureOut">
              <a:rPr lang="en-US"/>
              <a:pPr>
                <a:defRPr/>
              </a:pPr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pPr>
              <a:defRPr/>
            </a:pPr>
            <a:fld id="{AFF97AEA-DAC4-4BF9-BD5F-5DF3E0BDD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9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3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86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8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1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8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7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9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7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5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1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Anticipating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9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Anticipating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8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A5CA39C-5731-490C-8FA3-422F0AC2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93E568C-F284-49AB-A304-C2FC09C62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2040" y="1981200"/>
            <a:ext cx="8964613" cy="4381500"/>
          </a:xfrm>
        </p:spPr>
        <p:txBody>
          <a:bodyPr/>
          <a:lstStyle>
            <a:lvl1pPr>
              <a:lnSpc>
                <a:spcPts val="3000"/>
              </a:lnSpc>
              <a:defRPr sz="2400"/>
            </a:lvl1pPr>
            <a:lvl2pPr>
              <a:lnSpc>
                <a:spcPts val="24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4375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bg1"/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06676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siz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65717" y="0"/>
            <a:ext cx="73262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5084" y="5935287"/>
            <a:ext cx="3945467" cy="92271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a photo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10238138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&amp; 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4421" y="0"/>
            <a:ext cx="590757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591866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935287"/>
            <a:ext cx="1573876" cy="374074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233363" indent="0">
              <a:buNone/>
              <a:defRPr sz="1600" baseline="0"/>
            </a:lvl1pPr>
          </a:lstStyle>
          <a:p>
            <a:pPr lvl="0"/>
            <a:r>
              <a:rPr lang="en-US" dirty="0"/>
              <a:t>Before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84422" y="5935287"/>
            <a:ext cx="1573876" cy="374074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233363" indent="0">
              <a:buNone/>
              <a:defRPr sz="1600" baseline="0"/>
            </a:lvl1pPr>
          </a:lstStyle>
          <a:p>
            <a:pPr lvl="0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3303731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(with cap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83926"/>
            <a:ext cx="6081184" cy="374074"/>
          </a:xfr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7768" y="3049610"/>
            <a:ext cx="5954232" cy="374074"/>
          </a:xfr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51952" y="6483926"/>
            <a:ext cx="5940049" cy="374074"/>
          </a:xfrm>
          <a:solidFill>
            <a:schemeClr val="bg1">
              <a:alpha val="80000"/>
            </a:schemeClr>
          </a:solidFill>
        </p:spPr>
        <p:txBody>
          <a:bodyPr anchor="ctr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9347139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51952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01" y="3181350"/>
            <a:ext cx="2755900" cy="676275"/>
          </a:xfrm>
        </p:spPr>
        <p:txBody>
          <a:bodyPr anchor="ctr"/>
          <a:lstStyle>
            <a:lvl1pPr marL="0" indent="0" algn="ctr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 dirty="0"/>
              <a:t>[ insert caption here]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353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7F655-07E0-40CF-B8B1-EE955D62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CA1D8-B336-4769-B5F7-1203A14FC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2620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97562" indent="0">
              <a:defRPr>
                <a:solidFill>
                  <a:srgbClr val="662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6"/>
            <a:ext cx="10374152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93814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A5CA39C-5731-490C-8FA3-422F0AC2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93E568C-F284-49AB-A304-C2FC09C62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040" y="1981200"/>
            <a:ext cx="8964613" cy="43815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4685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A5CA39C-5731-490C-8FA3-422F0AC2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93E568C-F284-49AB-A304-C2FC09C62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1981200"/>
            <a:ext cx="8637353" cy="4381500"/>
          </a:xfr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0124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A5CA39C-5731-490C-8FA3-422F0AC2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93E568C-F284-49AB-A304-C2FC09C62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041" y="1981200"/>
            <a:ext cx="4602882" cy="4381500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686E9D-2978-4F89-902B-2741A47D8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1730" y="1981200"/>
            <a:ext cx="4716463" cy="4352925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4164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B265B-7333-401F-96E2-578D9E99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104900"/>
            <a:ext cx="10374283" cy="6372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50D9A0-9AC5-4933-AF40-09CDFB3850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1981200"/>
            <a:ext cx="6460557" cy="436245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buFontTx/>
              <a:buNone/>
              <a:defRPr sz="2000"/>
            </a:lvl1pPr>
          </a:lstStyle>
          <a:p>
            <a:pPr lvl="0"/>
            <a:r>
              <a:rPr lang="en-US" dirty="0"/>
              <a:t>Insert text here for a pull quote or statement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0965-614B-4000-84BB-08514CE5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7853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326DFF33-CBFB-4A66-8476-A0213A7C83D6}"/>
              </a:ext>
            </a:extLst>
          </p:cNvPr>
          <p:cNvSpPr/>
          <p:nvPr userDrawn="1"/>
        </p:nvSpPr>
        <p:spPr>
          <a:xfrm>
            <a:off x="3838575" y="2159667"/>
            <a:ext cx="2390775" cy="2390775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825AC63-C6FF-43BA-967F-5465006DE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90538" y="2566987"/>
            <a:ext cx="4740406" cy="26050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F48B591-B530-4EA7-9760-6149EECE7B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5531" y="2339196"/>
            <a:ext cx="2041586" cy="2041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9C30794-4F27-44D3-85A1-D7D46F32FC56}"/>
              </a:ext>
            </a:extLst>
          </p:cNvPr>
          <p:cNvSpPr/>
          <p:nvPr userDrawn="1"/>
        </p:nvSpPr>
        <p:spPr>
          <a:xfrm>
            <a:off x="2609389" y="1529527"/>
            <a:ext cx="1609825" cy="1609825"/>
          </a:xfrm>
          <a:prstGeom prst="ellipse">
            <a:avLst/>
          </a:prstGeom>
          <a:blipFill>
            <a:blip r:embed="rId6" cstate="print"/>
            <a:stretch>
              <a:fillRect l="57" r="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0965-614B-4000-84BB-08514CE5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266" y="3905951"/>
            <a:ext cx="6506678" cy="142654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7062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5"/>
            <a:ext cx="60960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509588" indent="-163513">
              <a:buClr>
                <a:srgbClr val="662E6B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662E6B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no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tx1">
              <a:lumMod val="65000"/>
              <a:lumOff val="35000"/>
            </a:schemeClr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81855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9300" y="1104900"/>
            <a:ext cx="8964583" cy="57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1291" y="1981200"/>
            <a:ext cx="8964583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98F6E4-79E5-432F-A73E-ED26104408C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" y="121010"/>
            <a:ext cx="1966766" cy="687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31" r:id="rId2"/>
    <p:sldLayoutId id="2147483733" r:id="rId3"/>
    <p:sldLayoutId id="2147483732" r:id="rId4"/>
    <p:sldLayoutId id="2147483693" r:id="rId5"/>
    <p:sldLayoutId id="2147483730" r:id="rId6"/>
    <p:sldLayoutId id="2147483734" r:id="rId7"/>
    <p:sldLayoutId id="2147483687" r:id="rId8"/>
    <p:sldLayoutId id="2147483713" r:id="rId9"/>
    <p:sldLayoutId id="2147483716" r:id="rId10"/>
    <p:sldLayoutId id="2147483701" r:id="rId11"/>
    <p:sldLayoutId id="2147483724" r:id="rId12"/>
    <p:sldLayoutId id="2147483725" r:id="rId13"/>
    <p:sldLayoutId id="2147483717" r:id="rId14"/>
    <p:sldLayoutId id="2147483736" r:id="rId15"/>
    <p:sldLayoutId id="2147483737" r:id="rId16"/>
  </p:sldLayoutIdLst>
  <p:transition>
    <p:fade/>
  </p:transition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000" b="0" kern="1200">
          <a:solidFill>
            <a:srgbClr val="005A6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231775" indent="-231775" algn="l" rtl="0" eaLnBrk="1" fontAlgn="base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04813" indent="-173038" algn="l" rtl="0" eaLnBrk="1" fontAlgn="base" hangingPunct="1">
        <a:spcBef>
          <a:spcPts val="300"/>
        </a:spcBef>
        <a:spcAft>
          <a:spcPts val="300"/>
        </a:spcAft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27113" indent="-173038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96" userDrawn="1">
          <p15:clr>
            <a:srgbClr val="F26B43"/>
          </p15:clr>
        </p15:guide>
        <p15:guide id="2" pos="1273" userDrawn="1">
          <p15:clr>
            <a:srgbClr val="F26B43"/>
          </p15:clr>
        </p15:guide>
        <p15:guide id="3" orient="horz" pos="1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Hamwey@state.ma.u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www.mbta.com/rail-vision" TargetMode="External"/><Relationship Id="rId4" Type="http://schemas.openxmlformats.org/officeDocument/2006/relationships/hyperlink" Target="tel:+1-857-368-98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5939FC9-E06F-4B0C-8851-95F3E1C94705}"/>
              </a:ext>
            </a:extLst>
          </p:cNvPr>
          <p:cNvCxnSpPr/>
          <p:nvPr/>
        </p:nvCxnSpPr>
        <p:spPr>
          <a:xfrm>
            <a:off x="5774780" y="4479688"/>
            <a:ext cx="5522259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9DD954-270D-43CE-A85A-AF04FD104F7F}"/>
              </a:ext>
            </a:extLst>
          </p:cNvPr>
          <p:cNvSpPr txBox="1"/>
          <p:nvPr/>
        </p:nvSpPr>
        <p:spPr>
          <a:xfrm>
            <a:off x="5799994" y="4681096"/>
            <a:ext cx="573622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North Suburban Planning Council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D4F133-0218-4F51-ACF7-4A23E93AD156}"/>
              </a:ext>
            </a:extLst>
          </p:cNvPr>
          <p:cNvSpPr txBox="1"/>
          <p:nvPr/>
        </p:nvSpPr>
        <p:spPr>
          <a:xfrm>
            <a:off x="5809520" y="5881706"/>
            <a:ext cx="54684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cap="all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April 11, </a:t>
            </a:r>
            <a:r>
              <a:rPr lang="en-US" sz="1600" cap="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DE9F097-8111-429D-B099-DECC5799C92E}"/>
              </a:ext>
            </a:extLst>
          </p:cNvPr>
          <p:cNvSpPr/>
          <p:nvPr/>
        </p:nvSpPr>
        <p:spPr>
          <a:xfrm>
            <a:off x="-1635704" y="2401455"/>
            <a:ext cx="5265596" cy="5046372"/>
          </a:xfrm>
          <a:prstGeom prst="ellipse">
            <a:avLst/>
          </a:prstGeom>
          <a:blipFill>
            <a:blip r:embed="rId3" cstate="print"/>
            <a:stretch>
              <a:fillRect l="57" r="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31791" y="5874491"/>
            <a:ext cx="2997118" cy="57381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4" name="Picture 3" descr="C:\Users\ynong\Desktop\pic sources\500px-MBTA_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9965E8-7450-49AF-BEC7-7B0820380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68" y="1036952"/>
            <a:ext cx="8396259" cy="29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3A40771-3723-490E-B718-54B4C0A9DAE3}"/>
              </a:ext>
            </a:extLst>
          </p:cNvPr>
          <p:cNvSpPr txBox="1">
            <a:spLocks/>
          </p:cNvSpPr>
          <p:nvPr/>
        </p:nvSpPr>
        <p:spPr bwMode="auto">
          <a:xfrm>
            <a:off x="2019300" y="1104900"/>
            <a:ext cx="103742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Electrification and </a:t>
            </a:r>
            <a:r>
              <a:rPr lang="en-US" dirty="0" smtClean="0"/>
              <a:t>Vehicle Technology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EC0C7F6-5F39-4AEC-A87E-323AF330C472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16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D5B2E4B-A948-4076-805E-6B867688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7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0D7384D1-DBDB-4638-B4C4-FCB27F99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5F4030C4-2224-4A29-BA1D-3EC453A08A05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ADE7BE0-22B8-495C-A441-CDC0BC151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22" t="51313" r="23076"/>
          <a:stretch/>
        </p:blipFill>
        <p:spPr>
          <a:xfrm>
            <a:off x="10116236" y="2369921"/>
            <a:ext cx="1836476" cy="130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59D2459-A29A-41C3-933F-8CDB89329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9924" y="5025679"/>
            <a:ext cx="1822788" cy="1162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0BD809-04D7-4895-9BCA-FB1B54EB8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6236" y="1138788"/>
            <a:ext cx="1836476" cy="1225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A1DC93D-36A6-4D43-A6E4-11C364791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924" y="3672623"/>
            <a:ext cx="1822788" cy="1353056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6D26349C-8F22-47D0-8745-76C2333C9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80" y="1746504"/>
            <a:ext cx="8089378" cy="4478027"/>
          </a:xfrm>
        </p:spPr>
        <p:txBody>
          <a:bodyPr lIns="91440" tIns="45720" rIns="91440" bIns="45720"/>
          <a:lstStyle/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/>
              <a:t>Some alternatives will consider full or partial system electrification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 smtClean="0"/>
              <a:t>Vehicle options </a:t>
            </a:r>
            <a:r>
              <a:rPr lang="en-US" sz="2300" dirty="0"/>
              <a:t>include locomotives </a:t>
            </a:r>
            <a:r>
              <a:rPr lang="en-US" sz="2300" dirty="0" smtClean="0"/>
              <a:t>paired with coaches </a:t>
            </a:r>
            <a:r>
              <a:rPr lang="en-US" sz="2300" dirty="0"/>
              <a:t>or multiple units (multiple self-propelled vehicles) – </a:t>
            </a:r>
            <a:r>
              <a:rPr lang="en-US" sz="2300" dirty="0" smtClean="0"/>
              <a:t>either can </a:t>
            </a:r>
            <a:r>
              <a:rPr lang="en-US" sz="2300" dirty="0"/>
              <a:t>be diesel, electric, or dual mode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 smtClean="0"/>
              <a:t>Vehicle powered by electricity produce </a:t>
            </a:r>
            <a:r>
              <a:rPr lang="en-US" sz="2300" dirty="0"/>
              <a:t>lower emissions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/>
              <a:t>Multiple unit trains can </a:t>
            </a:r>
            <a:r>
              <a:rPr lang="en-US" sz="2300" dirty="0" smtClean="0"/>
              <a:t>provide travel </a:t>
            </a:r>
            <a:r>
              <a:rPr lang="en-US" sz="2300" dirty="0"/>
              <a:t>time savings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/>
              <a:t>Procurement and O&amp;M costs vary across the range of vehicle types</a:t>
            </a:r>
          </a:p>
        </p:txBody>
      </p:sp>
    </p:spTree>
    <p:extLst>
      <p:ext uri="{BB962C8B-B14F-4D97-AF65-F5344CB8AC3E}">
        <p14:creationId xmlns:p14="http://schemas.microsoft.com/office/powerpoint/2010/main" val="26617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3A40771-3723-490E-B718-54B4C0A9DAE3}"/>
              </a:ext>
            </a:extLst>
          </p:cNvPr>
          <p:cNvSpPr txBox="1">
            <a:spLocks/>
          </p:cNvSpPr>
          <p:nvPr/>
        </p:nvSpPr>
        <p:spPr bwMode="auto">
          <a:xfrm>
            <a:off x="2019300" y="1104900"/>
            <a:ext cx="103742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Terminal Capacity and System Expansions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DD7854-3C7E-4335-B7E9-2F7DF14E4857}"/>
              </a:ext>
            </a:extLst>
          </p:cNvPr>
          <p:cNvSpPr txBox="1"/>
          <p:nvPr/>
        </p:nvSpPr>
        <p:spPr>
          <a:xfrm>
            <a:off x="2011680" y="1746504"/>
            <a:ext cx="92914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Examples include North South Rail Link, South Station Expansion, South Coast Rail (Phase 1 and Full Build), Foxborough, Grand Junction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EC0C7F6-5F39-4AEC-A87E-323AF330C472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16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D5B2E4B-A948-4076-805E-6B867688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7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0D7384D1-DBDB-4638-B4C4-FCB27F99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5F4030C4-2224-4A29-BA1D-3EC453A08A05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75D2CD-F8CB-4223-8D5F-BF99DDE2D7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014"/>
          <a:stretch/>
        </p:blipFill>
        <p:spPr>
          <a:xfrm>
            <a:off x="2019300" y="2686293"/>
            <a:ext cx="4370798" cy="201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8D77CB-631E-46E3-B7E6-BDCBE754AF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" t="11160" b="17236"/>
          <a:stretch/>
        </p:blipFill>
        <p:spPr>
          <a:xfrm>
            <a:off x="2019300" y="4700629"/>
            <a:ext cx="3737683" cy="2011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8648E1E-5D8E-4F49-8C98-F225F8B91A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14897"/>
          <a:stretch/>
        </p:blipFill>
        <p:spPr>
          <a:xfrm>
            <a:off x="6390098" y="2686293"/>
            <a:ext cx="2524666" cy="2011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0E73ED-EAD0-4296-AD07-3EDF9930FB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>
          <a:xfrm>
            <a:off x="5756983" y="4697301"/>
            <a:ext cx="3157781" cy="20110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B4FEB7C-0E28-42E3-A313-1CB40ED93C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4286" r="3705" b="13605"/>
          <a:stretch/>
        </p:blipFill>
        <p:spPr>
          <a:xfrm>
            <a:off x="8914764" y="2686293"/>
            <a:ext cx="3037948" cy="3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Rail Vision Service Alternatives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Handouts provide more detail on alternatives: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1</a:t>
            </a:r>
            <a:r>
              <a:rPr lang="en-US" dirty="0"/>
              <a:t>: Optimize Existing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2: </a:t>
            </a:r>
            <a:r>
              <a:rPr lang="en-US" dirty="0"/>
              <a:t>Regional Rail to Key Stations (Diesel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3: Urban Rail (Diesel)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4: Urban Rail (Electric)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5: Regional Rail to Key Stations (Electric)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6: Full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Alternative 7: Hybrid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39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xmlns="" id="{4C35A6CE-757F-4A67-B473-B7BE3F4A0A32}"/>
              </a:ext>
            </a:extLst>
          </p:cNvPr>
          <p:cNvSpPr txBox="1">
            <a:spLocks/>
          </p:cNvSpPr>
          <p:nvPr/>
        </p:nvSpPr>
        <p:spPr bwMode="auto">
          <a:xfrm>
            <a:off x="2213812" y="1646588"/>
            <a:ext cx="15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1: Optimize Existing System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xmlns="" id="{BE7D53B8-5975-4130-A05B-14D3C30DC173}"/>
              </a:ext>
            </a:extLst>
          </p:cNvPr>
          <p:cNvSpPr txBox="1">
            <a:spLocks/>
          </p:cNvSpPr>
          <p:nvPr/>
        </p:nvSpPr>
        <p:spPr bwMode="auto">
          <a:xfrm>
            <a:off x="3482804" y="1660501"/>
            <a:ext cx="17409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2: Regional Rail </a:t>
            </a:r>
          </a:p>
          <a:p>
            <a:r>
              <a:rPr lang="en-US" sz="1100" b="1" dirty="0"/>
              <a:t>to Key Stations (Diesel)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xmlns="" id="{F48531B4-8A05-4CBA-A377-4770FC40AD87}"/>
              </a:ext>
            </a:extLst>
          </p:cNvPr>
          <p:cNvSpPr txBox="1">
            <a:spLocks/>
          </p:cNvSpPr>
          <p:nvPr/>
        </p:nvSpPr>
        <p:spPr bwMode="auto">
          <a:xfrm>
            <a:off x="4723766" y="1633134"/>
            <a:ext cx="145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3: Urban Rail </a:t>
            </a:r>
          </a:p>
          <a:p>
            <a:r>
              <a:rPr lang="en-US" sz="1100" b="1" dirty="0"/>
              <a:t>(Diesel)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xmlns="" id="{595DAADE-685A-4019-8F61-ADF6F240A0F3}"/>
              </a:ext>
            </a:extLst>
          </p:cNvPr>
          <p:cNvSpPr txBox="1">
            <a:spLocks/>
          </p:cNvSpPr>
          <p:nvPr/>
        </p:nvSpPr>
        <p:spPr bwMode="auto">
          <a:xfrm>
            <a:off x="5755433" y="1646588"/>
            <a:ext cx="1188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000" b="1" dirty="0"/>
              <a:t>4. Urban </a:t>
            </a:r>
            <a:r>
              <a:rPr lang="en-US" sz="1100" b="1" dirty="0"/>
              <a:t>Rail</a:t>
            </a:r>
            <a:r>
              <a:rPr lang="en-US" sz="1000" b="1" dirty="0"/>
              <a:t> </a:t>
            </a:r>
          </a:p>
          <a:p>
            <a:r>
              <a:rPr lang="en-US" sz="1000" b="1" dirty="0"/>
              <a:t>(Electric)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xmlns="" id="{BBE87164-C441-4976-80BD-661CBB1487FF}"/>
              </a:ext>
            </a:extLst>
          </p:cNvPr>
          <p:cNvSpPr txBox="1">
            <a:spLocks/>
          </p:cNvSpPr>
          <p:nvPr/>
        </p:nvSpPr>
        <p:spPr bwMode="auto">
          <a:xfrm>
            <a:off x="6652424" y="1646588"/>
            <a:ext cx="17076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5. Regional Rail </a:t>
            </a:r>
          </a:p>
          <a:p>
            <a:r>
              <a:rPr lang="en-US" sz="1100" b="1" dirty="0"/>
              <a:t>to Key Stations (Electric)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xmlns="" id="{EE6B8367-1257-4D9B-A10F-9F4224A42B91}"/>
              </a:ext>
            </a:extLst>
          </p:cNvPr>
          <p:cNvSpPr txBox="1">
            <a:spLocks/>
          </p:cNvSpPr>
          <p:nvPr/>
        </p:nvSpPr>
        <p:spPr bwMode="auto">
          <a:xfrm>
            <a:off x="7830330" y="1646588"/>
            <a:ext cx="1718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6. Full </a:t>
            </a:r>
          </a:p>
          <a:p>
            <a:r>
              <a:rPr lang="en-US" sz="1100" b="1" dirty="0"/>
              <a:t>Transformation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xmlns="" id="{9E95896F-8323-4C58-B8E5-08361CFEFA9E}"/>
              </a:ext>
            </a:extLst>
          </p:cNvPr>
          <p:cNvSpPr txBox="1">
            <a:spLocks/>
          </p:cNvSpPr>
          <p:nvPr/>
        </p:nvSpPr>
        <p:spPr bwMode="auto">
          <a:xfrm>
            <a:off x="9198275" y="1646588"/>
            <a:ext cx="14359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7. Hybrid System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xmlns="" id="{66DFEA1F-21AD-4F7E-A3CC-821F65A38C34}"/>
              </a:ext>
            </a:extLst>
          </p:cNvPr>
          <p:cNvSpPr txBox="1">
            <a:spLocks/>
          </p:cNvSpPr>
          <p:nvPr/>
        </p:nvSpPr>
        <p:spPr bwMode="auto">
          <a:xfrm>
            <a:off x="843689" y="2252882"/>
            <a:ext cx="1859276" cy="17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Typical Frequency</a:t>
            </a:r>
          </a:p>
          <a:p>
            <a:r>
              <a:rPr lang="en-US" sz="1100" b="1" dirty="0"/>
              <a:t>(Peak/Off-Peak)</a:t>
            </a: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xmlns="" id="{0E0A4B40-EE3D-4FF6-934D-E4A46C551B9B}"/>
              </a:ext>
            </a:extLst>
          </p:cNvPr>
          <p:cNvSpPr txBox="1">
            <a:spLocks/>
          </p:cNvSpPr>
          <p:nvPr/>
        </p:nvSpPr>
        <p:spPr bwMode="auto">
          <a:xfrm>
            <a:off x="855720" y="5103650"/>
            <a:ext cx="1817711" cy="2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Electrification</a:t>
            </a: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xmlns="" id="{2BAC4E5F-DA83-45F8-B9E3-F693AB67132C}"/>
              </a:ext>
            </a:extLst>
          </p:cNvPr>
          <p:cNvSpPr txBox="1">
            <a:spLocks/>
          </p:cNvSpPr>
          <p:nvPr/>
        </p:nvSpPr>
        <p:spPr bwMode="auto">
          <a:xfrm>
            <a:off x="855720" y="5947146"/>
            <a:ext cx="1817711" cy="2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Major Expansions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DD73801B-5834-4D97-87A5-FF600DE1B0FA}"/>
              </a:ext>
            </a:extLst>
          </p:cNvPr>
          <p:cNvSpPr txBox="1"/>
          <p:nvPr/>
        </p:nvSpPr>
        <p:spPr>
          <a:xfrm>
            <a:off x="2837513" y="3895615"/>
            <a:ext cx="104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or Programmed </a:t>
            </a:r>
            <a:r>
              <a:rPr lang="en-US" sz="900" dirty="0" smtClean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Upgrades Only</a:t>
            </a:r>
            <a:endParaRPr lang="en-US" sz="900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E1F6306-64FB-4642-89B6-ECD748E55D34}"/>
              </a:ext>
            </a:extLst>
          </p:cNvPr>
          <p:cNvSpPr txBox="1"/>
          <p:nvPr/>
        </p:nvSpPr>
        <p:spPr>
          <a:xfrm>
            <a:off x="1636559" y="2616708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Stations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7D5F808A-F20B-4BF2-BE4B-F58C84B0EBF8}"/>
              </a:ext>
            </a:extLst>
          </p:cNvPr>
          <p:cNvSpPr txBox="1"/>
          <p:nvPr/>
        </p:nvSpPr>
        <p:spPr>
          <a:xfrm>
            <a:off x="1636559" y="2899501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Inner Core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3A652A50-F18D-449E-84C9-3E2060D63C50}"/>
              </a:ext>
            </a:extLst>
          </p:cNvPr>
          <p:cNvSpPr txBox="1"/>
          <p:nvPr/>
        </p:nvSpPr>
        <p:spPr>
          <a:xfrm>
            <a:off x="1636559" y="3191644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Outer Stations</a:t>
            </a:r>
          </a:p>
        </p:txBody>
      </p:sp>
      <p:sp>
        <p:nvSpPr>
          <p:cNvPr id="250" name="Title 2">
            <a:extLst>
              <a:ext uri="{FF2B5EF4-FFF2-40B4-BE49-F238E27FC236}">
                <a16:creationId xmlns:a16="http://schemas.microsoft.com/office/drawing/2014/main" xmlns="" id="{6F02AB47-F852-4DF8-AD2A-FA1E34877EAF}"/>
              </a:ext>
            </a:extLst>
          </p:cNvPr>
          <p:cNvSpPr txBox="1">
            <a:spLocks/>
          </p:cNvSpPr>
          <p:nvPr/>
        </p:nvSpPr>
        <p:spPr bwMode="auto">
          <a:xfrm>
            <a:off x="843689" y="914400"/>
            <a:ext cx="7621136" cy="6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005A66"/>
                </a:solidFill>
              </a:rPr>
              <a:t>Comparing Alternatives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6675A68-2303-4C4E-99E4-34A5D2EF29B1}"/>
              </a:ext>
            </a:extLst>
          </p:cNvPr>
          <p:cNvCxnSpPr/>
          <p:nvPr/>
        </p:nvCxnSpPr>
        <p:spPr>
          <a:xfrm>
            <a:off x="1512723" y="3422076"/>
            <a:ext cx="9144000" cy="0"/>
          </a:xfrm>
          <a:prstGeom prst="line">
            <a:avLst/>
          </a:prstGeom>
          <a:ln>
            <a:solidFill>
              <a:srgbClr val="873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xmlns="" id="{2ADC9692-04E4-4D45-B1B1-7A64FDEB08B5}"/>
              </a:ext>
            </a:extLst>
          </p:cNvPr>
          <p:cNvCxnSpPr/>
          <p:nvPr/>
        </p:nvCxnSpPr>
        <p:spPr>
          <a:xfrm>
            <a:off x="1552161" y="4735764"/>
            <a:ext cx="9144000" cy="0"/>
          </a:xfrm>
          <a:prstGeom prst="line">
            <a:avLst/>
          </a:prstGeom>
          <a:ln>
            <a:solidFill>
              <a:srgbClr val="873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xmlns="" id="{05904360-C7F2-4C99-BC66-7CE5FCBD8AFD}"/>
              </a:ext>
            </a:extLst>
          </p:cNvPr>
          <p:cNvCxnSpPr/>
          <p:nvPr/>
        </p:nvCxnSpPr>
        <p:spPr>
          <a:xfrm>
            <a:off x="1490237" y="2170653"/>
            <a:ext cx="9144000" cy="0"/>
          </a:xfrm>
          <a:prstGeom prst="line">
            <a:avLst/>
          </a:prstGeom>
          <a:ln>
            <a:solidFill>
              <a:srgbClr val="873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xmlns="" id="{4A59AE67-8E2D-4700-BD61-15F9B63960CC}"/>
              </a:ext>
            </a:extLst>
          </p:cNvPr>
          <p:cNvCxnSpPr/>
          <p:nvPr/>
        </p:nvCxnSpPr>
        <p:spPr>
          <a:xfrm>
            <a:off x="1535012" y="5592459"/>
            <a:ext cx="9144000" cy="0"/>
          </a:xfrm>
          <a:prstGeom prst="line">
            <a:avLst/>
          </a:prstGeom>
          <a:ln>
            <a:solidFill>
              <a:srgbClr val="873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Title 2">
            <a:extLst>
              <a:ext uri="{FF2B5EF4-FFF2-40B4-BE49-F238E27FC236}">
                <a16:creationId xmlns:a16="http://schemas.microsoft.com/office/drawing/2014/main" xmlns="" id="{E123C45B-3184-422B-888E-BD4F926A5D42}"/>
              </a:ext>
            </a:extLst>
          </p:cNvPr>
          <p:cNvSpPr txBox="1">
            <a:spLocks/>
          </p:cNvSpPr>
          <p:nvPr/>
        </p:nvSpPr>
        <p:spPr bwMode="auto">
          <a:xfrm>
            <a:off x="857544" y="3507354"/>
            <a:ext cx="2061021" cy="1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1825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662E6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1100" b="1" dirty="0"/>
              <a:t>Fully Accessible 	  High-Level Platforms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87BAACBF-87D3-438F-86FA-9C66934F62A0}"/>
              </a:ext>
            </a:extLst>
          </p:cNvPr>
          <p:cNvSpPr txBox="1"/>
          <p:nvPr/>
        </p:nvSpPr>
        <p:spPr>
          <a:xfrm>
            <a:off x="1636559" y="3880978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Stations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54C8F92F-CC50-45B9-86ED-98E1FD02B09A}"/>
              </a:ext>
            </a:extLst>
          </p:cNvPr>
          <p:cNvSpPr txBox="1"/>
          <p:nvPr/>
        </p:nvSpPr>
        <p:spPr>
          <a:xfrm>
            <a:off x="1636559" y="4174045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Inner Core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xmlns="" id="{E936FC98-D90A-40FE-9FC2-D31D9D70008D}"/>
              </a:ext>
            </a:extLst>
          </p:cNvPr>
          <p:cNvSpPr txBox="1"/>
          <p:nvPr/>
        </p:nvSpPr>
        <p:spPr>
          <a:xfrm>
            <a:off x="1636559" y="4474748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Outer Stations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A615804B-0388-400D-B0F3-2E75A1FCC4C2}"/>
              </a:ext>
            </a:extLst>
          </p:cNvPr>
          <p:cNvSpPr>
            <a:spLocks noChangeAspect="1"/>
          </p:cNvSpPr>
          <p:nvPr/>
        </p:nvSpPr>
        <p:spPr>
          <a:xfrm>
            <a:off x="2972036" y="2636613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DF719E6-6362-4C6C-9B79-671961763913}"/>
              </a:ext>
            </a:extLst>
          </p:cNvPr>
          <p:cNvSpPr txBox="1"/>
          <p:nvPr/>
        </p:nvSpPr>
        <p:spPr>
          <a:xfrm>
            <a:off x="3164594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7F51CA87-04C6-46B3-A4D1-749A73FFE862}"/>
              </a:ext>
            </a:extLst>
          </p:cNvPr>
          <p:cNvSpPr>
            <a:spLocks noChangeAspect="1"/>
          </p:cNvSpPr>
          <p:nvPr/>
        </p:nvSpPr>
        <p:spPr>
          <a:xfrm>
            <a:off x="2972036" y="2919407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xmlns="" id="{5875AB20-958F-42A6-A8B7-A6D38972919D}"/>
              </a:ext>
            </a:extLst>
          </p:cNvPr>
          <p:cNvSpPr txBox="1"/>
          <p:nvPr/>
        </p:nvSpPr>
        <p:spPr>
          <a:xfrm>
            <a:off x="3164594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xmlns="" id="{5F368F84-9D6E-42DA-B065-1511EACEE3FA}"/>
              </a:ext>
            </a:extLst>
          </p:cNvPr>
          <p:cNvSpPr>
            <a:spLocks noChangeAspect="1"/>
          </p:cNvSpPr>
          <p:nvPr/>
        </p:nvSpPr>
        <p:spPr>
          <a:xfrm>
            <a:off x="2972036" y="3211549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xmlns="" id="{6E875E9B-DD01-43EC-A11C-B4E1424BA14A}"/>
              </a:ext>
            </a:extLst>
          </p:cNvPr>
          <p:cNvSpPr txBox="1"/>
          <p:nvPr/>
        </p:nvSpPr>
        <p:spPr>
          <a:xfrm>
            <a:off x="3164594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A20F4898-24FD-4686-A479-AC85ED885CDB}"/>
              </a:ext>
            </a:extLst>
          </p:cNvPr>
          <p:cNvSpPr>
            <a:spLocks noChangeAspect="1"/>
          </p:cNvSpPr>
          <p:nvPr/>
        </p:nvSpPr>
        <p:spPr>
          <a:xfrm>
            <a:off x="4052758" y="2579463"/>
            <a:ext cx="251460" cy="251460"/>
          </a:xfrm>
          <a:prstGeom prst="ellipse">
            <a:avLst/>
          </a:prstGeom>
          <a:solidFill>
            <a:srgbClr val="87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xmlns="" id="{58A47263-18FC-414D-905D-432C94278824}"/>
              </a:ext>
            </a:extLst>
          </p:cNvPr>
          <p:cNvSpPr>
            <a:spLocks noChangeAspect="1"/>
          </p:cNvSpPr>
          <p:nvPr/>
        </p:nvSpPr>
        <p:spPr>
          <a:xfrm>
            <a:off x="4109908" y="2919407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0700E3B9-C6A7-4719-9760-8558098275DB}"/>
              </a:ext>
            </a:extLst>
          </p:cNvPr>
          <p:cNvSpPr txBox="1"/>
          <p:nvPr/>
        </p:nvSpPr>
        <p:spPr>
          <a:xfrm>
            <a:off x="4300266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xmlns="" id="{D74FB5D3-8E97-444F-B55B-03F3CC1E868B}"/>
              </a:ext>
            </a:extLst>
          </p:cNvPr>
          <p:cNvSpPr>
            <a:spLocks noChangeAspect="1"/>
          </p:cNvSpPr>
          <p:nvPr/>
        </p:nvSpPr>
        <p:spPr>
          <a:xfrm>
            <a:off x="4109908" y="3211549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xmlns="" id="{9D82DD75-611F-4268-A91E-B5067745BF87}"/>
              </a:ext>
            </a:extLst>
          </p:cNvPr>
          <p:cNvSpPr txBox="1"/>
          <p:nvPr/>
        </p:nvSpPr>
        <p:spPr>
          <a:xfrm>
            <a:off x="4300266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xmlns="" id="{DDFD83E7-BE7F-40DB-B01A-266EFD3379E0}"/>
              </a:ext>
            </a:extLst>
          </p:cNvPr>
          <p:cNvSpPr txBox="1"/>
          <p:nvPr/>
        </p:nvSpPr>
        <p:spPr>
          <a:xfrm>
            <a:off x="4300266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15/15</a:t>
            </a: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xmlns="" id="{8F0C87FF-89EA-4BAD-936A-C377F2EDFAD2}"/>
              </a:ext>
            </a:extLst>
          </p:cNvPr>
          <p:cNvSpPr>
            <a:spLocks noChangeAspect="1"/>
          </p:cNvSpPr>
          <p:nvPr/>
        </p:nvSpPr>
        <p:spPr>
          <a:xfrm>
            <a:off x="5251267" y="2636613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xmlns="" id="{075CDE84-C548-4CFD-8C02-FD1D6B88A04D}"/>
              </a:ext>
            </a:extLst>
          </p:cNvPr>
          <p:cNvSpPr txBox="1"/>
          <p:nvPr/>
        </p:nvSpPr>
        <p:spPr>
          <a:xfrm>
            <a:off x="5441126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xmlns="" id="{8BF7C6B8-B6A0-49AE-A9B2-F2F9CBAE3087}"/>
              </a:ext>
            </a:extLst>
          </p:cNvPr>
          <p:cNvSpPr>
            <a:spLocks noChangeAspect="1"/>
          </p:cNvSpPr>
          <p:nvPr/>
        </p:nvSpPr>
        <p:spPr>
          <a:xfrm>
            <a:off x="5251267" y="3211549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xmlns="" id="{20078E34-D3B0-459E-B447-C8F81EEE1902}"/>
              </a:ext>
            </a:extLst>
          </p:cNvPr>
          <p:cNvSpPr txBox="1"/>
          <p:nvPr/>
        </p:nvSpPr>
        <p:spPr>
          <a:xfrm>
            <a:off x="5441126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xmlns="" id="{2BB1E3FF-13A1-4B12-822C-51147EBCE829}"/>
              </a:ext>
            </a:extLst>
          </p:cNvPr>
          <p:cNvSpPr>
            <a:spLocks noChangeAspect="1"/>
          </p:cNvSpPr>
          <p:nvPr/>
        </p:nvSpPr>
        <p:spPr>
          <a:xfrm>
            <a:off x="5194117" y="2862257"/>
            <a:ext cx="251460" cy="251460"/>
          </a:xfrm>
          <a:prstGeom prst="ellipse">
            <a:avLst/>
          </a:prstGeom>
          <a:solidFill>
            <a:srgbClr val="87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xmlns="" id="{335E1F1A-D6DC-49EB-8F79-79111259E704}"/>
              </a:ext>
            </a:extLst>
          </p:cNvPr>
          <p:cNvSpPr txBox="1"/>
          <p:nvPr/>
        </p:nvSpPr>
        <p:spPr>
          <a:xfrm>
            <a:off x="5441126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15/15</a:t>
            </a:r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xmlns="" id="{78D7FA91-2398-4A70-AC03-797301C72A76}"/>
              </a:ext>
            </a:extLst>
          </p:cNvPr>
          <p:cNvSpPr>
            <a:spLocks noChangeAspect="1"/>
          </p:cNvSpPr>
          <p:nvPr/>
        </p:nvSpPr>
        <p:spPr>
          <a:xfrm>
            <a:off x="6392626" y="2636613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xmlns="" id="{1A7F8338-E246-45BA-BC03-5D6516C16566}"/>
              </a:ext>
            </a:extLst>
          </p:cNvPr>
          <p:cNvSpPr txBox="1"/>
          <p:nvPr/>
        </p:nvSpPr>
        <p:spPr>
          <a:xfrm>
            <a:off x="6582485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xmlns="" id="{84836AE2-5CAC-4C5E-9DE7-7E05C6C8A827}"/>
              </a:ext>
            </a:extLst>
          </p:cNvPr>
          <p:cNvSpPr>
            <a:spLocks noChangeAspect="1"/>
          </p:cNvSpPr>
          <p:nvPr/>
        </p:nvSpPr>
        <p:spPr>
          <a:xfrm>
            <a:off x="6392626" y="3211549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xmlns="" id="{43F03F53-DBB8-4C38-B1E5-D49F8BA44E38}"/>
              </a:ext>
            </a:extLst>
          </p:cNvPr>
          <p:cNvSpPr txBox="1"/>
          <p:nvPr/>
        </p:nvSpPr>
        <p:spPr>
          <a:xfrm>
            <a:off x="6582485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xmlns="" id="{48747390-9BD2-4D63-A4F0-8A6571E88B94}"/>
              </a:ext>
            </a:extLst>
          </p:cNvPr>
          <p:cNvSpPr>
            <a:spLocks noChangeAspect="1"/>
          </p:cNvSpPr>
          <p:nvPr/>
        </p:nvSpPr>
        <p:spPr>
          <a:xfrm>
            <a:off x="6335476" y="2862257"/>
            <a:ext cx="251460" cy="251460"/>
          </a:xfrm>
          <a:prstGeom prst="ellipse">
            <a:avLst/>
          </a:prstGeom>
          <a:solidFill>
            <a:srgbClr val="87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xmlns="" id="{ECD040CE-5571-44C2-A870-6BCD50C24917}"/>
              </a:ext>
            </a:extLst>
          </p:cNvPr>
          <p:cNvSpPr txBox="1"/>
          <p:nvPr/>
        </p:nvSpPr>
        <p:spPr>
          <a:xfrm>
            <a:off x="6582485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15/15</a:t>
            </a:r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xmlns="" id="{C1A8096A-69C6-4A96-8F22-DDFB9AB59389}"/>
              </a:ext>
            </a:extLst>
          </p:cNvPr>
          <p:cNvSpPr>
            <a:spLocks noChangeAspect="1"/>
          </p:cNvSpPr>
          <p:nvPr/>
        </p:nvSpPr>
        <p:spPr>
          <a:xfrm>
            <a:off x="7476835" y="2579463"/>
            <a:ext cx="251460" cy="251460"/>
          </a:xfrm>
          <a:prstGeom prst="ellipse">
            <a:avLst/>
          </a:prstGeom>
          <a:solidFill>
            <a:srgbClr val="87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xmlns="" id="{8B8F4038-80A5-4EFE-8D71-3342FB8E7E73}"/>
              </a:ext>
            </a:extLst>
          </p:cNvPr>
          <p:cNvSpPr>
            <a:spLocks noChangeAspect="1"/>
          </p:cNvSpPr>
          <p:nvPr/>
        </p:nvSpPr>
        <p:spPr>
          <a:xfrm>
            <a:off x="7533985" y="2919407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xmlns="" id="{DF2A0E0B-CFE9-4390-8B41-9078BE95F374}"/>
              </a:ext>
            </a:extLst>
          </p:cNvPr>
          <p:cNvSpPr txBox="1"/>
          <p:nvPr/>
        </p:nvSpPr>
        <p:spPr>
          <a:xfrm>
            <a:off x="7724343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xmlns="" id="{763BE30E-3CAB-407B-95D4-D0F70449FC48}"/>
              </a:ext>
            </a:extLst>
          </p:cNvPr>
          <p:cNvSpPr>
            <a:spLocks noChangeAspect="1"/>
          </p:cNvSpPr>
          <p:nvPr/>
        </p:nvSpPr>
        <p:spPr>
          <a:xfrm>
            <a:off x="7533985" y="3211549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xmlns="" id="{0B5DB835-9793-40BC-A059-C0A743789933}"/>
              </a:ext>
            </a:extLst>
          </p:cNvPr>
          <p:cNvSpPr txBox="1"/>
          <p:nvPr/>
        </p:nvSpPr>
        <p:spPr>
          <a:xfrm>
            <a:off x="7724343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xmlns="" id="{B8AFD87D-A56E-45AD-8937-FAE79AFC4DA9}"/>
              </a:ext>
            </a:extLst>
          </p:cNvPr>
          <p:cNvSpPr txBox="1"/>
          <p:nvPr/>
        </p:nvSpPr>
        <p:spPr>
          <a:xfrm>
            <a:off x="7724343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15/15</a:t>
            </a: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xmlns="" id="{F8108E91-3F38-4679-9911-C2A36EB7FAB7}"/>
              </a:ext>
            </a:extLst>
          </p:cNvPr>
          <p:cNvSpPr>
            <a:spLocks noChangeAspect="1"/>
          </p:cNvSpPr>
          <p:nvPr/>
        </p:nvSpPr>
        <p:spPr>
          <a:xfrm>
            <a:off x="8620435" y="2579463"/>
            <a:ext cx="251460" cy="251460"/>
          </a:xfrm>
          <a:prstGeom prst="ellipse">
            <a:avLst/>
          </a:prstGeom>
          <a:solidFill>
            <a:srgbClr val="87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2AF606D7-D743-4E46-AC15-8F4B6101B619}"/>
              </a:ext>
            </a:extLst>
          </p:cNvPr>
          <p:cNvSpPr txBox="1"/>
          <p:nvPr/>
        </p:nvSpPr>
        <p:spPr>
          <a:xfrm>
            <a:off x="8870184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15/30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xmlns="" id="{BFAA6A4C-EECA-44A4-A183-552B68068FB5}"/>
              </a:ext>
            </a:extLst>
          </p:cNvPr>
          <p:cNvSpPr txBox="1"/>
          <p:nvPr/>
        </p:nvSpPr>
        <p:spPr>
          <a:xfrm>
            <a:off x="8870184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15/15</a:t>
            </a:r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xmlns="" id="{71988A43-303F-4166-8A80-5797B9367C81}"/>
              </a:ext>
            </a:extLst>
          </p:cNvPr>
          <p:cNvSpPr>
            <a:spLocks noChangeAspect="1"/>
          </p:cNvSpPr>
          <p:nvPr/>
        </p:nvSpPr>
        <p:spPr>
          <a:xfrm>
            <a:off x="8620435" y="2862257"/>
            <a:ext cx="251460" cy="251460"/>
          </a:xfrm>
          <a:prstGeom prst="ellipse">
            <a:avLst/>
          </a:prstGeom>
          <a:solidFill>
            <a:srgbClr val="87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xmlns="" id="{6E8DDBE1-98B9-49CC-BEE9-09C13C338BDA}"/>
              </a:ext>
            </a:extLst>
          </p:cNvPr>
          <p:cNvSpPr txBox="1"/>
          <p:nvPr/>
        </p:nvSpPr>
        <p:spPr>
          <a:xfrm>
            <a:off x="8870184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15/15</a:t>
            </a:r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xmlns="" id="{7E017A8D-09A9-4907-930C-41B6B59C512A}"/>
              </a:ext>
            </a:extLst>
          </p:cNvPr>
          <p:cNvSpPr>
            <a:spLocks noChangeAspect="1"/>
          </p:cNvSpPr>
          <p:nvPr/>
        </p:nvSpPr>
        <p:spPr>
          <a:xfrm>
            <a:off x="8643295" y="3177259"/>
            <a:ext cx="205740" cy="205740"/>
          </a:xfrm>
          <a:prstGeom prst="ellipse">
            <a:avLst/>
          </a:prstGeom>
          <a:solidFill>
            <a:srgbClr val="D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xmlns="" id="{EB8F51BC-2869-4726-8AE4-0DF949521A5D}"/>
              </a:ext>
            </a:extLst>
          </p:cNvPr>
          <p:cNvSpPr>
            <a:spLocks noChangeAspect="1"/>
          </p:cNvSpPr>
          <p:nvPr/>
        </p:nvSpPr>
        <p:spPr>
          <a:xfrm>
            <a:off x="9798325" y="2636613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xmlns="" id="{B1BA44FD-FF57-4800-94D9-3F168B674F41}"/>
              </a:ext>
            </a:extLst>
          </p:cNvPr>
          <p:cNvSpPr txBox="1"/>
          <p:nvPr/>
        </p:nvSpPr>
        <p:spPr>
          <a:xfrm>
            <a:off x="9986852" y="2599848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xmlns="" id="{8A5E000E-C5A4-4436-8D63-958383574A69}"/>
              </a:ext>
            </a:extLst>
          </p:cNvPr>
          <p:cNvSpPr>
            <a:spLocks noChangeAspect="1"/>
          </p:cNvSpPr>
          <p:nvPr/>
        </p:nvSpPr>
        <p:spPr>
          <a:xfrm>
            <a:off x="9798325" y="3211549"/>
            <a:ext cx="137160" cy="13716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xmlns="" id="{C9594C61-F652-42AB-9650-C23A32137962}"/>
              </a:ext>
            </a:extLst>
          </p:cNvPr>
          <p:cNvSpPr txBox="1"/>
          <p:nvPr/>
        </p:nvSpPr>
        <p:spPr>
          <a:xfrm>
            <a:off x="9986852" y="3174784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30/60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xmlns="" id="{0056079A-EF44-42ED-888C-F133AD6FF11F}"/>
              </a:ext>
            </a:extLst>
          </p:cNvPr>
          <p:cNvSpPr txBox="1"/>
          <p:nvPr/>
        </p:nvSpPr>
        <p:spPr>
          <a:xfrm>
            <a:off x="9986852" y="288264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15/30</a:t>
            </a: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xmlns="" id="{C92CDCC9-A87A-4A2B-80CC-6766937D79E7}"/>
              </a:ext>
            </a:extLst>
          </p:cNvPr>
          <p:cNvSpPr>
            <a:spLocks noChangeAspect="1"/>
          </p:cNvSpPr>
          <p:nvPr/>
        </p:nvSpPr>
        <p:spPr>
          <a:xfrm>
            <a:off x="9764035" y="2885117"/>
            <a:ext cx="205740" cy="205740"/>
          </a:xfrm>
          <a:prstGeom prst="ellipse">
            <a:avLst/>
          </a:prstGeom>
          <a:solidFill>
            <a:srgbClr val="D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75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E882155A-8579-4B90-BBF0-36B99AF671AB}"/>
              </a:ext>
            </a:extLst>
          </p:cNvPr>
          <p:cNvSpPr txBox="1"/>
          <p:nvPr/>
        </p:nvSpPr>
        <p:spPr>
          <a:xfrm>
            <a:off x="4207929" y="3861742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xmlns="" id="{CEC3FCE7-9B34-46DF-BC13-616477761D25}"/>
              </a:ext>
            </a:extLst>
          </p:cNvPr>
          <p:cNvSpPr txBox="1"/>
          <p:nvPr/>
        </p:nvSpPr>
        <p:spPr>
          <a:xfrm>
            <a:off x="4238386" y="4154809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xmlns="" id="{49665AFD-52CD-47A2-9DD9-5463C2BEBDC5}"/>
              </a:ext>
            </a:extLst>
          </p:cNvPr>
          <p:cNvSpPr txBox="1"/>
          <p:nvPr/>
        </p:nvSpPr>
        <p:spPr>
          <a:xfrm>
            <a:off x="4238386" y="445551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xmlns="" id="{BF78377B-93B3-48EC-9B6B-211DC450AC8C}"/>
              </a:ext>
            </a:extLst>
          </p:cNvPr>
          <p:cNvSpPr txBox="1"/>
          <p:nvPr/>
        </p:nvSpPr>
        <p:spPr>
          <a:xfrm>
            <a:off x="5399164" y="386174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xmlns="" id="{E65DB2B9-42CD-466F-ADC6-D339336EF446}"/>
              </a:ext>
            </a:extLst>
          </p:cNvPr>
          <p:cNvSpPr txBox="1"/>
          <p:nvPr/>
        </p:nvSpPr>
        <p:spPr>
          <a:xfrm>
            <a:off x="5368707" y="4154809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xmlns="" id="{A7650577-8DE9-4F7B-BC7C-D7C2AF5F1E6C}"/>
              </a:ext>
            </a:extLst>
          </p:cNvPr>
          <p:cNvSpPr txBox="1"/>
          <p:nvPr/>
        </p:nvSpPr>
        <p:spPr>
          <a:xfrm>
            <a:off x="5399164" y="445551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xmlns="" id="{86B5A636-BC00-4D6C-A496-C734BA381389}"/>
              </a:ext>
            </a:extLst>
          </p:cNvPr>
          <p:cNvSpPr txBox="1"/>
          <p:nvPr/>
        </p:nvSpPr>
        <p:spPr>
          <a:xfrm>
            <a:off x="6550762" y="386174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xmlns="" id="{307E9CFB-A512-49BF-8610-BD4000DD6B63}"/>
              </a:ext>
            </a:extLst>
          </p:cNvPr>
          <p:cNvSpPr txBox="1"/>
          <p:nvPr/>
        </p:nvSpPr>
        <p:spPr>
          <a:xfrm>
            <a:off x="6520305" y="4154809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xmlns="" id="{5CFA4BA2-CFF6-4EF2-B67E-C24D5837BF1A}"/>
              </a:ext>
            </a:extLst>
          </p:cNvPr>
          <p:cNvSpPr txBox="1"/>
          <p:nvPr/>
        </p:nvSpPr>
        <p:spPr>
          <a:xfrm>
            <a:off x="6550762" y="445551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xmlns="" id="{20606023-7ABB-4E24-993C-ECA9E8791585}"/>
              </a:ext>
            </a:extLst>
          </p:cNvPr>
          <p:cNvSpPr txBox="1"/>
          <p:nvPr/>
        </p:nvSpPr>
        <p:spPr>
          <a:xfrm>
            <a:off x="7681014" y="3861742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xmlns="" id="{F0E47937-1889-4DFB-9DA3-9FF3FC3DE744}"/>
              </a:ext>
            </a:extLst>
          </p:cNvPr>
          <p:cNvSpPr txBox="1"/>
          <p:nvPr/>
        </p:nvSpPr>
        <p:spPr>
          <a:xfrm>
            <a:off x="7711471" y="4154809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E72AECFE-4165-460A-90A8-210743D474AB}"/>
              </a:ext>
            </a:extLst>
          </p:cNvPr>
          <p:cNvSpPr txBox="1"/>
          <p:nvPr/>
        </p:nvSpPr>
        <p:spPr>
          <a:xfrm>
            <a:off x="7711471" y="445551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xmlns="" id="{8FC51441-795B-4FD3-9778-12B8855DB1C6}"/>
              </a:ext>
            </a:extLst>
          </p:cNvPr>
          <p:cNvSpPr txBox="1"/>
          <p:nvPr/>
        </p:nvSpPr>
        <p:spPr>
          <a:xfrm>
            <a:off x="8832612" y="3861742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xmlns="" id="{6CC0A51C-CF24-4590-AA6B-C512CEE93ADB}"/>
              </a:ext>
            </a:extLst>
          </p:cNvPr>
          <p:cNvSpPr txBox="1"/>
          <p:nvPr/>
        </p:nvSpPr>
        <p:spPr>
          <a:xfrm>
            <a:off x="8832612" y="4154809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xmlns="" id="{E6540447-33FC-4E29-97C4-1CE3F1F29BBC}"/>
              </a:ext>
            </a:extLst>
          </p:cNvPr>
          <p:cNvSpPr txBox="1"/>
          <p:nvPr/>
        </p:nvSpPr>
        <p:spPr>
          <a:xfrm>
            <a:off x="8832612" y="4455512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xmlns="" id="{C0B82DB4-0851-4FFB-80B5-997ECFC4CBDF}"/>
              </a:ext>
            </a:extLst>
          </p:cNvPr>
          <p:cNvSpPr txBox="1"/>
          <p:nvPr/>
        </p:nvSpPr>
        <p:spPr>
          <a:xfrm>
            <a:off x="9984210" y="3861742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xmlns="" id="{26B18484-11C1-4FA0-9CB0-225155346065}"/>
              </a:ext>
            </a:extLst>
          </p:cNvPr>
          <p:cNvSpPr txBox="1"/>
          <p:nvPr/>
        </p:nvSpPr>
        <p:spPr>
          <a:xfrm>
            <a:off x="9984210" y="4154809"/>
            <a:ext cx="3113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xmlns="" id="{A389C393-F08C-4302-BE2B-F9E47470313A}"/>
              </a:ext>
            </a:extLst>
          </p:cNvPr>
          <p:cNvSpPr txBox="1"/>
          <p:nvPr/>
        </p:nvSpPr>
        <p:spPr>
          <a:xfrm>
            <a:off x="10014667" y="4455512"/>
            <a:ext cx="24878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873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endParaRPr lang="en-US" sz="1250" b="1" dirty="0">
              <a:solidFill>
                <a:srgbClr val="8730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4" name="Picture 553">
            <a:extLst>
              <a:ext uri="{FF2B5EF4-FFF2-40B4-BE49-F238E27FC236}">
                <a16:creationId xmlns:a16="http://schemas.microsoft.com/office/drawing/2014/main" xmlns="" id="{C7B524B3-DC0C-4FFA-AE17-1491CE1DE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/>
        </p:blipFill>
        <p:spPr>
          <a:xfrm>
            <a:off x="2767448" y="4829693"/>
            <a:ext cx="715356" cy="685800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xmlns="" id="{501BE3FC-12F6-4A28-B4F4-C3FEC0611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/>
        </p:blipFill>
        <p:spPr>
          <a:xfrm>
            <a:off x="5067553" y="4829693"/>
            <a:ext cx="715356" cy="685800"/>
          </a:xfrm>
          <a:prstGeom prst="rect">
            <a:avLst/>
          </a:prstGeom>
        </p:spPr>
      </p:pic>
      <p:pic>
        <p:nvPicPr>
          <p:cNvPr id="560" name="Picture 559">
            <a:extLst>
              <a:ext uri="{FF2B5EF4-FFF2-40B4-BE49-F238E27FC236}">
                <a16:creationId xmlns:a16="http://schemas.microsoft.com/office/drawing/2014/main" xmlns="" id="{D9D49AAC-8D74-4CA1-AAD6-7E0684D4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/>
        </p:blipFill>
        <p:spPr>
          <a:xfrm>
            <a:off x="6217606" y="4829693"/>
            <a:ext cx="715356" cy="685800"/>
          </a:xfrm>
          <a:prstGeom prst="rect">
            <a:avLst/>
          </a:prstGeom>
        </p:spPr>
      </p:pic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xmlns="" id="{8FFE9199-1BCF-45B5-84BF-84CA4115A16E}"/>
              </a:ext>
            </a:extLst>
          </p:cNvPr>
          <p:cNvCxnSpPr>
            <a:cxnSpLocks/>
          </p:cNvCxnSpPr>
          <p:nvPr/>
        </p:nvCxnSpPr>
        <p:spPr>
          <a:xfrm flipH="1">
            <a:off x="6545109" y="5213793"/>
            <a:ext cx="90281" cy="98507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xmlns="" id="{B17F6D34-A4D6-4F55-82C7-2815387610FB}"/>
              </a:ext>
            </a:extLst>
          </p:cNvPr>
          <p:cNvCxnSpPr>
            <a:cxnSpLocks/>
          </p:cNvCxnSpPr>
          <p:nvPr/>
        </p:nvCxnSpPr>
        <p:spPr>
          <a:xfrm flipH="1">
            <a:off x="6489580" y="5207913"/>
            <a:ext cx="194807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xmlns="" id="{D07C12FA-1613-46BE-A46D-EE58B88CD2F4}"/>
              </a:ext>
            </a:extLst>
          </p:cNvPr>
          <p:cNvCxnSpPr>
            <a:cxnSpLocks/>
          </p:cNvCxnSpPr>
          <p:nvPr/>
        </p:nvCxnSpPr>
        <p:spPr>
          <a:xfrm>
            <a:off x="6645942" y="5446172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xmlns="" id="{1A1D8C0C-D3A3-4902-B6F6-718B32AC1CAA}"/>
              </a:ext>
            </a:extLst>
          </p:cNvPr>
          <p:cNvCxnSpPr>
            <a:cxnSpLocks/>
          </p:cNvCxnSpPr>
          <p:nvPr/>
        </p:nvCxnSpPr>
        <p:spPr>
          <a:xfrm flipH="1" flipV="1">
            <a:off x="6562341" y="5403948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xmlns="" id="{4BA2E931-9F69-4D47-AF92-933C89A7E3CB}"/>
              </a:ext>
            </a:extLst>
          </p:cNvPr>
          <p:cNvCxnSpPr>
            <a:cxnSpLocks/>
          </p:cNvCxnSpPr>
          <p:nvPr/>
        </p:nvCxnSpPr>
        <p:spPr>
          <a:xfrm flipV="1">
            <a:off x="6545929" y="5304215"/>
            <a:ext cx="0" cy="19147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xmlns="" id="{FC7E94A3-8128-4532-87FE-F03AA7B3579D}"/>
              </a:ext>
            </a:extLst>
          </p:cNvPr>
          <p:cNvCxnSpPr>
            <a:cxnSpLocks/>
          </p:cNvCxnSpPr>
          <p:nvPr/>
        </p:nvCxnSpPr>
        <p:spPr>
          <a:xfrm flipV="1">
            <a:off x="6619424" y="5458356"/>
            <a:ext cx="20803" cy="3733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xmlns="" id="{5349DBFC-D722-46E5-88FA-D4FAE078F91B}"/>
              </a:ext>
            </a:extLst>
          </p:cNvPr>
          <p:cNvCxnSpPr>
            <a:cxnSpLocks/>
          </p:cNvCxnSpPr>
          <p:nvPr/>
        </p:nvCxnSpPr>
        <p:spPr>
          <a:xfrm>
            <a:off x="6645942" y="5456829"/>
            <a:ext cx="38445" cy="3886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xmlns="" id="{5509EAFE-4F90-4D29-9AE0-4FA2122F628E}"/>
              </a:ext>
            </a:extLst>
          </p:cNvPr>
          <p:cNvCxnSpPr>
            <a:cxnSpLocks/>
          </p:cNvCxnSpPr>
          <p:nvPr/>
        </p:nvCxnSpPr>
        <p:spPr>
          <a:xfrm>
            <a:off x="6545109" y="5392663"/>
            <a:ext cx="96400" cy="64166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xmlns="" id="{4E339D62-AA16-4DA3-A43E-677DAE62E3AA}"/>
              </a:ext>
            </a:extLst>
          </p:cNvPr>
          <p:cNvCxnSpPr>
            <a:cxnSpLocks/>
          </p:cNvCxnSpPr>
          <p:nvPr/>
        </p:nvCxnSpPr>
        <p:spPr>
          <a:xfrm>
            <a:off x="6313191" y="5298336"/>
            <a:ext cx="234858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xmlns="" id="{E6309EBC-E06B-4CC8-8FFB-1EDFFAC2FE44}"/>
              </a:ext>
            </a:extLst>
          </p:cNvPr>
          <p:cNvCxnSpPr>
            <a:cxnSpLocks/>
          </p:cNvCxnSpPr>
          <p:nvPr/>
        </p:nvCxnSpPr>
        <p:spPr>
          <a:xfrm flipH="1">
            <a:off x="6545109" y="5207913"/>
            <a:ext cx="139278" cy="151677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xmlns="" id="{C4D28F6A-FB46-4AEC-BCB7-E69BC09787BE}"/>
              </a:ext>
            </a:extLst>
          </p:cNvPr>
          <p:cNvCxnSpPr>
            <a:cxnSpLocks/>
          </p:cNvCxnSpPr>
          <p:nvPr/>
        </p:nvCxnSpPr>
        <p:spPr>
          <a:xfrm>
            <a:off x="6666460" y="4912492"/>
            <a:ext cx="0" cy="180597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xmlns="" id="{0446CE2F-73F7-4082-9877-4EB8370CD536}"/>
              </a:ext>
            </a:extLst>
          </p:cNvPr>
          <p:cNvCxnSpPr>
            <a:cxnSpLocks/>
          </p:cNvCxnSpPr>
          <p:nvPr/>
        </p:nvCxnSpPr>
        <p:spPr>
          <a:xfrm>
            <a:off x="6580715" y="4979397"/>
            <a:ext cx="0" cy="6943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xmlns="" id="{34E9DA2B-13A8-4048-9285-10DD5BA5847D}"/>
              </a:ext>
            </a:extLst>
          </p:cNvPr>
          <p:cNvCxnSpPr>
            <a:cxnSpLocks/>
          </p:cNvCxnSpPr>
          <p:nvPr/>
        </p:nvCxnSpPr>
        <p:spPr>
          <a:xfrm>
            <a:off x="6580715" y="5056237"/>
            <a:ext cx="75781" cy="8893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xmlns="" id="{48B8F4F6-3479-4C91-AB61-55F06E7BF55E}"/>
              </a:ext>
            </a:extLst>
          </p:cNvPr>
          <p:cNvCxnSpPr>
            <a:cxnSpLocks/>
          </p:cNvCxnSpPr>
          <p:nvPr/>
        </p:nvCxnSpPr>
        <p:spPr>
          <a:xfrm flipH="1">
            <a:off x="6656496" y="5100706"/>
            <a:ext cx="8669" cy="4598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xmlns="" id="{A0CD6D8A-904C-4A8B-A96D-A704D9B5621E}"/>
              </a:ext>
            </a:extLst>
          </p:cNvPr>
          <p:cNvCxnSpPr>
            <a:cxnSpLocks/>
          </p:cNvCxnSpPr>
          <p:nvPr/>
        </p:nvCxnSpPr>
        <p:spPr>
          <a:xfrm flipH="1">
            <a:off x="6763264" y="5014112"/>
            <a:ext cx="45285" cy="4678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xmlns="" id="{52658473-9BDA-4804-9456-4DD31ADC0A74}"/>
              </a:ext>
            </a:extLst>
          </p:cNvPr>
          <p:cNvCxnSpPr>
            <a:cxnSpLocks/>
          </p:cNvCxnSpPr>
          <p:nvPr/>
        </p:nvCxnSpPr>
        <p:spPr>
          <a:xfrm flipH="1" flipV="1">
            <a:off x="6711464" y="5060891"/>
            <a:ext cx="51801" cy="1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xmlns="" id="{7BC6EBF2-2EA4-404B-BBE1-AF0A8795888B}"/>
              </a:ext>
            </a:extLst>
          </p:cNvPr>
          <p:cNvCxnSpPr>
            <a:cxnSpLocks/>
          </p:cNvCxnSpPr>
          <p:nvPr/>
        </p:nvCxnSpPr>
        <p:spPr>
          <a:xfrm flipH="1">
            <a:off x="6667302" y="5060892"/>
            <a:ext cx="45285" cy="4678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xmlns="" id="{5B74D6D5-49BA-46A9-97BE-C9058E6756EE}"/>
              </a:ext>
            </a:extLst>
          </p:cNvPr>
          <p:cNvCxnSpPr>
            <a:cxnSpLocks/>
          </p:cNvCxnSpPr>
          <p:nvPr/>
        </p:nvCxnSpPr>
        <p:spPr>
          <a:xfrm flipH="1">
            <a:off x="6523756" y="5111943"/>
            <a:ext cx="94850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9" name="Picture 578">
            <a:extLst>
              <a:ext uri="{FF2B5EF4-FFF2-40B4-BE49-F238E27FC236}">
                <a16:creationId xmlns:a16="http://schemas.microsoft.com/office/drawing/2014/main" xmlns="" id="{361A8FA2-9577-43BF-895C-3E79A95C4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/>
        </p:blipFill>
        <p:spPr>
          <a:xfrm>
            <a:off x="7367658" y="4829693"/>
            <a:ext cx="715356" cy="685800"/>
          </a:xfrm>
          <a:prstGeom prst="rect">
            <a:avLst/>
          </a:prstGeom>
        </p:spPr>
      </p:pic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xmlns="" id="{B9C87BA7-C333-4810-970C-BB07193F324C}"/>
              </a:ext>
            </a:extLst>
          </p:cNvPr>
          <p:cNvCxnSpPr>
            <a:cxnSpLocks/>
          </p:cNvCxnSpPr>
          <p:nvPr/>
        </p:nvCxnSpPr>
        <p:spPr>
          <a:xfrm>
            <a:off x="7792248" y="5445852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xmlns="" id="{A26D6F3E-49D7-426C-8CD2-3D8F1E4D6CD0}"/>
              </a:ext>
            </a:extLst>
          </p:cNvPr>
          <p:cNvCxnSpPr>
            <a:cxnSpLocks/>
          </p:cNvCxnSpPr>
          <p:nvPr/>
        </p:nvCxnSpPr>
        <p:spPr>
          <a:xfrm flipH="1" flipV="1">
            <a:off x="7708647" y="5403629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xmlns="" id="{7A90255A-149C-474E-97A2-278FE7258CF0}"/>
              </a:ext>
            </a:extLst>
          </p:cNvPr>
          <p:cNvCxnSpPr>
            <a:cxnSpLocks/>
          </p:cNvCxnSpPr>
          <p:nvPr/>
        </p:nvCxnSpPr>
        <p:spPr>
          <a:xfrm>
            <a:off x="7803537" y="5446985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xmlns="" id="{0B3B9EC3-F49D-4CB6-9074-7B98AFEF62CD}"/>
              </a:ext>
            </a:extLst>
          </p:cNvPr>
          <p:cNvCxnSpPr>
            <a:cxnSpLocks/>
          </p:cNvCxnSpPr>
          <p:nvPr/>
        </p:nvCxnSpPr>
        <p:spPr>
          <a:xfrm flipH="1" flipV="1">
            <a:off x="7719936" y="5406598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xmlns="" id="{6E94380F-8449-4C60-9773-12777B2510B3}"/>
              </a:ext>
            </a:extLst>
          </p:cNvPr>
          <p:cNvCxnSpPr>
            <a:cxnSpLocks/>
          </p:cNvCxnSpPr>
          <p:nvPr/>
        </p:nvCxnSpPr>
        <p:spPr>
          <a:xfrm flipH="1">
            <a:off x="7696196" y="5214030"/>
            <a:ext cx="90281" cy="98507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xmlns="" id="{25E7582F-6496-424E-BB02-C70428CC8A05}"/>
              </a:ext>
            </a:extLst>
          </p:cNvPr>
          <p:cNvCxnSpPr>
            <a:cxnSpLocks/>
          </p:cNvCxnSpPr>
          <p:nvPr/>
        </p:nvCxnSpPr>
        <p:spPr>
          <a:xfrm flipH="1">
            <a:off x="7376458" y="5208151"/>
            <a:ext cx="459016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xmlns="" id="{7C206D6C-1281-4BDC-971F-B09C2B727BBF}"/>
              </a:ext>
            </a:extLst>
          </p:cNvPr>
          <p:cNvCxnSpPr>
            <a:cxnSpLocks/>
          </p:cNvCxnSpPr>
          <p:nvPr/>
        </p:nvCxnSpPr>
        <p:spPr>
          <a:xfrm>
            <a:off x="7797029" y="5446409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xmlns="" id="{C9F6373A-6128-412C-A015-18E8428D4B27}"/>
              </a:ext>
            </a:extLst>
          </p:cNvPr>
          <p:cNvCxnSpPr>
            <a:cxnSpLocks/>
          </p:cNvCxnSpPr>
          <p:nvPr/>
        </p:nvCxnSpPr>
        <p:spPr>
          <a:xfrm flipH="1" flipV="1">
            <a:off x="7713428" y="5404185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xmlns="" id="{31C11D66-97F5-4E5E-B46A-08AF30C8551F}"/>
              </a:ext>
            </a:extLst>
          </p:cNvPr>
          <p:cNvCxnSpPr>
            <a:cxnSpLocks/>
          </p:cNvCxnSpPr>
          <p:nvPr/>
        </p:nvCxnSpPr>
        <p:spPr>
          <a:xfrm flipV="1">
            <a:off x="7697016" y="5304452"/>
            <a:ext cx="0" cy="19147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xmlns="" id="{4C3529E3-7321-4911-AC26-CAFA007ED471}"/>
              </a:ext>
            </a:extLst>
          </p:cNvPr>
          <p:cNvCxnSpPr>
            <a:cxnSpLocks/>
          </p:cNvCxnSpPr>
          <p:nvPr/>
        </p:nvCxnSpPr>
        <p:spPr>
          <a:xfrm flipV="1">
            <a:off x="7770511" y="5454562"/>
            <a:ext cx="23533" cy="4137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xmlns="" id="{758C32F2-68C9-4C84-AB04-0A078E0F5A65}"/>
              </a:ext>
            </a:extLst>
          </p:cNvPr>
          <p:cNvCxnSpPr>
            <a:cxnSpLocks/>
          </p:cNvCxnSpPr>
          <p:nvPr/>
        </p:nvCxnSpPr>
        <p:spPr>
          <a:xfrm>
            <a:off x="7797029" y="5457066"/>
            <a:ext cx="38445" cy="3886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xmlns="" id="{0B852C01-CE35-4255-89B2-E6E0D554553A}"/>
              </a:ext>
            </a:extLst>
          </p:cNvPr>
          <p:cNvCxnSpPr>
            <a:cxnSpLocks/>
          </p:cNvCxnSpPr>
          <p:nvPr/>
        </p:nvCxnSpPr>
        <p:spPr>
          <a:xfrm>
            <a:off x="7696196" y="5392900"/>
            <a:ext cx="96400" cy="64166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xmlns="" id="{F423B839-ADF7-47A8-9226-CCF79B8957DC}"/>
              </a:ext>
            </a:extLst>
          </p:cNvPr>
          <p:cNvCxnSpPr>
            <a:cxnSpLocks/>
          </p:cNvCxnSpPr>
          <p:nvPr/>
        </p:nvCxnSpPr>
        <p:spPr>
          <a:xfrm>
            <a:off x="7464278" y="5298573"/>
            <a:ext cx="234858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xmlns="" id="{D0DD1623-EFEB-494C-90DB-B7D5FC8FE157}"/>
              </a:ext>
            </a:extLst>
          </p:cNvPr>
          <p:cNvCxnSpPr>
            <a:cxnSpLocks/>
          </p:cNvCxnSpPr>
          <p:nvPr/>
        </p:nvCxnSpPr>
        <p:spPr>
          <a:xfrm flipH="1">
            <a:off x="7556304" y="5208150"/>
            <a:ext cx="279170" cy="29366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xmlns="" id="{6666423B-E83C-4813-BFB9-AF744F88BC4D}"/>
              </a:ext>
            </a:extLst>
          </p:cNvPr>
          <p:cNvCxnSpPr>
            <a:cxnSpLocks/>
          </p:cNvCxnSpPr>
          <p:nvPr/>
        </p:nvCxnSpPr>
        <p:spPr>
          <a:xfrm>
            <a:off x="7817547" y="4839901"/>
            <a:ext cx="0" cy="25342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xmlns="" id="{7FD53CB5-36B6-4BE4-82CD-99C2305C60C5}"/>
              </a:ext>
            </a:extLst>
          </p:cNvPr>
          <p:cNvCxnSpPr>
            <a:cxnSpLocks/>
          </p:cNvCxnSpPr>
          <p:nvPr/>
        </p:nvCxnSpPr>
        <p:spPr>
          <a:xfrm>
            <a:off x="7731802" y="4951370"/>
            <a:ext cx="0" cy="97694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xmlns="" id="{FDE74F49-7134-4C02-9E5D-193B67140257}"/>
              </a:ext>
            </a:extLst>
          </p:cNvPr>
          <p:cNvCxnSpPr>
            <a:cxnSpLocks/>
          </p:cNvCxnSpPr>
          <p:nvPr/>
        </p:nvCxnSpPr>
        <p:spPr>
          <a:xfrm>
            <a:off x="7731802" y="5056474"/>
            <a:ext cx="75781" cy="8893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xmlns="" id="{9778D25A-C7E3-42AE-B049-6A1A39257B11}"/>
              </a:ext>
            </a:extLst>
          </p:cNvPr>
          <p:cNvCxnSpPr>
            <a:cxnSpLocks/>
          </p:cNvCxnSpPr>
          <p:nvPr/>
        </p:nvCxnSpPr>
        <p:spPr>
          <a:xfrm flipH="1">
            <a:off x="7807583" y="5100944"/>
            <a:ext cx="8669" cy="4598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xmlns="" id="{724A1BFE-037F-4D2D-8DF7-A12A01A2FB2F}"/>
              </a:ext>
            </a:extLst>
          </p:cNvPr>
          <p:cNvCxnSpPr>
            <a:cxnSpLocks/>
          </p:cNvCxnSpPr>
          <p:nvPr/>
        </p:nvCxnSpPr>
        <p:spPr>
          <a:xfrm flipH="1">
            <a:off x="7914351" y="4897473"/>
            <a:ext cx="158426" cy="16365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xmlns="" id="{938D6186-D003-4960-B98B-4B7487F9D0AD}"/>
              </a:ext>
            </a:extLst>
          </p:cNvPr>
          <p:cNvCxnSpPr>
            <a:cxnSpLocks/>
          </p:cNvCxnSpPr>
          <p:nvPr/>
        </p:nvCxnSpPr>
        <p:spPr>
          <a:xfrm flipH="1" flipV="1">
            <a:off x="7862550" y="5061129"/>
            <a:ext cx="51802" cy="1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xmlns="" id="{35C867F3-D369-489B-859E-FED1EC7C4D36}"/>
              </a:ext>
            </a:extLst>
          </p:cNvPr>
          <p:cNvCxnSpPr>
            <a:cxnSpLocks/>
          </p:cNvCxnSpPr>
          <p:nvPr/>
        </p:nvCxnSpPr>
        <p:spPr>
          <a:xfrm flipH="1">
            <a:off x="7818389" y="5061129"/>
            <a:ext cx="45285" cy="4678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xmlns="" id="{60F7236A-D9BE-4215-AA18-DB1AC7642071}"/>
              </a:ext>
            </a:extLst>
          </p:cNvPr>
          <p:cNvCxnSpPr>
            <a:cxnSpLocks/>
          </p:cNvCxnSpPr>
          <p:nvPr/>
        </p:nvCxnSpPr>
        <p:spPr>
          <a:xfrm flipH="1">
            <a:off x="7431362" y="5112180"/>
            <a:ext cx="338331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xmlns="" id="{2E854C20-A84F-4DEA-8B1C-9D8CB7D659C6}"/>
              </a:ext>
            </a:extLst>
          </p:cNvPr>
          <p:cNvCxnSpPr>
            <a:cxnSpLocks/>
          </p:cNvCxnSpPr>
          <p:nvPr/>
        </p:nvCxnSpPr>
        <p:spPr>
          <a:xfrm>
            <a:off x="7965763" y="4874205"/>
            <a:ext cx="0" cy="126712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xmlns="" id="{FBB3A825-A4F1-4DF2-9637-7427BB94209A}"/>
              </a:ext>
            </a:extLst>
          </p:cNvPr>
          <p:cNvCxnSpPr>
            <a:cxnSpLocks/>
          </p:cNvCxnSpPr>
          <p:nvPr/>
        </p:nvCxnSpPr>
        <p:spPr>
          <a:xfrm>
            <a:off x="7705276" y="4920067"/>
            <a:ext cx="25330" cy="30078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xmlns="" id="{F1C45BAC-C881-4DA4-84D3-7F9A69D98993}"/>
              </a:ext>
            </a:extLst>
          </p:cNvPr>
          <p:cNvCxnSpPr>
            <a:cxnSpLocks/>
          </p:cNvCxnSpPr>
          <p:nvPr/>
        </p:nvCxnSpPr>
        <p:spPr>
          <a:xfrm flipV="1">
            <a:off x="7731802" y="4945836"/>
            <a:ext cx="60446" cy="2983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xmlns="" id="{7E7527CD-FA5B-4F91-A65C-24825ACA6CC8}"/>
              </a:ext>
            </a:extLst>
          </p:cNvPr>
          <p:cNvCxnSpPr>
            <a:cxnSpLocks/>
          </p:cNvCxnSpPr>
          <p:nvPr/>
        </p:nvCxnSpPr>
        <p:spPr>
          <a:xfrm flipV="1">
            <a:off x="7791115" y="4924012"/>
            <a:ext cx="20802" cy="19411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xmlns="" id="{1845BFC7-7893-41F9-838C-16DEFBA8CC24}"/>
              </a:ext>
            </a:extLst>
          </p:cNvPr>
          <p:cNvCxnSpPr>
            <a:cxnSpLocks/>
          </p:cNvCxnSpPr>
          <p:nvPr/>
        </p:nvCxnSpPr>
        <p:spPr>
          <a:xfrm>
            <a:off x="7835684" y="5207594"/>
            <a:ext cx="0" cy="96302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xmlns="" id="{15A48E1D-A324-49B2-8FD5-690EB482F496}"/>
              </a:ext>
            </a:extLst>
          </p:cNvPr>
          <p:cNvCxnSpPr>
            <a:cxnSpLocks/>
          </p:cNvCxnSpPr>
          <p:nvPr/>
        </p:nvCxnSpPr>
        <p:spPr>
          <a:xfrm>
            <a:off x="7835474" y="5303896"/>
            <a:ext cx="200138" cy="19849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xmlns="" id="{67BAF8DA-4BAA-4B75-8964-1D405C7B0AA5}"/>
              </a:ext>
            </a:extLst>
          </p:cNvPr>
          <p:cNvCxnSpPr>
            <a:cxnSpLocks/>
          </p:cNvCxnSpPr>
          <p:nvPr/>
        </p:nvCxnSpPr>
        <p:spPr>
          <a:xfrm>
            <a:off x="7878353" y="5333969"/>
            <a:ext cx="134959" cy="1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xmlns="" id="{D928FDEC-82C6-41E9-B585-C03584762002}"/>
              </a:ext>
            </a:extLst>
          </p:cNvPr>
          <p:cNvCxnSpPr>
            <a:cxnSpLocks/>
          </p:cNvCxnSpPr>
          <p:nvPr/>
        </p:nvCxnSpPr>
        <p:spPr>
          <a:xfrm flipV="1">
            <a:off x="7868700" y="5350113"/>
            <a:ext cx="0" cy="10197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xmlns="" id="{F4DE4107-FB43-4C8D-BF9C-F3253A706236}"/>
              </a:ext>
            </a:extLst>
          </p:cNvPr>
          <p:cNvCxnSpPr>
            <a:cxnSpLocks/>
          </p:cNvCxnSpPr>
          <p:nvPr/>
        </p:nvCxnSpPr>
        <p:spPr>
          <a:xfrm flipV="1">
            <a:off x="8018251" y="5337779"/>
            <a:ext cx="0" cy="61857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xmlns="" id="{027AAA21-DEE7-4B9F-A537-1174BFBBB2C8}"/>
              </a:ext>
            </a:extLst>
          </p:cNvPr>
          <p:cNvCxnSpPr>
            <a:cxnSpLocks/>
          </p:cNvCxnSpPr>
          <p:nvPr/>
        </p:nvCxnSpPr>
        <p:spPr>
          <a:xfrm flipV="1">
            <a:off x="8009637" y="5488115"/>
            <a:ext cx="0" cy="2104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2" name="Picture 611">
            <a:extLst>
              <a:ext uri="{FF2B5EF4-FFF2-40B4-BE49-F238E27FC236}">
                <a16:creationId xmlns:a16="http://schemas.microsoft.com/office/drawing/2014/main" xmlns="" id="{97FE961A-4336-4273-A823-BB6D20616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/>
        </p:blipFill>
        <p:spPr>
          <a:xfrm>
            <a:off x="8517711" y="4829693"/>
            <a:ext cx="715356" cy="685800"/>
          </a:xfrm>
          <a:prstGeom prst="rect">
            <a:avLst/>
          </a:prstGeom>
        </p:spPr>
      </p:pic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xmlns="" id="{228439E0-0DF7-420D-8F58-4CC86FC397FE}"/>
              </a:ext>
            </a:extLst>
          </p:cNvPr>
          <p:cNvCxnSpPr>
            <a:cxnSpLocks/>
          </p:cNvCxnSpPr>
          <p:nvPr/>
        </p:nvCxnSpPr>
        <p:spPr>
          <a:xfrm>
            <a:off x="8947795" y="5448883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xmlns="" id="{93985922-2C8A-43C7-8C74-7D27ED4BD64E}"/>
              </a:ext>
            </a:extLst>
          </p:cNvPr>
          <p:cNvCxnSpPr>
            <a:cxnSpLocks/>
          </p:cNvCxnSpPr>
          <p:nvPr/>
        </p:nvCxnSpPr>
        <p:spPr>
          <a:xfrm flipH="1" flipV="1">
            <a:off x="8864194" y="5406659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xmlns="" id="{90E6E7B8-394A-4761-8B65-3A62F3B6369C}"/>
              </a:ext>
            </a:extLst>
          </p:cNvPr>
          <p:cNvCxnSpPr>
            <a:cxnSpLocks/>
          </p:cNvCxnSpPr>
          <p:nvPr/>
        </p:nvCxnSpPr>
        <p:spPr>
          <a:xfrm>
            <a:off x="8944467" y="5447142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xmlns="" id="{89806E91-1519-432F-8659-987C5E480C3A}"/>
              </a:ext>
            </a:extLst>
          </p:cNvPr>
          <p:cNvCxnSpPr>
            <a:cxnSpLocks/>
          </p:cNvCxnSpPr>
          <p:nvPr/>
        </p:nvCxnSpPr>
        <p:spPr>
          <a:xfrm flipH="1" flipV="1">
            <a:off x="8860866" y="5404919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xmlns="" id="{17C03091-73D5-4497-921D-5A2A745900D8}"/>
              </a:ext>
            </a:extLst>
          </p:cNvPr>
          <p:cNvCxnSpPr>
            <a:cxnSpLocks/>
          </p:cNvCxnSpPr>
          <p:nvPr/>
        </p:nvCxnSpPr>
        <p:spPr>
          <a:xfrm>
            <a:off x="8955756" y="5448275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xmlns="" id="{DB25C222-B309-48F6-9D85-F54C9C11DC73}"/>
              </a:ext>
            </a:extLst>
          </p:cNvPr>
          <p:cNvCxnSpPr>
            <a:cxnSpLocks/>
          </p:cNvCxnSpPr>
          <p:nvPr/>
        </p:nvCxnSpPr>
        <p:spPr>
          <a:xfrm flipH="1" flipV="1">
            <a:off x="8872155" y="5407888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xmlns="" id="{FDA3F24C-715D-43A2-9473-97699363F5B2}"/>
              </a:ext>
            </a:extLst>
          </p:cNvPr>
          <p:cNvCxnSpPr>
            <a:cxnSpLocks/>
          </p:cNvCxnSpPr>
          <p:nvPr/>
        </p:nvCxnSpPr>
        <p:spPr>
          <a:xfrm flipH="1">
            <a:off x="8853336" y="5207701"/>
            <a:ext cx="91132" cy="92880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xmlns="" id="{8145EE7B-ABAF-4D43-B3B6-98696716046E}"/>
              </a:ext>
            </a:extLst>
          </p:cNvPr>
          <p:cNvCxnSpPr>
            <a:cxnSpLocks/>
          </p:cNvCxnSpPr>
          <p:nvPr/>
        </p:nvCxnSpPr>
        <p:spPr>
          <a:xfrm flipH="1">
            <a:off x="8528677" y="5209441"/>
            <a:ext cx="459016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xmlns="" id="{3814D096-6416-4B5F-8FD8-E227AEEA6F5A}"/>
              </a:ext>
            </a:extLst>
          </p:cNvPr>
          <p:cNvCxnSpPr>
            <a:cxnSpLocks/>
          </p:cNvCxnSpPr>
          <p:nvPr/>
        </p:nvCxnSpPr>
        <p:spPr>
          <a:xfrm>
            <a:off x="8949248" y="5447699"/>
            <a:ext cx="6746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xmlns="" id="{3E0F5E2D-36BF-4A05-9046-FB79DCC84A52}"/>
              </a:ext>
            </a:extLst>
          </p:cNvPr>
          <p:cNvCxnSpPr>
            <a:cxnSpLocks/>
          </p:cNvCxnSpPr>
          <p:nvPr/>
        </p:nvCxnSpPr>
        <p:spPr>
          <a:xfrm flipH="1" flipV="1">
            <a:off x="8865647" y="5405475"/>
            <a:ext cx="79168" cy="47904"/>
          </a:xfrm>
          <a:prstGeom prst="line">
            <a:avLst/>
          </a:prstGeom>
          <a:ln w="12700" cap="rnd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xmlns="" id="{C24669FA-289F-494F-9DB8-4017308A9C59}"/>
              </a:ext>
            </a:extLst>
          </p:cNvPr>
          <p:cNvCxnSpPr>
            <a:cxnSpLocks/>
          </p:cNvCxnSpPr>
          <p:nvPr/>
        </p:nvCxnSpPr>
        <p:spPr>
          <a:xfrm flipV="1">
            <a:off x="8849235" y="5305743"/>
            <a:ext cx="0" cy="19147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xmlns="" id="{0951C838-120E-4655-969E-CCB1386F1B8D}"/>
              </a:ext>
            </a:extLst>
          </p:cNvPr>
          <p:cNvCxnSpPr>
            <a:cxnSpLocks/>
          </p:cNvCxnSpPr>
          <p:nvPr/>
        </p:nvCxnSpPr>
        <p:spPr>
          <a:xfrm flipV="1">
            <a:off x="8922731" y="5472722"/>
            <a:ext cx="22084" cy="2450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xmlns="" id="{AB0E0088-4C35-435A-A2CA-CDEB4972B58F}"/>
              </a:ext>
            </a:extLst>
          </p:cNvPr>
          <p:cNvCxnSpPr>
            <a:cxnSpLocks/>
          </p:cNvCxnSpPr>
          <p:nvPr/>
        </p:nvCxnSpPr>
        <p:spPr>
          <a:xfrm>
            <a:off x="8949249" y="5458356"/>
            <a:ext cx="38445" cy="3886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xmlns="" id="{C5569D98-C9C9-4AF5-BBBA-0C61DB3E7FD9}"/>
              </a:ext>
            </a:extLst>
          </p:cNvPr>
          <p:cNvCxnSpPr>
            <a:cxnSpLocks/>
          </p:cNvCxnSpPr>
          <p:nvPr/>
        </p:nvCxnSpPr>
        <p:spPr>
          <a:xfrm>
            <a:off x="8848416" y="5394191"/>
            <a:ext cx="96400" cy="64166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xmlns="" id="{C27E170E-CF16-4131-94E9-76D2F9964D74}"/>
              </a:ext>
            </a:extLst>
          </p:cNvPr>
          <p:cNvCxnSpPr>
            <a:cxnSpLocks/>
          </p:cNvCxnSpPr>
          <p:nvPr/>
        </p:nvCxnSpPr>
        <p:spPr>
          <a:xfrm>
            <a:off x="8616498" y="5299863"/>
            <a:ext cx="234858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xmlns="" id="{B0018A32-EB02-4743-AB5D-F3AA1B89AA66}"/>
              </a:ext>
            </a:extLst>
          </p:cNvPr>
          <p:cNvCxnSpPr>
            <a:cxnSpLocks/>
          </p:cNvCxnSpPr>
          <p:nvPr/>
        </p:nvCxnSpPr>
        <p:spPr>
          <a:xfrm flipH="1">
            <a:off x="8708523" y="5209441"/>
            <a:ext cx="279170" cy="29366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xmlns="" id="{92D5C561-4F7E-4790-8A55-F8A0C255471B}"/>
              </a:ext>
            </a:extLst>
          </p:cNvPr>
          <p:cNvCxnSpPr>
            <a:cxnSpLocks/>
          </p:cNvCxnSpPr>
          <p:nvPr/>
        </p:nvCxnSpPr>
        <p:spPr>
          <a:xfrm>
            <a:off x="8969766" y="4841192"/>
            <a:ext cx="0" cy="25342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xmlns="" id="{5A433762-7780-4057-B5EC-E71C865A6860}"/>
              </a:ext>
            </a:extLst>
          </p:cNvPr>
          <p:cNvCxnSpPr>
            <a:cxnSpLocks/>
          </p:cNvCxnSpPr>
          <p:nvPr/>
        </p:nvCxnSpPr>
        <p:spPr>
          <a:xfrm>
            <a:off x="8884021" y="4952660"/>
            <a:ext cx="0" cy="97694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xmlns="" id="{21712DD2-5E9E-40E6-9909-FE2B58362EBF}"/>
              </a:ext>
            </a:extLst>
          </p:cNvPr>
          <p:cNvCxnSpPr>
            <a:cxnSpLocks/>
          </p:cNvCxnSpPr>
          <p:nvPr/>
        </p:nvCxnSpPr>
        <p:spPr>
          <a:xfrm>
            <a:off x="8884021" y="5057764"/>
            <a:ext cx="75781" cy="88939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xmlns="" id="{AD2938F8-7AFE-48A7-A60B-AA6F6EEF9B64}"/>
              </a:ext>
            </a:extLst>
          </p:cNvPr>
          <p:cNvCxnSpPr>
            <a:cxnSpLocks/>
          </p:cNvCxnSpPr>
          <p:nvPr/>
        </p:nvCxnSpPr>
        <p:spPr>
          <a:xfrm flipH="1">
            <a:off x="8959802" y="5102234"/>
            <a:ext cx="8669" cy="4598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xmlns="" id="{0C47DD58-F99F-48ED-87AD-ACE2C6119D53}"/>
              </a:ext>
            </a:extLst>
          </p:cNvPr>
          <p:cNvCxnSpPr>
            <a:cxnSpLocks/>
          </p:cNvCxnSpPr>
          <p:nvPr/>
        </p:nvCxnSpPr>
        <p:spPr>
          <a:xfrm flipH="1">
            <a:off x="9066571" y="4898763"/>
            <a:ext cx="158425" cy="16365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xmlns="" id="{00BA118A-188D-4E5B-A8C7-84CCB76EF47B}"/>
              </a:ext>
            </a:extLst>
          </p:cNvPr>
          <p:cNvCxnSpPr>
            <a:cxnSpLocks/>
          </p:cNvCxnSpPr>
          <p:nvPr/>
        </p:nvCxnSpPr>
        <p:spPr>
          <a:xfrm flipH="1" flipV="1">
            <a:off x="9014770" y="5062419"/>
            <a:ext cx="51801" cy="1"/>
          </a:xfrm>
          <a:prstGeom prst="line">
            <a:avLst/>
          </a:prstGeom>
          <a:ln w="53975" cap="flat">
            <a:solidFill>
              <a:srgbClr val="873074">
                <a:alpha val="8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xmlns="" id="{DC378385-B553-47AF-9A97-466E9A221AB6}"/>
              </a:ext>
            </a:extLst>
          </p:cNvPr>
          <p:cNvCxnSpPr>
            <a:cxnSpLocks/>
          </p:cNvCxnSpPr>
          <p:nvPr/>
        </p:nvCxnSpPr>
        <p:spPr>
          <a:xfrm flipH="1">
            <a:off x="8970608" y="5062419"/>
            <a:ext cx="45285" cy="4678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xmlns="" id="{FBA904F8-DF42-443F-B56E-27D8B167052E}"/>
              </a:ext>
            </a:extLst>
          </p:cNvPr>
          <p:cNvCxnSpPr>
            <a:cxnSpLocks/>
          </p:cNvCxnSpPr>
          <p:nvPr/>
        </p:nvCxnSpPr>
        <p:spPr>
          <a:xfrm flipH="1">
            <a:off x="8583581" y="5113470"/>
            <a:ext cx="338331" cy="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xmlns="" id="{063FC1A9-4D5C-4F60-A522-D0CE79C573F5}"/>
              </a:ext>
            </a:extLst>
          </p:cNvPr>
          <p:cNvCxnSpPr>
            <a:cxnSpLocks/>
          </p:cNvCxnSpPr>
          <p:nvPr/>
        </p:nvCxnSpPr>
        <p:spPr>
          <a:xfrm>
            <a:off x="9117982" y="4875495"/>
            <a:ext cx="0" cy="126712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xmlns="" id="{688ED6E7-0798-419B-80DE-00C7B6E5FBB0}"/>
              </a:ext>
            </a:extLst>
          </p:cNvPr>
          <p:cNvCxnSpPr>
            <a:cxnSpLocks/>
          </p:cNvCxnSpPr>
          <p:nvPr/>
        </p:nvCxnSpPr>
        <p:spPr>
          <a:xfrm>
            <a:off x="8857495" y="4921358"/>
            <a:ext cx="25330" cy="30078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xmlns="" id="{86A0C0B0-D6ED-4F0C-A60B-749D1E584936}"/>
              </a:ext>
            </a:extLst>
          </p:cNvPr>
          <p:cNvCxnSpPr>
            <a:cxnSpLocks/>
          </p:cNvCxnSpPr>
          <p:nvPr/>
        </p:nvCxnSpPr>
        <p:spPr>
          <a:xfrm flipV="1">
            <a:off x="8884022" y="4947126"/>
            <a:ext cx="60446" cy="2983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xmlns="" id="{886D055B-2B60-4567-A5E6-E6FDD1E7D576}"/>
              </a:ext>
            </a:extLst>
          </p:cNvPr>
          <p:cNvCxnSpPr>
            <a:cxnSpLocks/>
          </p:cNvCxnSpPr>
          <p:nvPr/>
        </p:nvCxnSpPr>
        <p:spPr>
          <a:xfrm flipV="1">
            <a:off x="8943334" y="4925302"/>
            <a:ext cx="20802" cy="19411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xmlns="" id="{9695E482-CD0A-43F4-95D6-DD9360A56F9D}"/>
              </a:ext>
            </a:extLst>
          </p:cNvPr>
          <p:cNvCxnSpPr>
            <a:cxnSpLocks/>
          </p:cNvCxnSpPr>
          <p:nvPr/>
        </p:nvCxnSpPr>
        <p:spPr>
          <a:xfrm>
            <a:off x="8987903" y="5208884"/>
            <a:ext cx="0" cy="96302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xmlns="" id="{4FFBF470-A709-4AFF-A66E-1A799F09F677}"/>
              </a:ext>
            </a:extLst>
          </p:cNvPr>
          <p:cNvCxnSpPr>
            <a:cxnSpLocks/>
          </p:cNvCxnSpPr>
          <p:nvPr/>
        </p:nvCxnSpPr>
        <p:spPr>
          <a:xfrm>
            <a:off x="8987693" y="5305186"/>
            <a:ext cx="200138" cy="198490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xmlns="" id="{75C4B495-C85A-4AB3-8C89-9DC8D85AFEC7}"/>
              </a:ext>
            </a:extLst>
          </p:cNvPr>
          <p:cNvCxnSpPr>
            <a:cxnSpLocks/>
          </p:cNvCxnSpPr>
          <p:nvPr/>
        </p:nvCxnSpPr>
        <p:spPr>
          <a:xfrm>
            <a:off x="9030572" y="5339069"/>
            <a:ext cx="134959" cy="1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xmlns="" id="{ECF09C8C-2A63-4766-B4F2-929E486689AF}"/>
              </a:ext>
            </a:extLst>
          </p:cNvPr>
          <p:cNvCxnSpPr>
            <a:cxnSpLocks/>
          </p:cNvCxnSpPr>
          <p:nvPr/>
        </p:nvCxnSpPr>
        <p:spPr>
          <a:xfrm flipV="1">
            <a:off x="9020919" y="5351403"/>
            <a:ext cx="0" cy="101976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xmlns="" id="{82AF6868-834D-4106-A0F2-9A32C1BFB28B}"/>
              </a:ext>
            </a:extLst>
          </p:cNvPr>
          <p:cNvCxnSpPr>
            <a:cxnSpLocks/>
          </p:cNvCxnSpPr>
          <p:nvPr/>
        </p:nvCxnSpPr>
        <p:spPr>
          <a:xfrm flipV="1">
            <a:off x="9170471" y="5339069"/>
            <a:ext cx="0" cy="61857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xmlns="" id="{564E86F6-37E0-41AD-8EEF-F8292B864F24}"/>
              </a:ext>
            </a:extLst>
          </p:cNvPr>
          <p:cNvCxnSpPr>
            <a:cxnSpLocks/>
          </p:cNvCxnSpPr>
          <p:nvPr/>
        </p:nvCxnSpPr>
        <p:spPr>
          <a:xfrm flipV="1">
            <a:off x="9161856" y="5489405"/>
            <a:ext cx="0" cy="21045"/>
          </a:xfrm>
          <a:prstGeom prst="line">
            <a:avLst/>
          </a:prstGeom>
          <a:ln w="53975" cap="rnd">
            <a:solidFill>
              <a:srgbClr val="873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88A0897-5F3F-4B5D-A597-86AAAA3674F7}"/>
              </a:ext>
            </a:extLst>
          </p:cNvPr>
          <p:cNvGrpSpPr>
            <a:grpSpLocks noChangeAspect="1"/>
          </p:cNvGrpSpPr>
          <p:nvPr/>
        </p:nvGrpSpPr>
        <p:grpSpPr>
          <a:xfrm>
            <a:off x="9667763" y="4829693"/>
            <a:ext cx="715356" cy="685800"/>
            <a:chOff x="34012248" y="20327362"/>
            <a:chExt cx="1483360" cy="1422069"/>
          </a:xfrm>
        </p:grpSpPr>
        <p:pic>
          <p:nvPicPr>
            <p:cNvPr id="647" name="Picture 646">
              <a:extLst>
                <a:ext uri="{FF2B5EF4-FFF2-40B4-BE49-F238E27FC236}">
                  <a16:creationId xmlns:a16="http://schemas.microsoft.com/office/drawing/2014/main" xmlns="" id="{90880333-168E-4C06-B3A8-0C90E8FEC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34012248" y="20327362"/>
              <a:ext cx="1483360" cy="1422069"/>
            </a:xfrm>
            <a:prstGeom prst="rect">
              <a:avLst/>
            </a:prstGeom>
          </p:spPr>
        </p:pic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xmlns="" id="{9A74E5F0-7FCA-4FB9-9595-503E3C1C43B7}"/>
                </a:ext>
              </a:extLst>
            </p:cNvPr>
            <p:cNvCxnSpPr>
              <a:cxnSpLocks/>
            </p:cNvCxnSpPr>
            <p:nvPr/>
          </p:nvCxnSpPr>
          <p:spPr>
            <a:xfrm>
              <a:off x="34897838" y="21611536"/>
              <a:ext cx="139886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xmlns="" id="{6D60B4AD-A8BB-4462-8FA9-3F7DD5CE20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24483" y="21527791"/>
              <a:ext cx="164162" cy="99333"/>
            </a:xfrm>
            <a:prstGeom prst="line">
              <a:avLst/>
            </a:prstGeom>
            <a:ln w="12700" cap="rnd">
              <a:solidFill>
                <a:schemeClr val="tx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xmlns="" id="{20DD58FE-BD54-4FED-B6CA-9DAF39E2E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75256" y="21128484"/>
              <a:ext cx="187206" cy="204263"/>
            </a:xfrm>
            <a:prstGeom prst="line">
              <a:avLst/>
            </a:prstGeom>
            <a:ln w="53975" cap="flat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xmlns="" id="{B951C909-7A78-497B-BAD5-C7EB21F9F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12248" y="21116292"/>
              <a:ext cx="951814" cy="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xmlns="" id="{2DF54175-872B-4263-8B5E-9479C4175096}"/>
                </a:ext>
              </a:extLst>
            </p:cNvPr>
            <p:cNvCxnSpPr>
              <a:cxnSpLocks/>
            </p:cNvCxnSpPr>
            <p:nvPr/>
          </p:nvCxnSpPr>
          <p:spPr>
            <a:xfrm>
              <a:off x="34884343" y="21610342"/>
              <a:ext cx="139886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xmlns="" id="{80EAD160-4B2E-4D90-BF23-F30B7FFDEF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10988" y="21522787"/>
              <a:ext cx="164162" cy="99333"/>
            </a:xfrm>
            <a:prstGeom prst="line">
              <a:avLst/>
            </a:prstGeom>
            <a:ln w="12700" cap="rnd">
              <a:solidFill>
                <a:schemeClr val="tx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xmlns="" id="{1A395E87-B01F-4B58-86E6-CE4BE103E1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76956" y="21315983"/>
              <a:ext cx="0" cy="397048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xmlns="" id="{A3B79F66-5BFA-4824-B376-8988F18FD4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29356" y="21662231"/>
              <a:ext cx="45794" cy="50802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xmlns="" id="{8B8F31EA-38CB-4DAE-AE9F-B000701004E9}"/>
                </a:ext>
              </a:extLst>
            </p:cNvPr>
            <p:cNvCxnSpPr>
              <a:cxnSpLocks/>
            </p:cNvCxnSpPr>
            <p:nvPr/>
          </p:nvCxnSpPr>
          <p:spPr>
            <a:xfrm>
              <a:off x="34884343" y="21632441"/>
              <a:ext cx="79719" cy="8059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xmlns="" id="{4AB10B88-1AF2-4DFF-9E1D-4AB8CC185726}"/>
                </a:ext>
              </a:extLst>
            </p:cNvPr>
            <p:cNvCxnSpPr>
              <a:cxnSpLocks/>
            </p:cNvCxnSpPr>
            <p:nvPr/>
          </p:nvCxnSpPr>
          <p:spPr>
            <a:xfrm>
              <a:off x="34675256" y="21499388"/>
              <a:ext cx="199894" cy="133053"/>
            </a:xfrm>
            <a:prstGeom prst="line">
              <a:avLst/>
            </a:prstGeom>
            <a:ln w="53975" cap="flat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xmlns="" id="{9854A29C-86E1-4AC1-9C62-320E271AE8CC}"/>
                </a:ext>
              </a:extLst>
            </p:cNvPr>
            <p:cNvCxnSpPr>
              <a:cxnSpLocks/>
            </p:cNvCxnSpPr>
            <p:nvPr/>
          </p:nvCxnSpPr>
          <p:spPr>
            <a:xfrm>
              <a:off x="34194352" y="21303791"/>
              <a:ext cx="487000" cy="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xmlns="" id="{82847712-1AB3-46D7-86DB-069CD1B9E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75256" y="21116292"/>
              <a:ext cx="288806" cy="314516"/>
            </a:xfrm>
            <a:prstGeom prst="line">
              <a:avLst/>
            </a:prstGeom>
            <a:ln w="53975" cap="flat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xmlns="" id="{BFA5A302-C65C-4C50-811D-C86D889B11D1}"/>
                </a:ext>
              </a:extLst>
            </p:cNvPr>
            <p:cNvCxnSpPr>
              <a:cxnSpLocks/>
            </p:cNvCxnSpPr>
            <p:nvPr/>
          </p:nvCxnSpPr>
          <p:spPr>
            <a:xfrm>
              <a:off x="34945321" y="20503708"/>
              <a:ext cx="0" cy="374485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xmlns="" id="{F6708902-C1BA-468F-9AF1-59BD92F822A6}"/>
                </a:ext>
              </a:extLst>
            </p:cNvPr>
            <p:cNvCxnSpPr>
              <a:cxnSpLocks/>
            </p:cNvCxnSpPr>
            <p:nvPr/>
          </p:nvCxnSpPr>
          <p:spPr>
            <a:xfrm>
              <a:off x="34759620" y="20642443"/>
              <a:ext cx="0" cy="143969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xmlns="" id="{4F91D9EB-5F95-4E24-90A4-0C6F8EACE243}"/>
                </a:ext>
              </a:extLst>
            </p:cNvPr>
            <p:cNvCxnSpPr>
              <a:cxnSpLocks/>
            </p:cNvCxnSpPr>
            <p:nvPr/>
          </p:nvCxnSpPr>
          <p:spPr>
            <a:xfrm>
              <a:off x="34753928" y="20795681"/>
              <a:ext cx="158445" cy="185864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xmlns="" id="{A6186F1E-BCBF-427B-9204-ABA186430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06227" y="20893988"/>
              <a:ext cx="17975" cy="95356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xmlns="" id="{EF04E049-37A0-42E6-B3AB-E43F454D15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27622" y="20714427"/>
              <a:ext cx="93902" cy="97002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xmlns="" id="{A40B3DF6-C1E9-4A84-9C03-EC78CE93E9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20207" y="20811429"/>
              <a:ext cx="107415" cy="1"/>
            </a:xfrm>
            <a:prstGeom prst="line">
              <a:avLst/>
            </a:prstGeom>
            <a:ln w="53975" cap="flat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xmlns="" id="{DA3ED9EC-68EB-4B3A-8BBA-806B44206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28635" y="20811429"/>
              <a:ext cx="93902" cy="97002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xmlns="" id="{3813B82E-3505-4493-84EF-10E141DC8E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30978" y="20917288"/>
              <a:ext cx="196680" cy="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557CFDD-3747-4B5D-911D-0E0720095269}"/>
              </a:ext>
            </a:extLst>
          </p:cNvPr>
          <p:cNvGrpSpPr>
            <a:grpSpLocks noChangeAspect="1"/>
          </p:cNvGrpSpPr>
          <p:nvPr/>
        </p:nvGrpSpPr>
        <p:grpSpPr>
          <a:xfrm>
            <a:off x="2769017" y="5683346"/>
            <a:ext cx="715358" cy="685800"/>
            <a:chOff x="6558415" y="23939875"/>
            <a:chExt cx="1483360" cy="1422069"/>
          </a:xfrm>
        </p:grpSpPr>
        <p:pic>
          <p:nvPicPr>
            <p:cNvPr id="906" name="Picture 905">
              <a:extLst>
                <a:ext uri="{FF2B5EF4-FFF2-40B4-BE49-F238E27FC236}">
                  <a16:creationId xmlns:a16="http://schemas.microsoft.com/office/drawing/2014/main" xmlns="" id="{C173B159-0305-4084-9EEE-0CFC3B170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6558415" y="23939875"/>
              <a:ext cx="1483360" cy="1422069"/>
            </a:xfrm>
            <a:prstGeom prst="rect">
              <a:avLst/>
            </a:prstGeom>
          </p:spPr>
        </p:pic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xmlns="" id="{86500BE9-EDBF-4E3D-8D60-0CF5E4506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014" y="25238858"/>
              <a:ext cx="66108" cy="73355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>
              <a:extLst>
                <a:ext uri="{FF2B5EF4-FFF2-40B4-BE49-F238E27FC236}">
                  <a16:creationId xmlns:a16="http://schemas.microsoft.com/office/drawing/2014/main" xmlns="" id="{6AAB5E83-CA0E-40F6-B8D0-A3CDC553FAA6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22" y="25238858"/>
              <a:ext cx="57590" cy="86685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xmlns="" id="{D8CA6B2E-BD63-4244-A8DC-936AD92C50F9}"/>
                </a:ext>
              </a:extLst>
            </p:cNvPr>
            <p:cNvCxnSpPr>
              <a:cxnSpLocks/>
            </p:cNvCxnSpPr>
            <p:nvPr/>
          </p:nvCxnSpPr>
          <p:spPr>
            <a:xfrm>
              <a:off x="7441537" y="25221525"/>
              <a:ext cx="142350" cy="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ACDC89-872B-414C-888D-8C10AB410AEE}"/>
              </a:ext>
            </a:extLst>
          </p:cNvPr>
          <p:cNvGrpSpPr>
            <a:grpSpLocks noChangeAspect="1"/>
          </p:cNvGrpSpPr>
          <p:nvPr/>
        </p:nvGrpSpPr>
        <p:grpSpPr>
          <a:xfrm>
            <a:off x="3921800" y="5683346"/>
            <a:ext cx="715358" cy="685800"/>
            <a:chOff x="3621952" y="2419576"/>
            <a:chExt cx="1483360" cy="1422069"/>
          </a:xfrm>
        </p:grpSpPr>
        <p:pic>
          <p:nvPicPr>
            <p:cNvPr id="910" name="Picture 909">
              <a:extLst>
                <a:ext uri="{FF2B5EF4-FFF2-40B4-BE49-F238E27FC236}">
                  <a16:creationId xmlns:a16="http://schemas.microsoft.com/office/drawing/2014/main" xmlns="" id="{D9D06D0B-B7BA-4BC1-A00F-36CC320E5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3621952" y="2419576"/>
              <a:ext cx="1483360" cy="1422069"/>
            </a:xfrm>
            <a:prstGeom prst="rect">
              <a:avLst/>
            </a:prstGeom>
          </p:spPr>
        </p:pic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xmlns="" id="{3A6F1A88-D4BE-4A01-AD6F-8523325D2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4840" y="3718559"/>
              <a:ext cx="53323" cy="83828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Straight Connector 911">
              <a:extLst>
                <a:ext uri="{FF2B5EF4-FFF2-40B4-BE49-F238E27FC236}">
                  <a16:creationId xmlns:a16="http://schemas.microsoft.com/office/drawing/2014/main" xmlns="" id="{C6E373C8-E955-4C16-9499-0C61A87E097D}"/>
                </a:ext>
              </a:extLst>
            </p:cNvPr>
            <p:cNvCxnSpPr>
              <a:cxnSpLocks/>
            </p:cNvCxnSpPr>
            <p:nvPr/>
          </p:nvCxnSpPr>
          <p:spPr>
            <a:xfrm>
              <a:off x="4511732" y="3714284"/>
              <a:ext cx="71112" cy="107915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Straight Connector 912">
              <a:extLst>
                <a:ext uri="{FF2B5EF4-FFF2-40B4-BE49-F238E27FC236}">
                  <a16:creationId xmlns:a16="http://schemas.microsoft.com/office/drawing/2014/main" xmlns="" id="{6E84E483-AAE3-4A8D-89EC-1325C5C75D34}"/>
                </a:ext>
              </a:extLst>
            </p:cNvPr>
            <p:cNvCxnSpPr>
              <a:cxnSpLocks/>
            </p:cNvCxnSpPr>
            <p:nvPr/>
          </p:nvCxnSpPr>
          <p:spPr>
            <a:xfrm>
              <a:off x="4507363" y="3711699"/>
              <a:ext cx="142350" cy="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xmlns="" id="{74A85C3E-8950-4F23-83E6-8C25FC9EEF5C}"/>
                </a:ext>
              </a:extLst>
            </p:cNvPr>
            <p:cNvGrpSpPr/>
            <p:nvPr/>
          </p:nvGrpSpPr>
          <p:grpSpPr>
            <a:xfrm>
              <a:off x="4075609" y="3657893"/>
              <a:ext cx="141607" cy="113003"/>
              <a:chOff x="2125642" y="3896871"/>
              <a:chExt cx="160118" cy="130606"/>
            </a:xfrm>
          </p:grpSpPr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xmlns="" id="{3404D873-AB05-450C-9BE3-C996E9CF1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5642" y="4005158"/>
                <a:ext cx="30543" cy="22319"/>
              </a:xfrm>
              <a:prstGeom prst="line">
                <a:avLst/>
              </a:prstGeom>
              <a:ln w="53975" cap="rnd">
                <a:solidFill>
                  <a:srgbClr val="873074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xmlns="" id="{5FB3AC2A-1823-4AE1-9DD5-3B0325E7F2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6580" y="3896871"/>
                <a:ext cx="119180" cy="130606"/>
              </a:xfrm>
              <a:prstGeom prst="line">
                <a:avLst/>
              </a:prstGeom>
              <a:ln w="53975" cap="rnd">
                <a:solidFill>
                  <a:srgbClr val="873074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F0CBC4F-0526-497D-80BD-CDEFFB723A6D}"/>
              </a:ext>
            </a:extLst>
          </p:cNvPr>
          <p:cNvGrpSpPr>
            <a:grpSpLocks noChangeAspect="1"/>
          </p:cNvGrpSpPr>
          <p:nvPr/>
        </p:nvGrpSpPr>
        <p:grpSpPr>
          <a:xfrm>
            <a:off x="5074582" y="5683346"/>
            <a:ext cx="715358" cy="685800"/>
            <a:chOff x="6442805" y="2418914"/>
            <a:chExt cx="1483360" cy="1422069"/>
          </a:xfrm>
        </p:grpSpPr>
        <p:pic>
          <p:nvPicPr>
            <p:cNvPr id="917" name="Picture 916">
              <a:extLst>
                <a:ext uri="{FF2B5EF4-FFF2-40B4-BE49-F238E27FC236}">
                  <a16:creationId xmlns:a16="http://schemas.microsoft.com/office/drawing/2014/main" xmlns="" id="{CBE176E2-0C50-403F-A5E2-773365B5F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6442805" y="2418914"/>
              <a:ext cx="1483360" cy="1422069"/>
            </a:xfrm>
            <a:prstGeom prst="rect">
              <a:avLst/>
            </a:prstGeom>
          </p:spPr>
        </p:pic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xmlns="" id="{10797619-0969-48DB-9A3A-D42F2A7E0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3548" y="3708355"/>
              <a:ext cx="66109" cy="93206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xmlns="" id="{27B73FDF-21BE-4771-96DF-8799C41A81A9}"/>
                </a:ext>
              </a:extLst>
            </p:cNvPr>
            <p:cNvCxnSpPr>
              <a:cxnSpLocks/>
            </p:cNvCxnSpPr>
            <p:nvPr/>
          </p:nvCxnSpPr>
          <p:spPr>
            <a:xfrm>
              <a:off x="7334391" y="3713622"/>
              <a:ext cx="68597" cy="93204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xmlns="" id="{1284EE0D-6BCD-4741-9F5C-FE70ECC3B3C3}"/>
                </a:ext>
              </a:extLst>
            </p:cNvPr>
            <p:cNvCxnSpPr>
              <a:cxnSpLocks/>
            </p:cNvCxnSpPr>
            <p:nvPr/>
          </p:nvCxnSpPr>
          <p:spPr>
            <a:xfrm>
              <a:off x="7326071" y="3710873"/>
              <a:ext cx="142350" cy="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xmlns="" id="{06C62ACC-E7AA-4EE8-AA5D-1E887B0FE266}"/>
                </a:ext>
              </a:extLst>
            </p:cNvPr>
            <p:cNvSpPr/>
            <p:nvPr/>
          </p:nvSpPr>
          <p:spPr>
            <a:xfrm>
              <a:off x="7373078" y="3060749"/>
              <a:ext cx="196444" cy="204628"/>
            </a:xfrm>
            <a:prstGeom prst="ellipse">
              <a:avLst/>
            </a:prstGeom>
            <a:solidFill>
              <a:srgbClr val="87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364256C-8557-4428-B699-9D174D761E4C}"/>
              </a:ext>
            </a:extLst>
          </p:cNvPr>
          <p:cNvGrpSpPr>
            <a:grpSpLocks noChangeAspect="1"/>
          </p:cNvGrpSpPr>
          <p:nvPr/>
        </p:nvGrpSpPr>
        <p:grpSpPr>
          <a:xfrm>
            <a:off x="6227365" y="5683346"/>
            <a:ext cx="715358" cy="685800"/>
            <a:chOff x="6440337" y="4852429"/>
            <a:chExt cx="1483360" cy="1422069"/>
          </a:xfrm>
        </p:grpSpPr>
        <p:pic>
          <p:nvPicPr>
            <p:cNvPr id="922" name="Picture 921">
              <a:extLst>
                <a:ext uri="{FF2B5EF4-FFF2-40B4-BE49-F238E27FC236}">
                  <a16:creationId xmlns:a16="http://schemas.microsoft.com/office/drawing/2014/main" xmlns="" id="{49F74690-68CC-4F37-ACB0-49A053E7F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6440337" y="4852429"/>
              <a:ext cx="1483360" cy="1422069"/>
            </a:xfrm>
            <a:prstGeom prst="rect">
              <a:avLst/>
            </a:prstGeom>
          </p:spPr>
        </p:pic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xmlns="" id="{E289CC9C-01AB-4224-84D0-2B3446A3FA47}"/>
                </a:ext>
              </a:extLst>
            </p:cNvPr>
            <p:cNvCxnSpPr>
              <a:cxnSpLocks/>
            </p:cNvCxnSpPr>
            <p:nvPr/>
          </p:nvCxnSpPr>
          <p:spPr>
            <a:xfrm>
              <a:off x="7328535" y="6130754"/>
              <a:ext cx="139886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xmlns="" id="{18D6A2AA-F825-4F3E-87E7-D8D04B118D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5180" y="6043199"/>
              <a:ext cx="164162" cy="99333"/>
            </a:xfrm>
            <a:prstGeom prst="line">
              <a:avLst/>
            </a:prstGeom>
            <a:ln w="12700" cap="rnd">
              <a:solidFill>
                <a:schemeClr val="tx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xmlns="" id="{344ABEFD-80B4-489C-B4DE-16D578F3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3548" y="6157508"/>
              <a:ext cx="50401" cy="75937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xmlns="" id="{EF3F33F4-0EE0-46FA-8A94-0698CCFA8D40}"/>
                </a:ext>
              </a:extLst>
            </p:cNvPr>
            <p:cNvCxnSpPr>
              <a:cxnSpLocks/>
            </p:cNvCxnSpPr>
            <p:nvPr/>
          </p:nvCxnSpPr>
          <p:spPr>
            <a:xfrm>
              <a:off x="7328535" y="6152853"/>
              <a:ext cx="79719" cy="8059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xmlns="" id="{61F5B433-D87C-4747-9B93-8D9421D26A8F}"/>
                </a:ext>
              </a:extLst>
            </p:cNvPr>
            <p:cNvCxnSpPr>
              <a:cxnSpLocks/>
            </p:cNvCxnSpPr>
            <p:nvPr/>
          </p:nvCxnSpPr>
          <p:spPr>
            <a:xfrm>
              <a:off x="7119448" y="6019800"/>
              <a:ext cx="199894" cy="133053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8" name="Arc 927">
              <a:extLst>
                <a:ext uri="{FF2B5EF4-FFF2-40B4-BE49-F238E27FC236}">
                  <a16:creationId xmlns:a16="http://schemas.microsoft.com/office/drawing/2014/main" xmlns="" id="{A90B414B-8E3B-482E-BBDE-35D1AA5E4603}"/>
                </a:ext>
              </a:extLst>
            </p:cNvPr>
            <p:cNvSpPr/>
            <p:nvPr/>
          </p:nvSpPr>
          <p:spPr>
            <a:xfrm rot="16373925">
              <a:off x="7188693" y="5503274"/>
              <a:ext cx="261297" cy="207285"/>
            </a:xfrm>
            <a:prstGeom prst="arc">
              <a:avLst>
                <a:gd name="adj1" fmla="val 15584716"/>
                <a:gd name="adj2" fmla="val 83965"/>
              </a:avLst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xmlns="" id="{3DDC908E-6E44-4B6C-8996-25E8B9236593}"/>
                </a:ext>
              </a:extLst>
            </p:cNvPr>
            <p:cNvSpPr/>
            <p:nvPr/>
          </p:nvSpPr>
          <p:spPr>
            <a:xfrm>
              <a:off x="7369508" y="5492647"/>
              <a:ext cx="196444" cy="204628"/>
            </a:xfrm>
            <a:prstGeom prst="ellipse">
              <a:avLst/>
            </a:prstGeom>
            <a:solidFill>
              <a:srgbClr val="87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F4E1D6E-CCD1-49F2-9576-4E61953E89E7}"/>
              </a:ext>
            </a:extLst>
          </p:cNvPr>
          <p:cNvGrpSpPr>
            <a:grpSpLocks noChangeAspect="1"/>
          </p:cNvGrpSpPr>
          <p:nvPr/>
        </p:nvGrpSpPr>
        <p:grpSpPr>
          <a:xfrm>
            <a:off x="7380147" y="5683346"/>
            <a:ext cx="715358" cy="685800"/>
            <a:chOff x="3619484" y="4853091"/>
            <a:chExt cx="1483360" cy="1422069"/>
          </a:xfrm>
        </p:grpSpPr>
        <p:pic>
          <p:nvPicPr>
            <p:cNvPr id="930" name="Picture 929">
              <a:extLst>
                <a:ext uri="{FF2B5EF4-FFF2-40B4-BE49-F238E27FC236}">
                  <a16:creationId xmlns:a16="http://schemas.microsoft.com/office/drawing/2014/main" xmlns="" id="{FAAEC5E4-0811-4276-9ADD-0FDAF9F31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3619484" y="4853091"/>
              <a:ext cx="1483360" cy="1422069"/>
            </a:xfrm>
            <a:prstGeom prst="rect">
              <a:avLst/>
            </a:prstGeom>
          </p:spPr>
        </p:pic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xmlns="" id="{2038CC90-8557-4970-82CC-299AA7317E7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13" y="6130754"/>
              <a:ext cx="139886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xmlns="" id="{9E012583-F1AC-4546-9DE3-BB17F1C825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26558" y="6043199"/>
              <a:ext cx="164162" cy="99333"/>
            </a:xfrm>
            <a:prstGeom prst="line">
              <a:avLst/>
            </a:prstGeom>
            <a:ln w="12700" cap="rnd">
              <a:solidFill>
                <a:schemeClr val="tx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xmlns="" id="{C75EFA97-2081-4D24-8242-427D61E89E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4840" y="6158170"/>
              <a:ext cx="42582" cy="76429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xmlns="" id="{5FC28140-0B42-4335-8A71-3F9CAAF3FF20}"/>
                </a:ext>
              </a:extLst>
            </p:cNvPr>
            <p:cNvCxnSpPr>
              <a:cxnSpLocks/>
            </p:cNvCxnSpPr>
            <p:nvPr/>
          </p:nvCxnSpPr>
          <p:spPr>
            <a:xfrm>
              <a:off x="4509827" y="6154007"/>
              <a:ext cx="61324" cy="92484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xmlns="" id="{7C95DE6D-8076-401D-9410-A75A5A3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4300740" y="6020954"/>
              <a:ext cx="199894" cy="133053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xmlns="" id="{95AC239D-800C-40B5-911D-2DFA19CC37CB}"/>
                </a:ext>
              </a:extLst>
            </p:cNvPr>
            <p:cNvGrpSpPr/>
            <p:nvPr/>
          </p:nvGrpSpPr>
          <p:grpSpPr>
            <a:xfrm>
              <a:off x="4065179" y="6097658"/>
              <a:ext cx="141607" cy="113003"/>
              <a:chOff x="2125642" y="3896871"/>
              <a:chExt cx="160118" cy="130606"/>
            </a:xfrm>
          </p:grpSpPr>
          <p:cxnSp>
            <p:nvCxnSpPr>
              <p:cNvPr id="937" name="Straight Connector 936">
                <a:extLst>
                  <a:ext uri="{FF2B5EF4-FFF2-40B4-BE49-F238E27FC236}">
                    <a16:creationId xmlns:a16="http://schemas.microsoft.com/office/drawing/2014/main" xmlns="" id="{55974ABE-9FD6-4A1D-8D38-6145F5FE8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5642" y="4005158"/>
                <a:ext cx="30543" cy="22319"/>
              </a:xfrm>
              <a:prstGeom prst="line">
                <a:avLst/>
              </a:prstGeom>
              <a:ln w="53975" cap="rnd">
                <a:solidFill>
                  <a:srgbClr val="873074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xmlns="" id="{DEAC0833-7A43-449D-92D9-6EF4E11E5F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6580" y="3896871"/>
                <a:ext cx="119180" cy="130606"/>
              </a:xfrm>
              <a:prstGeom prst="line">
                <a:avLst/>
              </a:prstGeom>
              <a:ln w="53975" cap="rnd">
                <a:solidFill>
                  <a:srgbClr val="873074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9" name="Arc 938">
              <a:extLst>
                <a:ext uri="{FF2B5EF4-FFF2-40B4-BE49-F238E27FC236}">
                  <a16:creationId xmlns:a16="http://schemas.microsoft.com/office/drawing/2014/main" xmlns="" id="{0851D9BD-E736-4903-AFC7-ED2A8D5E04EB}"/>
                </a:ext>
              </a:extLst>
            </p:cNvPr>
            <p:cNvSpPr/>
            <p:nvPr/>
          </p:nvSpPr>
          <p:spPr>
            <a:xfrm rot="16373925">
              <a:off x="4360071" y="5503861"/>
              <a:ext cx="261297" cy="207285"/>
            </a:xfrm>
            <a:prstGeom prst="arc">
              <a:avLst>
                <a:gd name="adj1" fmla="val 15584716"/>
                <a:gd name="adj2" fmla="val 83965"/>
              </a:avLst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xmlns="" id="{FFAFDBE4-8E59-4BEB-9AA9-DC3C5B60475D}"/>
                </a:ext>
              </a:extLst>
            </p:cNvPr>
            <p:cNvSpPr/>
            <p:nvPr/>
          </p:nvSpPr>
          <p:spPr>
            <a:xfrm>
              <a:off x="4548655" y="5490235"/>
              <a:ext cx="196444" cy="204628"/>
            </a:xfrm>
            <a:prstGeom prst="ellipse">
              <a:avLst/>
            </a:prstGeom>
            <a:solidFill>
              <a:srgbClr val="87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93D4947-8ED7-4887-8D5E-A64516CED872}"/>
              </a:ext>
            </a:extLst>
          </p:cNvPr>
          <p:cNvGrpSpPr>
            <a:grpSpLocks noChangeAspect="1"/>
          </p:cNvGrpSpPr>
          <p:nvPr/>
        </p:nvGrpSpPr>
        <p:grpSpPr>
          <a:xfrm>
            <a:off x="9685713" y="5683346"/>
            <a:ext cx="715358" cy="685800"/>
            <a:chOff x="797701" y="4853091"/>
            <a:chExt cx="1483360" cy="1422069"/>
          </a:xfrm>
        </p:grpSpPr>
        <p:pic>
          <p:nvPicPr>
            <p:cNvPr id="952" name="Picture 951">
              <a:extLst>
                <a:ext uri="{FF2B5EF4-FFF2-40B4-BE49-F238E27FC236}">
                  <a16:creationId xmlns:a16="http://schemas.microsoft.com/office/drawing/2014/main" xmlns="" id="{8D4960F5-18FD-48C2-B04A-3AC09D529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/>
            <a:stretch/>
          </p:blipFill>
          <p:spPr>
            <a:xfrm>
              <a:off x="797701" y="4853091"/>
              <a:ext cx="1483360" cy="1422069"/>
            </a:xfrm>
            <a:prstGeom prst="rect">
              <a:avLst/>
            </a:prstGeom>
          </p:spPr>
        </p:pic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xmlns="" id="{764497BB-768C-4DF0-AD63-CC9C36573156}"/>
                </a:ext>
              </a:extLst>
            </p:cNvPr>
            <p:cNvCxnSpPr>
              <a:cxnSpLocks/>
            </p:cNvCxnSpPr>
            <p:nvPr/>
          </p:nvCxnSpPr>
          <p:spPr>
            <a:xfrm>
              <a:off x="1683291" y="6137265"/>
              <a:ext cx="139886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xmlns="" id="{0F5D8D7E-3751-4568-994D-76090A4D86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09936" y="6053520"/>
              <a:ext cx="164162" cy="99333"/>
            </a:xfrm>
            <a:prstGeom prst="line">
              <a:avLst/>
            </a:prstGeom>
            <a:ln w="12700" cap="rnd">
              <a:solidFill>
                <a:schemeClr val="tx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xmlns="" id="{16E3D1B9-C856-471C-9410-ED920BC8F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0905" y="6187960"/>
              <a:ext cx="45794" cy="50802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xmlns="" id="{F1595249-1B38-4DBC-AD8B-5A3DDA658E60}"/>
                </a:ext>
              </a:extLst>
            </p:cNvPr>
            <p:cNvCxnSpPr>
              <a:cxnSpLocks/>
            </p:cNvCxnSpPr>
            <p:nvPr/>
          </p:nvCxnSpPr>
          <p:spPr>
            <a:xfrm>
              <a:off x="1675892" y="6158170"/>
              <a:ext cx="79719" cy="80590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xmlns="" id="{ECB0039B-4A71-4833-A92B-75B02FE26A34}"/>
                </a:ext>
              </a:extLst>
            </p:cNvPr>
            <p:cNvCxnSpPr>
              <a:cxnSpLocks/>
            </p:cNvCxnSpPr>
            <p:nvPr/>
          </p:nvCxnSpPr>
          <p:spPr>
            <a:xfrm>
              <a:off x="1491194" y="6033601"/>
              <a:ext cx="169409" cy="118473"/>
            </a:xfrm>
            <a:prstGeom prst="line">
              <a:avLst/>
            </a:prstGeom>
            <a:ln w="53975" cap="rnd">
              <a:solidFill>
                <a:srgbClr val="873074">
                  <a:alpha val="8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xmlns="" id="{A2A0A792-B5A7-43B7-86AC-7A0F3683CC7F}"/>
                </a:ext>
              </a:extLst>
            </p:cNvPr>
            <p:cNvSpPr/>
            <p:nvPr/>
          </p:nvSpPr>
          <p:spPr>
            <a:xfrm>
              <a:off x="1725412" y="5490235"/>
              <a:ext cx="196444" cy="204628"/>
            </a:xfrm>
            <a:prstGeom prst="ellipse">
              <a:avLst/>
            </a:prstGeom>
            <a:solidFill>
              <a:srgbClr val="87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4" name="Picture 433">
            <a:extLst>
              <a:ext uri="{FF2B5EF4-FFF2-40B4-BE49-F238E27FC236}">
                <a16:creationId xmlns:a16="http://schemas.microsoft.com/office/drawing/2014/main" xmlns="" id="{6A180EE4-97AC-4625-9CA7-127C200D4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449" y="5684128"/>
            <a:ext cx="712177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F141B4-E1D9-4CB5-A880-5474F201FA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96" y="4812139"/>
            <a:ext cx="716793" cy="685800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168" idx="0"/>
          </p:cNvCxnSpPr>
          <p:nvPr/>
        </p:nvCxnSpPr>
        <p:spPr>
          <a:xfrm flipV="1">
            <a:off x="3360825" y="3580614"/>
            <a:ext cx="0" cy="315001"/>
          </a:xfrm>
          <a:prstGeom prst="line">
            <a:avLst/>
          </a:prstGeom>
          <a:ln>
            <a:solidFill>
              <a:srgbClr val="832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V="1">
            <a:off x="3356813" y="4394757"/>
            <a:ext cx="0" cy="315002"/>
          </a:xfrm>
          <a:prstGeom prst="line">
            <a:avLst/>
          </a:prstGeom>
          <a:ln>
            <a:solidFill>
              <a:srgbClr val="832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97ACA6D-2847-4835-8448-9048A3E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Alternatives 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6" name="Picture 2" descr="C:\Users\ynong\Desktop\pic sources\MassDOT_Logo_Colo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7" name="Picture 3" descr="C:\Users\ynong\Desktop\pic sources\500px-MBTA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7EF8E5EC-63E0-4F00-B522-FDBB8F045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80" y="1742173"/>
            <a:ext cx="8930347" cy="4350283"/>
          </a:xfrm>
        </p:spPr>
        <p:txBody>
          <a:bodyPr lIns="91440" tIns="45720" rIns="91440" bIns="45720"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Develop robust ridership estimates for all 7 Alternatives using the CTPS Travel Demand Model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Model operations, infrastructure and capital costs with Rail Traffic Controller (RTC) modeling tools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Identify potential land-use and demographic effects of one or more Alternatives using the Regional Dynamic Model (RDM)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Develop capital and operating cost estimates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Share </a:t>
            </a:r>
            <a:r>
              <a:rPr lang="en-US" sz="2300" dirty="0"/>
              <a:t>results with Advisory Committee and public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C03D9458-D009-43BC-AC81-5777D5BED7F7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14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13EF15-F70A-40E4-8C3E-4E26E634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Alternatives Analysis Will Tell Us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C6257246-62D7-4823-819E-7589FDE449FF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E1AB09-3279-4172-9662-F8A84C3FB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9" y="2087048"/>
            <a:ext cx="2676144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0AB3E0-8370-4305-8C35-6DC99E66F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00" y="2108592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E9E3D97-1E8F-4456-B0DE-348B78517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77" y="2087048"/>
            <a:ext cx="1962912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4765DEB-F3CA-40EC-A0E3-E5E127966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77" y="3865509"/>
            <a:ext cx="2463588" cy="2176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E8EDC5D-C385-43CE-AB37-5A12FC52F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4303659"/>
            <a:ext cx="1804416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1C4F138-0AE8-4164-A56D-E04DD25FE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087048"/>
            <a:ext cx="2133599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B01D2EF-E37E-460A-B23F-760C91AF3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29" y="4152764"/>
            <a:ext cx="2231742" cy="2029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8BE7250-ED4E-4143-89D2-3C779DE370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78" y="4221363"/>
            <a:ext cx="2449197" cy="19933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923269C-E868-4F0E-98E8-391CCE3C683B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23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B92838C-0DC9-4F5E-8444-46C2B4690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24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B217791B-43E2-4B2C-842D-EABA3455F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577729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Parking and Fare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1680" y="1742173"/>
            <a:ext cx="9447742" cy="4796739"/>
          </a:xfrm>
        </p:spPr>
        <p:txBody>
          <a:bodyPr lIns="91440" tIns="45720" rIns="91440" bIns="45720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300" b="1" kern="1000" dirty="0"/>
              <a:t>Parking Constraints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 smtClean="0"/>
              <a:t>Test the effects of un-constraining parking supply at some stations, in some alternatives</a:t>
            </a:r>
          </a:p>
          <a:p>
            <a:pPr>
              <a:lnSpc>
                <a:spcPct val="100000"/>
              </a:lnSpc>
            </a:pPr>
            <a:r>
              <a:rPr lang="en-US" sz="2300" b="1" kern="1000" dirty="0" smtClean="0"/>
              <a:t>Fare </a:t>
            </a:r>
            <a:r>
              <a:rPr lang="en-US" sz="2300" b="1" kern="1000" dirty="0"/>
              <a:t>Policy Analysis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Work with the MBTA team conducting a network-wide analysis of fare policy, which will identify and evaluate potential alternative fare structures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Test the effects of implementing a different fare structure in at least one alternative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F9BF5D1-F843-4415-9D90-3D8191689D03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16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E38581B-717F-4C4E-A26D-0BD7E1D49DDD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7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B5F2A489-A7CE-4D2E-9877-45F9A9D50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8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D0E0CBC0-CEDB-48F8-971C-CEF49AD12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0973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3C4360-265C-46E2-88BC-58287045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Contacts &amp; Website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D237DA-E556-4754-9B63-66A0D7730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887528"/>
            <a:ext cx="6460557" cy="43624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Scott Hamwey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Manager of Transit Planning</a:t>
            </a:r>
          </a:p>
          <a:p>
            <a:pPr marL="457200" lvl="1" indent="0">
              <a:buNone/>
            </a:pPr>
            <a:r>
              <a:rPr lang="en-US" sz="2300" dirty="0">
                <a:hlinkClick r:id="rId3"/>
              </a:rPr>
              <a:t>Scott.Hamwey@state.ma.us</a:t>
            </a:r>
            <a:endParaRPr lang="en-US" sz="2300" dirty="0"/>
          </a:p>
          <a:p>
            <a:pPr marL="457200" lvl="1" indent="0">
              <a:buNone/>
            </a:pPr>
            <a:r>
              <a:rPr lang="en-US" sz="2300" dirty="0">
                <a:hlinkClick r:id="rId4"/>
              </a:rPr>
              <a:t>857-368-9800</a:t>
            </a:r>
            <a:endParaRPr lang="en-US" sz="2300" dirty="0"/>
          </a:p>
          <a:p>
            <a:pPr>
              <a:lnSpc>
                <a:spcPct val="100000"/>
              </a:lnSpc>
            </a:pPr>
            <a:endParaRPr lang="en-US" sz="2300" dirty="0"/>
          </a:p>
          <a:p>
            <a:pPr>
              <a:lnSpc>
                <a:spcPct val="100000"/>
              </a:lnSpc>
            </a:pPr>
            <a:r>
              <a:rPr lang="en-US" sz="2300" dirty="0"/>
              <a:t>Project Website</a:t>
            </a:r>
          </a:p>
          <a:p>
            <a:pPr marL="231775" lvl="1" indent="0">
              <a:spcAft>
                <a:spcPts val="600"/>
              </a:spcAft>
              <a:buNone/>
            </a:pPr>
            <a:r>
              <a:rPr lang="en-US" sz="2300" dirty="0" smtClean="0">
                <a:hlinkClick r:id="rId5"/>
              </a:rPr>
              <a:t>www.MBTA.com/railvision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40D3317-52CB-445C-BA28-153A950494E6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5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972503CD-EF4E-4E9B-B468-4F26FCF5C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6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AD6148D3-C8D8-4B48-8A0D-95CED9C55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A64E5346-BB11-4DA7-BB3D-FC88D73D2EE8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17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97ACA6D-2847-4835-8448-9048A3E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958B05-593B-49FE-A080-259900C21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5026" y="1742173"/>
            <a:ext cx="8749372" cy="460755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Project Overview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Seven Service Alternatives 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Next Steps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>
              <a:lnSpc>
                <a:spcPct val="100000"/>
              </a:lnSpc>
            </a:pPr>
            <a:endParaRPr lang="en-US" sz="23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6" name="Picture 2" descr="C:\Users\ynong\Desktop\pic sources\MassDOT_Logo_Colo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7" name="Picture 3" descr="C:\Users\ynong\Desktop\pic sources\500px-MBTA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57B89C0E-D254-4C72-9855-F4915DCF78E6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97ACA6D-2847-4835-8448-9048A3E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958B05-593B-49FE-A080-259900C21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1474" y="1704067"/>
            <a:ext cx="8607998" cy="12282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300" dirty="0"/>
              <a:t>Leverage the MBTA’s extensive commuter rail network to best meet the transportation and economic growth needs of the region.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6" name="Picture 2" descr="C:\Users\ynong\Desktop\pic sources\MassDOT_Logo_Colo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7" name="Picture 3" descr="C:\Users\ynong\Desktop\pic sources\500px-MBTA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E24FC194-92F5-4A00-99F4-B82FFD99FB54}"/>
              </a:ext>
            </a:extLst>
          </p:cNvPr>
          <p:cNvSpPr txBox="1">
            <a:spLocks/>
          </p:cNvSpPr>
          <p:nvPr/>
        </p:nvSpPr>
        <p:spPr bwMode="auto">
          <a:xfrm>
            <a:off x="2019300" y="2707640"/>
            <a:ext cx="94197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Project Objectives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E667524F-E8A5-4275-ABCF-29AAC81410E6}"/>
              </a:ext>
            </a:extLst>
          </p:cNvPr>
          <p:cNvSpPr txBox="1">
            <a:spLocks/>
          </p:cNvSpPr>
          <p:nvPr/>
        </p:nvSpPr>
        <p:spPr bwMode="auto">
          <a:xfrm>
            <a:off x="2401474" y="3283676"/>
            <a:ext cx="8655434" cy="324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04813" indent="-1730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2711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Match service with the growing and changing needs of the region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Enhance economic vitality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Improve the passenger experience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Provide an </a:t>
            </a:r>
            <a:r>
              <a:rPr lang="en-US" sz="2200" dirty="0" smtClean="0"/>
              <a:t>equitable </a:t>
            </a:r>
            <a:r>
              <a:rPr lang="en-US" sz="2200" dirty="0"/>
              <a:t>and </a:t>
            </a:r>
            <a:r>
              <a:rPr lang="en-US" sz="2200" dirty="0" smtClean="0"/>
              <a:t>balanced </a:t>
            </a:r>
            <a:r>
              <a:rPr lang="en-US" sz="2200" dirty="0"/>
              <a:t>s</a:t>
            </a:r>
            <a:r>
              <a:rPr lang="en-US" sz="2200" dirty="0" smtClean="0"/>
              <a:t>uite </a:t>
            </a:r>
            <a:r>
              <a:rPr lang="en-US" sz="2200" dirty="0"/>
              <a:t>of </a:t>
            </a:r>
            <a:r>
              <a:rPr lang="en-US" sz="2200" dirty="0" smtClean="0"/>
              <a:t>investments</a:t>
            </a:r>
            <a:endParaRPr lang="en-US" sz="22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Help the Commonwealth achieve its climate change resiliency targets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Maximize return on investment (financial stewardship)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9A0E8090-1133-4228-B5CB-1963F88EEC49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8F918-B46B-44C0-9406-1D2E6BA4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1104900"/>
            <a:ext cx="10004466" cy="637273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ED2646E-A6DC-414D-A890-1C397DD5F856}"/>
              </a:ext>
            </a:extLst>
          </p:cNvPr>
          <p:cNvSpPr/>
          <p:nvPr/>
        </p:nvSpPr>
        <p:spPr>
          <a:xfrm>
            <a:off x="2019300" y="1923803"/>
            <a:ext cx="2089562" cy="736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Ideas Developed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8ADF135-9C87-41E1-A035-E6365AC64EA8}"/>
              </a:ext>
            </a:extLst>
          </p:cNvPr>
          <p:cNvSpPr/>
          <p:nvPr/>
        </p:nvSpPr>
        <p:spPr>
          <a:xfrm>
            <a:off x="4108862" y="2990603"/>
            <a:ext cx="2089562" cy="736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 List of Concepts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78F3EB6-369C-4782-85FA-D7D15048E444}"/>
              </a:ext>
            </a:extLst>
          </p:cNvPr>
          <p:cNvSpPr/>
          <p:nvPr/>
        </p:nvSpPr>
        <p:spPr>
          <a:xfrm>
            <a:off x="6244441" y="4057403"/>
            <a:ext cx="2089562" cy="736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 Service Alternatives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45605D0-958F-483A-B74F-A99956F3BEE4}"/>
              </a:ext>
            </a:extLst>
          </p:cNvPr>
          <p:cNvSpPr/>
          <p:nvPr/>
        </p:nvSpPr>
        <p:spPr>
          <a:xfrm>
            <a:off x="8334003" y="5124203"/>
            <a:ext cx="2089562" cy="736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Vision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648FFA17-52E0-4CB1-B3AD-C1DF7D20EFB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031673" y="2196935"/>
            <a:ext cx="1121970" cy="7936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04D348-176A-4560-B2E4-1E56C6EB535E}"/>
              </a:ext>
            </a:extLst>
          </p:cNvPr>
          <p:cNvSpPr txBox="1"/>
          <p:nvPr/>
        </p:nvSpPr>
        <p:spPr>
          <a:xfrm>
            <a:off x="5383347" y="1900343"/>
            <a:ext cx="3165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Qualitative Screening:</a:t>
            </a:r>
            <a: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concepts meet one or more of the Objectives? If yes…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1217952E-78A6-407A-9DAE-2AE7AD1944AC}"/>
              </a:ext>
            </a:extLst>
          </p:cNvPr>
          <p:cNvCxnSpPr>
            <a:cxnSpLocks/>
          </p:cNvCxnSpPr>
          <p:nvPr/>
        </p:nvCxnSpPr>
        <p:spPr>
          <a:xfrm>
            <a:off x="6240730" y="3252845"/>
            <a:ext cx="1121970" cy="7936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2BFC0D7-A13C-4FE5-9870-3E02107E1AFC}"/>
              </a:ext>
            </a:extLst>
          </p:cNvPr>
          <p:cNvSpPr txBox="1"/>
          <p:nvPr/>
        </p:nvSpPr>
        <p:spPr>
          <a:xfrm>
            <a:off x="7472911" y="2950161"/>
            <a:ext cx="241222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Concept Evaluation:</a:t>
            </a:r>
            <a: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Uses sketch models to evaluate ideas against Objectives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5503B877-8CA3-4C3A-A6CF-A50DA530FAC9}"/>
              </a:ext>
            </a:extLst>
          </p:cNvPr>
          <p:cNvCxnSpPr>
            <a:cxnSpLocks/>
          </p:cNvCxnSpPr>
          <p:nvPr/>
        </p:nvCxnSpPr>
        <p:spPr>
          <a:xfrm>
            <a:off x="8334003" y="4322039"/>
            <a:ext cx="1121970" cy="7936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1A206B8-E899-4652-B507-51AE9051961F}"/>
              </a:ext>
            </a:extLst>
          </p:cNvPr>
          <p:cNvSpPr txBox="1"/>
          <p:nvPr/>
        </p:nvSpPr>
        <p:spPr>
          <a:xfrm>
            <a:off x="9615250" y="4027379"/>
            <a:ext cx="25767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Alternatives </a:t>
            </a:r>
            <a:r>
              <a:rPr lang="en-US" sz="1600" b="1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Evaluation:</a:t>
            </a:r>
            <a: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Uses traditional ridership and operations analysis models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3D1B6AB5-7F63-4907-A989-99E02BAD99E2}"/>
              </a:ext>
            </a:extLst>
          </p:cNvPr>
          <p:cNvSpPr/>
          <p:nvPr/>
        </p:nvSpPr>
        <p:spPr>
          <a:xfrm rot="16200000">
            <a:off x="4515311" y="3691954"/>
            <a:ext cx="1268963" cy="15955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317E09-3129-4A6A-BC54-189069214FCD}"/>
              </a:ext>
            </a:extLst>
          </p:cNvPr>
          <p:cNvSpPr txBox="1"/>
          <p:nvPr/>
        </p:nvSpPr>
        <p:spPr>
          <a:xfrm>
            <a:off x="387309" y="1999549"/>
            <a:ext cx="107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are here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6E784F12-ACD2-44DA-A9AB-1FE70DAA8DFB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CCE19E7-FE13-43D1-BD40-8E6C944E6C6D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21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6687CB1A-3502-49F3-A635-CF0739CC9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22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2B332582-66AD-48CD-8FD5-F058C9911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76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97ACA6D-2847-4835-8448-9048A3E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958B05-593B-49FE-A080-259900C21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80" y="1746504"/>
            <a:ext cx="9235147" cy="454620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22 member Advisory Committee represents diverse MBTA service area perspectives and provides informed advice to agency leadership </a:t>
            </a:r>
            <a:endParaRPr lang="en-US" sz="2300" dirty="0" smtClean="0"/>
          </a:p>
          <a:p>
            <a:pPr marL="630238" lvl="1" indent="-457200">
              <a:lnSpc>
                <a:spcPct val="100000"/>
              </a:lnSpc>
              <a:spcAft>
                <a:spcPts val="1200"/>
              </a:spcAft>
            </a:pPr>
            <a:r>
              <a:rPr lang="en-US" sz="1700" dirty="0" smtClean="0"/>
              <a:t>Local</a:t>
            </a:r>
            <a:r>
              <a:rPr lang="en-US" sz="1700" dirty="0"/>
              <a:t>, state and federal elected officials, transportation and business organizations, transit and advocacy groups 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Members review information and provide advice to MassDOT and MBTA at key milestones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Members have attended five meetings and provided comments and concerns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6" name="Picture 2" descr="C:\Users\ynong\Desktop\pic sources\MassDOT_Logo_Colo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7" name="Picture 3" descr="C:\Users\ynong\Desktop\pic sources\500px-MBTA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B50B294-AED0-4C67-8F2A-F9553ED54DAD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3A40771-3723-490E-B718-54B4C0A9DAE3}"/>
              </a:ext>
            </a:extLst>
          </p:cNvPr>
          <p:cNvSpPr txBox="1">
            <a:spLocks/>
          </p:cNvSpPr>
          <p:nvPr/>
        </p:nvSpPr>
        <p:spPr bwMode="auto">
          <a:xfrm>
            <a:off x="2019300" y="1104900"/>
            <a:ext cx="103742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What We Heard – Riders and Non-Riders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EC0C7F6-5F39-4AEC-A87E-323AF330C472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16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D5B2E4B-A948-4076-805E-6B867688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7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0D7384D1-DBDB-4638-B4C4-FCB27F99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5F4030C4-2224-4A29-BA1D-3EC453A08A05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045A44FF-969B-4A23-B6E4-0206879B5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80" y="1746504"/>
            <a:ext cx="9235147" cy="4546206"/>
          </a:xfrm>
        </p:spPr>
        <p:txBody>
          <a:bodyPr lIns="91440" tIns="45720" rIns="91440" bIns="45720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300" dirty="0" err="1" smtClean="0"/>
              <a:t>Keolis</a:t>
            </a:r>
            <a:r>
              <a:rPr lang="en-US" sz="2300" dirty="0" smtClean="0"/>
              <a:t> </a:t>
            </a:r>
            <a:r>
              <a:rPr lang="en-US" sz="2300" dirty="0"/>
              <a:t>surveys Commuter Rail riders annually – most recently in February 2018 </a:t>
            </a:r>
          </a:p>
          <a:p>
            <a:pPr marL="862013" lvl="1" indent="-457200">
              <a:spcAft>
                <a:spcPts val="0"/>
              </a:spcAft>
            </a:pPr>
            <a:r>
              <a:rPr lang="en-US" sz="2100" dirty="0" smtClean="0"/>
              <a:t>4,000 </a:t>
            </a:r>
            <a:r>
              <a:rPr lang="en-US" sz="2100" dirty="0"/>
              <a:t>individual comments on topics ranging from </a:t>
            </a:r>
            <a:r>
              <a:rPr lang="en-US" sz="2100" dirty="0" err="1"/>
              <a:t>wi-fi</a:t>
            </a:r>
            <a:r>
              <a:rPr lang="en-US" sz="2100" dirty="0"/>
              <a:t> to reliability to increasing seat capacity </a:t>
            </a:r>
          </a:p>
          <a:p>
            <a:pPr marL="862013" lvl="1" indent="-457200">
              <a:spcAft>
                <a:spcPts val="0"/>
              </a:spcAft>
            </a:pPr>
            <a:r>
              <a:rPr lang="en-US" sz="2100" dirty="0"/>
              <a:t>Results showed that most respondents are likely to continue to use Commuter Rail in the future</a:t>
            </a:r>
          </a:p>
          <a:p>
            <a:pPr marL="862013" lvl="1" indent="-457200">
              <a:spcAft>
                <a:spcPts val="0"/>
              </a:spcAft>
            </a:pPr>
            <a:r>
              <a:rPr lang="en-US" sz="2100" dirty="0" smtClean="0"/>
              <a:t>Fare </a:t>
            </a:r>
            <a:r>
              <a:rPr lang="en-US" sz="2100" dirty="0"/>
              <a:t>promotions and special ticket deals were well </a:t>
            </a:r>
            <a:r>
              <a:rPr lang="en-US" sz="2100" dirty="0" smtClean="0"/>
              <a:t>rated</a:t>
            </a:r>
          </a:p>
          <a:p>
            <a:pPr>
              <a:spcAft>
                <a:spcPts val="0"/>
              </a:spcAft>
            </a:pPr>
            <a:r>
              <a:rPr lang="en-US" sz="2500" dirty="0" smtClean="0"/>
              <a:t>Rail </a:t>
            </a:r>
            <a:r>
              <a:rPr lang="en-US" sz="2500" dirty="0"/>
              <a:t>Vision developed a survey for non-riders to ask what </a:t>
            </a:r>
            <a:r>
              <a:rPr lang="en-US" sz="2500" dirty="0" smtClean="0"/>
              <a:t>factors affect </a:t>
            </a:r>
            <a:r>
              <a:rPr lang="en-US" sz="2500" dirty="0"/>
              <a:t>their decision to drive versus switch to rail</a:t>
            </a:r>
          </a:p>
          <a:p>
            <a:pPr marL="862013" lvl="1" indent="-457200">
              <a:spcAft>
                <a:spcPts val="0"/>
              </a:spcAft>
            </a:pPr>
            <a:r>
              <a:rPr lang="en-US" sz="2100" dirty="0" smtClean="0"/>
              <a:t>Nearly 3,000</a:t>
            </a:r>
            <a:r>
              <a:rPr lang="en-US" sz="2100" dirty="0" smtClean="0"/>
              <a:t> </a:t>
            </a:r>
            <a:r>
              <a:rPr lang="en-US" sz="2100" dirty="0"/>
              <a:t>non-riders completed the survey </a:t>
            </a:r>
            <a:endParaRPr lang="en-US" sz="2100" dirty="0" smtClean="0"/>
          </a:p>
          <a:p>
            <a:pPr marL="862013" lvl="1" indent="-457200">
              <a:spcAft>
                <a:spcPts val="0"/>
              </a:spcAft>
            </a:pPr>
            <a:r>
              <a:rPr lang="en-US" sz="2100" dirty="0" smtClean="0"/>
              <a:t>Closed </a:t>
            </a:r>
            <a:r>
              <a:rPr lang="en-US" sz="2100" dirty="0"/>
              <a:t>March 29, full results will be posted on our </a:t>
            </a:r>
            <a:r>
              <a:rPr lang="en-US" sz="2100" dirty="0" smtClean="0"/>
              <a:t>website</a:t>
            </a:r>
          </a:p>
          <a:p>
            <a:pPr marL="862013" lvl="1" indent="-457200">
              <a:spcAft>
                <a:spcPts val="0"/>
              </a:spcAft>
            </a:pPr>
            <a:r>
              <a:rPr lang="en-US" sz="2100" dirty="0" smtClean="0"/>
              <a:t>Lack </a:t>
            </a:r>
            <a:r>
              <a:rPr lang="en-US" sz="2100" dirty="0"/>
              <a:t>of convenience was a bigger barrier </a:t>
            </a:r>
            <a:r>
              <a:rPr lang="en-US" sz="2100" dirty="0" smtClean="0"/>
              <a:t>than </a:t>
            </a:r>
            <a:r>
              <a:rPr lang="en-US" sz="2100" dirty="0" smtClean="0"/>
              <a:t>cost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9856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958B05-593B-49FE-A080-259900C21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299" y="3088772"/>
            <a:ext cx="3813941" cy="2549601"/>
          </a:xfrm>
          <a:solidFill>
            <a:schemeClr val="bg1"/>
          </a:solidFill>
        </p:spPr>
        <p:txBody>
          <a:bodyPr/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dirty="0"/>
              <a:t>New vehicle technology	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dirty="0"/>
              <a:t>System electrification	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dirty="0"/>
              <a:t>High level platforms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dirty="0"/>
              <a:t>Station </a:t>
            </a:r>
            <a:r>
              <a:rPr lang="en-US" sz="1800" dirty="0" smtClean="0"/>
              <a:t>typology and frequency</a:t>
            </a:r>
            <a:endParaRPr lang="en-US" sz="1800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dirty="0"/>
              <a:t>Double and triple tracking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dirty="0"/>
              <a:t>Facility </a:t>
            </a:r>
            <a:r>
              <a:rPr lang="en-US" sz="1800" dirty="0" smtClean="0"/>
              <a:t>needs and expansions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endParaRPr lang="en-US" sz="1800" kern="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1994752" y="3439397"/>
            <a:ext cx="9588377" cy="0"/>
          </a:xfrm>
          <a:prstGeom prst="line">
            <a:avLst/>
          </a:prstGeom>
          <a:ln w="19050">
            <a:solidFill>
              <a:srgbClr val="D9D9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3A40771-3723-490E-B718-54B4C0A9DAE3}"/>
              </a:ext>
            </a:extLst>
          </p:cNvPr>
          <p:cNvSpPr txBox="1">
            <a:spLocks/>
          </p:cNvSpPr>
          <p:nvPr/>
        </p:nvSpPr>
        <p:spPr bwMode="auto">
          <a:xfrm>
            <a:off x="2019300" y="1104900"/>
            <a:ext cx="103742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Elements Covered in Rail Vision Service Alternatives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38E8660-04FD-45BE-B5DB-E2BABAB5CD5B}"/>
              </a:ext>
            </a:extLst>
          </p:cNvPr>
          <p:cNvCxnSpPr>
            <a:cxnSpLocks/>
          </p:cNvCxnSpPr>
          <p:nvPr/>
        </p:nvCxnSpPr>
        <p:spPr>
          <a:xfrm>
            <a:off x="1994752" y="3873159"/>
            <a:ext cx="9588377" cy="0"/>
          </a:xfrm>
          <a:prstGeom prst="line">
            <a:avLst/>
          </a:prstGeom>
          <a:ln w="19050">
            <a:solidFill>
              <a:srgbClr val="D9D9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6CDFC9D-60F1-4D2E-B1FE-45A6D3CCFE67}"/>
              </a:ext>
            </a:extLst>
          </p:cNvPr>
          <p:cNvCxnSpPr>
            <a:cxnSpLocks/>
          </p:cNvCxnSpPr>
          <p:nvPr/>
        </p:nvCxnSpPr>
        <p:spPr>
          <a:xfrm>
            <a:off x="1994752" y="4722438"/>
            <a:ext cx="9588377" cy="0"/>
          </a:xfrm>
          <a:prstGeom prst="line">
            <a:avLst/>
          </a:prstGeom>
          <a:ln w="19050">
            <a:solidFill>
              <a:srgbClr val="D9D9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F1BD61B-F46A-4A42-B67D-7318D5E07E48}"/>
              </a:ext>
            </a:extLst>
          </p:cNvPr>
          <p:cNvCxnSpPr>
            <a:cxnSpLocks/>
          </p:cNvCxnSpPr>
          <p:nvPr/>
        </p:nvCxnSpPr>
        <p:spPr>
          <a:xfrm>
            <a:off x="1994752" y="5181173"/>
            <a:ext cx="9588377" cy="0"/>
          </a:xfrm>
          <a:prstGeom prst="line">
            <a:avLst/>
          </a:prstGeom>
          <a:ln w="19050">
            <a:solidFill>
              <a:srgbClr val="D9D9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09411B7-316F-4EDE-808C-C215DDAF1C90}"/>
              </a:ext>
            </a:extLst>
          </p:cNvPr>
          <p:cNvCxnSpPr>
            <a:cxnSpLocks/>
          </p:cNvCxnSpPr>
          <p:nvPr/>
        </p:nvCxnSpPr>
        <p:spPr>
          <a:xfrm>
            <a:off x="1994752" y="4311694"/>
            <a:ext cx="9588377" cy="0"/>
          </a:xfrm>
          <a:prstGeom prst="line">
            <a:avLst/>
          </a:prstGeom>
          <a:ln w="19050">
            <a:solidFill>
              <a:srgbClr val="D9D9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E5EF24-49A4-45DD-9037-024523C6AEFB}"/>
              </a:ext>
            </a:extLst>
          </p:cNvPr>
          <p:cNvSpPr/>
          <p:nvPr/>
        </p:nvSpPr>
        <p:spPr>
          <a:xfrm>
            <a:off x="6502400" y="3088772"/>
            <a:ext cx="547616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Station locations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express service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Span of service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hubs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 feasibility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 of magnitude operating and capital costs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247B738-B079-449D-8472-6110162AD1AC}"/>
              </a:ext>
            </a:extLst>
          </p:cNvPr>
          <p:cNvCxnSpPr>
            <a:cxnSpLocks/>
          </p:cNvCxnSpPr>
          <p:nvPr/>
        </p:nvCxnSpPr>
        <p:spPr>
          <a:xfrm>
            <a:off x="1982052" y="5638373"/>
            <a:ext cx="9588377" cy="0"/>
          </a:xfrm>
          <a:prstGeom prst="line">
            <a:avLst/>
          </a:prstGeom>
          <a:ln w="19050">
            <a:solidFill>
              <a:srgbClr val="D9D9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DD7854-3C7E-4335-B7E9-2F7DF14E4857}"/>
              </a:ext>
            </a:extLst>
          </p:cNvPr>
          <p:cNvSpPr txBox="1"/>
          <p:nvPr/>
        </p:nvSpPr>
        <p:spPr>
          <a:xfrm>
            <a:off x="2019300" y="1775892"/>
            <a:ext cx="968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Alternatives aim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travel time, increase service frequency,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improve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results from the first phase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Alternatives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consider mix of service and investment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elements: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EC0C7F6-5F39-4AEC-A87E-323AF330C472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16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D5B2E4B-A948-4076-805E-6B867688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7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0D7384D1-DBDB-4638-B4C4-FCB27F99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5F4030C4-2224-4A29-BA1D-3EC453A08A05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3A40771-3723-490E-B718-54B4C0A9DAE3}"/>
              </a:ext>
            </a:extLst>
          </p:cNvPr>
          <p:cNvSpPr txBox="1">
            <a:spLocks/>
          </p:cNvSpPr>
          <p:nvPr/>
        </p:nvSpPr>
        <p:spPr bwMode="auto">
          <a:xfrm>
            <a:off x="2019300" y="1104900"/>
            <a:ext cx="103742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Station Typologies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EC0C7F6-5F39-4AEC-A87E-323AF330C472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16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D5B2E4B-A948-4076-805E-6B867688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7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0D7384D1-DBDB-4638-B4C4-FCB27F99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5F4030C4-2224-4A29-BA1D-3EC453A08A05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4896F15A-394F-4729-A21E-E89F3ACC9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80" y="1746504"/>
            <a:ext cx="4906355" cy="4478027"/>
          </a:xfrm>
        </p:spPr>
        <p:txBody>
          <a:bodyPr lIns="91440" tIns="45720" rIns="91440" bIns="45720"/>
          <a:lstStyle/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300" dirty="0"/>
              <a:t>Alternatives will consider a mix of service and investment elements to provide higher levels of service to: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b="1" dirty="0"/>
              <a:t>Key stations, </a:t>
            </a:r>
            <a:r>
              <a:rPr lang="en-US" sz="2300" dirty="0"/>
              <a:t>due to their density, regional access, and transit connectivity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b="1" dirty="0"/>
              <a:t>Inner core stations, </a:t>
            </a:r>
            <a:r>
              <a:rPr lang="en-US" sz="2300" dirty="0"/>
              <a:t>in and around Boston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b="1" dirty="0"/>
              <a:t>Outer stations, </a:t>
            </a:r>
            <a:r>
              <a:rPr lang="en-US" sz="2300" dirty="0"/>
              <a:t>outside the Inner Core</a:t>
            </a:r>
            <a:endParaRPr lang="en-US" sz="23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302E4D-50DE-44E6-9FD9-8159D57E14E2}"/>
              </a:ext>
            </a:extLst>
          </p:cNvPr>
          <p:cNvSpPr txBox="1"/>
          <p:nvPr/>
        </p:nvSpPr>
        <p:spPr>
          <a:xfrm>
            <a:off x="7254047" y="1751357"/>
            <a:ext cx="38050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A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Typical Characteristics of Key Stations</a:t>
            </a:r>
            <a:endParaRPr lang="en-US" sz="1600" dirty="0">
              <a:solidFill>
                <a:srgbClr val="005A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49CC06-1369-4BEE-8084-BEA160A900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62" y="2112771"/>
            <a:ext cx="1743460" cy="2069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27DF0D-C0CD-4A28-A5FF-856AA0999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22" y="2112771"/>
            <a:ext cx="1743460" cy="206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6D3BC9-0572-4D00-AA38-A35B253C9B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62" y="4182367"/>
            <a:ext cx="1743460" cy="204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F1F9AB-BF71-446F-9DE0-57D52B0EAF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22" y="4182367"/>
            <a:ext cx="1743460" cy="20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3A40771-3723-490E-B718-54B4C0A9DAE3}"/>
              </a:ext>
            </a:extLst>
          </p:cNvPr>
          <p:cNvSpPr txBox="1">
            <a:spLocks/>
          </p:cNvSpPr>
          <p:nvPr/>
        </p:nvSpPr>
        <p:spPr bwMode="auto">
          <a:xfrm>
            <a:off x="2019300" y="1104900"/>
            <a:ext cx="10374283" cy="6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5A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High Level Platforms / Accessibility Upgrades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EC0C7F6-5F39-4AEC-A87E-323AF330C472}"/>
              </a:ext>
            </a:extLst>
          </p:cNvPr>
          <p:cNvGrpSpPr/>
          <p:nvPr/>
        </p:nvGrpSpPr>
        <p:grpSpPr>
          <a:xfrm>
            <a:off x="10190922" y="6350631"/>
            <a:ext cx="1761790" cy="337304"/>
            <a:chOff x="7345298" y="6518275"/>
            <a:chExt cx="1376427" cy="263525"/>
          </a:xfrm>
        </p:grpSpPr>
        <p:pic>
          <p:nvPicPr>
            <p:cNvPr id="16" name="Picture 2" descr="C:\Users\ynong\Desktop\pic sources\MassDOT_Logo_Color.png">
              <a:extLst>
                <a:ext uri="{FF2B5EF4-FFF2-40B4-BE49-F238E27FC236}">
                  <a16:creationId xmlns="" xmlns:a16="http://schemas.microsoft.com/office/drawing/2014/main" id="{3D5B2E4B-A948-4076-805E-6B867688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7" name="Picture 3" descr="C:\Users\ynong\Desktop\pic sources\500px-MBTA_svg.png">
              <a:extLst>
                <a:ext uri="{FF2B5EF4-FFF2-40B4-BE49-F238E27FC236}">
                  <a16:creationId xmlns="" xmlns:a16="http://schemas.microsoft.com/office/drawing/2014/main" id="{0D7384D1-DBDB-4638-B4C4-FCB27F99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3">
            <a:extLst>
              <a:ext uri="{FF2B5EF4-FFF2-40B4-BE49-F238E27FC236}">
                <a16:creationId xmlns="" xmlns:a16="http://schemas.microsoft.com/office/drawing/2014/main" id="{5F4030C4-2224-4A29-BA1D-3EC453A08A05}"/>
              </a:ext>
            </a:extLst>
          </p:cNvPr>
          <p:cNvSpPr txBox="1">
            <a:spLocks/>
          </p:cNvSpPr>
          <p:nvPr/>
        </p:nvSpPr>
        <p:spPr>
          <a:xfrm>
            <a:off x="91068" y="6423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5F14AE1-5609-4538-8899-9E1A600AE2A2}" type="slidenum">
              <a:rPr lang="en-US" sz="16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689CBF6B-C05D-46FA-BA09-9A6E730BC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80" y="1746504"/>
            <a:ext cx="7572375" cy="4478027"/>
          </a:xfrm>
        </p:spPr>
        <p:txBody>
          <a:bodyPr lIns="91440" tIns="45720" rIns="91440" bIns="45720"/>
          <a:lstStyle/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/>
              <a:t>Existing system has a mixture of platform types:</a:t>
            </a:r>
          </a:p>
          <a:p>
            <a:pPr marL="1079500" lvl="2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High-level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with a level boarding surface</a:t>
            </a:r>
          </a:p>
          <a:p>
            <a:pPr marL="1079500" lvl="2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Mini-high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with a portion of the platform at a high-level to provide a level boarding surface</a:t>
            </a:r>
          </a:p>
          <a:p>
            <a:pPr marL="1079500" lvl="2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Low-level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requiring use of stairs or ramp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/>
              <a:t>High-level boarding and powered doors on trains could reduce dwell times at stations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sz="2300" dirty="0"/>
              <a:t>The project will assume different levels of platform upgrades across the alternatives to test a range of capital improvements.</a:t>
            </a:r>
          </a:p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31ABA1-BF8E-4D95-AFEC-07EA0B329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20" y="3149815"/>
            <a:ext cx="2178792" cy="1634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4F46B1-5527-4D5D-B9FE-76EA192B2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20" y="4778230"/>
            <a:ext cx="2178792" cy="1452397"/>
          </a:xfrm>
          <a:prstGeom prst="rect">
            <a:avLst/>
          </a:prstGeom>
        </p:spPr>
      </p:pic>
      <p:pic>
        <p:nvPicPr>
          <p:cNvPr id="10" name="Picture Placeholder 20">
            <a:extLst>
              <a:ext uri="{FF2B5EF4-FFF2-40B4-BE49-F238E27FC236}">
                <a16:creationId xmlns="" xmlns:a16="http://schemas.microsoft.com/office/drawing/2014/main" id="{4F71F4DF-D2AC-4EBC-9310-9DB1108C35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8" t="20536" r="9764" b="20536"/>
          <a:stretch/>
        </p:blipFill>
        <p:spPr>
          <a:xfrm>
            <a:off x="9773920" y="1593505"/>
            <a:ext cx="2178792" cy="15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674E6F887E0642BAB6E846E101624155"/>
  <p:tag name="TPVERSION" val="5"/>
  <p:tag name="TPFULLVERSION" val="5.3.1.3337"/>
  <p:tag name="PPTVERSION" val="16"/>
  <p:tag name="TPOS" val="2"/>
</p:tagLst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1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3A7D7B4-C001-40F8-A66C-A959191ACFE4}" vid="{E481DC8C-9558-4865-AC3A-7A301733D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533CE29ED5F4D88FB8FF5B193C6E5" ma:contentTypeVersion="4" ma:contentTypeDescription="Create a new document." ma:contentTypeScope="" ma:versionID="77ee4c93220dbccd78951d41bf067516">
  <xsd:schema xmlns:xsd="http://www.w3.org/2001/XMLSchema" xmlns:xs="http://www.w3.org/2001/XMLSchema" xmlns:p="http://schemas.microsoft.com/office/2006/metadata/properties" xmlns:ns2="7b1ce0a9-2e6a-47a3-aa72-80da5b4aa80d" xmlns:ns3="d7135841-cb9c-4d73-9451-c90cc3f4fb8d" targetNamespace="http://schemas.microsoft.com/office/2006/metadata/properties" ma:root="true" ma:fieldsID="23a12aa99a55847686d26e46bfd8f31a" ns2:_="" ns3:_="">
    <xsd:import namespace="7b1ce0a9-2e6a-47a3-aa72-80da5b4aa80d"/>
    <xsd:import namespace="d7135841-cb9c-4d73-9451-c90cc3f4fb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ce0a9-2e6a-47a3-aa72-80da5b4aa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35841-cb9c-4d73-9451-c90cc3f4fb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096A3-1392-418D-8214-262550B6E7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97CE3C-6ABB-408B-A5C0-9D03928A4E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135841-cb9c-4d73-9451-c90cc3f4fb8d"/>
    <ds:schemaRef ds:uri="7b1ce0a9-2e6a-47a3-aa72-80da5b4aa8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B00FFF-0509-4395-A33A-5C0999801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1ce0a9-2e6a-47a3-aa72-80da5b4aa80d"/>
    <ds:schemaRef ds:uri="d7135841-cb9c-4d73-9451-c90cc3f4f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VHB_Refreshed_Template_2017_for_designers_widescreen</Template>
  <TotalTime>9062</TotalTime>
  <Words>929</Words>
  <Application>Microsoft Office PowerPoint</Application>
  <PresentationFormat>Widescreen</PresentationFormat>
  <Paragraphs>203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Segoe UI Semibold</vt:lpstr>
      <vt:lpstr>Segoe UI Semilight</vt:lpstr>
      <vt:lpstr>Wingdings</vt:lpstr>
      <vt:lpstr>Title and content</vt:lpstr>
      <vt:lpstr>PowerPoint Presentation</vt:lpstr>
      <vt:lpstr>Presentation Agenda</vt:lpstr>
      <vt:lpstr>Project Goal</vt:lpstr>
      <vt:lpstr>Where We Are Now</vt:lpstr>
      <vt:lpstr>Advisory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Rail Vision Service Alternatives</vt:lpstr>
      <vt:lpstr>PowerPoint Presentation</vt:lpstr>
      <vt:lpstr>Next Steps: Alternatives Evaluation</vt:lpstr>
      <vt:lpstr>What the Alternatives Analysis Will Tell Us</vt:lpstr>
      <vt:lpstr>Integrating Parking and Fare Policy</vt:lpstr>
      <vt:lpstr>Project Contacts &amp; Website </vt:lpstr>
    </vt:vector>
  </TitlesOfParts>
  <Company>Vanasse Hangen Brustlin,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Alyssa</dc:creator>
  <cp:lastModifiedBy>Markiewicz, Alexandra (DOT)</cp:lastModifiedBy>
  <cp:revision>657</cp:revision>
  <cp:lastPrinted>2019-03-05T20:10:59Z</cp:lastPrinted>
  <dcterms:created xsi:type="dcterms:W3CDTF">2017-08-03T14:38:46Z</dcterms:created>
  <dcterms:modified xsi:type="dcterms:W3CDTF">2019-04-09T15:56:10Z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0x0101003E1533CE29ED5F4D88FB8FF5B193C6E5</vt:lpwstr>
  </property>
</Properties>
</file>