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1" r:id="rId5"/>
    <p:sldId id="270" r:id="rId6"/>
    <p:sldId id="25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D20B5-4E6B-45B8-8C9F-10313A8737F2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18C18065-51C3-4429-9A2A-7A079B08F3D1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Summer 2018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58522-EBC7-480D-B816-3D1587F9D167}" type="parTrans" cxnId="{1706B1F2-A4FA-4A12-AFB8-01F09F1D48B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5C110-1266-469C-A6EF-A93DEA9FBB45}" type="sibTrans" cxnId="{1706B1F2-A4FA-4A12-AFB8-01F09F1D48B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72C09-8015-4788-AA0E-A1DFBDD7FD60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Winter 2019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DBAF3-D685-4902-9364-C65EFD279E0B}" type="parTrans" cxnId="{CFC1FF98-CB26-4824-9948-66835E7CCD5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EDDC8-A387-467E-B75F-7F4DBAD66FC7}" type="sibTrans" cxnId="{CFC1FF98-CB26-4824-9948-66835E7CCD5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B4008-EA1B-4000-90FB-AAF7F841315F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Spring 2019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FA662-0AFF-4955-BDAB-93D023D352FA}" type="parTrans" cxnId="{DC916B37-2874-4255-9EAA-2F53F826526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BF5E5-D99E-493A-8AE7-CF2E2E6E3639}" type="sibTrans" cxnId="{DC916B37-2874-4255-9EAA-2F53F826526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1D657-033A-4A4D-A924-8CCB442C8358}">
      <dgm:prSet phldrT="[Text]" custT="1"/>
      <dgm:spPr/>
      <dgm:t>
        <a:bodyPr/>
        <a:lstStyle/>
        <a:p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Collected feedback from customers through the Better Bus Project on which amenities they considered to be most important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6A495-B22A-48E4-8EB0-9C00AD6D52E5}" type="parTrans" cxnId="{34AFD63D-D269-46D7-BB6E-22BFC6BFD5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27B33-2DAA-4705-9D9D-4DA4C883C9C5}" type="sibTrans" cxnId="{34AFD63D-D269-46D7-BB6E-22BFC6BFD5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6C6F0-4AD0-4F4E-93A4-FF1FC29D0F68}">
      <dgm:prSet phldrT="[Text]" custT="1"/>
      <dgm:spPr/>
      <dgm:t>
        <a:bodyPr/>
        <a:lstStyle/>
        <a:p>
          <a:pPr rtl="0"/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Attended and collected rider feedback at </a:t>
          </a:r>
          <a:r>
            <a:rPr lang="en-US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Better Bus Project</a:t>
          </a:r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Community Meetings</a:t>
          </a:r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 in Dudley Square, Lynn, Chelsea, Quincy, South Boston, Cambridge, and Downtown Boston on how different amenities would improve their bus experience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03D2A-8EF8-4374-8A5A-0B7DA7B2AA1F}" type="parTrans" cxnId="{22142A49-A6B1-4FD0-AF16-448CD1D2B2A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8F272-FC60-485B-9A9B-AD78299B6D69}" type="sibTrans" cxnId="{22142A49-A6B1-4FD0-AF16-448CD1D2B2A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E3891-EDBD-4EA0-BE6C-1CA095A7FEF2}">
      <dgm:prSet phldrT="[Text]" custT="1"/>
      <dgm:spPr/>
      <dgm:t>
        <a:bodyPr/>
        <a:lstStyle/>
        <a:p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Presented to the </a:t>
          </a:r>
          <a:r>
            <a:rPr lang="en-US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Fiscal and Management Control Board</a:t>
          </a:r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 on the project work to date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E29DA-93EE-48EE-A763-BDC9A8CFDDA3}" type="parTrans" cxnId="{B5650072-7A05-421F-B3CB-1200BF94FE1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F5256-4417-4346-AE49-73014BF90D47}" type="sibTrans" cxnId="{B5650072-7A05-421F-B3CB-1200BF94FE1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18DD1-E3B0-4CFF-8A9E-B6438F34AF24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Began conversations with municipalities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4564B-7DEE-4EFF-8047-D3EBA55A304E}" type="parTrans" cxnId="{F6F5CC76-CBF7-486F-AE2C-53475503346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06626-DA81-4AE4-B2D0-32B459D03FF3}" type="sibTrans" cxnId="{F6F5CC76-CBF7-486F-AE2C-53475503346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5962E-C858-4021-8A70-EA8164D00D58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Fall 2018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06C4F-1A7E-4445-A677-E82AE15F4A2B}" type="parTrans" cxnId="{18DE0667-22A4-44EF-B9B4-CA0AFD15FDD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57DC8-C1A1-4459-B373-4974408BCF28}" type="sibTrans" cxnId="{18DE0667-22A4-44EF-B9B4-CA0AFD15FDD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F5E2-C2CF-4BF6-8C9A-7A374E99D325}">
      <dgm:prSet phldrT="[Text]" custT="1"/>
      <dgm:spPr/>
      <dgm:t>
        <a:bodyPr/>
        <a:lstStyle/>
        <a:p>
          <a:pPr rtl="0"/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Held a </a:t>
          </a:r>
          <a:r>
            <a:rPr lang="en-US" sz="1400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Municipal Staff Open House</a:t>
          </a:r>
          <a:r>
            <a:rPr lang="en-US" sz="14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 to gather feedback from municipal staff members on the future of bus amenities in their communities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BD82C-809B-4C5E-A754-8BC9E10172E9}" type="parTrans" cxnId="{4F2B08DF-4E80-4FC3-9EB2-287F8FCDF6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3FAA0-6E3E-4110-AF54-98E55B07E126}" type="sibTrans" cxnId="{4F2B08DF-4E80-4FC3-9EB2-287F8FCDF6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347AA-F4A0-4D5B-BBB7-DFFF2C7AD7F8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Summer 2019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2D261-C10A-4B02-A25D-C922BB70AD69}" type="parTrans" cxnId="{8CDA4124-FE26-4275-86D6-E24B86F635A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FB9DB-18EB-4B88-B47E-26A731A79D52}" type="sibTrans" cxnId="{8CDA4124-FE26-4275-86D6-E24B86F635A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72F88-CA4C-4BE2-92A6-B5832904D4A1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Began procurement process (qualification stage only)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5693B-D8D8-46E9-A4EA-7DBC124E8FEF}" type="parTrans" cxnId="{01067C65-A979-4079-B7CE-13B0AC9F9B4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C0A60-60A7-428C-A34E-6EEB617B5928}" type="sibTrans" cxnId="{01067C65-A979-4079-B7CE-13B0AC9F9B4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794B6-194C-4FB1-8C82-D1D1B973AF67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Reached out to cities and towns with MBTA bus service about the upcoming program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8E133-AF7F-42F0-9EBC-0DA41075713A}" type="parTrans" cxnId="{6A408B95-EA06-46EE-8D7F-49084F0FA6C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A3830-0454-40E4-8633-1895C662DFA6}" type="sibTrans" cxnId="{6A408B95-EA06-46EE-8D7F-49084F0FA6C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BAFBC-4881-477F-8315-D79525F10C5E}" type="pres">
      <dgm:prSet presAssocID="{221D20B5-4E6B-45B8-8C9F-10313A8737F2}" presName="Name0" presStyleCnt="0">
        <dgm:presLayoutVars>
          <dgm:dir/>
          <dgm:animLvl val="lvl"/>
          <dgm:resizeHandles val="exact"/>
        </dgm:presLayoutVars>
      </dgm:prSet>
      <dgm:spPr/>
    </dgm:pt>
    <dgm:pt modelId="{EF5612D7-5F28-4303-8EE5-A4465A5462F6}" type="pres">
      <dgm:prSet presAssocID="{18C18065-51C3-4429-9A2A-7A079B08F3D1}" presName="composite" presStyleCnt="0"/>
      <dgm:spPr/>
    </dgm:pt>
    <dgm:pt modelId="{26BD6AE1-7D47-4990-BCE3-B0F52E13D58B}" type="pres">
      <dgm:prSet presAssocID="{18C18065-51C3-4429-9A2A-7A079B08F3D1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0EEB6-E31A-4B38-9BF5-97B6C1E429CB}" type="pres">
      <dgm:prSet presAssocID="{18C18065-51C3-4429-9A2A-7A079B08F3D1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89D56-2D14-4018-98B0-AA1B683FA23A}" type="pres">
      <dgm:prSet presAssocID="{E485C110-1266-469C-A6EF-A93DEA9FBB45}" presName="space" presStyleCnt="0"/>
      <dgm:spPr/>
    </dgm:pt>
    <dgm:pt modelId="{0A394F99-D022-4052-A2C7-351E27F7CEA0}" type="pres">
      <dgm:prSet presAssocID="{DBB5962E-C858-4021-8A70-EA8164D00D58}" presName="composite" presStyleCnt="0"/>
      <dgm:spPr/>
    </dgm:pt>
    <dgm:pt modelId="{65C6881C-1383-4114-AFAD-D984C98CA566}" type="pres">
      <dgm:prSet presAssocID="{DBB5962E-C858-4021-8A70-EA8164D00D58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E0B4-6083-417B-AB35-FDC41FA75662}" type="pres">
      <dgm:prSet presAssocID="{DBB5962E-C858-4021-8A70-EA8164D00D58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8F7A6-E177-4387-9BF9-0EA3BDEB13F0}" type="pres">
      <dgm:prSet presAssocID="{52E57DC8-C1A1-4459-B373-4974408BCF28}" presName="space" presStyleCnt="0"/>
      <dgm:spPr/>
    </dgm:pt>
    <dgm:pt modelId="{C00CD6A7-49BD-4014-9723-D26DDE1FF3B0}" type="pres">
      <dgm:prSet presAssocID="{90472C09-8015-4788-AA0E-A1DFBDD7FD60}" presName="composite" presStyleCnt="0"/>
      <dgm:spPr/>
    </dgm:pt>
    <dgm:pt modelId="{F66F9893-3280-44EE-87EE-3F5E057B51A5}" type="pres">
      <dgm:prSet presAssocID="{90472C09-8015-4788-AA0E-A1DFBDD7FD60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31EC-00DD-4C9C-91E5-7AFF2F6ADC08}" type="pres">
      <dgm:prSet presAssocID="{90472C09-8015-4788-AA0E-A1DFBDD7FD60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FE147-0461-441F-A8E7-295D39C9D26A}" type="pres">
      <dgm:prSet presAssocID="{402EDDC8-A387-467E-B75F-7F4DBAD66FC7}" presName="space" presStyleCnt="0"/>
      <dgm:spPr/>
    </dgm:pt>
    <dgm:pt modelId="{2F70C5EB-B9D1-4EE3-9CA6-37CFC4F36203}" type="pres">
      <dgm:prSet presAssocID="{F00B4008-EA1B-4000-90FB-AAF7F841315F}" presName="composite" presStyleCnt="0"/>
      <dgm:spPr/>
    </dgm:pt>
    <dgm:pt modelId="{059050B0-8012-484F-8104-9E005CFBA6D9}" type="pres">
      <dgm:prSet presAssocID="{F00B4008-EA1B-4000-90FB-AAF7F841315F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82167-EEEF-4153-B400-876610D021E9}" type="pres">
      <dgm:prSet presAssocID="{F00B4008-EA1B-4000-90FB-AAF7F841315F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67B02-A237-4B11-810F-3D97A6BEFFA3}" type="pres">
      <dgm:prSet presAssocID="{6FDBF5E5-D99E-493A-8AE7-CF2E2E6E3639}" presName="space" presStyleCnt="0"/>
      <dgm:spPr/>
    </dgm:pt>
    <dgm:pt modelId="{C3944536-3393-48F3-8266-CEEC6D361A7E}" type="pres">
      <dgm:prSet presAssocID="{C35347AA-F4A0-4D5B-BBB7-DFFF2C7AD7F8}" presName="composite" presStyleCnt="0"/>
      <dgm:spPr/>
    </dgm:pt>
    <dgm:pt modelId="{3B57ED36-FE4C-4A8F-BF61-5BA1AC6698D0}" type="pres">
      <dgm:prSet presAssocID="{C35347AA-F4A0-4D5B-BBB7-DFFF2C7AD7F8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1102-6EE3-4B93-AB01-B7E384564515}" type="pres">
      <dgm:prSet presAssocID="{C35347AA-F4A0-4D5B-BBB7-DFFF2C7AD7F8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E0667-22A4-44EF-B9B4-CA0AFD15FDD2}" srcId="{221D20B5-4E6B-45B8-8C9F-10313A8737F2}" destId="{DBB5962E-C858-4021-8A70-EA8164D00D58}" srcOrd="1" destOrd="0" parTransId="{07B06C4F-1A7E-4445-A677-E82AE15F4A2B}" sibTransId="{52E57DC8-C1A1-4459-B373-4974408BCF28}"/>
    <dgm:cxn modelId="{22142A49-A6B1-4FD0-AF16-448CD1D2B2A6}" srcId="{90472C09-8015-4788-AA0E-A1DFBDD7FD60}" destId="{4936C6F0-4AD0-4F4E-93A4-FF1FC29D0F68}" srcOrd="0" destOrd="0" parTransId="{AE403D2A-8EF8-4374-8A5A-0B7DA7B2AA1F}" sibTransId="{FAC8F272-FC60-485B-9A9B-AD78299B6D69}"/>
    <dgm:cxn modelId="{CE5F4282-962B-4324-9292-59E7A27C3C06}" type="presOf" srcId="{C52E3891-EDBD-4EA0-BE6C-1CA095A7FEF2}" destId="{26D82167-EEEF-4153-B400-876610D021E9}" srcOrd="0" destOrd="0" presId="urn:microsoft.com/office/officeart/2005/8/layout/chevron1"/>
    <dgm:cxn modelId="{1B2B5082-E573-4CE7-A632-A68C696DA30B}" type="presOf" srcId="{A3918DD1-E3B0-4CFF-8A9E-B6438F34AF24}" destId="{26D82167-EEEF-4153-B400-876610D021E9}" srcOrd="0" destOrd="1" presId="urn:microsoft.com/office/officeart/2005/8/layout/chevron1"/>
    <dgm:cxn modelId="{02360E7E-6ED9-49FF-A50A-68A5A47AC2B8}" type="presOf" srcId="{90472C09-8015-4788-AA0E-A1DFBDD7FD60}" destId="{F66F9893-3280-44EE-87EE-3F5E057B51A5}" srcOrd="0" destOrd="0" presId="urn:microsoft.com/office/officeart/2005/8/layout/chevron1"/>
    <dgm:cxn modelId="{80CFCCB0-FCC8-4F7B-936A-82A1A0EA2185}" type="presOf" srcId="{10E8F5E2-C2CF-4BF6-8C9A-7A374E99D325}" destId="{8414E0B4-6083-417B-AB35-FDC41FA75662}" srcOrd="0" destOrd="0" presId="urn:microsoft.com/office/officeart/2005/8/layout/chevron1"/>
    <dgm:cxn modelId="{A2E3C66A-42E5-4FD5-8AA4-90AB985963A8}" type="presOf" srcId="{DEE794B6-194C-4FB1-8C82-D1D1B973AF67}" destId="{30B11102-6EE3-4B93-AB01-B7E384564515}" srcOrd="0" destOrd="1" presId="urn:microsoft.com/office/officeart/2005/8/layout/chevron1"/>
    <dgm:cxn modelId="{4F2B08DF-4E80-4FC3-9EB2-287F8FCDF6D1}" srcId="{DBB5962E-C858-4021-8A70-EA8164D00D58}" destId="{10E8F5E2-C2CF-4BF6-8C9A-7A374E99D325}" srcOrd="0" destOrd="0" parTransId="{DB2BD82C-809B-4C5E-A754-8BC9E10172E9}" sibTransId="{0283FAA0-6E3E-4110-AF54-98E55B07E126}"/>
    <dgm:cxn modelId="{34AFD63D-D269-46D7-BB6E-22BFC6BFD5CD}" srcId="{18C18065-51C3-4429-9A2A-7A079B08F3D1}" destId="{ED11D657-033A-4A4D-A924-8CCB442C8358}" srcOrd="0" destOrd="0" parTransId="{8746A495-B22A-48E4-8EB0-9C00AD6D52E5}" sibTransId="{FCC27B33-2DAA-4705-9D9D-4DA4C883C9C5}"/>
    <dgm:cxn modelId="{3AB047FE-6B34-4E0A-AB7B-9472C15AA6A9}" type="presOf" srcId="{4936C6F0-4AD0-4F4E-93A4-FF1FC29D0F68}" destId="{155831EC-00DD-4C9C-91E5-7AFF2F6ADC08}" srcOrd="0" destOrd="0" presId="urn:microsoft.com/office/officeart/2005/8/layout/chevron1"/>
    <dgm:cxn modelId="{DC916B37-2874-4255-9EAA-2F53F8265264}" srcId="{221D20B5-4E6B-45B8-8C9F-10313A8737F2}" destId="{F00B4008-EA1B-4000-90FB-AAF7F841315F}" srcOrd="3" destOrd="0" parTransId="{D89FA662-0AFF-4955-BDAB-93D023D352FA}" sibTransId="{6FDBF5E5-D99E-493A-8AE7-CF2E2E6E3639}"/>
    <dgm:cxn modelId="{8CDA4124-FE26-4275-86D6-E24B86F635AA}" srcId="{221D20B5-4E6B-45B8-8C9F-10313A8737F2}" destId="{C35347AA-F4A0-4D5B-BBB7-DFFF2C7AD7F8}" srcOrd="4" destOrd="0" parTransId="{16F2D261-C10A-4B02-A25D-C922BB70AD69}" sibTransId="{3BAFB9DB-18EB-4B88-B47E-26A731A79D52}"/>
    <dgm:cxn modelId="{03A3A4CA-6FB0-4FB0-8983-069E6A1AF793}" type="presOf" srcId="{C35347AA-F4A0-4D5B-BBB7-DFFF2C7AD7F8}" destId="{3B57ED36-FE4C-4A8F-BF61-5BA1AC6698D0}" srcOrd="0" destOrd="0" presId="urn:microsoft.com/office/officeart/2005/8/layout/chevron1"/>
    <dgm:cxn modelId="{57CADEF5-F39E-4469-85C8-8445A649C743}" type="presOf" srcId="{ED11D657-033A-4A4D-A924-8CCB442C8358}" destId="{FCD0EEB6-E31A-4B38-9BF5-97B6C1E429CB}" srcOrd="0" destOrd="0" presId="urn:microsoft.com/office/officeart/2005/8/layout/chevron1"/>
    <dgm:cxn modelId="{F6F5CC76-CBF7-486F-AE2C-534755033468}" srcId="{F00B4008-EA1B-4000-90FB-AAF7F841315F}" destId="{A3918DD1-E3B0-4CFF-8A9E-B6438F34AF24}" srcOrd="1" destOrd="0" parTransId="{EF74564B-7DEE-4EFF-8047-D3EBA55A304E}" sibTransId="{48B06626-DA81-4AE4-B2D0-32B459D03FF3}"/>
    <dgm:cxn modelId="{6A408B95-EA06-46EE-8D7F-49084F0FA6C6}" srcId="{C35347AA-F4A0-4D5B-BBB7-DFFF2C7AD7F8}" destId="{DEE794B6-194C-4FB1-8C82-D1D1B973AF67}" srcOrd="1" destOrd="0" parTransId="{DD08E133-AF7F-42F0-9EBC-0DA41075713A}" sibTransId="{6ECA3830-0454-40E4-8633-1895C662DFA6}"/>
    <dgm:cxn modelId="{01067C65-A979-4079-B7CE-13B0AC9F9B45}" srcId="{C35347AA-F4A0-4D5B-BBB7-DFFF2C7AD7F8}" destId="{50872F88-CA4C-4BE2-92A6-B5832904D4A1}" srcOrd="0" destOrd="0" parTransId="{E535693B-D8D8-46E9-A4EA-7DBC124E8FEF}" sibTransId="{E22C0A60-60A7-428C-A34E-6EEB617B5928}"/>
    <dgm:cxn modelId="{3B00DFF0-D337-43AE-88DD-C3E1EE7EA8EF}" type="presOf" srcId="{DBB5962E-C858-4021-8A70-EA8164D00D58}" destId="{65C6881C-1383-4114-AFAD-D984C98CA566}" srcOrd="0" destOrd="0" presId="urn:microsoft.com/office/officeart/2005/8/layout/chevron1"/>
    <dgm:cxn modelId="{1706B1F2-A4FA-4A12-AFB8-01F09F1D48B1}" srcId="{221D20B5-4E6B-45B8-8C9F-10313A8737F2}" destId="{18C18065-51C3-4429-9A2A-7A079B08F3D1}" srcOrd="0" destOrd="0" parTransId="{75858522-EBC7-480D-B816-3D1587F9D167}" sibTransId="{E485C110-1266-469C-A6EF-A93DEA9FBB45}"/>
    <dgm:cxn modelId="{B5650072-7A05-421F-B3CB-1200BF94FE11}" srcId="{F00B4008-EA1B-4000-90FB-AAF7F841315F}" destId="{C52E3891-EDBD-4EA0-BE6C-1CA095A7FEF2}" srcOrd="0" destOrd="0" parTransId="{E14E29DA-93EE-48EE-A763-BDC9A8CFDDA3}" sibTransId="{A4DF5256-4417-4346-AE49-73014BF90D47}"/>
    <dgm:cxn modelId="{C97C61B9-D0B4-4CAB-8927-FF5FFD1680F1}" type="presOf" srcId="{F00B4008-EA1B-4000-90FB-AAF7F841315F}" destId="{059050B0-8012-484F-8104-9E005CFBA6D9}" srcOrd="0" destOrd="0" presId="urn:microsoft.com/office/officeart/2005/8/layout/chevron1"/>
    <dgm:cxn modelId="{CFC1FF98-CB26-4824-9948-66835E7CCD59}" srcId="{221D20B5-4E6B-45B8-8C9F-10313A8737F2}" destId="{90472C09-8015-4788-AA0E-A1DFBDD7FD60}" srcOrd="2" destOrd="0" parTransId="{E5DDBAF3-D685-4902-9364-C65EFD279E0B}" sibTransId="{402EDDC8-A387-467E-B75F-7F4DBAD66FC7}"/>
    <dgm:cxn modelId="{68CC08F4-2524-40BB-9777-7A1F53667227}" type="presOf" srcId="{221D20B5-4E6B-45B8-8C9F-10313A8737F2}" destId="{39ABAFBC-4881-477F-8315-D79525F10C5E}" srcOrd="0" destOrd="0" presId="urn:microsoft.com/office/officeart/2005/8/layout/chevron1"/>
    <dgm:cxn modelId="{3C5AB8BA-7358-4098-A369-1800B0BD1A39}" type="presOf" srcId="{50872F88-CA4C-4BE2-92A6-B5832904D4A1}" destId="{30B11102-6EE3-4B93-AB01-B7E384564515}" srcOrd="0" destOrd="0" presId="urn:microsoft.com/office/officeart/2005/8/layout/chevron1"/>
    <dgm:cxn modelId="{480EB4B1-DC7C-49F1-8046-D27A0842A52F}" type="presOf" srcId="{18C18065-51C3-4429-9A2A-7A079B08F3D1}" destId="{26BD6AE1-7D47-4990-BCE3-B0F52E13D58B}" srcOrd="0" destOrd="0" presId="urn:microsoft.com/office/officeart/2005/8/layout/chevron1"/>
    <dgm:cxn modelId="{6496E2BF-231B-47F9-8EF0-B40F894703C1}" type="presParOf" srcId="{39ABAFBC-4881-477F-8315-D79525F10C5E}" destId="{EF5612D7-5F28-4303-8EE5-A4465A5462F6}" srcOrd="0" destOrd="0" presId="urn:microsoft.com/office/officeart/2005/8/layout/chevron1"/>
    <dgm:cxn modelId="{885B1562-83E6-48E2-8E82-0DA0918342EC}" type="presParOf" srcId="{EF5612D7-5F28-4303-8EE5-A4465A5462F6}" destId="{26BD6AE1-7D47-4990-BCE3-B0F52E13D58B}" srcOrd="0" destOrd="0" presId="urn:microsoft.com/office/officeart/2005/8/layout/chevron1"/>
    <dgm:cxn modelId="{557B7CCA-EA9E-429E-A214-D2706998787A}" type="presParOf" srcId="{EF5612D7-5F28-4303-8EE5-A4465A5462F6}" destId="{FCD0EEB6-E31A-4B38-9BF5-97B6C1E429CB}" srcOrd="1" destOrd="0" presId="urn:microsoft.com/office/officeart/2005/8/layout/chevron1"/>
    <dgm:cxn modelId="{A3F040F9-51C5-4564-8512-4F10B869DDCD}" type="presParOf" srcId="{39ABAFBC-4881-477F-8315-D79525F10C5E}" destId="{79189D56-2D14-4018-98B0-AA1B683FA23A}" srcOrd="1" destOrd="0" presId="urn:microsoft.com/office/officeart/2005/8/layout/chevron1"/>
    <dgm:cxn modelId="{B835E219-7219-4FEC-A5A5-2349DC3C5F78}" type="presParOf" srcId="{39ABAFBC-4881-477F-8315-D79525F10C5E}" destId="{0A394F99-D022-4052-A2C7-351E27F7CEA0}" srcOrd="2" destOrd="0" presId="urn:microsoft.com/office/officeart/2005/8/layout/chevron1"/>
    <dgm:cxn modelId="{878BC5F8-4C5D-41B7-9A88-72125D13603F}" type="presParOf" srcId="{0A394F99-D022-4052-A2C7-351E27F7CEA0}" destId="{65C6881C-1383-4114-AFAD-D984C98CA566}" srcOrd="0" destOrd="0" presId="urn:microsoft.com/office/officeart/2005/8/layout/chevron1"/>
    <dgm:cxn modelId="{4FE1C2E3-8DCD-47CA-B562-6030E50D9690}" type="presParOf" srcId="{0A394F99-D022-4052-A2C7-351E27F7CEA0}" destId="{8414E0B4-6083-417B-AB35-FDC41FA75662}" srcOrd="1" destOrd="0" presId="urn:microsoft.com/office/officeart/2005/8/layout/chevron1"/>
    <dgm:cxn modelId="{6E2781B9-93B2-4327-BFFA-7AFAC0C45F36}" type="presParOf" srcId="{39ABAFBC-4881-477F-8315-D79525F10C5E}" destId="{2278F7A6-E177-4387-9BF9-0EA3BDEB13F0}" srcOrd="3" destOrd="0" presId="urn:microsoft.com/office/officeart/2005/8/layout/chevron1"/>
    <dgm:cxn modelId="{DD7F0BFB-03CC-4EC7-AB91-E70A3A0C6A33}" type="presParOf" srcId="{39ABAFBC-4881-477F-8315-D79525F10C5E}" destId="{C00CD6A7-49BD-4014-9723-D26DDE1FF3B0}" srcOrd="4" destOrd="0" presId="urn:microsoft.com/office/officeart/2005/8/layout/chevron1"/>
    <dgm:cxn modelId="{66F0FAE5-B8E8-4345-9D6D-79D371701FCB}" type="presParOf" srcId="{C00CD6A7-49BD-4014-9723-D26DDE1FF3B0}" destId="{F66F9893-3280-44EE-87EE-3F5E057B51A5}" srcOrd="0" destOrd="0" presId="urn:microsoft.com/office/officeart/2005/8/layout/chevron1"/>
    <dgm:cxn modelId="{CFA7CDCE-AE52-4D0D-9D27-D130859BADBF}" type="presParOf" srcId="{C00CD6A7-49BD-4014-9723-D26DDE1FF3B0}" destId="{155831EC-00DD-4C9C-91E5-7AFF2F6ADC08}" srcOrd="1" destOrd="0" presId="urn:microsoft.com/office/officeart/2005/8/layout/chevron1"/>
    <dgm:cxn modelId="{5C0E3478-9DF6-4CB5-A962-829CF0AC4BFC}" type="presParOf" srcId="{39ABAFBC-4881-477F-8315-D79525F10C5E}" destId="{C94FE147-0461-441F-A8E7-295D39C9D26A}" srcOrd="5" destOrd="0" presId="urn:microsoft.com/office/officeart/2005/8/layout/chevron1"/>
    <dgm:cxn modelId="{93EB8708-ECC3-4733-8C22-20C506354983}" type="presParOf" srcId="{39ABAFBC-4881-477F-8315-D79525F10C5E}" destId="{2F70C5EB-B9D1-4EE3-9CA6-37CFC4F36203}" srcOrd="6" destOrd="0" presId="urn:microsoft.com/office/officeart/2005/8/layout/chevron1"/>
    <dgm:cxn modelId="{1ED8C5F8-CFD5-4DD2-BD11-1F4FC8FCA4D1}" type="presParOf" srcId="{2F70C5EB-B9D1-4EE3-9CA6-37CFC4F36203}" destId="{059050B0-8012-484F-8104-9E005CFBA6D9}" srcOrd="0" destOrd="0" presId="urn:microsoft.com/office/officeart/2005/8/layout/chevron1"/>
    <dgm:cxn modelId="{08ECD733-2CA1-4627-8596-B6ABA3F0E2F4}" type="presParOf" srcId="{2F70C5EB-B9D1-4EE3-9CA6-37CFC4F36203}" destId="{26D82167-EEEF-4153-B400-876610D021E9}" srcOrd="1" destOrd="0" presId="urn:microsoft.com/office/officeart/2005/8/layout/chevron1"/>
    <dgm:cxn modelId="{991D6521-F096-411C-829C-560BEBCEB170}" type="presParOf" srcId="{39ABAFBC-4881-477F-8315-D79525F10C5E}" destId="{62867B02-A237-4B11-810F-3D97A6BEFFA3}" srcOrd="7" destOrd="0" presId="urn:microsoft.com/office/officeart/2005/8/layout/chevron1"/>
    <dgm:cxn modelId="{941BA510-19EC-4078-9813-7B631E3271C7}" type="presParOf" srcId="{39ABAFBC-4881-477F-8315-D79525F10C5E}" destId="{C3944536-3393-48F3-8266-CEEC6D361A7E}" srcOrd="8" destOrd="0" presId="urn:microsoft.com/office/officeart/2005/8/layout/chevron1"/>
    <dgm:cxn modelId="{DA44A2A8-1F62-4E62-BDD5-59B74668949E}" type="presParOf" srcId="{C3944536-3393-48F3-8266-CEEC6D361A7E}" destId="{3B57ED36-FE4C-4A8F-BF61-5BA1AC6698D0}" srcOrd="0" destOrd="0" presId="urn:microsoft.com/office/officeart/2005/8/layout/chevron1"/>
    <dgm:cxn modelId="{C4F7C284-DCEB-4396-98E1-B3B13D63139B}" type="presParOf" srcId="{C3944536-3393-48F3-8266-CEEC6D361A7E}" destId="{30B11102-6EE3-4B93-AB01-B7E38456451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02EF9-9498-4014-B40E-67AD685460A1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8DAC91B-F6EB-4FDE-A1B5-61FC7C1529B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July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891DF-0F3E-4C5F-AE3E-5D193C8FF660}" type="parTrans" cxnId="{B959E53C-4E3A-40C1-A8C5-697C517432B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A32B3-7DB4-4810-A66B-4A358C22A1B2}" type="sibTrans" cxnId="{B959E53C-4E3A-40C1-A8C5-697C517432B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805BC-F9AD-4F89-A238-4708528FF3C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August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E625D-7077-44E9-AC1D-02AB7C6B02C4}" type="parTrans" cxnId="{303B30F0-75C0-4C4D-ADCF-8DCD3EE7EA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40BBD-5294-4A5F-A98F-52A785689843}" type="sibTrans" cxnId="{303B30F0-75C0-4C4D-ADCF-8DCD3EE7EA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8FD75-54A3-41E0-979A-86519251561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F63A4-82C1-4BAA-9961-AB394C89D131}" type="parTrans" cxnId="{37155FBB-55E4-4C6D-94C0-B524970F7D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D8D7FA-D7F7-40E4-B012-12EA950E8A7B}" type="sibTrans" cxnId="{37155FBB-55E4-4C6D-94C0-B524970F7D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E2D12-9F66-4718-B802-C0624CC8E7E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Sent a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project introduction to municipal staff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members notifying them about the upcoming partnership opportunity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48B09-BA67-41AC-9541-170487B423BF}" type="parTrans" cxnId="{257128EB-F832-4D6F-9964-AB85B4D737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6AD08-07AD-4A59-A200-93E5515CF8FA}" type="sibTrans" cxnId="{257128EB-F832-4D6F-9964-AB85B4D737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017C0-29D0-4F46-A98E-E731DCE1388D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Shared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information on bus stops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to municipal staff to begin conversations about shelter location priorities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3FBBC-A7C5-4FA3-83DC-571019104D50}" type="parTrans" cxnId="{152D49EA-6F73-4D27-930D-BC751E868C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CE603-8368-4BF9-B53C-2B59898CD120}" type="sibTrans" cxnId="{152D49EA-6F73-4D27-930D-BC751E868C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7D83D-27EB-4B72-BFDF-6A325B50E37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Beginning conversation with municipal partners on program needs and terms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02F65-4715-40D2-B852-5A8E037C40D8}" type="parTrans" cxnId="{5F18209D-CC1E-46CD-A129-14F94E9F0D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F1F68-10CE-46A8-AE7E-F9C8884E6732}" type="sibTrans" cxnId="{5F18209D-CC1E-46CD-A129-14F94E9F0D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527C8-05C3-43EE-BF42-CB0E2929DEF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Enter into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partnership agreements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3E8FD-D546-4A78-A6A0-51E88A7B5968}" type="parTrans" cxnId="{4EE1B2DB-F6E4-4F3D-9370-F240126EC4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85F72-BFFD-4555-AC0D-BB7019911CCC}" type="sibTrans" cxnId="{4EE1B2DB-F6E4-4F3D-9370-F240126EC4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F1A4D-B53A-4DDF-B721-CF0CDC46B9C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Fall 2019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33564-BB48-42CA-8572-1ACA81EFB16B}" type="parTrans" cxnId="{4BE6B9D6-EE02-4362-A3EC-D8AB16503C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85487-A147-4884-B855-ACCE83F552CB}" type="sibTrans" cxnId="{4BE6B9D6-EE02-4362-A3EC-D8AB16503C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430E-B639-4DCB-AC2D-D040CD76BE2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Fall 2018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F3B4B-5FC0-48EC-AD6A-2D5E399FA0EF}" type="parTrans" cxnId="{6D32EACF-FB27-4445-922B-B85E9820A7C0}">
      <dgm:prSet/>
      <dgm:spPr/>
      <dgm:t>
        <a:bodyPr/>
        <a:lstStyle/>
        <a:p>
          <a:endParaRPr lang="en-US"/>
        </a:p>
      </dgm:t>
    </dgm:pt>
    <dgm:pt modelId="{BCD1FE12-5EA8-4607-A86B-D78FB4DD5388}" type="sibTrans" cxnId="{6D32EACF-FB27-4445-922B-B85E9820A7C0}">
      <dgm:prSet/>
      <dgm:spPr/>
      <dgm:t>
        <a:bodyPr/>
        <a:lstStyle/>
        <a:p>
          <a:endParaRPr lang="en-US"/>
        </a:p>
      </dgm:t>
    </dgm:pt>
    <dgm:pt modelId="{359EB1F5-C80F-4502-A850-AC1DF1A592D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Held </a:t>
          </a:r>
          <a:r>
            <a:rPr lang="en-US" b="1" i="0" u="none" dirty="0" smtClean="0">
              <a:latin typeface="Arial" panose="020B0604020202020204" pitchFamily="34" charset="0"/>
              <a:cs typeface="Arial" panose="020B0604020202020204" pitchFamily="34" charset="0"/>
            </a:rPr>
            <a:t>Municipal Staff Open House </a:t>
          </a:r>
          <a:r>
            <a:rPr lang="en-US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to gather feedback from municipal staff members on the future of bus amenities in their communities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A59AC-BB46-41F2-A1E4-F0BF66EAAC9E}" type="parTrans" cxnId="{6DEAE783-8C2B-44C8-A416-ED6D86DC9694}">
      <dgm:prSet/>
      <dgm:spPr/>
      <dgm:t>
        <a:bodyPr/>
        <a:lstStyle/>
        <a:p>
          <a:endParaRPr lang="en-US"/>
        </a:p>
      </dgm:t>
    </dgm:pt>
    <dgm:pt modelId="{4A290761-5FDC-45AD-BC86-6C42E0F43BF6}" type="sibTrans" cxnId="{6DEAE783-8C2B-44C8-A416-ED6D86DC9694}">
      <dgm:prSet/>
      <dgm:spPr/>
      <dgm:t>
        <a:bodyPr/>
        <a:lstStyle/>
        <a:p>
          <a:endParaRPr lang="en-US"/>
        </a:p>
      </dgm:t>
    </dgm:pt>
    <dgm:pt modelId="{EF151305-E4FA-4178-8E28-EB245589C9BF}" type="pres">
      <dgm:prSet presAssocID="{5E402EF9-9498-4014-B40E-67AD685460A1}" presName="Name0" presStyleCnt="0">
        <dgm:presLayoutVars>
          <dgm:dir/>
          <dgm:animLvl val="lvl"/>
          <dgm:resizeHandles val="exact"/>
        </dgm:presLayoutVars>
      </dgm:prSet>
      <dgm:spPr/>
    </dgm:pt>
    <dgm:pt modelId="{2F7A41EC-7E19-40F9-9A7D-E2E136E3D390}" type="pres">
      <dgm:prSet presAssocID="{4AA0430E-B639-4DCB-AC2D-D040CD76BE27}" presName="composite" presStyleCnt="0"/>
      <dgm:spPr/>
    </dgm:pt>
    <dgm:pt modelId="{A0A88288-99BF-49C8-93D7-2557A48DDD46}" type="pres">
      <dgm:prSet presAssocID="{4AA0430E-B639-4DCB-AC2D-D040CD76BE2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4A000-0FA0-4D19-B8E5-C487C12605BC}" type="pres">
      <dgm:prSet presAssocID="{4AA0430E-B639-4DCB-AC2D-D040CD76BE27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6290E-533C-463C-B3A0-4AAF3C72F1A0}" type="pres">
      <dgm:prSet presAssocID="{BCD1FE12-5EA8-4607-A86B-D78FB4DD5388}" presName="space" presStyleCnt="0"/>
      <dgm:spPr/>
    </dgm:pt>
    <dgm:pt modelId="{2736CD1B-E887-484E-9526-D458842A835C}" type="pres">
      <dgm:prSet presAssocID="{E8DAC91B-F6EB-4FDE-A1B5-61FC7C1529BD}" presName="composite" presStyleCnt="0"/>
      <dgm:spPr/>
    </dgm:pt>
    <dgm:pt modelId="{0778940A-582A-4643-944C-C4B413FD6895}" type="pres">
      <dgm:prSet presAssocID="{E8DAC91B-F6EB-4FDE-A1B5-61FC7C1529BD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AD759-27C7-4314-A9E8-E790C6515FD6}" type="pres">
      <dgm:prSet presAssocID="{E8DAC91B-F6EB-4FDE-A1B5-61FC7C1529BD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CC190-28D7-4F2E-9422-DF042C39E16E}" type="pres">
      <dgm:prSet presAssocID="{CFEA32B3-7DB4-4810-A66B-4A358C22A1B2}" presName="space" presStyleCnt="0"/>
      <dgm:spPr/>
    </dgm:pt>
    <dgm:pt modelId="{B19DFE6C-9EA1-42E7-B65F-448E823D225A}" type="pres">
      <dgm:prSet presAssocID="{14C805BC-F9AD-4F89-A238-4708528FF3C1}" presName="composite" presStyleCnt="0"/>
      <dgm:spPr/>
    </dgm:pt>
    <dgm:pt modelId="{2FE94932-6531-484E-BD13-8A7BD970337F}" type="pres">
      <dgm:prSet presAssocID="{14C805BC-F9AD-4F89-A238-4708528FF3C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5A1A3-4D5F-41D9-819B-84B6C27BBF8B}" type="pres">
      <dgm:prSet presAssocID="{14C805BC-F9AD-4F89-A238-4708528FF3C1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2F5C3-A812-4125-BC2A-948434EE3519}" type="pres">
      <dgm:prSet presAssocID="{05840BBD-5294-4A5F-A98F-52A785689843}" presName="space" presStyleCnt="0"/>
      <dgm:spPr/>
    </dgm:pt>
    <dgm:pt modelId="{A5585D70-1476-4141-8733-E0BED80526D5}" type="pres">
      <dgm:prSet presAssocID="{5AA8FD75-54A3-41E0-979A-865192515614}" presName="composite" presStyleCnt="0"/>
      <dgm:spPr/>
    </dgm:pt>
    <dgm:pt modelId="{8575EDBE-C3B1-4C29-8C65-45E7817D1AB7}" type="pres">
      <dgm:prSet presAssocID="{5AA8FD75-54A3-41E0-979A-865192515614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F409C-2E0C-4907-B361-660C34579849}" type="pres">
      <dgm:prSet presAssocID="{5AA8FD75-54A3-41E0-979A-865192515614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7F564-649C-40C7-99B4-13B2D485D1C3}" type="pres">
      <dgm:prSet presAssocID="{61D8D7FA-D7F7-40E4-B012-12EA950E8A7B}" presName="space" presStyleCnt="0"/>
      <dgm:spPr/>
    </dgm:pt>
    <dgm:pt modelId="{0DF6129B-9BDA-4CFA-82ED-29FAB38AE69D}" type="pres">
      <dgm:prSet presAssocID="{8E0F1A4D-B53A-4DDF-B721-CF0CDC46B9CA}" presName="composite" presStyleCnt="0"/>
      <dgm:spPr/>
    </dgm:pt>
    <dgm:pt modelId="{0E60347A-0EC5-4B2D-B411-8537A028D61F}" type="pres">
      <dgm:prSet presAssocID="{8E0F1A4D-B53A-4DDF-B721-CF0CDC46B9CA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28E75-4D22-42A1-800F-72BA7B300E42}" type="pres">
      <dgm:prSet presAssocID="{8E0F1A4D-B53A-4DDF-B721-CF0CDC46B9CA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5C688-4146-4F21-A625-0C0454051510}" type="presOf" srcId="{14C805BC-F9AD-4F89-A238-4708528FF3C1}" destId="{2FE94932-6531-484E-BD13-8A7BD970337F}" srcOrd="0" destOrd="0" presId="urn:microsoft.com/office/officeart/2005/8/layout/chevron1"/>
    <dgm:cxn modelId="{3445E351-C432-4EFA-B1AB-44A842204632}" type="presOf" srcId="{F8A017C0-29D0-4F46-A98E-E731DCE1388D}" destId="{1795A1A3-4D5F-41D9-819B-84B6C27BBF8B}" srcOrd="0" destOrd="0" presId="urn:microsoft.com/office/officeart/2005/8/layout/chevron1"/>
    <dgm:cxn modelId="{2D84C814-7D3C-41BC-9117-164C18FCA5C2}" type="presOf" srcId="{E8DAC91B-F6EB-4FDE-A1B5-61FC7C1529BD}" destId="{0778940A-582A-4643-944C-C4B413FD6895}" srcOrd="0" destOrd="0" presId="urn:microsoft.com/office/officeart/2005/8/layout/chevron1"/>
    <dgm:cxn modelId="{257128EB-F832-4D6F-9964-AB85B4D737D6}" srcId="{E8DAC91B-F6EB-4FDE-A1B5-61FC7C1529BD}" destId="{8A8E2D12-9F66-4718-B802-C0624CC8E7EF}" srcOrd="0" destOrd="0" parTransId="{3E348B09-BA67-41AC-9541-170487B423BF}" sibTransId="{7016AD08-07AD-4A59-A200-93E5515CF8FA}"/>
    <dgm:cxn modelId="{4EE1B2DB-F6E4-4F3D-9370-F240126EC473}" srcId="{8E0F1A4D-B53A-4DDF-B721-CF0CDC46B9CA}" destId="{44B527C8-05C3-43EE-BF42-CB0E2929DEFE}" srcOrd="0" destOrd="0" parTransId="{32D3E8FD-D546-4A78-A6A0-51E88A7B5968}" sibTransId="{D1F85F72-BFFD-4555-AC0D-BB7019911CCC}"/>
    <dgm:cxn modelId="{6D32EACF-FB27-4445-922B-B85E9820A7C0}" srcId="{5E402EF9-9498-4014-B40E-67AD685460A1}" destId="{4AA0430E-B639-4DCB-AC2D-D040CD76BE27}" srcOrd="0" destOrd="0" parTransId="{C32F3B4B-5FC0-48EC-AD6A-2D5E399FA0EF}" sibTransId="{BCD1FE12-5EA8-4607-A86B-D78FB4DD5388}"/>
    <dgm:cxn modelId="{152D49EA-6F73-4D27-930D-BC751E868C2B}" srcId="{14C805BC-F9AD-4F89-A238-4708528FF3C1}" destId="{F8A017C0-29D0-4F46-A98E-E731DCE1388D}" srcOrd="0" destOrd="0" parTransId="{2673FBBC-A7C5-4FA3-83DC-571019104D50}" sibTransId="{D30CE603-8368-4BF9-B53C-2B59898CD120}"/>
    <dgm:cxn modelId="{E02838D4-1257-4728-9380-514D8741C5B3}" type="presOf" srcId="{5E402EF9-9498-4014-B40E-67AD685460A1}" destId="{EF151305-E4FA-4178-8E28-EB245589C9BF}" srcOrd="0" destOrd="0" presId="urn:microsoft.com/office/officeart/2005/8/layout/chevron1"/>
    <dgm:cxn modelId="{819F98A2-BFEC-4415-8C2F-B9DFD9378813}" type="presOf" srcId="{F307D83D-27EB-4B72-BFDF-6A325B50E37A}" destId="{C70F409C-2E0C-4907-B361-660C34579849}" srcOrd="0" destOrd="0" presId="urn:microsoft.com/office/officeart/2005/8/layout/chevron1"/>
    <dgm:cxn modelId="{684E0B5D-8F7B-4500-A969-443D4DD2F961}" type="presOf" srcId="{5AA8FD75-54A3-41E0-979A-865192515614}" destId="{8575EDBE-C3B1-4C29-8C65-45E7817D1AB7}" srcOrd="0" destOrd="0" presId="urn:microsoft.com/office/officeart/2005/8/layout/chevron1"/>
    <dgm:cxn modelId="{77D77507-B598-4C60-91DB-EC6F65E4FA1F}" type="presOf" srcId="{8E0F1A4D-B53A-4DDF-B721-CF0CDC46B9CA}" destId="{0E60347A-0EC5-4B2D-B411-8537A028D61F}" srcOrd="0" destOrd="0" presId="urn:microsoft.com/office/officeart/2005/8/layout/chevron1"/>
    <dgm:cxn modelId="{B959E53C-4E3A-40C1-A8C5-697C517432BC}" srcId="{5E402EF9-9498-4014-B40E-67AD685460A1}" destId="{E8DAC91B-F6EB-4FDE-A1B5-61FC7C1529BD}" srcOrd="1" destOrd="0" parTransId="{02A891DF-0F3E-4C5F-AE3E-5D193C8FF660}" sibTransId="{CFEA32B3-7DB4-4810-A66B-4A358C22A1B2}"/>
    <dgm:cxn modelId="{37155FBB-55E4-4C6D-94C0-B524970F7D13}" srcId="{5E402EF9-9498-4014-B40E-67AD685460A1}" destId="{5AA8FD75-54A3-41E0-979A-865192515614}" srcOrd="3" destOrd="0" parTransId="{DA1F63A4-82C1-4BAA-9961-AB394C89D131}" sibTransId="{61D8D7FA-D7F7-40E4-B012-12EA950E8A7B}"/>
    <dgm:cxn modelId="{6A85DC8D-8656-4913-A761-E6416E2E3E6B}" type="presOf" srcId="{44B527C8-05C3-43EE-BF42-CB0E2929DEFE}" destId="{4F728E75-4D22-42A1-800F-72BA7B300E42}" srcOrd="0" destOrd="0" presId="urn:microsoft.com/office/officeart/2005/8/layout/chevron1"/>
    <dgm:cxn modelId="{5F18209D-CC1E-46CD-A129-14F94E9F0D22}" srcId="{5AA8FD75-54A3-41E0-979A-865192515614}" destId="{F307D83D-27EB-4B72-BFDF-6A325B50E37A}" srcOrd="0" destOrd="0" parTransId="{F8E02F65-4715-40D2-B852-5A8E037C40D8}" sibTransId="{424F1F68-10CE-46A8-AE7E-F9C8884E6732}"/>
    <dgm:cxn modelId="{6DEAE783-8C2B-44C8-A416-ED6D86DC9694}" srcId="{4AA0430E-B639-4DCB-AC2D-D040CD76BE27}" destId="{359EB1F5-C80F-4502-A850-AC1DF1A592D0}" srcOrd="0" destOrd="0" parTransId="{529A59AC-BB46-41F2-A1E4-F0BF66EAAC9E}" sibTransId="{4A290761-5FDC-45AD-BC86-6C42E0F43BF6}"/>
    <dgm:cxn modelId="{4BE6B9D6-EE02-4362-A3EC-D8AB16503C01}" srcId="{5E402EF9-9498-4014-B40E-67AD685460A1}" destId="{8E0F1A4D-B53A-4DDF-B721-CF0CDC46B9CA}" srcOrd="4" destOrd="0" parTransId="{13A33564-BB48-42CA-8572-1ACA81EFB16B}" sibTransId="{58185487-A147-4884-B855-ACCE83F552CB}"/>
    <dgm:cxn modelId="{2E2B55BB-A3DB-4490-B8BF-0450FEDB1867}" type="presOf" srcId="{359EB1F5-C80F-4502-A850-AC1DF1A592D0}" destId="{2674A000-0FA0-4D19-B8E5-C487C12605BC}" srcOrd="0" destOrd="0" presId="urn:microsoft.com/office/officeart/2005/8/layout/chevron1"/>
    <dgm:cxn modelId="{659AFB01-6D4A-46B3-943E-148138E2B68D}" type="presOf" srcId="{8A8E2D12-9F66-4718-B802-C0624CC8E7EF}" destId="{B5CAD759-27C7-4314-A9E8-E790C6515FD6}" srcOrd="0" destOrd="0" presId="urn:microsoft.com/office/officeart/2005/8/layout/chevron1"/>
    <dgm:cxn modelId="{78D2D2EB-FCAF-4C72-907F-A89E6BD969EC}" type="presOf" srcId="{4AA0430E-B639-4DCB-AC2D-D040CD76BE27}" destId="{A0A88288-99BF-49C8-93D7-2557A48DDD46}" srcOrd="0" destOrd="0" presId="urn:microsoft.com/office/officeart/2005/8/layout/chevron1"/>
    <dgm:cxn modelId="{303B30F0-75C0-4C4D-ADCF-8DCD3EE7EAA8}" srcId="{5E402EF9-9498-4014-B40E-67AD685460A1}" destId="{14C805BC-F9AD-4F89-A238-4708528FF3C1}" srcOrd="2" destOrd="0" parTransId="{90BE625D-7077-44E9-AC1D-02AB7C6B02C4}" sibTransId="{05840BBD-5294-4A5F-A98F-52A785689843}"/>
    <dgm:cxn modelId="{833B5B5E-CE54-435F-BC89-3237D9087CF8}" type="presParOf" srcId="{EF151305-E4FA-4178-8E28-EB245589C9BF}" destId="{2F7A41EC-7E19-40F9-9A7D-E2E136E3D390}" srcOrd="0" destOrd="0" presId="urn:microsoft.com/office/officeart/2005/8/layout/chevron1"/>
    <dgm:cxn modelId="{6BEFBBFF-7023-4A20-B234-C30E2A8CC677}" type="presParOf" srcId="{2F7A41EC-7E19-40F9-9A7D-E2E136E3D390}" destId="{A0A88288-99BF-49C8-93D7-2557A48DDD46}" srcOrd="0" destOrd="0" presId="urn:microsoft.com/office/officeart/2005/8/layout/chevron1"/>
    <dgm:cxn modelId="{A954B62D-32C4-441A-B005-119456FC903E}" type="presParOf" srcId="{2F7A41EC-7E19-40F9-9A7D-E2E136E3D390}" destId="{2674A000-0FA0-4D19-B8E5-C487C12605BC}" srcOrd="1" destOrd="0" presId="urn:microsoft.com/office/officeart/2005/8/layout/chevron1"/>
    <dgm:cxn modelId="{A5F1DF84-686B-4459-9ABB-98763FB5F510}" type="presParOf" srcId="{EF151305-E4FA-4178-8E28-EB245589C9BF}" destId="{0686290E-533C-463C-B3A0-4AAF3C72F1A0}" srcOrd="1" destOrd="0" presId="urn:microsoft.com/office/officeart/2005/8/layout/chevron1"/>
    <dgm:cxn modelId="{8C20E5F0-146B-412E-B5CC-C279209C431A}" type="presParOf" srcId="{EF151305-E4FA-4178-8E28-EB245589C9BF}" destId="{2736CD1B-E887-484E-9526-D458842A835C}" srcOrd="2" destOrd="0" presId="urn:microsoft.com/office/officeart/2005/8/layout/chevron1"/>
    <dgm:cxn modelId="{B510D4B1-AD60-40A6-850C-D6BADF0CEC29}" type="presParOf" srcId="{2736CD1B-E887-484E-9526-D458842A835C}" destId="{0778940A-582A-4643-944C-C4B413FD6895}" srcOrd="0" destOrd="0" presId="urn:microsoft.com/office/officeart/2005/8/layout/chevron1"/>
    <dgm:cxn modelId="{5A3888DF-8798-473A-B4BE-691AAF7E302A}" type="presParOf" srcId="{2736CD1B-E887-484E-9526-D458842A835C}" destId="{B5CAD759-27C7-4314-A9E8-E790C6515FD6}" srcOrd="1" destOrd="0" presId="urn:microsoft.com/office/officeart/2005/8/layout/chevron1"/>
    <dgm:cxn modelId="{153217C1-1AF0-453A-9D09-184CA6167303}" type="presParOf" srcId="{EF151305-E4FA-4178-8E28-EB245589C9BF}" destId="{18ACC190-28D7-4F2E-9422-DF042C39E16E}" srcOrd="3" destOrd="0" presId="urn:microsoft.com/office/officeart/2005/8/layout/chevron1"/>
    <dgm:cxn modelId="{8BB70AC0-2E5F-4340-AE37-4EACF3B5F6D0}" type="presParOf" srcId="{EF151305-E4FA-4178-8E28-EB245589C9BF}" destId="{B19DFE6C-9EA1-42E7-B65F-448E823D225A}" srcOrd="4" destOrd="0" presId="urn:microsoft.com/office/officeart/2005/8/layout/chevron1"/>
    <dgm:cxn modelId="{048871D2-5156-4CB3-AC2C-8127E0952F31}" type="presParOf" srcId="{B19DFE6C-9EA1-42E7-B65F-448E823D225A}" destId="{2FE94932-6531-484E-BD13-8A7BD970337F}" srcOrd="0" destOrd="0" presId="urn:microsoft.com/office/officeart/2005/8/layout/chevron1"/>
    <dgm:cxn modelId="{F9321CE8-2356-461B-8697-B8CEB3086FB2}" type="presParOf" srcId="{B19DFE6C-9EA1-42E7-B65F-448E823D225A}" destId="{1795A1A3-4D5F-41D9-819B-84B6C27BBF8B}" srcOrd="1" destOrd="0" presId="urn:microsoft.com/office/officeart/2005/8/layout/chevron1"/>
    <dgm:cxn modelId="{F5A4FD83-6EB7-49DF-8C0D-C4E9B1A66E61}" type="presParOf" srcId="{EF151305-E4FA-4178-8E28-EB245589C9BF}" destId="{8712F5C3-A812-4125-BC2A-948434EE3519}" srcOrd="5" destOrd="0" presId="urn:microsoft.com/office/officeart/2005/8/layout/chevron1"/>
    <dgm:cxn modelId="{88F77412-5B19-468F-919F-B1BEE39E55D4}" type="presParOf" srcId="{EF151305-E4FA-4178-8E28-EB245589C9BF}" destId="{A5585D70-1476-4141-8733-E0BED80526D5}" srcOrd="6" destOrd="0" presId="urn:microsoft.com/office/officeart/2005/8/layout/chevron1"/>
    <dgm:cxn modelId="{9D6C0FE1-F0D4-4BF7-8D0B-AF4C7FD9E512}" type="presParOf" srcId="{A5585D70-1476-4141-8733-E0BED80526D5}" destId="{8575EDBE-C3B1-4C29-8C65-45E7817D1AB7}" srcOrd="0" destOrd="0" presId="urn:microsoft.com/office/officeart/2005/8/layout/chevron1"/>
    <dgm:cxn modelId="{C3990F84-BC66-4B09-81E1-F1B30F9AEAEB}" type="presParOf" srcId="{A5585D70-1476-4141-8733-E0BED80526D5}" destId="{C70F409C-2E0C-4907-B361-660C34579849}" srcOrd="1" destOrd="0" presId="urn:microsoft.com/office/officeart/2005/8/layout/chevron1"/>
    <dgm:cxn modelId="{A09424D5-4C02-459A-B87F-ABAE05797016}" type="presParOf" srcId="{EF151305-E4FA-4178-8E28-EB245589C9BF}" destId="{1177F564-649C-40C7-99B4-13B2D485D1C3}" srcOrd="7" destOrd="0" presId="urn:microsoft.com/office/officeart/2005/8/layout/chevron1"/>
    <dgm:cxn modelId="{D0CD5C76-199E-4C67-9387-9E7F47810B87}" type="presParOf" srcId="{EF151305-E4FA-4178-8E28-EB245589C9BF}" destId="{0DF6129B-9BDA-4CFA-82ED-29FAB38AE69D}" srcOrd="8" destOrd="0" presId="urn:microsoft.com/office/officeart/2005/8/layout/chevron1"/>
    <dgm:cxn modelId="{B5BB895A-DB05-44AE-812B-D2CC7502CFAF}" type="presParOf" srcId="{0DF6129B-9BDA-4CFA-82ED-29FAB38AE69D}" destId="{0E60347A-0EC5-4B2D-B411-8537A028D61F}" srcOrd="0" destOrd="0" presId="urn:microsoft.com/office/officeart/2005/8/layout/chevron1"/>
    <dgm:cxn modelId="{64CA9BC9-4525-47DA-8AB1-36A5644EFE18}" type="presParOf" srcId="{0DF6129B-9BDA-4CFA-82ED-29FAB38AE69D}" destId="{4F728E75-4D22-42A1-800F-72BA7B300E4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D6AE1-7D47-4990-BCE3-B0F52E13D58B}">
      <dsp:nvSpPr>
        <dsp:cNvPr id="0" name=""/>
        <dsp:cNvSpPr/>
      </dsp:nvSpPr>
      <dsp:spPr>
        <a:xfrm>
          <a:off x="3330" y="330572"/>
          <a:ext cx="1867920" cy="7471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Summer 2018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914" y="330572"/>
        <a:ext cx="1120752" cy="747168"/>
      </dsp:txXfrm>
    </dsp:sp>
    <dsp:sp modelId="{FCD0EEB6-E31A-4B38-9BF5-97B6C1E429CB}">
      <dsp:nvSpPr>
        <dsp:cNvPr id="0" name=""/>
        <dsp:cNvSpPr/>
      </dsp:nvSpPr>
      <dsp:spPr>
        <a:xfrm>
          <a:off x="3330" y="1171137"/>
          <a:ext cx="1494336" cy="33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Collected feedback from customers through the Better Bus Project on which amenities they considered to be most important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" y="1171137"/>
        <a:ext cx="1494336" cy="3363750"/>
      </dsp:txXfrm>
    </dsp:sp>
    <dsp:sp modelId="{65C6881C-1383-4114-AFAD-D984C98CA566}">
      <dsp:nvSpPr>
        <dsp:cNvPr id="0" name=""/>
        <dsp:cNvSpPr/>
      </dsp:nvSpPr>
      <dsp:spPr>
        <a:xfrm>
          <a:off x="1655251" y="330572"/>
          <a:ext cx="1867920" cy="7471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Fall 2018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8835" y="330572"/>
        <a:ext cx="1120752" cy="747168"/>
      </dsp:txXfrm>
    </dsp:sp>
    <dsp:sp modelId="{8414E0B4-6083-417B-AB35-FDC41FA75662}">
      <dsp:nvSpPr>
        <dsp:cNvPr id="0" name=""/>
        <dsp:cNvSpPr/>
      </dsp:nvSpPr>
      <dsp:spPr>
        <a:xfrm>
          <a:off x="1655251" y="1171137"/>
          <a:ext cx="1494336" cy="33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Held a </a:t>
          </a:r>
          <a:r>
            <a:rPr lang="en-US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Municipal Staff Open House</a:t>
          </a: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to gather feedback from municipal staff members on the future of bus amenities in their communities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5251" y="1171137"/>
        <a:ext cx="1494336" cy="3363750"/>
      </dsp:txXfrm>
    </dsp:sp>
    <dsp:sp modelId="{F66F9893-3280-44EE-87EE-3F5E057B51A5}">
      <dsp:nvSpPr>
        <dsp:cNvPr id="0" name=""/>
        <dsp:cNvSpPr/>
      </dsp:nvSpPr>
      <dsp:spPr>
        <a:xfrm>
          <a:off x="3307171" y="330572"/>
          <a:ext cx="1867920" cy="7471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Winter 2019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0755" y="330572"/>
        <a:ext cx="1120752" cy="747168"/>
      </dsp:txXfrm>
    </dsp:sp>
    <dsp:sp modelId="{155831EC-00DD-4C9C-91E5-7AFF2F6ADC08}">
      <dsp:nvSpPr>
        <dsp:cNvPr id="0" name=""/>
        <dsp:cNvSpPr/>
      </dsp:nvSpPr>
      <dsp:spPr>
        <a:xfrm>
          <a:off x="3307171" y="1171137"/>
          <a:ext cx="1494336" cy="33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Attended and collected rider feedback at </a:t>
          </a:r>
          <a:r>
            <a:rPr lang="en-US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Bus Project</a:t>
          </a: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Meetings</a:t>
          </a: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in Dudley Square, Lynn, Chelsea, Quincy, South Boston, Cambridge, and Downtown Boston on how different amenities would improve their bus experience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7171" y="1171137"/>
        <a:ext cx="1494336" cy="3363750"/>
      </dsp:txXfrm>
    </dsp:sp>
    <dsp:sp modelId="{059050B0-8012-484F-8104-9E005CFBA6D9}">
      <dsp:nvSpPr>
        <dsp:cNvPr id="0" name=""/>
        <dsp:cNvSpPr/>
      </dsp:nvSpPr>
      <dsp:spPr>
        <a:xfrm>
          <a:off x="4959091" y="330572"/>
          <a:ext cx="1867920" cy="7471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Spring 2019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2675" y="330572"/>
        <a:ext cx="1120752" cy="747168"/>
      </dsp:txXfrm>
    </dsp:sp>
    <dsp:sp modelId="{26D82167-EEEF-4153-B400-876610D021E9}">
      <dsp:nvSpPr>
        <dsp:cNvPr id="0" name=""/>
        <dsp:cNvSpPr/>
      </dsp:nvSpPr>
      <dsp:spPr>
        <a:xfrm>
          <a:off x="4959091" y="1171137"/>
          <a:ext cx="1494336" cy="33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Presented to the </a:t>
          </a:r>
          <a:r>
            <a:rPr lang="en-US" sz="14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Fiscal and Management Control Board</a:t>
          </a:r>
          <a:r>
            <a:rPr lang="en-US" sz="14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 on the project work to date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Began conversations with municipalities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9091" y="1171137"/>
        <a:ext cx="1494336" cy="3363750"/>
      </dsp:txXfrm>
    </dsp:sp>
    <dsp:sp modelId="{3B57ED36-FE4C-4A8F-BF61-5BA1AC6698D0}">
      <dsp:nvSpPr>
        <dsp:cNvPr id="0" name=""/>
        <dsp:cNvSpPr/>
      </dsp:nvSpPr>
      <dsp:spPr>
        <a:xfrm>
          <a:off x="6611011" y="330572"/>
          <a:ext cx="1867920" cy="74716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Summer 2019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4595" y="330572"/>
        <a:ext cx="1120752" cy="747168"/>
      </dsp:txXfrm>
    </dsp:sp>
    <dsp:sp modelId="{30B11102-6EE3-4B93-AB01-B7E384564515}">
      <dsp:nvSpPr>
        <dsp:cNvPr id="0" name=""/>
        <dsp:cNvSpPr/>
      </dsp:nvSpPr>
      <dsp:spPr>
        <a:xfrm>
          <a:off x="6611011" y="1171137"/>
          <a:ext cx="1494336" cy="33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Began procurement process (qualification stage only)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Reached out to cities and towns with MBTA bus service about the upcoming program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1011" y="1171137"/>
        <a:ext cx="1494336" cy="3363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8288-99BF-49C8-93D7-2557A48DDD46}">
      <dsp:nvSpPr>
        <dsp:cNvPr id="0" name=""/>
        <dsp:cNvSpPr/>
      </dsp:nvSpPr>
      <dsp:spPr>
        <a:xfrm>
          <a:off x="4547" y="620477"/>
          <a:ext cx="1748321" cy="6993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Fall 2018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211" y="620477"/>
        <a:ext cx="1048993" cy="699328"/>
      </dsp:txXfrm>
    </dsp:sp>
    <dsp:sp modelId="{2674A000-0FA0-4D19-B8E5-C487C12605BC}">
      <dsp:nvSpPr>
        <dsp:cNvPr id="0" name=""/>
        <dsp:cNvSpPr/>
      </dsp:nvSpPr>
      <dsp:spPr>
        <a:xfrm>
          <a:off x="4547" y="1407221"/>
          <a:ext cx="1398656" cy="24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Held </a:t>
          </a:r>
          <a:r>
            <a:rPr lang="en-US" sz="1500" b="1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Municipal Staff Open House </a:t>
          </a:r>
          <a:r>
            <a:rPr lang="en-US" sz="15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to gather feedback from municipal staff members on the future of bus amenities in their communities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7" y="1407221"/>
        <a:ext cx="1398656" cy="2430000"/>
      </dsp:txXfrm>
    </dsp:sp>
    <dsp:sp modelId="{0778940A-582A-4643-944C-C4B413FD6895}">
      <dsp:nvSpPr>
        <dsp:cNvPr id="0" name=""/>
        <dsp:cNvSpPr/>
      </dsp:nvSpPr>
      <dsp:spPr>
        <a:xfrm>
          <a:off x="1536868" y="620477"/>
          <a:ext cx="1748321" cy="6993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July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6532" y="620477"/>
        <a:ext cx="1048993" cy="699328"/>
      </dsp:txXfrm>
    </dsp:sp>
    <dsp:sp modelId="{B5CAD759-27C7-4314-A9E8-E790C6515FD6}">
      <dsp:nvSpPr>
        <dsp:cNvPr id="0" name=""/>
        <dsp:cNvSpPr/>
      </dsp:nvSpPr>
      <dsp:spPr>
        <a:xfrm>
          <a:off x="1536868" y="1407221"/>
          <a:ext cx="1398656" cy="24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Sent a 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introduction to municipal staff 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members notifying them about the upcoming partnership opportunity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6868" y="1407221"/>
        <a:ext cx="1398656" cy="2430000"/>
      </dsp:txXfrm>
    </dsp:sp>
    <dsp:sp modelId="{2FE94932-6531-484E-BD13-8A7BD970337F}">
      <dsp:nvSpPr>
        <dsp:cNvPr id="0" name=""/>
        <dsp:cNvSpPr/>
      </dsp:nvSpPr>
      <dsp:spPr>
        <a:xfrm>
          <a:off x="3069189" y="620477"/>
          <a:ext cx="1748321" cy="6993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August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853" y="620477"/>
        <a:ext cx="1048993" cy="699328"/>
      </dsp:txXfrm>
    </dsp:sp>
    <dsp:sp modelId="{1795A1A3-4D5F-41D9-819B-84B6C27BBF8B}">
      <dsp:nvSpPr>
        <dsp:cNvPr id="0" name=""/>
        <dsp:cNvSpPr/>
      </dsp:nvSpPr>
      <dsp:spPr>
        <a:xfrm>
          <a:off x="3069189" y="1407221"/>
          <a:ext cx="1398656" cy="24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Shared 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on bus stops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to municipal staff to begin conversations about shelter location priorities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9189" y="1407221"/>
        <a:ext cx="1398656" cy="2430000"/>
      </dsp:txXfrm>
    </dsp:sp>
    <dsp:sp modelId="{8575EDBE-C3B1-4C29-8C65-45E7817D1AB7}">
      <dsp:nvSpPr>
        <dsp:cNvPr id="0" name=""/>
        <dsp:cNvSpPr/>
      </dsp:nvSpPr>
      <dsp:spPr>
        <a:xfrm>
          <a:off x="4601510" y="620477"/>
          <a:ext cx="1748321" cy="6993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1174" y="620477"/>
        <a:ext cx="1048993" cy="699328"/>
      </dsp:txXfrm>
    </dsp:sp>
    <dsp:sp modelId="{C70F409C-2E0C-4907-B361-660C34579849}">
      <dsp:nvSpPr>
        <dsp:cNvPr id="0" name=""/>
        <dsp:cNvSpPr/>
      </dsp:nvSpPr>
      <dsp:spPr>
        <a:xfrm>
          <a:off x="4601510" y="1407221"/>
          <a:ext cx="1398656" cy="24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Beginning conversation with municipal partners on program needs and terms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1510" y="1407221"/>
        <a:ext cx="1398656" cy="2430000"/>
      </dsp:txXfrm>
    </dsp:sp>
    <dsp:sp modelId="{0E60347A-0EC5-4B2D-B411-8537A028D61F}">
      <dsp:nvSpPr>
        <dsp:cNvPr id="0" name=""/>
        <dsp:cNvSpPr/>
      </dsp:nvSpPr>
      <dsp:spPr>
        <a:xfrm>
          <a:off x="6133831" y="620477"/>
          <a:ext cx="1748321" cy="69932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Fall 2019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3495" y="620477"/>
        <a:ext cx="1048993" cy="699328"/>
      </dsp:txXfrm>
    </dsp:sp>
    <dsp:sp modelId="{4F728E75-4D22-42A1-800F-72BA7B300E42}">
      <dsp:nvSpPr>
        <dsp:cNvPr id="0" name=""/>
        <dsp:cNvSpPr/>
      </dsp:nvSpPr>
      <dsp:spPr>
        <a:xfrm>
          <a:off x="6133831" y="1407221"/>
          <a:ext cx="1398656" cy="24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Enter into 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partnership agreements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3831" y="1407221"/>
        <a:ext cx="1398656" cy="243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BA67-A032-4363-8DB7-A013E1CFA483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15EE-E6BF-4C69-B7F9-9F308224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233BC-4974-47E1-94F9-ED417A5BB69F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12E8-BE4D-44AE-A766-49FCFB9D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760" y="1122363"/>
            <a:ext cx="6568440" cy="2387600"/>
          </a:xfrm>
        </p:spPr>
        <p:txBody>
          <a:bodyPr anchor="b">
            <a:normAutofit/>
          </a:bodyPr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760" y="3602038"/>
            <a:ext cx="656844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2D9A9A-2503-48A3-A030-1EBDDEE067AF}" type="datetime1">
              <a:rPr lang="en-US" smtClean="0"/>
              <a:pPr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347CB2-7749-4383-B2E5-FC7298EEDC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E38742-28C6-4BCB-BAF4-CDD86D396A7E}"/>
              </a:ext>
            </a:extLst>
          </p:cNvPr>
          <p:cNvCxnSpPr>
            <a:cxnSpLocks/>
          </p:cNvCxnSpPr>
          <p:nvPr userDrawn="1"/>
        </p:nvCxnSpPr>
        <p:spPr>
          <a:xfrm>
            <a:off x="1889760" y="3509963"/>
            <a:ext cx="6568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46899"/>
            <a:ext cx="1126127" cy="11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4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685D-E04D-42FC-82EA-A9D22E4C77F8}" type="datetime1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3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F95-9EFC-4406-8B16-737BF4D2CF69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03A-9DDD-4FF9-8ACF-1A10ABCBCDCB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814-ABF1-4A62-887F-3FB4C2FEC809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63B540-357D-429C-8121-DCCB457E6A39}"/>
              </a:ext>
            </a:extLst>
          </p:cNvPr>
          <p:cNvCxnSpPr>
            <a:cxnSpLocks/>
          </p:cNvCxnSpPr>
          <p:nvPr userDrawn="1"/>
        </p:nvCxnSpPr>
        <p:spPr>
          <a:xfrm>
            <a:off x="0" y="1132115"/>
            <a:ext cx="914400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27FB9-7E59-4919-BD49-12B2EFCA7957}"/>
              </a:ext>
            </a:extLst>
          </p:cNvPr>
          <p:cNvCxnSpPr/>
          <p:nvPr userDrawn="1"/>
        </p:nvCxnSpPr>
        <p:spPr>
          <a:xfrm flipH="1">
            <a:off x="628655" y="6311899"/>
            <a:ext cx="70087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3" y="6021092"/>
            <a:ext cx="581614" cy="5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6299426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8808"/>
            <a:ext cx="6299426" cy="12017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1C5-40D0-419B-86E5-8B4F6382D2E1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150FD9-DA9B-4842-93F2-5B0B7F069447}"/>
              </a:ext>
            </a:extLst>
          </p:cNvPr>
          <p:cNvCxnSpPr>
            <a:cxnSpLocks/>
          </p:cNvCxnSpPr>
          <p:nvPr userDrawn="1"/>
        </p:nvCxnSpPr>
        <p:spPr>
          <a:xfrm>
            <a:off x="628650" y="4589463"/>
            <a:ext cx="62946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3" y="6021092"/>
            <a:ext cx="581614" cy="5816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227FB9-7E59-4919-BD49-12B2EFCA7957}"/>
              </a:ext>
            </a:extLst>
          </p:cNvPr>
          <p:cNvCxnSpPr/>
          <p:nvPr userDrawn="1"/>
        </p:nvCxnSpPr>
        <p:spPr>
          <a:xfrm flipH="1">
            <a:off x="628655" y="6311899"/>
            <a:ext cx="70087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5960"/>
            <a:ext cx="3886200" cy="4871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5960"/>
            <a:ext cx="3886200" cy="4871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C26-BB58-41A4-8D30-1AB3F3168B01}" type="datetime1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4851A7-E02B-4E85-A633-E14E5979C6E8}"/>
              </a:ext>
            </a:extLst>
          </p:cNvPr>
          <p:cNvCxnSpPr/>
          <p:nvPr userDrawn="1"/>
        </p:nvCxnSpPr>
        <p:spPr>
          <a:xfrm flipH="1">
            <a:off x="628655" y="6311899"/>
            <a:ext cx="70087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40333-D1EA-44B5-B193-C3BFC6F70157}"/>
              </a:ext>
            </a:extLst>
          </p:cNvPr>
          <p:cNvCxnSpPr>
            <a:cxnSpLocks/>
          </p:cNvCxnSpPr>
          <p:nvPr userDrawn="1"/>
        </p:nvCxnSpPr>
        <p:spPr>
          <a:xfrm>
            <a:off x="0" y="1171023"/>
            <a:ext cx="914400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3" y="6021092"/>
            <a:ext cx="581614" cy="58161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133" y="1299838"/>
            <a:ext cx="3868340" cy="779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33" y="2123713"/>
            <a:ext cx="3868340" cy="40593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0441" y="1299838"/>
            <a:ext cx="3887391" cy="779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0441" y="2123713"/>
            <a:ext cx="3887391" cy="40593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EEEC-CB89-47A3-9A84-4A246B603C21}" type="datetime1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8870E-81C5-4B34-B003-428BC79D71E4}"/>
              </a:ext>
            </a:extLst>
          </p:cNvPr>
          <p:cNvCxnSpPr/>
          <p:nvPr userDrawn="1"/>
        </p:nvCxnSpPr>
        <p:spPr>
          <a:xfrm flipH="1">
            <a:off x="628655" y="6311899"/>
            <a:ext cx="70087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3" y="6021092"/>
            <a:ext cx="581614" cy="58161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340333-D1EA-44B5-B193-C3BFC6F70157}"/>
              </a:ext>
            </a:extLst>
          </p:cNvPr>
          <p:cNvCxnSpPr>
            <a:cxnSpLocks/>
          </p:cNvCxnSpPr>
          <p:nvPr userDrawn="1"/>
        </p:nvCxnSpPr>
        <p:spPr>
          <a:xfrm>
            <a:off x="0" y="1171023"/>
            <a:ext cx="914400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5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2CB2-90A9-45EF-B91C-41E7CA3CC5AE}" type="datetime1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16A824-7C9C-469B-8C9C-B7DE981B9F0F}"/>
              </a:ext>
            </a:extLst>
          </p:cNvPr>
          <p:cNvCxnSpPr/>
          <p:nvPr userDrawn="1"/>
        </p:nvCxnSpPr>
        <p:spPr>
          <a:xfrm flipH="1">
            <a:off x="628655" y="6311899"/>
            <a:ext cx="70087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40333-D1EA-44B5-B193-C3BFC6F70157}"/>
              </a:ext>
            </a:extLst>
          </p:cNvPr>
          <p:cNvCxnSpPr>
            <a:cxnSpLocks/>
          </p:cNvCxnSpPr>
          <p:nvPr userDrawn="1"/>
        </p:nvCxnSpPr>
        <p:spPr>
          <a:xfrm>
            <a:off x="0" y="1171023"/>
            <a:ext cx="914400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3" y="6021092"/>
            <a:ext cx="581614" cy="5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2CB2-90A9-45EF-B91C-41E7CA3CC5AE}" type="datetime1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16A824-7C9C-469B-8C9C-B7DE981B9F0F}"/>
              </a:ext>
            </a:extLst>
          </p:cNvPr>
          <p:cNvCxnSpPr/>
          <p:nvPr userDrawn="1"/>
        </p:nvCxnSpPr>
        <p:spPr>
          <a:xfrm flipH="1">
            <a:off x="628655" y="6311899"/>
            <a:ext cx="818822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40333-D1EA-44B5-B193-C3BFC6F70157}"/>
              </a:ext>
            </a:extLst>
          </p:cNvPr>
          <p:cNvCxnSpPr>
            <a:cxnSpLocks/>
          </p:cNvCxnSpPr>
          <p:nvPr userDrawn="1"/>
        </p:nvCxnSpPr>
        <p:spPr>
          <a:xfrm>
            <a:off x="0" y="1171023"/>
            <a:ext cx="9144000" cy="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37417" y="6356350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6CC4-C653-46C0-A3CC-C712329A5CFD}" type="datetime1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9C6AD-DA0C-43F7-ADCA-5BE32EF350B4}"/>
              </a:ext>
            </a:extLst>
          </p:cNvPr>
          <p:cNvCxnSpPr/>
          <p:nvPr userDrawn="1"/>
        </p:nvCxnSpPr>
        <p:spPr>
          <a:xfrm flipH="1">
            <a:off x="628655" y="6311899"/>
            <a:ext cx="70087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179467" cy="365125"/>
          </a:xfrm>
        </p:spPr>
        <p:txBody>
          <a:bodyPr/>
          <a:lstStyle/>
          <a:p>
            <a:fld id="{0D347CB2-7749-4383-B2E5-FC7298EEDC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3" y="6021092"/>
            <a:ext cx="581614" cy="5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1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D823-77AE-4630-849C-374DA381EB71}" type="datetime1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4994"/>
            <a:ext cx="7886700" cy="48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CB72DD-3464-47E0-8D1D-20F61C7EAEA6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347CB2-7749-4383-B2E5-FC7298EED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7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ewronaldson@mbta.com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mailto:mholland@mbta.com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760" y="1122363"/>
            <a:ext cx="7101840" cy="2387600"/>
          </a:xfrm>
        </p:spPr>
        <p:txBody>
          <a:bodyPr/>
          <a:lstStyle/>
          <a:p>
            <a:r>
              <a:rPr lang="en-US" dirty="0" smtClean="0"/>
              <a:t>Bus Shelters and Amenities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18, 2019</a:t>
            </a:r>
          </a:p>
          <a:p>
            <a:r>
              <a:rPr lang="en-US" dirty="0" smtClean="0"/>
              <a:t>MAPC</a:t>
            </a:r>
          </a:p>
        </p:txBody>
      </p:sp>
    </p:spTree>
    <p:extLst>
      <p:ext uri="{BB962C8B-B14F-4D97-AF65-F5344CB8AC3E}">
        <p14:creationId xmlns:p14="http://schemas.microsoft.com/office/powerpoint/2010/main" val="15675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Engagement </a:t>
            </a:r>
            <a:endParaRPr lang="en-US" dirty="0" smtClean="0"/>
          </a:p>
          <a:p>
            <a:r>
              <a:rPr lang="en-US" dirty="0" smtClean="0"/>
              <a:t>Learnings</a:t>
            </a:r>
          </a:p>
          <a:p>
            <a:r>
              <a:rPr lang="en-US" dirty="0" smtClean="0"/>
              <a:t>Program Goals</a:t>
            </a:r>
            <a:endParaRPr lang="en-US" dirty="0" smtClean="0"/>
          </a:p>
          <a:p>
            <a:r>
              <a:rPr lang="en-US" dirty="0" smtClean="0"/>
              <a:t>Timeline</a:t>
            </a:r>
            <a:endParaRPr lang="en-US" dirty="0" smtClean="0"/>
          </a:p>
          <a:p>
            <a:r>
              <a:rPr lang="en-US" dirty="0" smtClean="0"/>
              <a:t>Municipal </a:t>
            </a:r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Engagement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216614"/>
              </p:ext>
            </p:extLst>
          </p:nvPr>
        </p:nvGraphicFramePr>
        <p:xfrm>
          <a:off x="330868" y="1132115"/>
          <a:ext cx="8482263" cy="486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76" y="4098175"/>
            <a:ext cx="3062971" cy="2078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145" y="4219585"/>
            <a:ext cx="1489729" cy="19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14994"/>
            <a:ext cx="7886700" cy="48619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Bus Shelters and Amenities are </a:t>
            </a:r>
            <a:r>
              <a:rPr lang="en-US" sz="2000" b="1" dirty="0" smtClean="0"/>
              <a:t>important</a:t>
            </a:r>
            <a:r>
              <a:rPr lang="en-US" sz="2000" dirty="0" smtClean="0"/>
              <a:t> for customers and communities</a:t>
            </a:r>
            <a:endParaRPr lang="en-US" sz="2000" b="1" dirty="0" smtClean="0"/>
          </a:p>
          <a:p>
            <a:r>
              <a:rPr lang="en-US" sz="2000" dirty="0" smtClean="0"/>
              <a:t>Studies, customers, and municipal staff have consistently told us that more and better</a:t>
            </a:r>
            <a:r>
              <a:rPr lang="en-US" sz="2000" b="1" dirty="0" smtClean="0"/>
              <a:t> shelters, seating, lighting, and real-time travel information</a:t>
            </a:r>
            <a:r>
              <a:rPr lang="en-US" sz="2000" dirty="0" smtClean="0"/>
              <a:t> would make the bus more </a:t>
            </a:r>
            <a:r>
              <a:rPr lang="en-US" sz="2000" b="1" dirty="0" smtClean="0"/>
              <a:t>appealing, comfortable, and feel safer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993" y="6459866"/>
            <a:ext cx="75399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MBTA Better Bus Project Community Meetings. (2019).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24024" y="3185495"/>
            <a:ext cx="6486147" cy="2991468"/>
            <a:chOff x="1711993" y="3185495"/>
            <a:chExt cx="6486147" cy="29914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993" y="3185495"/>
              <a:ext cx="5555583" cy="29914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33503" y="4524741"/>
              <a:ext cx="17646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More Appealing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Feel Safer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More Comfortable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35857" y="3107700"/>
            <a:ext cx="43319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Question: How would the following amenities impact your experience of waiting for the bus?</a:t>
            </a:r>
          </a:p>
        </p:txBody>
      </p:sp>
    </p:spTree>
    <p:extLst>
      <p:ext uri="{BB962C8B-B14F-4D97-AF65-F5344CB8AC3E}">
        <p14:creationId xmlns:p14="http://schemas.microsoft.com/office/powerpoint/2010/main" val="39958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38" y="1314994"/>
            <a:ext cx="4668251" cy="48619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</a:t>
            </a:r>
            <a:r>
              <a:rPr lang="en-US" b="1" dirty="0" smtClean="0"/>
              <a:t>better bus amenities </a:t>
            </a:r>
            <a:r>
              <a:rPr lang="en-US" dirty="0" smtClean="0"/>
              <a:t>for the 400,000 riders that use the service </a:t>
            </a:r>
            <a:r>
              <a:rPr lang="en-US" dirty="0" smtClean="0"/>
              <a:t>daily</a:t>
            </a:r>
          </a:p>
          <a:p>
            <a:r>
              <a:rPr lang="en-US" dirty="0" smtClean="0"/>
              <a:t>Implement a </a:t>
            </a:r>
            <a:r>
              <a:rPr lang="en-US" b="1" dirty="0" smtClean="0"/>
              <a:t>human-centered network of amenities </a:t>
            </a:r>
            <a:r>
              <a:rPr lang="en-US" dirty="0" smtClean="0"/>
              <a:t>that meets customer and community needs</a:t>
            </a:r>
            <a:endParaRPr lang="en-US" dirty="0" smtClean="0"/>
          </a:p>
          <a:p>
            <a:r>
              <a:rPr lang="en-US" dirty="0" smtClean="0"/>
              <a:t>Deliver a </a:t>
            </a:r>
            <a:r>
              <a:rPr lang="en-US" b="1" dirty="0" smtClean="0"/>
              <a:t>consistent customer experience </a:t>
            </a:r>
            <a:r>
              <a:rPr lang="en-US" dirty="0" smtClean="0"/>
              <a:t>across the municipalities in which the MBTA operates bus service</a:t>
            </a:r>
            <a:endParaRPr lang="en-US" b="1" dirty="0" smtClean="0"/>
          </a:p>
          <a:p>
            <a:r>
              <a:rPr lang="en-US" dirty="0" smtClean="0"/>
              <a:t>Enforce </a:t>
            </a:r>
            <a:r>
              <a:rPr lang="en-US" b="1" dirty="0" smtClean="0"/>
              <a:t>ironclad and clear</a:t>
            </a:r>
            <a:r>
              <a:rPr lang="en-US" dirty="0" smtClean="0"/>
              <a:t> </a:t>
            </a:r>
            <a:r>
              <a:rPr lang="en-US" b="1" dirty="0" smtClean="0"/>
              <a:t>maintenance responsibilities </a:t>
            </a:r>
            <a:r>
              <a:rPr lang="en-US" dirty="0" smtClean="0"/>
              <a:t>to ensure the system is kept to a high standard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70"/>
          <a:stretch/>
        </p:blipFill>
        <p:spPr>
          <a:xfrm>
            <a:off x="360948" y="1382355"/>
            <a:ext cx="3958390" cy="47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3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353071"/>
            <a:ext cx="8324850" cy="14478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0319"/>
            <a:ext cx="7721266" cy="300454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First Phases of Procurement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Request for Letters of Interest released on July 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Request for Qualifications released on August 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Industry Conference held on August </a:t>
            </a:r>
            <a:r>
              <a:rPr lang="en-US" dirty="0" smtClean="0"/>
              <a:t>15</a:t>
            </a:r>
          </a:p>
          <a:p>
            <a:r>
              <a:rPr lang="en-US" dirty="0" smtClean="0"/>
              <a:t>Present Project Update to MBTA’s Fiscal and Management Control Board on September 23</a:t>
            </a:r>
            <a:endParaRPr lang="en-US" dirty="0" smtClean="0"/>
          </a:p>
          <a:p>
            <a:r>
              <a:rPr lang="en-US" dirty="0" smtClean="0"/>
              <a:t>Statements of Qualification due on September 26</a:t>
            </a:r>
          </a:p>
          <a:p>
            <a:r>
              <a:rPr lang="en-US" dirty="0" smtClean="0"/>
              <a:t>Request for Responses (RFR) will be released this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Partnership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062313"/>
              </p:ext>
            </p:extLst>
          </p:nvPr>
        </p:nvGraphicFramePr>
        <p:xfrm>
          <a:off x="628650" y="1697011"/>
          <a:ext cx="7886700" cy="445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7CB2-7749-4383-B2E5-FC7298EEDC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4543" y="1424608"/>
            <a:ext cx="8090807" cy="421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Partnerships with municipalities are vital to the success of the Bus Shelters and Amenities </a:t>
            </a:r>
            <a:r>
              <a:rPr lang="en-US" sz="2000" kern="0" dirty="0" smtClean="0">
                <a:solidFill>
                  <a:srgbClr val="000000"/>
                </a:solidFill>
              </a:rPr>
              <a:t>Program. </a:t>
            </a:r>
            <a:r>
              <a:rPr lang="en-US" sz="2000" kern="0" dirty="0">
                <a:solidFill>
                  <a:srgbClr val="000000"/>
                </a:solidFill>
              </a:rPr>
              <a:t>O</a:t>
            </a:r>
            <a:r>
              <a:rPr lang="en-US" sz="2000" kern="0" dirty="0" smtClean="0">
                <a:solidFill>
                  <a:srgbClr val="000000"/>
                </a:solidFill>
              </a:rPr>
              <a:t>utreach and communication </a:t>
            </a:r>
            <a:r>
              <a:rPr lang="en-US" sz="2000" kern="0" dirty="0" smtClean="0">
                <a:solidFill>
                  <a:srgbClr val="000000"/>
                </a:solidFill>
              </a:rPr>
              <a:t>is at the core of our </a:t>
            </a:r>
            <a:r>
              <a:rPr lang="en-US" sz="2000" kern="0" dirty="0" smtClean="0">
                <a:solidFill>
                  <a:srgbClr val="000000"/>
                </a:solidFill>
              </a:rPr>
              <a:t>efforts.</a:t>
            </a:r>
            <a:endParaRPr lang="en-US" sz="2000" kern="0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02" y="5486400"/>
            <a:ext cx="76144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haven’t heard from us, please be in touch!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Marah Holland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mholland@mbta.com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Elizabeth Winters Ronaldson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ewronaldson@mbta.com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7A240F0-43E9-4716-AE96-0090A71E208F}" vid="{B99E76E4-BCE4-46D0-B651-612E71FF41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(2)</Template>
  <TotalTime>1484</TotalTime>
  <Words>479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Wingdings</vt:lpstr>
      <vt:lpstr>Office Theme</vt:lpstr>
      <vt:lpstr>Bus Shelters and Amenities</vt:lpstr>
      <vt:lpstr>Agenda</vt:lpstr>
      <vt:lpstr>Public Engagement to Date</vt:lpstr>
      <vt:lpstr>What have we learned?</vt:lpstr>
      <vt:lpstr>Program Goals</vt:lpstr>
      <vt:lpstr>Timeline</vt:lpstr>
      <vt:lpstr>Municipal Partnership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 Shelters and Amenities</dc:title>
  <dc:creator>Winters-Ronaldson, Elizabeth</dc:creator>
  <cp:lastModifiedBy>Winters-Ronaldson, Elizabeth</cp:lastModifiedBy>
  <cp:revision>94</cp:revision>
  <dcterms:created xsi:type="dcterms:W3CDTF">2019-07-11T18:59:30Z</dcterms:created>
  <dcterms:modified xsi:type="dcterms:W3CDTF">2019-09-16T19:42:11Z</dcterms:modified>
</cp:coreProperties>
</file>