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4" r:id="rId5"/>
    <p:sldId id="265" r:id="rId6"/>
    <p:sldId id="258" r:id="rId7"/>
    <p:sldId id="259" r:id="rId8"/>
    <p:sldId id="260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C6B"/>
    <a:srgbClr val="16B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2" y="120"/>
      </p:cViewPr>
      <p:guideLst>
        <p:guide orient="horz" pos="216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90F5-D12B-41B6-A083-24D1B740E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4B8977-B1E4-4B22-B80D-69B17BF28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9D57E-1DF8-4EA6-A425-CCE21E1B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9B345-DCDC-42EB-B8E5-147791A9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8452D-0BCE-4F93-B8FC-627C872C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E612-3CC8-4DDD-99D9-4FF9BD45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B23B7-6043-446D-9D35-9086FD1AB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BEC61-3740-4221-87C2-73510368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3959E-3860-4FF1-B0D4-9AB64C4A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2E0F3-9D27-4213-AF97-7A1E0180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C1F104-D564-49BE-B86F-C525CE277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4D27A-5B94-404B-B116-20BBB0BF9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F3AA-9694-45B0-9270-50ABCDFF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9EE92-E4DA-4A56-BE64-64FAD36F2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C1A4-EEBA-44B9-AA60-143BFD76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9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C9FFA-1C1F-4B9E-A71E-F9173614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D4CC-ABE2-4E62-B45C-D2FE5EC8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17BDD-2063-448E-8A86-A97C5EA2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3E396-FB1A-4958-9B33-3330920D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09645-4F3B-4059-B81E-109AA559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6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C399-38C7-4138-81F0-F195B9F9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CD87B-D774-48F4-8DE4-F02C51552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85A24-C6C0-4537-AF54-778FBE15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A3BA2-8DC8-4066-A782-D86B34BA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0988A-A8AD-4B94-BDB6-169ED646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7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FEF8-BEA4-4CF5-8F09-6808A9A2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47222-886F-44A3-8579-53B0A47DF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BC618-4400-4E36-B9D6-36B46A3F0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6DBC9-A75E-4624-861A-E8B478BA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DA6E4-96F1-4724-8F6D-EDB5497D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D9825-9556-4187-B5FB-BB197D7C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3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9D61-E24F-44DB-8592-9AEB3EB2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DBA96-55F3-4362-A961-E719D7F8E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FDFE8-DADE-4320-8EFC-EF8079CD0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1BD1F-29D6-4452-9D02-8673AF9FF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4E1F2-9212-43C8-AB5D-1D3E19840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34E0F-D878-44A8-B3D0-65F51957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066D2-93B0-42B8-9D7C-291CD62A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2E87A9-ABB8-4B6E-AD14-6F986B11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6C7DB-6093-4418-B2A2-7DFEDF73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27EC5-4A59-48DC-9FD7-1A79E9E47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1A422-9948-4393-8153-345D0A28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F083B-0462-43CB-8B3C-BEBE2DA9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1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581930-2BC1-4E2C-A3E3-B415951A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A6ABC-F76E-4933-91D1-CC2DBB95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756CA-82FB-446C-BA83-FFE84EF6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9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018D-4D7E-4CD2-8FAA-791FE717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614DC-1E96-4D6E-8F24-5B3251499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42277-E8E3-4D3B-BD76-E113926D8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FAA57-F98F-4A77-853C-D918A231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A039B-638E-461E-A4B3-5ED44F2B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B4E17-1D7A-497A-B3A8-51EB7B9A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2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C948-3CBA-4FDC-8328-B9FD607C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D48FA-B387-44AE-8F7D-6EDA5D8C2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A9CD1-0818-4823-8F8C-026D26D7F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BEA25-4CE5-4704-BCE9-CE4D8A0B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5FD1C-522F-4708-A6BD-2B14BEB3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4D41A-3874-4933-A137-067A56F4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2807-6A36-480D-8095-2F009B39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6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3C4F45-C5CA-4287-8D2A-366E97E7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D3526-FC0E-44FB-9855-1B2EEA21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6EDB3-E7ED-416C-99E2-BE4DF7FB4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F0622-02CF-46E3-9677-EAEE5731FB1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0254E-BF85-41BF-8841-08E93D3FA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Quicksand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5966-2EB0-4E10-8CA0-219C65E6D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Quicksand" panose="00000500000000000000" pitchFamily="2" charset="0"/>
              </a:defRPr>
            </a:lvl1pPr>
          </a:lstStyle>
          <a:p>
            <a:fld id="{2CE22807-6A36-480D-8095-2F009B39FF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D7E4B-7136-4ADD-83C1-6879C4438D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1763" y="6124934"/>
            <a:ext cx="2052637" cy="6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0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Quicksand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opia Std" panose="0204060306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opia Std" panose="0204060306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opia Std" panose="0204060306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opia Std" panose="0204060306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opia Std" panose="0204060306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2CBB2-17B7-4963-9990-EEE580D512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Quicksand" panose="00000500000000000000" pitchFamily="2" charset="0"/>
              </a:rPr>
              <a:t>Public Forum #1 </a:t>
            </a:r>
            <a:br>
              <a:rPr lang="en-US" b="1" dirty="0">
                <a:latin typeface="Quicksand" panose="00000500000000000000" pitchFamily="2" charset="0"/>
              </a:rPr>
            </a:br>
            <a:r>
              <a:rPr lang="en-US" b="1" dirty="0">
                <a:latin typeface="Quicksand" panose="00000500000000000000" pitchFamily="2" charset="0"/>
              </a:rPr>
              <a:t>Draft Findings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601B0-B51D-42D5-BDAA-9A12F4D30C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16B0A4"/>
                </a:solidFill>
                <a:latin typeface="Utopia Std" panose="02040603060506020204" pitchFamily="18" charset="0"/>
              </a:rPr>
              <a:t>For Discussion Only</a:t>
            </a:r>
          </a:p>
          <a:p>
            <a:r>
              <a:rPr lang="en-US" dirty="0">
                <a:latin typeface="Utopia Std" panose="02040603060506020204" pitchFamily="18" charset="0"/>
              </a:rPr>
              <a:t>December 5, 2019</a:t>
            </a:r>
          </a:p>
        </p:txBody>
      </p:sp>
    </p:spTree>
    <p:extLst>
      <p:ext uri="{BB962C8B-B14F-4D97-AF65-F5344CB8AC3E}">
        <p14:creationId xmlns:p14="http://schemas.microsoft.com/office/powerpoint/2010/main" val="429152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E65E-4DDA-4575-B88F-68886A7E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73204-FCF5-4241-A5F9-309D54BA5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Forum Assessment/General Feedback (5 min)</a:t>
            </a:r>
          </a:p>
          <a:p>
            <a:r>
              <a:rPr lang="en-US" dirty="0"/>
              <a:t>Priority Rankings &amp; Qualitative Feedback (5-10 min)</a:t>
            </a:r>
          </a:p>
          <a:p>
            <a:r>
              <a:rPr lang="en-US" dirty="0"/>
              <a:t>Working Group Takeaways (15-20 min)</a:t>
            </a:r>
          </a:p>
          <a:p>
            <a:r>
              <a:rPr lang="en-US" dirty="0"/>
              <a:t>Next Steps (5-10 min)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2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C38A-7587-47D2-80E5-7E4929C84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34" y="-336776"/>
            <a:ext cx="4222750" cy="2852737"/>
          </a:xfrm>
        </p:spPr>
        <p:txBody>
          <a:bodyPr anchor="ctr"/>
          <a:lstStyle/>
          <a:p>
            <a:r>
              <a:rPr lang="en-US" dirty="0"/>
              <a:t>General Feedback</a:t>
            </a:r>
          </a:p>
        </p:txBody>
      </p:sp>
      <p:pic>
        <p:nvPicPr>
          <p:cNvPr id="5" name="Picture 4" descr="A group of people in front of a computer&#10;&#10;Description automatically generated">
            <a:extLst>
              <a:ext uri="{FF2B5EF4-FFF2-40B4-BE49-F238E27FC236}">
                <a16:creationId xmlns:a16="http://schemas.microsoft.com/office/drawing/2014/main" id="{E8766814-7D38-47CF-8EC7-F2B240A22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49" y="342900"/>
            <a:ext cx="3803649" cy="2852737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A54EB00C-4389-42EF-BE25-E5C6D9F75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9"/>
          <a:stretch/>
        </p:blipFill>
        <p:spPr>
          <a:xfrm>
            <a:off x="533400" y="3279323"/>
            <a:ext cx="4161969" cy="2852737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A45D89B4-E7C3-4B19-9533-8C890756E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84" y="3279323"/>
            <a:ext cx="3803650" cy="2852737"/>
          </a:xfrm>
          <a:prstGeom prst="rect">
            <a:avLst/>
          </a:prstGeom>
        </p:spPr>
      </p:pic>
      <p:pic>
        <p:nvPicPr>
          <p:cNvPr id="11" name="Picture 10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C431B1C8-3EF2-40B5-9F65-48D26692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97" y="342899"/>
            <a:ext cx="3803650" cy="2852737"/>
          </a:xfrm>
          <a:prstGeom prst="rect">
            <a:avLst/>
          </a:prstGeom>
        </p:spPr>
      </p:pic>
      <p:pic>
        <p:nvPicPr>
          <p:cNvPr id="13" name="Picture 1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950B026-6031-40DF-AA70-01511927F4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0" b="4357"/>
          <a:stretch/>
        </p:blipFill>
        <p:spPr>
          <a:xfrm>
            <a:off x="8677179" y="3279323"/>
            <a:ext cx="3330668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2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C38A-7587-47D2-80E5-7E4929C84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33" y="-336776"/>
            <a:ext cx="5162523" cy="2852737"/>
          </a:xfrm>
        </p:spPr>
        <p:txBody>
          <a:bodyPr anchor="ctr"/>
          <a:lstStyle/>
          <a:p>
            <a:r>
              <a:rPr lang="en-US" dirty="0"/>
              <a:t>Who was in the room?</a:t>
            </a:r>
          </a:p>
        </p:txBody>
      </p:sp>
      <p:pic>
        <p:nvPicPr>
          <p:cNvPr id="12" name="Picture 11" descr="A picture containing sitting, white, refrigerator, table&#10;&#10;Description automatically generated">
            <a:extLst>
              <a:ext uri="{FF2B5EF4-FFF2-40B4-BE49-F238E27FC236}">
                <a16:creationId xmlns:a16="http://schemas.microsoft.com/office/drawing/2014/main" id="{D7F6F839-4C49-4F7F-9381-A5528F4BE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2367" r="28421" b="26358"/>
          <a:stretch/>
        </p:blipFill>
        <p:spPr>
          <a:xfrm rot="5400000">
            <a:off x="7125508" y="1249721"/>
            <a:ext cx="5789161" cy="397551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237F3A-CCE5-4E73-8357-82AE4C263635}"/>
              </a:ext>
            </a:extLst>
          </p:cNvPr>
          <p:cNvSpPr txBox="1">
            <a:spLocks/>
          </p:cNvSpPr>
          <p:nvPr/>
        </p:nvSpPr>
        <p:spPr>
          <a:xfrm>
            <a:off x="432933" y="2278631"/>
            <a:ext cx="74191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Mostly homeowners (19 out of 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live in single-family housing (17 out of 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Two-thirds live by themselves or with one other person; one-third live in households of 4+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Future housing hopes: downsizing, less home maintenance, walking distance to shops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70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C38A-7587-47D2-80E5-7E4929C84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33" y="-336776"/>
            <a:ext cx="5162523" cy="2852737"/>
          </a:xfrm>
        </p:spPr>
        <p:txBody>
          <a:bodyPr anchor="ctr"/>
          <a:lstStyle/>
          <a:p>
            <a:r>
              <a:rPr lang="en-US" dirty="0"/>
              <a:t>Who was in the room?</a:t>
            </a:r>
          </a:p>
        </p:txBody>
      </p:sp>
      <p:pic>
        <p:nvPicPr>
          <p:cNvPr id="12" name="Picture 11" descr="A picture containing sitting, white, refrigerator, table&#10;&#10;Description automatically generated">
            <a:extLst>
              <a:ext uri="{FF2B5EF4-FFF2-40B4-BE49-F238E27FC236}">
                <a16:creationId xmlns:a16="http://schemas.microsoft.com/office/drawing/2014/main" id="{D7F6F839-4C49-4F7F-9381-A5528F4BE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2367" r="28421" b="26358"/>
          <a:stretch/>
        </p:blipFill>
        <p:spPr>
          <a:xfrm rot="5400000">
            <a:off x="7125508" y="1249721"/>
            <a:ext cx="5789161" cy="397551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237F3A-CCE5-4E73-8357-82AE4C263635}"/>
              </a:ext>
            </a:extLst>
          </p:cNvPr>
          <p:cNvSpPr txBox="1">
            <a:spLocks/>
          </p:cNvSpPr>
          <p:nvPr/>
        </p:nvSpPr>
        <p:spPr>
          <a:xfrm>
            <a:off x="432933" y="2278631"/>
            <a:ext cx="74191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Utopia Std" panose="02040603060506020204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Housing Concerns: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Cost or affordability (13 votes)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Choices for different sizes and types (13 votes)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Fitting into the neighborhood (7 votes)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Proximity to services and amenities (6 votes)</a:t>
            </a:r>
          </a:p>
        </p:txBody>
      </p:sp>
      <p:pic>
        <p:nvPicPr>
          <p:cNvPr id="4" name="Picture 3" descr="A picture containing refrigerator, white, sitting, kitchen&#10;&#10;Description automatically generated">
            <a:extLst>
              <a:ext uri="{FF2B5EF4-FFF2-40B4-BE49-F238E27FC236}">
                <a16:creationId xmlns:a16="http://schemas.microsoft.com/office/drawing/2014/main" id="{F258D61F-EBA3-4450-97CD-433ED810F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t="26325" r="20161" b="17673"/>
          <a:stretch/>
        </p:blipFill>
        <p:spPr>
          <a:xfrm rot="5400000">
            <a:off x="7125508" y="1249722"/>
            <a:ext cx="5789162" cy="397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FB56-6F8E-4845-BB8D-93A597D9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33" y="222825"/>
            <a:ext cx="3363242" cy="4985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</a:rPr>
              <a:t>Average Priority Scores</a:t>
            </a:r>
            <a:br>
              <a:rPr lang="en-US" sz="4800" kern="1200" dirty="0">
                <a:solidFill>
                  <a:schemeClr val="tx1"/>
                </a:solidFill>
              </a:rPr>
            </a:br>
            <a:br>
              <a:rPr lang="en-US" sz="2000" kern="1200" dirty="0">
                <a:solidFill>
                  <a:schemeClr val="tx1"/>
                </a:solidFill>
                <a:latin typeface="Utopia Std" panose="02040603060506020204" pitchFamily="18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Utopia Std" panose="02040603060506020204" pitchFamily="18" charset="0"/>
              </a:rPr>
              <a:t>Ranks</a:t>
            </a:r>
            <a:br>
              <a:rPr lang="en-US" sz="2000" kern="1200" dirty="0">
                <a:solidFill>
                  <a:schemeClr val="tx1"/>
                </a:solidFill>
                <a:latin typeface="Utopia Std" panose="02040603060506020204" pitchFamily="18" charset="0"/>
              </a:rPr>
            </a:br>
            <a: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  <a:t>3 = High</a:t>
            </a:r>
            <a:b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</a:br>
            <a: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  <a:t>2 = Medium</a:t>
            </a:r>
            <a:b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</a:br>
            <a: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  <a:t>1 = Low</a:t>
            </a:r>
            <a:b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</a:br>
            <a:b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</a:br>
            <a: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  <a:t>In-person : 24 responses</a:t>
            </a:r>
            <a:b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</a:br>
            <a:r>
              <a:rPr lang="en-US" sz="2000" b="0" kern="1200" dirty="0">
                <a:solidFill>
                  <a:schemeClr val="tx1"/>
                </a:solidFill>
                <a:latin typeface="Utopia Std" panose="02040603060506020204" pitchFamily="18" charset="0"/>
              </a:rPr>
              <a:t>Online: 97 responses</a:t>
            </a:r>
            <a:endParaRPr lang="en-US" sz="4800" b="0" kern="12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028A78-B08B-43EF-B2CE-9C54DBD12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87310"/>
              </p:ext>
            </p:extLst>
          </p:nvPr>
        </p:nvGraphicFramePr>
        <p:xfrm>
          <a:off x="4544786" y="353457"/>
          <a:ext cx="7440386" cy="61510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58343">
                  <a:extLst>
                    <a:ext uri="{9D8B030D-6E8A-4147-A177-3AD203B41FA5}">
                      <a16:colId xmlns:a16="http://schemas.microsoft.com/office/drawing/2014/main" val="88555454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586012226"/>
                    </a:ext>
                  </a:extLst>
                </a:gridCol>
                <a:gridCol w="816428">
                  <a:extLst>
                    <a:ext uri="{9D8B030D-6E8A-4147-A177-3AD203B41FA5}">
                      <a16:colId xmlns:a16="http://schemas.microsoft.com/office/drawing/2014/main" val="2974674215"/>
                    </a:ext>
                  </a:extLst>
                </a:gridCol>
                <a:gridCol w="1208315">
                  <a:extLst>
                    <a:ext uri="{9D8B030D-6E8A-4147-A177-3AD203B41FA5}">
                      <a16:colId xmlns:a16="http://schemas.microsoft.com/office/drawing/2014/main" val="3087740298"/>
                    </a:ext>
                  </a:extLst>
                </a:gridCol>
              </a:tblGrid>
              <a:tr h="21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Options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In-Person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Online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Combined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3783134498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Support for seniors to stay in their homes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444980159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Housing for families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2626430324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Housing that fits the neighborhood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1405140194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Housing ownership choices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3529134439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Range of different types of housing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1171656470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Housing affordable to moderate-income households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3387648959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Age-restricted senior housing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2627404648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Choices for downsizing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3046777734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Homes for young people starting out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2931122418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Housing affordable to low-income households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1.96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2665512669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Housing rental choices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1.79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2.01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1.97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3615154424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Housing near retail/amenities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1.86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1.91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1.90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2371857919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Housing near jobs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1.32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1.91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1.80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3539464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968581"/>
                  </a:ext>
                </a:extLst>
              </a:tr>
              <a:tr h="377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Response Count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Quicksand" panose="00000500000000000000" pitchFamily="2" charset="0"/>
                        </a:rPr>
                        <a:t>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Quicksand" panose="00000500000000000000" pitchFamily="2" charset="0"/>
                        </a:rPr>
                        <a:t>121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64008" marR="64008" marT="64008" marB="64008" anchor="b"/>
                </a:tc>
                <a:extLst>
                  <a:ext uri="{0D108BD9-81ED-4DB2-BD59-A6C34878D82A}">
                    <a16:rowId xmlns:a16="http://schemas.microsoft.com/office/drawing/2014/main" val="1063598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00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8A3A-C339-4A5A-8281-F1AFDC083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75744"/>
            <a:ext cx="10515600" cy="1325563"/>
          </a:xfrm>
        </p:spPr>
        <p:txBody>
          <a:bodyPr/>
          <a:lstStyle/>
          <a:p>
            <a:r>
              <a:rPr lang="en-US" dirty="0"/>
              <a:t>Ranked Priorities by Venue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A1500B-3123-4429-9E3C-3F9E69BF6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93187"/>
              </p:ext>
            </p:extLst>
          </p:nvPr>
        </p:nvGraphicFramePr>
        <p:xfrm>
          <a:off x="533400" y="906780"/>
          <a:ext cx="11414578" cy="5044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3924">
                  <a:extLst>
                    <a:ext uri="{9D8B030D-6E8A-4147-A177-3AD203B41FA5}">
                      <a16:colId xmlns:a16="http://schemas.microsoft.com/office/drawing/2014/main" val="322190925"/>
                    </a:ext>
                  </a:extLst>
                </a:gridCol>
                <a:gridCol w="3580218">
                  <a:extLst>
                    <a:ext uri="{9D8B030D-6E8A-4147-A177-3AD203B41FA5}">
                      <a16:colId xmlns:a16="http://schemas.microsoft.com/office/drawing/2014/main" val="2310468366"/>
                    </a:ext>
                  </a:extLst>
                </a:gridCol>
                <a:gridCol w="3580218">
                  <a:extLst>
                    <a:ext uri="{9D8B030D-6E8A-4147-A177-3AD203B41FA5}">
                      <a16:colId xmlns:a16="http://schemas.microsoft.com/office/drawing/2014/main" val="3723467035"/>
                    </a:ext>
                  </a:extLst>
                </a:gridCol>
                <a:gridCol w="3580218">
                  <a:extLst>
                    <a:ext uri="{9D8B030D-6E8A-4147-A177-3AD203B41FA5}">
                      <a16:colId xmlns:a16="http://schemas.microsoft.com/office/drawing/2014/main" val="8813776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Rank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In-Person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Online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Combined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7491157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Quicksand" panose="00000500000000000000" pitchFamily="2" charset="0"/>
                        </a:rPr>
                        <a:t>1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Choices for downsizing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for families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Support for seniors to stay in their homes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033526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2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Support for seniors to stay in their homes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that fits the neighborhood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for families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4824489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3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Age-restricted senior housing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Support for seniors to stay in their homes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that fits the neighborhood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2610906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4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ownership choices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ownership choices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ownership choices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5823633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5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Range of different types of housing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Range of different types of housing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Range of different types of housing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9938525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6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Homes for young people starting out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affordable to moderate-income households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affordable to moderate-income households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2830204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7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affordable to low-income households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Age-restricted senior housing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Age-restricted senior housing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130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8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affordable to moderate-income households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Homes for young people starting out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Choices for downsizing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418344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Quicksand" panose="00000500000000000000" pitchFamily="2" charset="0"/>
                        </a:rPr>
                        <a:t>9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that fits the neighborhood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Choices for downsizing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Homes for young people starting out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692784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Quicksand" panose="00000500000000000000" pitchFamily="2" charset="0"/>
                        </a:rPr>
                        <a:t>10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for families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rental choices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affordable to low-income households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741204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Quicksand" panose="00000500000000000000" pitchFamily="2" charset="0"/>
                        </a:rPr>
                        <a:t>11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near retail/amenities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affordable to low-income households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rental choices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183711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Quicksand" panose="00000500000000000000" pitchFamily="2" charset="0"/>
                        </a:rPr>
                        <a:t>12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rental choices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near retail/amenities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near retail/amenities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716807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Quicksand" panose="00000500000000000000" pitchFamily="2" charset="0"/>
                        </a:rPr>
                        <a:t>13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near jobs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Quicksand" panose="00000500000000000000" pitchFamily="2" charset="0"/>
                        </a:rPr>
                        <a:t>Housing near jobs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Quicksand" panose="00000500000000000000" pitchFamily="2" charset="0"/>
                        </a:rPr>
                        <a:t>Housing near jobs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Quicksand" panose="00000500000000000000" pitchFamily="2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203517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23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5AB8529-4254-463E-95AF-C2E8A491B477}"/>
              </a:ext>
            </a:extLst>
          </p:cNvPr>
          <p:cNvSpPr/>
          <p:nvPr/>
        </p:nvSpPr>
        <p:spPr>
          <a:xfrm>
            <a:off x="1077686" y="881743"/>
            <a:ext cx="5159828" cy="2432957"/>
          </a:xfrm>
          <a:prstGeom prst="wedgeRectCallout">
            <a:avLst>
              <a:gd name="adj1" fmla="val -33385"/>
              <a:gd name="adj2" fmla="val 59890"/>
            </a:avLst>
          </a:prstGeom>
          <a:solidFill>
            <a:srgbClr val="16B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Quicksand bold" panose="00000800000000000000" pitchFamily="2" charset="0"/>
              </a:rPr>
              <a:t>Less mega mansions, more single floor housing. Tear downs of older ranch style and building a more expensive large house is not something we'd like to see. 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9A551FF0-3D5B-4808-993F-DE27DE8B6BFA}"/>
              </a:ext>
            </a:extLst>
          </p:cNvPr>
          <p:cNvSpPr/>
          <p:nvPr/>
        </p:nvSpPr>
        <p:spPr>
          <a:xfrm>
            <a:off x="6487886" y="1472292"/>
            <a:ext cx="5159828" cy="1834243"/>
          </a:xfrm>
          <a:prstGeom prst="wedgeRectCallout">
            <a:avLst>
              <a:gd name="adj1" fmla="val 33421"/>
              <a:gd name="adj2" fmla="val 71275"/>
            </a:avLst>
          </a:prstGeom>
          <a:solidFill>
            <a:srgbClr val="EFC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Quicksand bold" panose="00000800000000000000" pitchFamily="2" charset="0"/>
              </a:rPr>
              <a:t>Unaffordable - affordable housing.  Working for 20+ years, I could not even afford the affordable housing prices. 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FBACBAC-7165-4C8B-9E42-3695015AA906}"/>
              </a:ext>
            </a:extLst>
          </p:cNvPr>
          <p:cNvSpPr/>
          <p:nvPr/>
        </p:nvSpPr>
        <p:spPr>
          <a:xfrm>
            <a:off x="2857500" y="3692974"/>
            <a:ext cx="3380014" cy="1834243"/>
          </a:xfrm>
          <a:prstGeom prst="wedgeRectCallout">
            <a:avLst>
              <a:gd name="adj1" fmla="val -65959"/>
              <a:gd name="adj2" fmla="val -33977"/>
            </a:avLst>
          </a:prstGeom>
          <a:solidFill>
            <a:srgbClr val="EFC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Quicksand bold" panose="00000800000000000000" pitchFamily="2" charset="0"/>
              </a:rPr>
              <a:t>Options for seniors frees up existing housing stock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759EC7C-ED89-4E63-B74C-508C40D6D747}"/>
              </a:ext>
            </a:extLst>
          </p:cNvPr>
          <p:cNvSpPr/>
          <p:nvPr/>
        </p:nvSpPr>
        <p:spPr>
          <a:xfrm>
            <a:off x="6487886" y="3692974"/>
            <a:ext cx="2491014" cy="2339526"/>
          </a:xfrm>
          <a:prstGeom prst="wedgeRectCallout">
            <a:avLst>
              <a:gd name="adj1" fmla="val -20833"/>
              <a:gd name="adj2" fmla="val 68731"/>
            </a:avLst>
          </a:prstGeom>
          <a:solidFill>
            <a:srgbClr val="16B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Quicksand bold" panose="00000800000000000000" pitchFamily="2" charset="0"/>
              </a:rPr>
              <a:t>Housing for families should </a:t>
            </a:r>
            <a:r>
              <a:rPr lang="en-US" sz="2200">
                <a:latin typeface="Quicksand bold" panose="00000800000000000000" pitchFamily="2" charset="0"/>
              </a:rPr>
              <a:t>be right-sized.</a:t>
            </a:r>
            <a:endParaRPr lang="en-US" sz="2200" dirty="0">
              <a:latin typeface="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1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A60A8-6B2A-4DFA-8C77-32D2D23F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15" y="-98338"/>
            <a:ext cx="10515600" cy="132556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DF0CD-E89C-4E37-A9BE-0399A9641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67" y="1825625"/>
            <a:ext cx="10515600" cy="4351338"/>
          </a:xfrm>
        </p:spPr>
        <p:txBody>
          <a:bodyPr/>
          <a:lstStyle/>
          <a:p>
            <a:r>
              <a:rPr lang="en-US" dirty="0"/>
              <a:t>Community meeting (January)</a:t>
            </a:r>
          </a:p>
          <a:p>
            <a:pPr lvl="1"/>
            <a:r>
              <a:rPr lang="en-US" dirty="0"/>
              <a:t>Public discussion with architect and developer about realistic possibilities in Foxborough</a:t>
            </a:r>
          </a:p>
          <a:p>
            <a:pPr lvl="1"/>
            <a:r>
              <a:rPr lang="en-US" dirty="0"/>
              <a:t>Housing types and lot sizes</a:t>
            </a:r>
          </a:p>
          <a:p>
            <a:pPr lvl="1"/>
            <a:endParaRPr lang="en-US" dirty="0"/>
          </a:p>
          <a:p>
            <a:r>
              <a:rPr lang="en-US" dirty="0"/>
              <a:t>Housing Needs Assessment</a:t>
            </a:r>
          </a:p>
          <a:p>
            <a:pPr lvl="1"/>
            <a:r>
              <a:rPr lang="en-US" dirty="0"/>
              <a:t>Will eventually require review by committee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58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576</Words>
  <Application>Microsoft Office PowerPoint</Application>
  <PresentationFormat>Widescreen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Quicksand</vt:lpstr>
      <vt:lpstr>Quicksand bold</vt:lpstr>
      <vt:lpstr>Utopia Std</vt:lpstr>
      <vt:lpstr>Office Theme</vt:lpstr>
      <vt:lpstr>Public Forum #1  Draft Findings</vt:lpstr>
      <vt:lpstr>Agenda</vt:lpstr>
      <vt:lpstr>General Feedback</vt:lpstr>
      <vt:lpstr>Who was in the room?</vt:lpstr>
      <vt:lpstr>Who was in the room?</vt:lpstr>
      <vt:lpstr>Average Priority Scores  Ranks 3 = High 2 = Medium 1 = Low  In-person : 24 responses Online: 97 responses</vt:lpstr>
      <vt:lpstr>Ranked Priorities by Venue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Forum #1  Draft Findings</dc:title>
  <dc:creator>McCartin, John</dc:creator>
  <cp:lastModifiedBy>Smith, Alexis</cp:lastModifiedBy>
  <cp:revision>17</cp:revision>
  <dcterms:created xsi:type="dcterms:W3CDTF">2019-12-05T14:20:27Z</dcterms:created>
  <dcterms:modified xsi:type="dcterms:W3CDTF">2019-12-05T18:54:08Z</dcterms:modified>
</cp:coreProperties>
</file>