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9" r:id="rId5"/>
    <p:sldId id="265" r:id="rId6"/>
    <p:sldId id="267" r:id="rId7"/>
    <p:sldId id="270" r:id="rId8"/>
    <p:sldId id="260" r:id="rId9"/>
    <p:sldId id="261" r:id="rId10"/>
    <p:sldId id="262" r:id="rId11"/>
    <p:sldId id="263" r:id="rId12"/>
    <p:sldId id="266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Households by Need and Household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Graphics!$B$1</c:f>
              <c:strCache>
                <c:ptCount val="1"/>
                <c:pt idx="0">
                  <c:v>Household 2+ people without child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Graphics!$A$2:$A$4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Graphics!$B$2:$B$4</c:f>
              <c:numCache>
                <c:formatCode>_(* #,##0_);_(* \(#,##0\);_(* "-"??_);_(@_)</c:formatCode>
                <c:ptCount val="3"/>
                <c:pt idx="0" formatCode="General">
                  <c:v>1467435</c:v>
                </c:pt>
                <c:pt idx="1">
                  <c:v>179661.22219845661</c:v>
                </c:pt>
                <c:pt idx="2">
                  <c:v>1578.4365822066566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1-4775-8E71-79B348DC5952}"/>
            </c:ext>
          </c:extLst>
        </c:ser>
        <c:ser>
          <c:idx val="1"/>
          <c:order val="1"/>
          <c:tx>
            <c:strRef>
              <c:f>Graphics!$C$1</c:f>
              <c:strCache>
                <c:ptCount val="1"/>
                <c:pt idx="0">
                  <c:v>Household with child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Graphics!$A$2:$A$4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Graphics!$C$2:$C$4</c:f>
              <c:numCache>
                <c:formatCode>_(* #,##0_);_(* \(#,##0\);_(* "-"??_);_(@_)</c:formatCode>
                <c:ptCount val="3"/>
                <c:pt idx="0" formatCode="General">
                  <c:v>1135077</c:v>
                </c:pt>
                <c:pt idx="1">
                  <c:v>139471.82563234374</c:v>
                </c:pt>
                <c:pt idx="2">
                  <c:v>7596.9631500192054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1-4775-8E71-79B348DC5952}"/>
            </c:ext>
          </c:extLst>
        </c:ser>
        <c:ser>
          <c:idx val="2"/>
          <c:order val="2"/>
          <c:tx>
            <c:strRef>
              <c:f>Graphics!$D$1</c:f>
              <c:strCache>
                <c:ptCount val="1"/>
                <c:pt idx="0">
                  <c:v>Single person household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Graphics!$A$2:$A$4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Graphics!$D$2:$D$4</c:f>
              <c:numCache>
                <c:formatCode>_(* #,##0_);_(* \(#,##0\);_(* "-"??_);_(@_)</c:formatCode>
                <c:ptCount val="3"/>
                <c:pt idx="0" formatCode="General">
                  <c:v>364638</c:v>
                </c:pt>
                <c:pt idx="1">
                  <c:v>41538.84642764576</c:v>
                </c:pt>
                <c:pt idx="2">
                  <c:v>292.34676831752171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1-4775-8E71-79B348DC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765264"/>
        <c:axId val="1146034848"/>
      </c:barChart>
      <c:catAx>
        <c:axId val="9457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146034848"/>
        <c:crosses val="autoZero"/>
        <c:auto val="1"/>
        <c:lblAlgn val="ctr"/>
        <c:lblOffset val="100"/>
        <c:noMultiLvlLbl val="0"/>
      </c:catAx>
      <c:valAx>
        <c:axId val="11460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94576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Households by Need and Language Spoken at Home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Graphics!$B$7</c:f>
              <c:strCache>
                <c:ptCount val="1"/>
                <c:pt idx="0">
                  <c:v>English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Graphics!$A$8:$A$10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Graphics!$B$8:$B$10</c:f>
              <c:numCache>
                <c:formatCode>_(* #,##0_);_(* \(#,##0\);_(* "-"??_);_(@_)</c:formatCode>
                <c:ptCount val="3"/>
                <c:pt idx="0">
                  <c:v>2164798</c:v>
                </c:pt>
                <c:pt idx="1">
                  <c:v>253796.86312639862</c:v>
                </c:pt>
                <c:pt idx="2">
                  <c:v>4545.6940181648188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D-40E6-A72C-A0C5819A63F2}"/>
            </c:ext>
          </c:extLst>
        </c:ser>
        <c:ser>
          <c:idx val="1"/>
          <c:order val="1"/>
          <c:tx>
            <c:strRef>
              <c:f>Graphics!$C$7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Graphics!$A$8:$A$10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Graphics!$C$8:$C$10</c:f>
              <c:numCache>
                <c:formatCode>_(* #,##0_);_(* \(#,##0\);_(* "-"??_);_(@_)</c:formatCode>
                <c:ptCount val="3"/>
                <c:pt idx="0">
                  <c:v>282663</c:v>
                </c:pt>
                <c:pt idx="1">
                  <c:v>42234.295946694234</c:v>
                </c:pt>
                <c:pt idx="2">
                  <c:v>2263.4240760327475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D-40E6-A72C-A0C5819A63F2}"/>
            </c:ext>
          </c:extLst>
        </c:ser>
        <c:ser>
          <c:idx val="2"/>
          <c:order val="2"/>
          <c:tx>
            <c:strRef>
              <c:f>Graphics!$D$7</c:f>
              <c:strCache>
                <c:ptCount val="1"/>
                <c:pt idx="0">
                  <c:v>Other Indo-European languages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Graphics!$A$8:$A$10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Graphics!$D$8:$D$10</c:f>
              <c:numCache>
                <c:formatCode>_(* #,##0_);_(* \(#,##0\);_(* "-"??_);_(@_)</c:formatCode>
                <c:ptCount val="3"/>
                <c:pt idx="0">
                  <c:v>334526</c:v>
                </c:pt>
                <c:pt idx="1">
                  <c:v>42799.231698657502</c:v>
                </c:pt>
                <c:pt idx="2">
                  <c:v>1389.0271246357358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D-40E6-A72C-A0C5819A63F2}"/>
            </c:ext>
          </c:extLst>
        </c:ser>
        <c:ser>
          <c:idx val="3"/>
          <c:order val="3"/>
          <c:tx>
            <c:strRef>
              <c:f>Graphics!$E$7</c:f>
              <c:strCache>
                <c:ptCount val="1"/>
                <c:pt idx="0">
                  <c:v>Asian and Pacific Island languages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Graphics!$A$8:$A$10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Graphics!$E$8:$E$10</c:f>
              <c:numCache>
                <c:formatCode>_(* #,##0_);_(* \(#,##0\);_(* "-"??_);_(@_)</c:formatCode>
                <c:ptCount val="3"/>
                <c:pt idx="0">
                  <c:v>136585</c:v>
                </c:pt>
                <c:pt idx="1">
                  <c:v>15888.46632607796</c:v>
                </c:pt>
                <c:pt idx="2">
                  <c:v>843.77155679056978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D-40E6-A72C-A0C5819A63F2}"/>
            </c:ext>
          </c:extLst>
        </c:ser>
        <c:ser>
          <c:idx val="4"/>
          <c:order val="4"/>
          <c:tx>
            <c:strRef>
              <c:f>Graphics!$F$7</c:f>
              <c:strCache>
                <c:ptCount val="1"/>
                <c:pt idx="0">
                  <c:v>Other language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Graphics!$A$8:$A$10</c:f>
              <c:strCache>
                <c:ptCount val="3"/>
                <c:pt idx="0">
                  <c:v>All Worker Households</c:v>
                </c:pt>
                <c:pt idx="1">
                  <c:v>All Laid Off Worker Households</c:v>
                </c:pt>
                <c:pt idx="2">
                  <c:v>Households Who Need Assistance With Expanded Unemployment</c:v>
                </c:pt>
              </c:strCache>
            </c:strRef>
          </c:cat>
          <c:val>
            <c:numRef>
              <c:f>Graphics!$F$8:$F$10</c:f>
              <c:numCache>
                <c:formatCode>_(* #,##0_);_(* \(#,##0\);_(* "-"??_);_(@_)</c:formatCode>
                <c:ptCount val="3"/>
                <c:pt idx="0">
                  <c:v>48578</c:v>
                </c:pt>
                <c:pt idx="1">
                  <c:v>5927.7345927918759</c:v>
                </c:pt>
                <c:pt idx="2">
                  <c:v>425.40286044480069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9D-40E6-A72C-A0C5819A6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469184"/>
        <c:axId val="1270923840"/>
      </c:barChart>
      <c:catAx>
        <c:axId val="15524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270923840"/>
        <c:crosses val="autoZero"/>
        <c:auto val="1"/>
        <c:lblAlgn val="ctr"/>
        <c:lblOffset val="100"/>
        <c:noMultiLvlLbl val="0"/>
      </c:catAx>
      <c:valAx>
        <c:axId val="12709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524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Workers by Housing Assistance Need and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Graphics!$B$13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Graphics!$A$14:$A$16</c:f>
              <c:strCache>
                <c:ptCount val="3"/>
                <c:pt idx="0">
                  <c:v>All Workers</c:v>
                </c:pt>
                <c:pt idx="1">
                  <c:v>All Laid Off Workers</c:v>
                </c:pt>
                <c:pt idx="2">
                  <c:v>Workers Who Need Assistance With Expanded Unemployment</c:v>
                </c:pt>
              </c:strCache>
            </c:strRef>
          </c:cat>
          <c:val>
            <c:numRef>
              <c:f>Graphics!$B$14:$B$16</c:f>
              <c:numCache>
                <c:formatCode>_(* #,##0_);_(* \(#,##0\);_(* "-"??_);_(@_)</c:formatCode>
                <c:ptCount val="3"/>
                <c:pt idx="0">
                  <c:v>318104.27253000002</c:v>
                </c:pt>
                <c:pt idx="1">
                  <c:v>57000.150693155185</c:v>
                </c:pt>
                <c:pt idx="2">
                  <c:v>3085.347946115352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3-4BC1-AD8E-42C352D04833}"/>
            </c:ext>
          </c:extLst>
        </c:ser>
        <c:ser>
          <c:idx val="1"/>
          <c:order val="1"/>
          <c:tx>
            <c:strRef>
              <c:f>Graphics!$C$13</c:f>
              <c:strCache>
                <c:ptCount val="1"/>
                <c:pt idx="0">
                  <c:v>Black, Non-Hispanic/Latino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Graphics!$A$14:$A$16</c:f>
              <c:strCache>
                <c:ptCount val="3"/>
                <c:pt idx="0">
                  <c:v>All Workers</c:v>
                </c:pt>
                <c:pt idx="1">
                  <c:v>All Laid Off Workers</c:v>
                </c:pt>
                <c:pt idx="2">
                  <c:v>Workers Who Need Assistance With Expanded Unemployment</c:v>
                </c:pt>
              </c:strCache>
            </c:strRef>
          </c:cat>
          <c:val>
            <c:numRef>
              <c:f>Graphics!$C$14:$C$16</c:f>
              <c:numCache>
                <c:formatCode>_(* #,##0_);_(* \(#,##0\);_(* "-"??_);_(@_)</c:formatCode>
                <c:ptCount val="3"/>
                <c:pt idx="0">
                  <c:v>212665.77419999999</c:v>
                </c:pt>
                <c:pt idx="1">
                  <c:v>32806.738081965406</c:v>
                </c:pt>
                <c:pt idx="2">
                  <c:v>1529.5988847678675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3-4BC1-AD8E-42C352D04833}"/>
            </c:ext>
          </c:extLst>
        </c:ser>
        <c:ser>
          <c:idx val="2"/>
          <c:order val="2"/>
          <c:tx>
            <c:strRef>
              <c:f>Graphics!$D$13</c:f>
              <c:strCache>
                <c:ptCount val="1"/>
                <c:pt idx="0">
                  <c:v>Asian/Pacific Islander, Non-Hispanic/Latino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Graphics!$A$14:$A$16</c:f>
              <c:strCache>
                <c:ptCount val="3"/>
                <c:pt idx="0">
                  <c:v>All Workers</c:v>
                </c:pt>
                <c:pt idx="1">
                  <c:v>All Laid Off Workers</c:v>
                </c:pt>
                <c:pt idx="2">
                  <c:v>Workers Who Need Assistance With Expanded Unemployment</c:v>
                </c:pt>
              </c:strCache>
            </c:strRef>
          </c:cat>
          <c:val>
            <c:numRef>
              <c:f>Graphics!$D$14:$D$16</c:f>
              <c:numCache>
                <c:formatCode>_(* #,##0_);_(* \(#,##0\);_(* "-"??_);_(@_)</c:formatCode>
                <c:ptCount val="3"/>
                <c:pt idx="0">
                  <c:v>207001.31198999999</c:v>
                </c:pt>
                <c:pt idx="1">
                  <c:v>26923.991403661577</c:v>
                </c:pt>
                <c:pt idx="2">
                  <c:v>1469.5681986306354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3-4BC1-AD8E-42C352D04833}"/>
            </c:ext>
          </c:extLst>
        </c:ser>
        <c:ser>
          <c:idx val="3"/>
          <c:order val="3"/>
          <c:tx>
            <c:strRef>
              <c:f>Graphics!$E$13</c:f>
              <c:strCache>
                <c:ptCount val="1"/>
                <c:pt idx="0">
                  <c:v>Other, Non-Hispanic/Latino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Graphics!$A$14:$A$16</c:f>
              <c:strCache>
                <c:ptCount val="3"/>
                <c:pt idx="0">
                  <c:v>All Workers</c:v>
                </c:pt>
                <c:pt idx="1">
                  <c:v>All Laid Off Workers</c:v>
                </c:pt>
                <c:pt idx="2">
                  <c:v>Workers Who Need Assistance With Expanded Unemployment</c:v>
                </c:pt>
              </c:strCache>
            </c:strRef>
          </c:cat>
          <c:val>
            <c:numRef>
              <c:f>Graphics!$E$14:$E$16</c:f>
              <c:numCache>
                <c:formatCode>_(* #,##0_);_(* \(#,##0\);_(* "-"??_);_(@_)</c:formatCode>
                <c:ptCount val="3"/>
                <c:pt idx="0">
                  <c:v>72942.373019999999</c:v>
                </c:pt>
                <c:pt idx="1">
                  <c:v>11649.649507767092</c:v>
                </c:pt>
                <c:pt idx="2">
                  <c:v>446.54957304101782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3-4BC1-AD8E-42C352D04833}"/>
            </c:ext>
          </c:extLst>
        </c:ser>
        <c:ser>
          <c:idx val="4"/>
          <c:order val="4"/>
          <c:tx>
            <c:strRef>
              <c:f>Graphics!$F$13</c:f>
              <c:strCache>
                <c:ptCount val="1"/>
                <c:pt idx="0">
                  <c:v>White, Non-Hispanic/Latino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Graphics!$A$14:$A$16</c:f>
              <c:strCache>
                <c:ptCount val="3"/>
                <c:pt idx="0">
                  <c:v>All Workers</c:v>
                </c:pt>
                <c:pt idx="1">
                  <c:v>All Laid Off Workers</c:v>
                </c:pt>
                <c:pt idx="2">
                  <c:v>Workers Who Need Assistance With Expanded Unemployment</c:v>
                </c:pt>
              </c:strCache>
            </c:strRef>
          </c:cat>
          <c:val>
            <c:numRef>
              <c:f>Graphics!$F$14:$F$16</c:f>
              <c:numCache>
                <c:formatCode>_(* #,##0_);_(* \(#,##0\);_(* "-"??_);_(@_)</c:formatCode>
                <c:ptCount val="3"/>
                <c:pt idx="0">
                  <c:v>2501804.1427500001</c:v>
                </c:pt>
                <c:pt idx="1">
                  <c:v>340093.56427156052</c:v>
                </c:pt>
                <c:pt idx="2">
                  <c:v>6562.6337509691575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3-4BC1-AD8E-42C352D04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248384"/>
        <c:axId val="1270930912"/>
      </c:barChart>
      <c:catAx>
        <c:axId val="14602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270930912"/>
        <c:crosses val="autoZero"/>
        <c:auto val="1"/>
        <c:lblAlgn val="ctr"/>
        <c:lblOffset val="100"/>
        <c:noMultiLvlLbl val="0"/>
      </c:catAx>
      <c:valAx>
        <c:axId val="12709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4602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71B73-C7D9-43DB-8787-DA9816510F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CF15AF-14FE-41A9-8061-09742D0EE528}">
      <dgm:prSet/>
      <dgm:spPr/>
      <dgm:t>
        <a:bodyPr/>
        <a:lstStyle/>
        <a:p>
          <a:r>
            <a:rPr lang="en-US" b="1" dirty="0">
              <a:latin typeface="Tw Cen MT" panose="020B0602020104020603" pitchFamily="34" charset="77"/>
            </a:rPr>
            <a:t>The CARES Act one-time payment </a:t>
          </a:r>
          <a:r>
            <a:rPr lang="en-US" dirty="0">
              <a:latin typeface="Tw Cen MT" panose="020B0602020104020603" pitchFamily="34" charset="77"/>
            </a:rPr>
            <a:t>provides relief for almost all households the month of the check, leaving 1,700 households in need of assistance totaling $2.3 million</a:t>
          </a:r>
        </a:p>
      </dgm:t>
    </dgm:pt>
    <dgm:pt modelId="{4C02F049-49BE-4C14-BFCC-DF7E90937DC1}" type="parTrans" cxnId="{07E4C9C2-4EBF-421F-AF14-4DC323F61DE9}">
      <dgm:prSet/>
      <dgm:spPr/>
      <dgm:t>
        <a:bodyPr/>
        <a:lstStyle/>
        <a:p>
          <a:endParaRPr lang="en-US">
            <a:latin typeface="Tw Cen MT" panose="020B0602020104020603" pitchFamily="34" charset="77"/>
          </a:endParaRPr>
        </a:p>
      </dgm:t>
    </dgm:pt>
    <dgm:pt modelId="{A9DB5F74-A640-4372-9A94-411B2A2B700D}" type="sibTrans" cxnId="{07E4C9C2-4EBF-421F-AF14-4DC323F61DE9}">
      <dgm:prSet/>
      <dgm:spPr/>
      <dgm:t>
        <a:bodyPr/>
        <a:lstStyle/>
        <a:p>
          <a:endParaRPr lang="en-US">
            <a:latin typeface="Tw Cen MT" panose="020B0602020104020603" pitchFamily="34" charset="77"/>
          </a:endParaRPr>
        </a:p>
      </dgm:t>
    </dgm:pt>
    <dgm:pt modelId="{7C1FBAF3-1342-4A8F-A4E9-7D5ACB43AF37}">
      <dgm:prSet/>
      <dgm:spPr/>
      <dgm:t>
        <a:bodyPr/>
        <a:lstStyle/>
        <a:p>
          <a:r>
            <a:rPr lang="en-US">
              <a:latin typeface="Tw Cen MT" panose="020B0602020104020603" pitchFamily="34" charset="77"/>
            </a:rPr>
            <a:t>After the one-time payment, even with </a:t>
          </a:r>
          <a:r>
            <a:rPr lang="en-US" b="1">
              <a:latin typeface="Tw Cen MT" panose="020B0602020104020603" pitchFamily="34" charset="77"/>
            </a:rPr>
            <a:t>expanded unemployment benefits</a:t>
          </a:r>
          <a:r>
            <a:rPr lang="en-US">
              <a:latin typeface="Tw Cen MT" panose="020B0602020104020603" pitchFamily="34" charset="77"/>
            </a:rPr>
            <a:t>, 11,500 households will need $10.2 million monthly to make ends meet</a:t>
          </a:r>
        </a:p>
      </dgm:t>
    </dgm:pt>
    <dgm:pt modelId="{892AE227-A119-4CE8-BB26-307703F569C2}" type="parTrans" cxnId="{047BB489-B586-4E33-8161-B0F888EF4139}">
      <dgm:prSet/>
      <dgm:spPr/>
      <dgm:t>
        <a:bodyPr/>
        <a:lstStyle/>
        <a:p>
          <a:endParaRPr lang="en-US">
            <a:latin typeface="Tw Cen MT" panose="020B0602020104020603" pitchFamily="34" charset="77"/>
          </a:endParaRPr>
        </a:p>
      </dgm:t>
    </dgm:pt>
    <dgm:pt modelId="{4C78C118-EF4F-4FDC-9111-8E8033CB3E88}" type="sibTrans" cxnId="{047BB489-B586-4E33-8161-B0F888EF4139}">
      <dgm:prSet/>
      <dgm:spPr/>
      <dgm:t>
        <a:bodyPr/>
        <a:lstStyle/>
        <a:p>
          <a:endParaRPr lang="en-US">
            <a:latin typeface="Tw Cen MT" panose="020B0602020104020603" pitchFamily="34" charset="77"/>
          </a:endParaRPr>
        </a:p>
      </dgm:t>
    </dgm:pt>
    <dgm:pt modelId="{F317F274-4893-4B21-BEBD-02AC29B4FC9D}" type="pres">
      <dgm:prSet presAssocID="{1AD71B73-C7D9-43DB-8787-DA9816510F15}" presName="linear" presStyleCnt="0">
        <dgm:presLayoutVars>
          <dgm:animLvl val="lvl"/>
          <dgm:resizeHandles val="exact"/>
        </dgm:presLayoutVars>
      </dgm:prSet>
      <dgm:spPr/>
    </dgm:pt>
    <dgm:pt modelId="{7645C07C-413C-4C07-A697-4F30AFA08670}" type="pres">
      <dgm:prSet presAssocID="{A7CF15AF-14FE-41A9-8061-09742D0EE5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15EFBD-43FD-4FCF-9848-7537CA5AB068}" type="pres">
      <dgm:prSet presAssocID="{A9DB5F74-A640-4372-9A94-411B2A2B700D}" presName="spacer" presStyleCnt="0"/>
      <dgm:spPr/>
    </dgm:pt>
    <dgm:pt modelId="{B552A261-F092-40C2-A7FB-086DC7BB1B37}" type="pres">
      <dgm:prSet presAssocID="{7C1FBAF3-1342-4A8F-A4E9-7D5ACB43AF3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739D2C-EF1A-4F0E-919C-8B4A83FE25BD}" type="presOf" srcId="{7C1FBAF3-1342-4A8F-A4E9-7D5ACB43AF37}" destId="{B552A261-F092-40C2-A7FB-086DC7BB1B37}" srcOrd="0" destOrd="0" presId="urn:microsoft.com/office/officeart/2005/8/layout/vList2"/>
    <dgm:cxn modelId="{047BB489-B586-4E33-8161-B0F888EF4139}" srcId="{1AD71B73-C7D9-43DB-8787-DA9816510F15}" destId="{7C1FBAF3-1342-4A8F-A4E9-7D5ACB43AF37}" srcOrd="1" destOrd="0" parTransId="{892AE227-A119-4CE8-BB26-307703F569C2}" sibTransId="{4C78C118-EF4F-4FDC-9111-8E8033CB3E88}"/>
    <dgm:cxn modelId="{3DD57AAD-8EFC-4D78-A603-33BD7E5317E1}" type="presOf" srcId="{A7CF15AF-14FE-41A9-8061-09742D0EE528}" destId="{7645C07C-413C-4C07-A697-4F30AFA08670}" srcOrd="0" destOrd="0" presId="urn:microsoft.com/office/officeart/2005/8/layout/vList2"/>
    <dgm:cxn modelId="{07E4C9C2-4EBF-421F-AF14-4DC323F61DE9}" srcId="{1AD71B73-C7D9-43DB-8787-DA9816510F15}" destId="{A7CF15AF-14FE-41A9-8061-09742D0EE528}" srcOrd="0" destOrd="0" parTransId="{4C02F049-49BE-4C14-BFCC-DF7E90937DC1}" sibTransId="{A9DB5F74-A640-4372-9A94-411B2A2B700D}"/>
    <dgm:cxn modelId="{331D37F4-31B9-412D-87FB-DB990F83264D}" type="presOf" srcId="{1AD71B73-C7D9-43DB-8787-DA9816510F15}" destId="{F317F274-4893-4B21-BEBD-02AC29B4FC9D}" srcOrd="0" destOrd="0" presId="urn:microsoft.com/office/officeart/2005/8/layout/vList2"/>
    <dgm:cxn modelId="{709CCB16-5D75-4D7B-B509-B892D44CC1E6}" type="presParOf" srcId="{F317F274-4893-4B21-BEBD-02AC29B4FC9D}" destId="{7645C07C-413C-4C07-A697-4F30AFA08670}" srcOrd="0" destOrd="0" presId="urn:microsoft.com/office/officeart/2005/8/layout/vList2"/>
    <dgm:cxn modelId="{F2AA178F-3DD4-4681-B04F-CB69B71B6D42}" type="presParOf" srcId="{F317F274-4893-4B21-BEBD-02AC29B4FC9D}" destId="{0015EFBD-43FD-4FCF-9848-7537CA5AB068}" srcOrd="1" destOrd="0" presId="urn:microsoft.com/office/officeart/2005/8/layout/vList2"/>
    <dgm:cxn modelId="{D71504DE-C4F2-4204-963A-448EDED203B9}" type="presParOf" srcId="{F317F274-4893-4B21-BEBD-02AC29B4FC9D}" destId="{B552A261-F092-40C2-A7FB-086DC7BB1B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C07C-413C-4C07-A697-4F30AFA08670}">
      <dsp:nvSpPr>
        <dsp:cNvPr id="0" name=""/>
        <dsp:cNvSpPr/>
      </dsp:nvSpPr>
      <dsp:spPr>
        <a:xfrm>
          <a:off x="0" y="194371"/>
          <a:ext cx="6588691" cy="2705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w Cen MT" panose="020B0602020104020603" pitchFamily="34" charset="77"/>
            </a:rPr>
            <a:t>The CARES Act one-time payment </a:t>
          </a:r>
          <a:r>
            <a:rPr lang="en-US" sz="3400" kern="1200" dirty="0">
              <a:latin typeface="Tw Cen MT" panose="020B0602020104020603" pitchFamily="34" charset="77"/>
            </a:rPr>
            <a:t>provides relief for almost all households the month of the check, leaving 1,700 households in need of assistance totaling $2.3 million</a:t>
          </a:r>
        </a:p>
      </dsp:txBody>
      <dsp:txXfrm>
        <a:off x="132049" y="326420"/>
        <a:ext cx="6324593" cy="2440942"/>
      </dsp:txXfrm>
    </dsp:sp>
    <dsp:sp modelId="{B552A261-F092-40C2-A7FB-086DC7BB1B37}">
      <dsp:nvSpPr>
        <dsp:cNvPr id="0" name=""/>
        <dsp:cNvSpPr/>
      </dsp:nvSpPr>
      <dsp:spPr>
        <a:xfrm>
          <a:off x="0" y="2997331"/>
          <a:ext cx="6588691" cy="2705040"/>
        </a:xfrm>
        <a:prstGeom prst="roundRect">
          <a:avLst/>
        </a:prstGeom>
        <a:solidFill>
          <a:schemeClr val="accent2">
            <a:hueOff val="8374157"/>
            <a:satOff val="2344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Tw Cen MT" panose="020B0602020104020603" pitchFamily="34" charset="77"/>
            </a:rPr>
            <a:t>After the one-time payment, even with </a:t>
          </a:r>
          <a:r>
            <a:rPr lang="en-US" sz="3400" b="1" kern="1200">
              <a:latin typeface="Tw Cen MT" panose="020B0602020104020603" pitchFamily="34" charset="77"/>
            </a:rPr>
            <a:t>expanded unemployment benefits</a:t>
          </a:r>
          <a:r>
            <a:rPr lang="en-US" sz="3400" kern="1200">
              <a:latin typeface="Tw Cen MT" panose="020B0602020104020603" pitchFamily="34" charset="77"/>
            </a:rPr>
            <a:t>, 11,500 households will need $10.2 million monthly to make ends meet</a:t>
          </a:r>
        </a:p>
      </dsp:txBody>
      <dsp:txXfrm>
        <a:off x="132049" y="3129380"/>
        <a:ext cx="6324593" cy="244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9528-73AD-4008-A6CC-514D3F45549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E4EE-3412-4271-BB04-36CE7AFF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4E4EE-3412-4271-BB04-36CE7AFF9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1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32% compared to 27% of all working households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27% vs 23%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26% vs 23%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4E4EE-3412-4271-BB04-36CE7AFF9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0FD2-04E2-42AC-ABEF-C94C943C0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E3E0D-01B6-49A1-ACC9-68357A3C9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EF38-38FC-4E23-9452-B52B6668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62BF9-3661-4983-A2EC-EBA84C9F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3183-69D1-4DE6-968A-6F007544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2EF0-1272-4921-8E44-2D83D59B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8EA0B-1529-4B73-88FD-B288B46FE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A412-C0AE-43F1-8B29-0D9D003D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3A608-AF04-4306-A54C-CC76574C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EA2C-1F5D-4502-AA06-2309A1D3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913EE-0278-4AEC-9107-39A8B33B9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2189B-1920-4B91-BDE7-6CF677BBC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946B-51A7-4C06-B1D9-14DA4CCE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26279-2F05-410D-BB52-E1D3087E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37CC-413A-4197-AF6F-B2C6812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0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F7E7-FCA2-44C6-808C-B30DF4FA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9904-3086-4A8C-96CF-07114DC9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BB5A-BFA8-4B03-8622-ED407140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2F8A-AD1C-479E-B2C6-0794CEC1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D376-F537-4EF4-A841-64C52866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478C-8B31-4CDE-9CB5-1D7CC189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D061-FB73-4367-816D-F14D0C8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3AFAE-1BCC-4772-8A61-1D8C3BB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6E2F-959F-49DA-BF95-D8E5FBC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4626-0C2A-4329-BD33-622BC316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DE03-32C5-41B2-ABA1-C9F0B430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505A-5273-44CD-ABD1-6A19A20C4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B821-3680-4387-A32E-371C9AA53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EA88-0837-44D8-BC29-D54088E7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57E82-FB05-4A5B-8ED3-B555670E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400CD-1FEB-4B30-B377-5258504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E4DC-6B9D-45E1-A231-7C70298C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A24D-FB48-4082-BD5F-8AFD91CB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F9498-1D13-47EB-B761-CD38FC90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0FF86-0427-4420-82A2-04B0F0D7B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C184E-BEAD-4E58-BECE-C31CEE559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58C3C-3A7C-42B3-8698-93360CCC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D048B-BD27-4A47-9BE4-41171FAC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469C1-968F-4943-93C7-19FC76C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73C6-34DB-4215-9324-C4D69F5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DCD53-74DB-4B0E-9BFD-D48CEEE5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9155D-01A1-4097-9F82-757ED7F7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CFEE2-1876-4B36-B833-CEDA4CF6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1B7FB-DE8B-420B-B0F6-ECEF8B7D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B3EFC-927C-4504-8FD3-8E1A996B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ADAE-3A85-4588-9355-560F0525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B14A-B422-4CD0-99F1-8B828942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CFFD-DBBB-4CD9-88D8-2C354A27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D26A1-C926-47C8-BEE2-9FFCF2CEB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7804F-0C48-4ADB-B105-CD386D50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9252A-FCDD-455F-8FD1-6D0AEE25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C7C99-BBF9-4B85-93F1-F8BF7046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6100-4321-4AE5-AF6D-30591708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4DFB9-2771-4E98-979A-8D5FD49BD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29D5B-6348-412F-A3D4-226D948E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ABA31-30BD-43AD-87E5-E6772AC4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73DD9-BAAA-417E-8E0A-4B3CB23F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C90A5-F51F-4454-85E1-E6A55476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BA332-8A62-4AEB-B23A-EB930FB6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AC6-142E-487F-8D3E-C5AB90304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0333E-74F2-4D21-8E7F-0D88182BA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3245-2FE2-4B87-8BE1-2BF8A5BEB72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26E3-E56E-4F1E-B168-BD0BE4F37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60CDA-94D6-4227-89FA-227CEEC2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BA58-2F5D-4F8E-B295-6C3CFF7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philbrick@mapc.org" TargetMode="External"/><Relationship Id="rId2" Type="http://schemas.openxmlformats.org/officeDocument/2006/relationships/hyperlink" Target="https://www.mapc.org/covid19-layoff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30FBB-C15A-4C94-B8A4-9E1DDF24C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78" y="1259638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US" sz="8000" dirty="0">
                <a:latin typeface="Tw Cen MT" panose="020B0602020104020603" pitchFamily="34" charset="0"/>
              </a:rPr>
              <a:t>The COVID-19 Layoff Housing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BE55B-21B4-4583-B282-65A64D801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999" y="3657600"/>
            <a:ext cx="9910295" cy="159362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latin typeface="Tw Cen MT" panose="020B0602020104020603" pitchFamily="34" charset="0"/>
              </a:rPr>
              <a:t>Inner Core Committee Meeting</a:t>
            </a:r>
          </a:p>
          <a:p>
            <a:pPr algn="l"/>
            <a:r>
              <a:rPr lang="en-US" dirty="0">
                <a:latin typeface="Tw Cen MT" panose="020B0602020104020603" pitchFamily="34" charset="0"/>
              </a:rPr>
              <a:t>Sarah Philbrick, Socioeconomic Analyst II</a:t>
            </a:r>
          </a:p>
          <a:p>
            <a:pPr algn="l"/>
            <a:r>
              <a:rPr lang="en-US" dirty="0">
                <a:latin typeface="Tw Cen MT" panose="020B0602020104020603" pitchFamily="34" charset="0"/>
              </a:rPr>
              <a:t>April 22,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4F45-80DA-452A-863A-AA40A3ED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Disproportionate Impacts for Workers by Race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94E386-C175-48B4-A92C-FCBB0EA8E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6867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84762-04B0-464E-9E49-90E11EE5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w Cen MT" panose="020B0602020104020603" pitchFamily="34" charset="0"/>
              </a:rPr>
              <a:t>Stress for Ineligible Households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7D8B-82B0-4FB6-8D5B-6B3FBBD1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Not all affected households will be eligible to receive government benefits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Undocumented workers, workers with irregular or seasonal income most at risk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Monthly assistance of approximately $1,440 per affected household or $725 per unemployed worker is needed if similar to unemployment claimants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Based on an estimate that undocumented immigrants comprise 5.1% of the Massachusetts labor force, we estimate over 30,700 undocumented workers in the first month of layoffs would need approximately $22.3 million in housing assistance per month</a:t>
            </a:r>
          </a:p>
        </p:txBody>
      </p:sp>
    </p:spTree>
    <p:extLst>
      <p:ext uri="{BB962C8B-B14F-4D97-AF65-F5344CB8AC3E}">
        <p14:creationId xmlns:p14="http://schemas.microsoft.com/office/powerpoint/2010/main" val="336768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CCE15-0C72-2B43-819A-10B3BAC4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w Cen MT" panose="020B0602020104020603" pitchFamily="34" charset="0"/>
              </a:rPr>
              <a:t>What Happens when the CARES Act Ends?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13668-0C25-FA4D-BA8C-A814FBFA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When expanded unemployment benefits expire at the end of July, standard benefits would be insufficient for 30% of impacted households (133,300 total) to make ends meet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Total estimated gap is $144.3 million monthly</a:t>
            </a:r>
          </a:p>
          <a:p>
            <a:r>
              <a:rPr lang="en-US" dirty="0">
                <a:latin typeface="Tw Cen MT" panose="020B0602020104020603" pitchFamily="34" charset="0"/>
              </a:rPr>
              <a:t>If 40% of currently unemployed Food Preparation and Sales workers and 15% of all other workers are still out of work, 31,200 households would need housing assistance totaling $34 million monthly. </a:t>
            </a:r>
          </a:p>
        </p:txBody>
      </p:sp>
    </p:spTree>
    <p:extLst>
      <p:ext uri="{BB962C8B-B14F-4D97-AF65-F5344CB8AC3E}">
        <p14:creationId xmlns:p14="http://schemas.microsoft.com/office/powerpoint/2010/main" val="213619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2D6B-125F-4674-9FAA-2757EAAD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Data Resources To Come out of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EF17-F2FD-482C-98FF-DA09DDBB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We looked at what a layoff in any particular industry might do to households across the state</a:t>
            </a:r>
          </a:p>
          <a:p>
            <a:r>
              <a:rPr lang="en-US" dirty="0">
                <a:latin typeface="Tw Cen MT" panose="020B0602020104020603" pitchFamily="34" charset="0"/>
              </a:rPr>
              <a:t>We can't do this analysis for any particular municipality, but we can provide more regionally-specific data 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Example: Project with Cambridge, Chelsea, Everett, Revere, Somerville, (includes Winthrop data)</a:t>
            </a:r>
          </a:p>
          <a:p>
            <a:r>
              <a:rPr lang="en-US" dirty="0">
                <a:latin typeface="Tw Cen MT" panose="020B0602020104020603" pitchFamily="34" charset="0"/>
              </a:rPr>
              <a:t>Estimated demographics of each occupation to see which ages, races, </a:t>
            </a:r>
            <a:r>
              <a:rPr lang="en-US" dirty="0" err="1">
                <a:latin typeface="Tw Cen MT" panose="020B0602020104020603" pitchFamily="34" charset="0"/>
              </a:rPr>
              <a:t>etc</a:t>
            </a:r>
            <a:r>
              <a:rPr lang="en-US" dirty="0">
                <a:latin typeface="Tw Cen MT" panose="020B0602020104020603" pitchFamily="34" charset="0"/>
              </a:rPr>
              <a:t> are most impacted by layoffs</a:t>
            </a:r>
          </a:p>
          <a:p>
            <a:r>
              <a:rPr lang="en-US" dirty="0">
                <a:latin typeface="Tw Cen MT" panose="020B0602020104020603" pitchFamily="34" charset="0"/>
              </a:rPr>
              <a:t>Analysis by tenure</a:t>
            </a:r>
          </a:p>
        </p:txBody>
      </p:sp>
    </p:spTree>
    <p:extLst>
      <p:ext uri="{BB962C8B-B14F-4D97-AF65-F5344CB8AC3E}">
        <p14:creationId xmlns:p14="http://schemas.microsoft.com/office/powerpoint/2010/main" val="73678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9260-3CFC-BC42-BEA2-289FCC8B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752600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w Cen MT" panose="020B0602020104020603" pitchFamily="34" charset="77"/>
              </a:rPr>
              <a:t>Updated and expanded report out today at </a:t>
            </a:r>
            <a:r>
              <a:rPr lang="en-US" dirty="0">
                <a:latin typeface="Tw Cen MT" panose="020B0602020104020603" pitchFamily="34" charset="77"/>
                <a:hlinkClick r:id="rId2"/>
              </a:rPr>
              <a:t>https://www.mapc.org/covid19-layoffs/</a:t>
            </a:r>
            <a:r>
              <a:rPr lang="en-US" dirty="0">
                <a:latin typeface="Tw Cen MT" panose="020B0602020104020603" pitchFamily="34" charset="77"/>
              </a:rPr>
              <a:t> </a:t>
            </a:r>
            <a:br>
              <a:rPr lang="en-US" dirty="0">
                <a:latin typeface="Tw Cen MT" panose="020B0602020104020603" pitchFamily="34" charset="77"/>
              </a:rPr>
            </a:br>
            <a:br>
              <a:rPr lang="en-US" dirty="0">
                <a:latin typeface="Tw Cen MT" panose="020B0602020104020603" pitchFamily="34" charset="77"/>
              </a:rPr>
            </a:br>
            <a:r>
              <a:rPr lang="en-US" dirty="0">
                <a:latin typeface="Tw Cen MT" panose="020B0602020104020603" pitchFamily="34" charset="77"/>
              </a:rPr>
              <a:t>Register for our webinar happening at 2:00!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CEDF-AB80-474D-AEE9-93832913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400" y="5123180"/>
            <a:ext cx="5537200" cy="386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w Cen MT" panose="020B0602020104020603" pitchFamily="34" charset="77"/>
              </a:rPr>
              <a:t>Sarah Philbrick</a:t>
            </a:r>
          </a:p>
          <a:p>
            <a:pPr marL="0" indent="0" algn="ctr">
              <a:buNone/>
            </a:pPr>
            <a:r>
              <a:rPr lang="en-US" sz="2400" dirty="0">
                <a:latin typeface="Tw Cen MT" panose="020B0602020104020603" pitchFamily="34" charset="77"/>
              </a:rPr>
              <a:t>Socioeconomic Analyst II</a:t>
            </a:r>
          </a:p>
          <a:p>
            <a:pPr marL="0" indent="0" algn="ctr">
              <a:buNone/>
            </a:pPr>
            <a:r>
              <a:rPr lang="en-US" sz="2400" dirty="0">
                <a:latin typeface="Tw Cen MT" panose="020B0602020104020603" pitchFamily="34" charset="77"/>
                <a:hlinkClick r:id="rId3"/>
              </a:rPr>
              <a:t>sphilbrick@mapc.org</a:t>
            </a:r>
            <a:r>
              <a:rPr lang="en-US" sz="2400" dirty="0">
                <a:latin typeface="Tw Cen MT" panose="020B06020201040206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64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8919F-70E7-4735-B336-CF1F6879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  <a:latin typeface="Tw Cen MT" panose="020B0602020104020603" pitchFamily="34" charset="0"/>
              </a:rPr>
              <a:t>Background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CEF0-8453-4B26-8550-2286CEF5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latin typeface="Tw Cen MT" panose="020B0602020104020603" pitchFamily="34" charset="0"/>
              </a:rPr>
              <a:t>571,000 unemployment claims </a:t>
            </a:r>
            <a:r>
              <a:rPr lang="en-US" sz="2200" dirty="0">
                <a:latin typeface="Tw Cen MT" panose="020B0602020104020603" pitchFamily="34" charset="0"/>
              </a:rPr>
              <a:t>filed in Massachusetts between March 16 and April 11</a:t>
            </a:r>
          </a:p>
          <a:p>
            <a:pPr lvl="1"/>
            <a:r>
              <a:rPr lang="en-US" sz="1800" dirty="0">
                <a:latin typeface="Tw Cen MT" panose="020B0602020104020603" pitchFamily="34" charset="0"/>
              </a:rPr>
              <a:t>~ 16% of all employed workers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Federal CARES Act signed into law on March 27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Extra $600/week for unemployment benefits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Unemployment covers independent contractors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One-time direct payments of ~$1,200/ adult and $500/child</a:t>
            </a:r>
          </a:p>
          <a:p>
            <a:r>
              <a:rPr lang="en-US" sz="2200" dirty="0">
                <a:latin typeface="Tw Cen MT" panose="020B0602020104020603" pitchFamily="34" charset="0"/>
              </a:rPr>
              <a:t>Policy questions: 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Who is affected by crisis? 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What is expected gap between income and housing costs? 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How much does the CARES Act help? 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Who’s not included and what happens in a few months? </a:t>
            </a:r>
          </a:p>
          <a:p>
            <a:endParaRPr lang="en-US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2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E8D61-1B76-47AB-9D50-EB009419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7" y="259712"/>
            <a:ext cx="11018926" cy="6338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D88BBD-4482-4DD9-9753-25FFF056E5F2}"/>
              </a:ext>
            </a:extLst>
          </p:cNvPr>
          <p:cNvCxnSpPr>
            <a:cxnSpLocks/>
          </p:cNvCxnSpPr>
          <p:nvPr/>
        </p:nvCxnSpPr>
        <p:spPr>
          <a:xfrm>
            <a:off x="2052320" y="2915920"/>
            <a:ext cx="944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00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5012-F286-4AE3-8DFC-649EF7C3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54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bg1"/>
                </a:solidFill>
                <a:latin typeface="Tw Cen MT" panose="020B0602020104020603" pitchFamily="34" charset="0"/>
              </a:rPr>
              <a:t>Turning Unemployment Filings into Layoffs by Occupation*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40BA1-F9DC-4FB2-8C1D-EA88EF7C052A}"/>
              </a:ext>
            </a:extLst>
          </p:cNvPr>
          <p:cNvSpPr txBox="1"/>
          <p:nvPr/>
        </p:nvSpPr>
        <p:spPr>
          <a:xfrm>
            <a:off x="5307842" y="6463863"/>
            <a:ext cx="6222005" cy="161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*These unemployment numbers do not contain those who are self employed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27390-F830-4205-8C95-CB793ABD3D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9103" y="378372"/>
            <a:ext cx="6479628" cy="5927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14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A53F2-D3DC-9541-BAC1-A144A775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  <a:latin typeface="Tw Cen MT" panose="020B0602020104020603" pitchFamily="34" charset="0"/>
              </a:rPr>
              <a:t>Estimated demographics of claimant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31C1-EEA0-FA42-AC19-BC0420EB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246" y="-247973"/>
            <a:ext cx="7466562" cy="7578671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An estimated </a:t>
            </a:r>
            <a:r>
              <a:rPr lang="en-US" sz="2400" b="1" dirty="0">
                <a:latin typeface="Tw Cen MT" panose="020B0602020104020603" pitchFamily="34" charset="0"/>
              </a:rPr>
              <a:t>440,0000 households </a:t>
            </a:r>
            <a:r>
              <a:rPr lang="en-US" sz="2400" dirty="0">
                <a:latin typeface="Tw Cen MT" panose="020B0602020104020603" pitchFamily="34" charset="0"/>
              </a:rPr>
              <a:t>have at least one worker filing for unemployment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These households are </a:t>
            </a:r>
            <a:r>
              <a:rPr lang="en-US" sz="2400" b="1" dirty="0">
                <a:latin typeface="Tw Cen MT" panose="020B0602020104020603" pitchFamily="34" charset="0"/>
              </a:rPr>
              <a:t>more likely to be low-moderate income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Laid off workers are </a:t>
            </a:r>
            <a:r>
              <a:rPr lang="en-US" sz="2400" b="1" dirty="0">
                <a:latin typeface="Tw Cen MT" panose="020B0602020104020603" pitchFamily="34" charset="0"/>
              </a:rPr>
              <a:t>younger than all workers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Laid off workers </a:t>
            </a:r>
            <a:r>
              <a:rPr lang="en-US" sz="2400" b="1" dirty="0">
                <a:latin typeface="Tw Cen MT" panose="020B0602020104020603" pitchFamily="34" charset="0"/>
              </a:rPr>
              <a:t>more likely to speak language other than English </a:t>
            </a:r>
            <a:r>
              <a:rPr lang="en-US" sz="2400" dirty="0">
                <a:latin typeface="Tw Cen MT" panose="020B0602020104020603" pitchFamily="34" charset="0"/>
              </a:rPr>
              <a:t>at home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71% of laid off workers received </a:t>
            </a:r>
            <a:r>
              <a:rPr lang="en-US" sz="2400" b="1" dirty="0">
                <a:latin typeface="Tw Cen MT" panose="020B0602020104020603" pitchFamily="34" charset="0"/>
              </a:rPr>
              <a:t>health insurance from their employer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Job losses in the top-5 laid off occupations would </a:t>
            </a:r>
            <a:r>
              <a:rPr lang="en-US" sz="2400" b="1" dirty="0">
                <a:latin typeface="Tw Cen MT" panose="020B0602020104020603" pitchFamily="34" charset="0"/>
              </a:rPr>
              <a:t>reduce household income by an average of 57%</a:t>
            </a:r>
          </a:p>
          <a:p>
            <a:r>
              <a:rPr lang="en-US" sz="2400" b="1" dirty="0">
                <a:latin typeface="Tw Cen MT" panose="020B0602020104020603" pitchFamily="34" charset="0"/>
              </a:rPr>
              <a:t>287,700 households wouldn't be able to cover housing costs </a:t>
            </a:r>
            <a:r>
              <a:rPr lang="en-US" sz="2400" dirty="0">
                <a:latin typeface="Tw Cen MT" panose="020B0602020104020603" pitchFamily="34" charset="0"/>
              </a:rPr>
              <a:t>and basic needs without any government assistance </a:t>
            </a:r>
          </a:p>
        </p:txBody>
      </p:sp>
    </p:spTree>
    <p:extLst>
      <p:ext uri="{BB962C8B-B14F-4D97-AF65-F5344CB8AC3E}">
        <p14:creationId xmlns:p14="http://schemas.microsoft.com/office/powerpoint/2010/main" val="218895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 panose="020B06020201040206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5E0BF-016F-4F75-9CDF-2D5C2819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Assistance Needed After the CARES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0B8B7F-FB63-47CA-A4BE-503F371A7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86354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20F5E-BCE8-46D4-ADFA-EF8F7A65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latin typeface="Tw Cen MT" panose="020B0602020104020603" pitchFamily="34" charset="0"/>
              </a:rPr>
              <a:t>CARES Act Provides Moderate Improvements for Some Households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E6EE-2B7E-45CE-8108-47248BED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Tw Cen MT" panose="020B0602020104020603" pitchFamily="34" charset="0"/>
              </a:rPr>
              <a:t>Current program offers 50% of pre-layoff wages plus $600 a week</a:t>
            </a:r>
          </a:p>
          <a:p>
            <a:r>
              <a:rPr lang="en-US" sz="2600" dirty="0">
                <a:latin typeface="Tw Cen MT" panose="020B0602020104020603" pitchFamily="34" charset="0"/>
              </a:rPr>
              <a:t>Any worker making less than $62,400 /year before layoffs is seeing an increase in income</a:t>
            </a:r>
          </a:p>
          <a:p>
            <a:r>
              <a:rPr lang="en-US" sz="2600" dirty="0">
                <a:latin typeface="Tw Cen MT" panose="020B0602020104020603" pitchFamily="34" charset="0"/>
              </a:rPr>
              <a:t>Estimate 62% of all eligible workers will experience an increase in wages from unemployment benefits</a:t>
            </a:r>
          </a:p>
          <a:p>
            <a:r>
              <a:rPr lang="en-US" sz="2600" dirty="0">
                <a:latin typeface="Tw Cen MT" panose="020B0602020104020603" pitchFamily="34" charset="0"/>
              </a:rPr>
              <a:t>Many workers in “essential” positions are receiving less income than they would be if unemployed</a:t>
            </a:r>
          </a:p>
          <a:p>
            <a:endParaRPr lang="en-US" sz="25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B9DB-C99D-4ADD-B9FB-2FAD63F9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453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w Cen MT" panose="020B0602020104020603" pitchFamily="34" charset="0"/>
              </a:rPr>
              <a:t>Disproportionate Impacts for Households with Children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D28789-7271-4A82-B6C8-FC1DB1A07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56948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74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A0B8BD-3A3E-4A5F-9E0B-66DE7EC5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w Cen MT" panose="020B0602020104020603" pitchFamily="34" charset="0"/>
              </a:rPr>
              <a:t>Disproportionate Impacts for Households That Speak a Language Other Than English at Home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52D1F8-4145-49B4-9044-62A0313E0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03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28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PC">
      <a:dk1>
        <a:sysClr val="windowText" lastClr="000000"/>
      </a:dk1>
      <a:lt1>
        <a:sysClr val="window" lastClr="FFFFFF"/>
      </a:lt1>
      <a:dk2>
        <a:srgbClr val="173753"/>
      </a:dk2>
      <a:lt2>
        <a:srgbClr val="E7E6E6"/>
      </a:lt2>
      <a:accent1>
        <a:srgbClr val="3C1A56"/>
      </a:accent1>
      <a:accent2>
        <a:srgbClr val="19728C"/>
      </a:accent2>
      <a:accent3>
        <a:srgbClr val="A01A56"/>
      </a:accent3>
      <a:accent4>
        <a:srgbClr val="178F5E"/>
      </a:accent4>
      <a:accent5>
        <a:srgbClr val="FFB41F"/>
      </a:accent5>
      <a:accent6>
        <a:srgbClr val="17375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666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Office Theme</vt:lpstr>
      <vt:lpstr>The COVID-19 Layoff Housing Gap</vt:lpstr>
      <vt:lpstr>Background</vt:lpstr>
      <vt:lpstr>PowerPoint Presentation</vt:lpstr>
      <vt:lpstr>Turning Unemployment Filings into Layoffs by Occupation*</vt:lpstr>
      <vt:lpstr>Estimated demographics of claimant households</vt:lpstr>
      <vt:lpstr>Assistance Needed After the CARES Act</vt:lpstr>
      <vt:lpstr>CARES Act Provides Moderate Improvements for Some Households</vt:lpstr>
      <vt:lpstr>Disproportionate Impacts for Households with Children</vt:lpstr>
      <vt:lpstr>Disproportionate Impacts for Households That Speak a Language Other Than English at Home</vt:lpstr>
      <vt:lpstr>Disproportionate Impacts for Workers by Race</vt:lpstr>
      <vt:lpstr>Stress for Ineligible Households </vt:lpstr>
      <vt:lpstr>What Happens when the CARES Act Ends? </vt:lpstr>
      <vt:lpstr>Data Resources To Come out of this Project</vt:lpstr>
      <vt:lpstr>Updated and expanded report out today at https://www.mapc.org/covid19-layoffs/   Register for our webinar happening at 2:00!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COVID-19 Layoff Housing Gap</dc:title>
  <dc:creator>Philbrick, Sarah</dc:creator>
  <cp:lastModifiedBy>Sarah Philbrick</cp:lastModifiedBy>
  <cp:revision>13</cp:revision>
  <dcterms:created xsi:type="dcterms:W3CDTF">2020-04-21T19:13:35Z</dcterms:created>
  <dcterms:modified xsi:type="dcterms:W3CDTF">2020-04-21T21:06:05Z</dcterms:modified>
</cp:coreProperties>
</file>