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2" r:id="rId2"/>
    <p:sldId id="413" r:id="rId3"/>
    <p:sldId id="407" r:id="rId4"/>
    <p:sldId id="406" r:id="rId5"/>
    <p:sldId id="408" r:id="rId6"/>
    <p:sldId id="409" r:id="rId7"/>
    <p:sldId id="410" r:id="rId8"/>
    <p:sldId id="257" r:id="rId9"/>
    <p:sldId id="4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F"/>
    <a:srgbClr val="78B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C8BAC-2CD6-4D8E-BE34-C85A8326046B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6BE1E-AA3A-4608-887A-FB1AAD08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8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DF28-9530-4992-B8A9-2DBADADEF3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DF28-9530-4992-B8A9-2DBADADEF3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0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DF28-9530-4992-B8A9-2DBADADEF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8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DF28-9530-4992-B8A9-2DBADADEF3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DF28-9530-4992-B8A9-2DBADADEF3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3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B2EB-318C-4C46-B326-B426AAC8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641FE-FEAA-4776-833B-6D5025C98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6A688-60C1-4592-A3DD-6A308AA3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511B-C41F-4343-8D9E-7026EB617E5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42850-F433-476B-94F6-CD56AD09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35CE-2D0D-4338-B4DC-878EAD60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54F-5A6F-40C0-98A1-844C9ADD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8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F842-ECFF-4581-A769-22ED6C3C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8A8DA-6E18-4CAF-8572-69587038E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D7642-14D4-4863-B6B8-82875BFE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511B-C41F-4343-8D9E-7026EB617E5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0D6D5-F60E-4C5F-A920-D26242F2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26BC6-889F-4D2D-A8EC-BB0F4E48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54F-5A6F-40C0-98A1-844C9ADD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82529A-68D0-4887-B09F-0ED86FECC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85340-EEA3-48B6-A344-DC47DC21F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B2A34-CEEF-4B84-8470-0020777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511B-C41F-4343-8D9E-7026EB617E5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0F61E-AE0C-483F-AF6E-57819998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8D351-3ECC-421C-B5B0-6C84B646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54F-5A6F-40C0-98A1-844C9ADD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1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1E0381A0-4C1F-2F45-BB72-C1443D7E7C64}"/>
              </a:ext>
            </a:extLst>
          </p:cNvPr>
          <p:cNvSpPr/>
          <p:nvPr userDrawn="1"/>
        </p:nvSpPr>
        <p:spPr>
          <a:xfrm flipH="1">
            <a:off x="-10004" y="1844168"/>
            <a:ext cx="8898565" cy="5019568"/>
          </a:xfrm>
          <a:custGeom>
            <a:avLst/>
            <a:gdLst>
              <a:gd name="connsiteX0" fmla="*/ 0 w 2083633"/>
              <a:gd name="connsiteY0" fmla="*/ 0 h 5321508"/>
              <a:gd name="connsiteX1" fmla="*/ 2083633 w 2083633"/>
              <a:gd name="connsiteY1" fmla="*/ 0 h 5321508"/>
              <a:gd name="connsiteX2" fmla="*/ 2083633 w 2083633"/>
              <a:gd name="connsiteY2" fmla="*/ 5321508 h 5321508"/>
              <a:gd name="connsiteX3" fmla="*/ 0 w 2083633"/>
              <a:gd name="connsiteY3" fmla="*/ 5321508 h 5321508"/>
              <a:gd name="connsiteX4" fmla="*/ 0 w 2083633"/>
              <a:gd name="connsiteY4" fmla="*/ 0 h 5321508"/>
              <a:gd name="connsiteX0" fmla="*/ 0 w 4107305"/>
              <a:gd name="connsiteY0" fmla="*/ 0 h 5358984"/>
              <a:gd name="connsiteX1" fmla="*/ 4107305 w 4107305"/>
              <a:gd name="connsiteY1" fmla="*/ 37476 h 5358984"/>
              <a:gd name="connsiteX2" fmla="*/ 4107305 w 4107305"/>
              <a:gd name="connsiteY2" fmla="*/ 5358984 h 5358984"/>
              <a:gd name="connsiteX3" fmla="*/ 2023672 w 4107305"/>
              <a:gd name="connsiteY3" fmla="*/ 5358984 h 5358984"/>
              <a:gd name="connsiteX4" fmla="*/ 0 w 4107305"/>
              <a:gd name="connsiteY4" fmla="*/ 0 h 5358984"/>
              <a:gd name="connsiteX0" fmla="*/ 0 w 4071863"/>
              <a:gd name="connsiteY0" fmla="*/ 40496 h 5321508"/>
              <a:gd name="connsiteX1" fmla="*/ 4071863 w 4071863"/>
              <a:gd name="connsiteY1" fmla="*/ 0 h 5321508"/>
              <a:gd name="connsiteX2" fmla="*/ 4071863 w 4071863"/>
              <a:gd name="connsiteY2" fmla="*/ 5321508 h 5321508"/>
              <a:gd name="connsiteX3" fmla="*/ 1988230 w 4071863"/>
              <a:gd name="connsiteY3" fmla="*/ 5321508 h 5321508"/>
              <a:gd name="connsiteX4" fmla="*/ 0 w 4071863"/>
              <a:gd name="connsiteY4" fmla="*/ 40496 h 5321508"/>
              <a:gd name="connsiteX0" fmla="*/ 0 w 4071863"/>
              <a:gd name="connsiteY0" fmla="*/ 0 h 5281012"/>
              <a:gd name="connsiteX1" fmla="*/ 4057686 w 4071863"/>
              <a:gd name="connsiteY1" fmla="*/ 58741 h 5281012"/>
              <a:gd name="connsiteX2" fmla="*/ 4071863 w 4071863"/>
              <a:gd name="connsiteY2" fmla="*/ 5281012 h 5281012"/>
              <a:gd name="connsiteX3" fmla="*/ 1988230 w 4071863"/>
              <a:gd name="connsiteY3" fmla="*/ 5281012 h 5281012"/>
              <a:gd name="connsiteX4" fmla="*/ 0 w 4071863"/>
              <a:gd name="connsiteY4" fmla="*/ 0 h 5281012"/>
              <a:gd name="connsiteX0" fmla="*/ 0 w 4064774"/>
              <a:gd name="connsiteY0" fmla="*/ 0 h 5281012"/>
              <a:gd name="connsiteX1" fmla="*/ 4057686 w 4064774"/>
              <a:gd name="connsiteY1" fmla="*/ 58741 h 5281012"/>
              <a:gd name="connsiteX2" fmla="*/ 4064774 w 4064774"/>
              <a:gd name="connsiteY2" fmla="*/ 5195951 h 5281012"/>
              <a:gd name="connsiteX3" fmla="*/ 1988230 w 4064774"/>
              <a:gd name="connsiteY3" fmla="*/ 5281012 h 5281012"/>
              <a:gd name="connsiteX4" fmla="*/ 0 w 4064774"/>
              <a:gd name="connsiteY4" fmla="*/ 0 h 5281012"/>
              <a:gd name="connsiteX0" fmla="*/ 0 w 4064774"/>
              <a:gd name="connsiteY0" fmla="*/ 0 h 5217217"/>
              <a:gd name="connsiteX1" fmla="*/ 4057686 w 4064774"/>
              <a:gd name="connsiteY1" fmla="*/ 58741 h 5217217"/>
              <a:gd name="connsiteX2" fmla="*/ 4064774 w 4064774"/>
              <a:gd name="connsiteY2" fmla="*/ 5195951 h 5217217"/>
              <a:gd name="connsiteX3" fmla="*/ 1988230 w 4064774"/>
              <a:gd name="connsiteY3" fmla="*/ 5217217 h 5217217"/>
              <a:gd name="connsiteX4" fmla="*/ 0 w 4064774"/>
              <a:gd name="connsiteY4" fmla="*/ 0 h 5217217"/>
              <a:gd name="connsiteX0" fmla="*/ 0 w 2458043"/>
              <a:gd name="connsiteY0" fmla="*/ 0 h 5204154"/>
              <a:gd name="connsiteX1" fmla="*/ 2450955 w 2458043"/>
              <a:gd name="connsiteY1" fmla="*/ 45678 h 5204154"/>
              <a:gd name="connsiteX2" fmla="*/ 2458043 w 2458043"/>
              <a:gd name="connsiteY2" fmla="*/ 5182888 h 5204154"/>
              <a:gd name="connsiteX3" fmla="*/ 381499 w 2458043"/>
              <a:gd name="connsiteY3" fmla="*/ 5204154 h 5204154"/>
              <a:gd name="connsiteX4" fmla="*/ 0 w 2458043"/>
              <a:gd name="connsiteY4" fmla="*/ 0 h 5204154"/>
              <a:gd name="connsiteX0" fmla="*/ 0 w 2458043"/>
              <a:gd name="connsiteY0" fmla="*/ 0 h 5182888"/>
              <a:gd name="connsiteX1" fmla="*/ 2450955 w 2458043"/>
              <a:gd name="connsiteY1" fmla="*/ 45678 h 5182888"/>
              <a:gd name="connsiteX2" fmla="*/ 2458043 w 2458043"/>
              <a:gd name="connsiteY2" fmla="*/ 5182888 h 5182888"/>
              <a:gd name="connsiteX3" fmla="*/ 753790 w 2458043"/>
              <a:gd name="connsiteY3" fmla="*/ 5178029 h 5182888"/>
              <a:gd name="connsiteX4" fmla="*/ 0 w 2458043"/>
              <a:gd name="connsiteY4" fmla="*/ 0 h 5182888"/>
              <a:gd name="connsiteX0" fmla="*/ 461056 w 1704253"/>
              <a:gd name="connsiteY0" fmla="*/ 0 h 5156762"/>
              <a:gd name="connsiteX1" fmla="*/ 1697165 w 1704253"/>
              <a:gd name="connsiteY1" fmla="*/ 19552 h 5156762"/>
              <a:gd name="connsiteX2" fmla="*/ 1704253 w 1704253"/>
              <a:gd name="connsiteY2" fmla="*/ 5156762 h 5156762"/>
              <a:gd name="connsiteX3" fmla="*/ 0 w 1704253"/>
              <a:gd name="connsiteY3" fmla="*/ 5151903 h 5156762"/>
              <a:gd name="connsiteX4" fmla="*/ 461056 w 1704253"/>
              <a:gd name="connsiteY4" fmla="*/ 0 h 5156762"/>
              <a:gd name="connsiteX0" fmla="*/ 1597525 w 2840722"/>
              <a:gd name="connsiteY0" fmla="*/ 0 h 5171498"/>
              <a:gd name="connsiteX1" fmla="*/ 2833634 w 2840722"/>
              <a:gd name="connsiteY1" fmla="*/ 19552 h 5171498"/>
              <a:gd name="connsiteX2" fmla="*/ 2840722 w 2840722"/>
              <a:gd name="connsiteY2" fmla="*/ 5156762 h 5171498"/>
              <a:gd name="connsiteX3" fmla="*/ 0 w 2840722"/>
              <a:gd name="connsiteY3" fmla="*/ 5171498 h 5171498"/>
              <a:gd name="connsiteX4" fmla="*/ 1597525 w 2840722"/>
              <a:gd name="connsiteY4" fmla="*/ 0 h 5171498"/>
              <a:gd name="connsiteX0" fmla="*/ 1597525 w 6666050"/>
              <a:gd name="connsiteY0" fmla="*/ 0 h 5171498"/>
              <a:gd name="connsiteX1" fmla="*/ 6666046 w 6666050"/>
              <a:gd name="connsiteY1" fmla="*/ 6105 h 5171498"/>
              <a:gd name="connsiteX2" fmla="*/ 2840722 w 6666050"/>
              <a:gd name="connsiteY2" fmla="*/ 5156762 h 5171498"/>
              <a:gd name="connsiteX3" fmla="*/ 0 w 6666050"/>
              <a:gd name="connsiteY3" fmla="*/ 5171498 h 5171498"/>
              <a:gd name="connsiteX4" fmla="*/ 1597525 w 6666050"/>
              <a:gd name="connsiteY4" fmla="*/ 0 h 5171498"/>
              <a:gd name="connsiteX0" fmla="*/ 1597525 w 6666411"/>
              <a:gd name="connsiteY0" fmla="*/ 0 h 5171498"/>
              <a:gd name="connsiteX1" fmla="*/ 6666046 w 6666411"/>
              <a:gd name="connsiteY1" fmla="*/ 6105 h 5171498"/>
              <a:gd name="connsiteX2" fmla="*/ 6632792 w 6666411"/>
              <a:gd name="connsiteY2" fmla="*/ 5129868 h 5171498"/>
              <a:gd name="connsiteX3" fmla="*/ 0 w 6666411"/>
              <a:gd name="connsiteY3" fmla="*/ 5171498 h 5171498"/>
              <a:gd name="connsiteX4" fmla="*/ 1597525 w 6666411"/>
              <a:gd name="connsiteY4" fmla="*/ 0 h 5171498"/>
              <a:gd name="connsiteX0" fmla="*/ 1679971 w 6666411"/>
              <a:gd name="connsiteY0" fmla="*/ 0 h 5178993"/>
              <a:gd name="connsiteX1" fmla="*/ 6666046 w 6666411"/>
              <a:gd name="connsiteY1" fmla="*/ 13600 h 5178993"/>
              <a:gd name="connsiteX2" fmla="*/ 6632792 w 6666411"/>
              <a:gd name="connsiteY2" fmla="*/ 5137363 h 5178993"/>
              <a:gd name="connsiteX3" fmla="*/ 0 w 6666411"/>
              <a:gd name="connsiteY3" fmla="*/ 5178993 h 5178993"/>
              <a:gd name="connsiteX4" fmla="*/ 1679971 w 6666411"/>
              <a:gd name="connsiteY4" fmla="*/ 0 h 5178993"/>
              <a:gd name="connsiteX0" fmla="*/ 1732437 w 6666411"/>
              <a:gd name="connsiteY0" fmla="*/ 0 h 5171563"/>
              <a:gd name="connsiteX1" fmla="*/ 6666046 w 6666411"/>
              <a:gd name="connsiteY1" fmla="*/ 6170 h 5171563"/>
              <a:gd name="connsiteX2" fmla="*/ 6632792 w 6666411"/>
              <a:gd name="connsiteY2" fmla="*/ 5129933 h 5171563"/>
              <a:gd name="connsiteX3" fmla="*/ 0 w 6666411"/>
              <a:gd name="connsiteY3" fmla="*/ 5171563 h 5171563"/>
              <a:gd name="connsiteX4" fmla="*/ 1732437 w 6666411"/>
              <a:gd name="connsiteY4" fmla="*/ 0 h 5171563"/>
              <a:gd name="connsiteX0" fmla="*/ 1747428 w 6681402"/>
              <a:gd name="connsiteY0" fmla="*/ 0 h 5129933"/>
              <a:gd name="connsiteX1" fmla="*/ 6681037 w 6681402"/>
              <a:gd name="connsiteY1" fmla="*/ 6170 h 5129933"/>
              <a:gd name="connsiteX2" fmla="*/ 6647783 w 6681402"/>
              <a:gd name="connsiteY2" fmla="*/ 5129933 h 5129933"/>
              <a:gd name="connsiteX3" fmla="*/ 0 w 6681402"/>
              <a:gd name="connsiteY3" fmla="*/ 5104689 h 5129933"/>
              <a:gd name="connsiteX4" fmla="*/ 1747428 w 6681402"/>
              <a:gd name="connsiteY4" fmla="*/ 0 h 5129933"/>
              <a:gd name="connsiteX0" fmla="*/ 1747428 w 6681758"/>
              <a:gd name="connsiteY0" fmla="*/ 0 h 5107642"/>
              <a:gd name="connsiteX1" fmla="*/ 6681037 w 6681758"/>
              <a:gd name="connsiteY1" fmla="*/ 6170 h 5107642"/>
              <a:gd name="connsiteX2" fmla="*/ 6670268 w 6681758"/>
              <a:gd name="connsiteY2" fmla="*/ 5107642 h 5107642"/>
              <a:gd name="connsiteX3" fmla="*/ 0 w 6681758"/>
              <a:gd name="connsiteY3" fmla="*/ 5104689 h 5107642"/>
              <a:gd name="connsiteX4" fmla="*/ 1747428 w 6681758"/>
              <a:gd name="connsiteY4" fmla="*/ 0 h 5107642"/>
              <a:gd name="connsiteX0" fmla="*/ 1104877 w 6681758"/>
              <a:gd name="connsiteY0" fmla="*/ 1896701 h 5101489"/>
              <a:gd name="connsiteX1" fmla="*/ 6681037 w 6681758"/>
              <a:gd name="connsiteY1" fmla="*/ 17 h 5101489"/>
              <a:gd name="connsiteX2" fmla="*/ 6670268 w 6681758"/>
              <a:gd name="connsiteY2" fmla="*/ 5101489 h 5101489"/>
              <a:gd name="connsiteX3" fmla="*/ 0 w 6681758"/>
              <a:gd name="connsiteY3" fmla="*/ 5098536 h 5101489"/>
              <a:gd name="connsiteX4" fmla="*/ 1104877 w 6681758"/>
              <a:gd name="connsiteY4" fmla="*/ 1896701 h 5101489"/>
              <a:gd name="connsiteX0" fmla="*/ 1104877 w 6673924"/>
              <a:gd name="connsiteY0" fmla="*/ 0 h 3204788"/>
              <a:gd name="connsiteX1" fmla="*/ 6672799 w 6673924"/>
              <a:gd name="connsiteY1" fmla="*/ 6169 h 3204788"/>
              <a:gd name="connsiteX2" fmla="*/ 6670268 w 6673924"/>
              <a:gd name="connsiteY2" fmla="*/ 3204788 h 3204788"/>
              <a:gd name="connsiteX3" fmla="*/ 0 w 6673924"/>
              <a:gd name="connsiteY3" fmla="*/ 3201835 h 3204788"/>
              <a:gd name="connsiteX4" fmla="*/ 1104877 w 6673924"/>
              <a:gd name="connsiteY4" fmla="*/ 0 h 3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3924" h="3204788">
                <a:moveTo>
                  <a:pt x="1104877" y="0"/>
                </a:moveTo>
                <a:cubicBezTo>
                  <a:pt x="1516913" y="6517"/>
                  <a:pt x="6260763" y="-348"/>
                  <a:pt x="6672799" y="6169"/>
                </a:cubicBezTo>
                <a:cubicBezTo>
                  <a:pt x="6677525" y="1746926"/>
                  <a:pt x="6665542" y="1464031"/>
                  <a:pt x="6670268" y="3204788"/>
                </a:cubicBezTo>
                <a:lnTo>
                  <a:pt x="0" y="3201835"/>
                </a:lnTo>
                <a:lnTo>
                  <a:pt x="1104877" y="0"/>
                </a:lnTo>
                <a:close/>
              </a:path>
            </a:pathLst>
          </a:custGeom>
          <a:solidFill>
            <a:srgbClr val="89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884CA-E4FE-964A-AFE7-6153484227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923" y="2175403"/>
            <a:ext cx="6786221" cy="13252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733" b="1" i="0">
                <a:solidFill>
                  <a:schemeClr val="bg1"/>
                </a:solidFill>
                <a:latin typeface="Gotham" panose="02000604030000020004" pitchFamily="2" charset="0"/>
              </a:defRPr>
            </a:lvl1pPr>
          </a:lstStyle>
          <a:p>
            <a:r>
              <a:rPr lang="en-US" dirty="0"/>
              <a:t>Presentation Title Will </a:t>
            </a:r>
            <a:br>
              <a:rPr lang="en-US" dirty="0"/>
            </a:br>
            <a:r>
              <a:rPr lang="en-US" dirty="0"/>
              <a:t>Appear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15297-12BC-DB4A-9A85-E68E558274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6898" y="3749043"/>
            <a:ext cx="6798247" cy="649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67" b="0" i="0">
                <a:solidFill>
                  <a:srgbClr val="27659E"/>
                </a:solidFill>
                <a:latin typeface="Gotham Medium" panose="02000604030000020004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E46D97F-5E8E-9C45-AF01-F61FB2B0F35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38741" y="4354669"/>
            <a:ext cx="5757260" cy="402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Gotham Medium" panose="02000604030000020004" pitchFamily="2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Presenter’s Title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8DB664CF-BA3E-9F43-BF96-4C8A540F5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423" y="469393"/>
            <a:ext cx="3096071" cy="938657"/>
          </a:xfrm>
          <a:prstGeom prst="rect">
            <a:avLst/>
          </a:prstGeom>
        </p:spPr>
      </p:pic>
      <p:pic>
        <p:nvPicPr>
          <p:cNvPr id="24" name="Picture 23" descr="A picture containing knife&#10;&#10;Description automatically generated">
            <a:extLst>
              <a:ext uri="{FF2B5EF4-FFF2-40B4-BE49-F238E27FC236}">
                <a16:creationId xmlns:a16="http://schemas.microsoft.com/office/drawing/2014/main" id="{7016EE30-4051-0A42-960B-024D67224E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999" y="0"/>
            <a:ext cx="3073400" cy="6858000"/>
          </a:xfrm>
          <a:prstGeom prst="rect">
            <a:avLst/>
          </a:prstGeom>
        </p:spPr>
      </p:pic>
      <p:sp>
        <p:nvSpPr>
          <p:cNvPr id="25" name="Rectangle 12">
            <a:extLst>
              <a:ext uri="{FF2B5EF4-FFF2-40B4-BE49-F238E27FC236}">
                <a16:creationId xmlns:a16="http://schemas.microsoft.com/office/drawing/2014/main" id="{582EF9B7-89A8-3041-9705-4C6401DD1F5F}"/>
              </a:ext>
            </a:extLst>
          </p:cNvPr>
          <p:cNvSpPr/>
          <p:nvPr userDrawn="1"/>
        </p:nvSpPr>
        <p:spPr>
          <a:xfrm>
            <a:off x="0" y="5121805"/>
            <a:ext cx="3171560" cy="649324"/>
          </a:xfrm>
          <a:custGeom>
            <a:avLst/>
            <a:gdLst>
              <a:gd name="connsiteX0" fmla="*/ 0 w 4020407"/>
              <a:gd name="connsiteY0" fmla="*/ 0 h 773961"/>
              <a:gd name="connsiteX1" fmla="*/ 4020407 w 4020407"/>
              <a:gd name="connsiteY1" fmla="*/ 0 h 773961"/>
              <a:gd name="connsiteX2" fmla="*/ 4020407 w 4020407"/>
              <a:gd name="connsiteY2" fmla="*/ 773961 h 773961"/>
              <a:gd name="connsiteX3" fmla="*/ 0 w 4020407"/>
              <a:gd name="connsiteY3" fmla="*/ 773961 h 773961"/>
              <a:gd name="connsiteX4" fmla="*/ 0 w 4020407"/>
              <a:gd name="connsiteY4" fmla="*/ 0 h 773961"/>
              <a:gd name="connsiteX0" fmla="*/ 0 w 4020407"/>
              <a:gd name="connsiteY0" fmla="*/ 14990 h 788951"/>
              <a:gd name="connsiteX1" fmla="*/ 3225928 w 4020407"/>
              <a:gd name="connsiteY1" fmla="*/ 0 h 788951"/>
              <a:gd name="connsiteX2" fmla="*/ 4020407 w 4020407"/>
              <a:gd name="connsiteY2" fmla="*/ 788951 h 788951"/>
              <a:gd name="connsiteX3" fmla="*/ 0 w 4020407"/>
              <a:gd name="connsiteY3" fmla="*/ 788951 h 788951"/>
              <a:gd name="connsiteX4" fmla="*/ 0 w 4020407"/>
              <a:gd name="connsiteY4" fmla="*/ 14990 h 788951"/>
              <a:gd name="connsiteX0" fmla="*/ 0 w 4020407"/>
              <a:gd name="connsiteY0" fmla="*/ 14990 h 796446"/>
              <a:gd name="connsiteX1" fmla="*/ 3225928 w 4020407"/>
              <a:gd name="connsiteY1" fmla="*/ 0 h 796446"/>
              <a:gd name="connsiteX2" fmla="*/ 4020407 w 4020407"/>
              <a:gd name="connsiteY2" fmla="*/ 788951 h 796446"/>
              <a:gd name="connsiteX3" fmla="*/ 314794 w 4020407"/>
              <a:gd name="connsiteY3" fmla="*/ 796446 h 796446"/>
              <a:gd name="connsiteX4" fmla="*/ 0 w 4020407"/>
              <a:gd name="connsiteY4" fmla="*/ 14990 h 796446"/>
              <a:gd name="connsiteX0" fmla="*/ 0 w 4020407"/>
              <a:gd name="connsiteY0" fmla="*/ 14990 h 788951"/>
              <a:gd name="connsiteX1" fmla="*/ 3225928 w 4020407"/>
              <a:gd name="connsiteY1" fmla="*/ 0 h 788951"/>
              <a:gd name="connsiteX2" fmla="*/ 4020407 w 4020407"/>
              <a:gd name="connsiteY2" fmla="*/ 788951 h 788951"/>
              <a:gd name="connsiteX3" fmla="*/ 277318 w 4020407"/>
              <a:gd name="connsiteY3" fmla="*/ 766466 h 788951"/>
              <a:gd name="connsiteX4" fmla="*/ 0 w 4020407"/>
              <a:gd name="connsiteY4" fmla="*/ 14990 h 788951"/>
              <a:gd name="connsiteX0" fmla="*/ 0 w 3654647"/>
              <a:gd name="connsiteY0" fmla="*/ 14990 h 775888"/>
              <a:gd name="connsiteX1" fmla="*/ 3225928 w 3654647"/>
              <a:gd name="connsiteY1" fmla="*/ 0 h 775888"/>
              <a:gd name="connsiteX2" fmla="*/ 3654647 w 3654647"/>
              <a:gd name="connsiteY2" fmla="*/ 775888 h 775888"/>
              <a:gd name="connsiteX3" fmla="*/ 277318 w 3654647"/>
              <a:gd name="connsiteY3" fmla="*/ 766466 h 775888"/>
              <a:gd name="connsiteX4" fmla="*/ 0 w 3654647"/>
              <a:gd name="connsiteY4" fmla="*/ 14990 h 775888"/>
              <a:gd name="connsiteX0" fmla="*/ 225602 w 3377329"/>
              <a:gd name="connsiteY0" fmla="*/ 21521 h 775888"/>
              <a:gd name="connsiteX1" fmla="*/ 2948610 w 3377329"/>
              <a:gd name="connsiteY1" fmla="*/ 0 h 775888"/>
              <a:gd name="connsiteX2" fmla="*/ 3377329 w 3377329"/>
              <a:gd name="connsiteY2" fmla="*/ 775888 h 775888"/>
              <a:gd name="connsiteX3" fmla="*/ 0 w 3377329"/>
              <a:gd name="connsiteY3" fmla="*/ 766466 h 775888"/>
              <a:gd name="connsiteX4" fmla="*/ 225602 w 3377329"/>
              <a:gd name="connsiteY4" fmla="*/ 21521 h 775888"/>
              <a:gd name="connsiteX0" fmla="*/ 0 w 3151727"/>
              <a:gd name="connsiteY0" fmla="*/ 21521 h 775888"/>
              <a:gd name="connsiteX1" fmla="*/ 2723008 w 3151727"/>
              <a:gd name="connsiteY1" fmla="*/ 0 h 775888"/>
              <a:gd name="connsiteX2" fmla="*/ 3151727 w 3151727"/>
              <a:gd name="connsiteY2" fmla="*/ 775888 h 775888"/>
              <a:gd name="connsiteX3" fmla="*/ 2998 w 3151727"/>
              <a:gd name="connsiteY3" fmla="*/ 759934 h 775888"/>
              <a:gd name="connsiteX4" fmla="*/ 0 w 3151727"/>
              <a:gd name="connsiteY4" fmla="*/ 21521 h 775888"/>
              <a:gd name="connsiteX0" fmla="*/ 0 w 3151727"/>
              <a:gd name="connsiteY0" fmla="*/ 0 h 754367"/>
              <a:gd name="connsiteX1" fmla="*/ 2742603 w 3151727"/>
              <a:gd name="connsiteY1" fmla="*/ 24199 h 754367"/>
              <a:gd name="connsiteX2" fmla="*/ 3151727 w 3151727"/>
              <a:gd name="connsiteY2" fmla="*/ 754367 h 754367"/>
              <a:gd name="connsiteX3" fmla="*/ 2998 w 3151727"/>
              <a:gd name="connsiteY3" fmla="*/ 738413 h 754367"/>
              <a:gd name="connsiteX4" fmla="*/ 0 w 3151727"/>
              <a:gd name="connsiteY4" fmla="*/ 0 h 754367"/>
              <a:gd name="connsiteX0" fmla="*/ 0 w 3151727"/>
              <a:gd name="connsiteY0" fmla="*/ 1709 h 756076"/>
              <a:gd name="connsiteX1" fmla="*/ 2943844 w 3151727"/>
              <a:gd name="connsiteY1" fmla="*/ 0 h 756076"/>
              <a:gd name="connsiteX2" fmla="*/ 3151727 w 3151727"/>
              <a:gd name="connsiteY2" fmla="*/ 756076 h 756076"/>
              <a:gd name="connsiteX3" fmla="*/ 2998 w 3151727"/>
              <a:gd name="connsiteY3" fmla="*/ 740122 h 756076"/>
              <a:gd name="connsiteX4" fmla="*/ 0 w 3151727"/>
              <a:gd name="connsiteY4" fmla="*/ 1709 h 75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27" h="756076">
                <a:moveTo>
                  <a:pt x="0" y="1709"/>
                </a:moveTo>
                <a:lnTo>
                  <a:pt x="2943844" y="0"/>
                </a:lnTo>
                <a:lnTo>
                  <a:pt x="3151727" y="756076"/>
                </a:lnTo>
                <a:lnTo>
                  <a:pt x="2998" y="740122"/>
                </a:lnTo>
                <a:cubicBezTo>
                  <a:pt x="1999" y="493984"/>
                  <a:pt x="999" y="247847"/>
                  <a:pt x="0" y="1709"/>
                </a:cubicBezTo>
                <a:close/>
              </a:path>
            </a:pathLst>
          </a:custGeom>
          <a:solidFill>
            <a:srgbClr val="27659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B347B2B-7482-C648-8A8A-0DC92159E6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4952" y="-15917"/>
            <a:ext cx="5607049" cy="6882384"/>
          </a:xfrm>
          <a:custGeom>
            <a:avLst/>
            <a:gdLst>
              <a:gd name="connsiteX0" fmla="*/ 0 w 4202112"/>
              <a:gd name="connsiteY0" fmla="*/ 0 h 5156200"/>
              <a:gd name="connsiteX1" fmla="*/ 4202112 w 4202112"/>
              <a:gd name="connsiteY1" fmla="*/ 0 h 5156200"/>
              <a:gd name="connsiteX2" fmla="*/ 4202112 w 4202112"/>
              <a:gd name="connsiteY2" fmla="*/ 5156200 h 5156200"/>
              <a:gd name="connsiteX3" fmla="*/ 0 w 4202112"/>
              <a:gd name="connsiteY3" fmla="*/ 5156200 h 5156200"/>
              <a:gd name="connsiteX4" fmla="*/ 0 w 4202112"/>
              <a:gd name="connsiteY4" fmla="*/ 0 h 5156200"/>
              <a:gd name="connsiteX0" fmla="*/ 0 w 4202112"/>
              <a:gd name="connsiteY0" fmla="*/ 0 h 5156200"/>
              <a:gd name="connsiteX1" fmla="*/ 4202112 w 4202112"/>
              <a:gd name="connsiteY1" fmla="*/ 0 h 5156200"/>
              <a:gd name="connsiteX2" fmla="*/ 4202112 w 4202112"/>
              <a:gd name="connsiteY2" fmla="*/ 5156200 h 5156200"/>
              <a:gd name="connsiteX3" fmla="*/ 2152891 w 4202112"/>
              <a:gd name="connsiteY3" fmla="*/ 5156200 h 5156200"/>
              <a:gd name="connsiteX4" fmla="*/ 0 w 4202112"/>
              <a:gd name="connsiteY4" fmla="*/ 0 h 5156200"/>
              <a:gd name="connsiteX0" fmla="*/ 0 w 4205287"/>
              <a:gd name="connsiteY0" fmla="*/ 12700 h 5156200"/>
              <a:gd name="connsiteX1" fmla="*/ 4205287 w 4205287"/>
              <a:gd name="connsiteY1" fmla="*/ 0 h 5156200"/>
              <a:gd name="connsiteX2" fmla="*/ 4205287 w 4205287"/>
              <a:gd name="connsiteY2" fmla="*/ 5156200 h 5156200"/>
              <a:gd name="connsiteX3" fmla="*/ 2156066 w 4205287"/>
              <a:gd name="connsiteY3" fmla="*/ 5156200 h 5156200"/>
              <a:gd name="connsiteX4" fmla="*/ 0 w 4205287"/>
              <a:gd name="connsiteY4" fmla="*/ 12700 h 5156200"/>
              <a:gd name="connsiteX0" fmla="*/ 0 w 4205287"/>
              <a:gd name="connsiteY0" fmla="*/ 0 h 5161788"/>
              <a:gd name="connsiteX1" fmla="*/ 4205287 w 4205287"/>
              <a:gd name="connsiteY1" fmla="*/ 5588 h 5161788"/>
              <a:gd name="connsiteX2" fmla="*/ 4205287 w 4205287"/>
              <a:gd name="connsiteY2" fmla="*/ 5161788 h 5161788"/>
              <a:gd name="connsiteX3" fmla="*/ 2156066 w 4205287"/>
              <a:gd name="connsiteY3" fmla="*/ 5161788 h 5161788"/>
              <a:gd name="connsiteX4" fmla="*/ 0 w 4205287"/>
              <a:gd name="connsiteY4" fmla="*/ 0 h 51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287" h="5161788">
                <a:moveTo>
                  <a:pt x="0" y="0"/>
                </a:moveTo>
                <a:lnTo>
                  <a:pt x="4205287" y="5588"/>
                </a:lnTo>
                <a:lnTo>
                  <a:pt x="4205287" y="5161788"/>
                </a:lnTo>
                <a:lnTo>
                  <a:pt x="2156066" y="51617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EF6A00C-CD30-5047-A9EF-732695AB0FC5}"/>
              </a:ext>
            </a:extLst>
          </p:cNvPr>
          <p:cNvSpPr txBox="1">
            <a:spLocks/>
          </p:cNvSpPr>
          <p:nvPr userDrawn="1"/>
        </p:nvSpPr>
        <p:spPr>
          <a:xfrm>
            <a:off x="326857" y="5231760"/>
            <a:ext cx="2720832" cy="48294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27659E"/>
                </a:solidFill>
                <a:latin typeface="Gotham Medium" panose="02000604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OUR MISSION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252290-B0B8-3144-9D90-29CE71EDB4F9}"/>
              </a:ext>
            </a:extLst>
          </p:cNvPr>
          <p:cNvSpPr txBox="1"/>
          <p:nvPr userDrawn="1"/>
        </p:nvSpPr>
        <p:spPr>
          <a:xfrm>
            <a:off x="336898" y="5802026"/>
            <a:ext cx="6477308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dirty="0">
                <a:solidFill>
                  <a:schemeClr val="bg1"/>
                </a:solidFill>
                <a:latin typeface="Gotham" panose="02000604030000020004" pitchFamily="2" charset="0"/>
              </a:rPr>
              <a:t>Grow the economy and help meet the state’s clean energy and climate goals.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84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B253-471C-4AC1-AAC5-63C3577C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38D2F-9715-41C0-9F55-9BBB21BE6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56DDF-1DC4-46B6-ABE0-95515535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511B-C41F-4343-8D9E-7026EB617E5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0D34F-046D-41EC-B493-A15514F6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C5E32-B002-47B3-B214-DDC92F21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54F-5A6F-40C0-98A1-844C9ADD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DEAD-8269-452A-BDB4-C9B6D712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165DA-3883-4159-B0CD-88C89636A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A066A-9DFB-47C7-88B0-E6FC183B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511B-C41F-4343-8D9E-7026EB617E5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AB379-8B00-4689-B9E1-151DA1D2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FC043-1F99-47E9-AABB-F289E7D2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54F-5A6F-40C0-98A1-844C9ADD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34AD-55C1-406D-9053-FB7C6575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159B1-81FD-4D82-A032-6F511D5A9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09429-047F-4F34-80BF-86A8B5E85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4F3E9-0433-420F-9EC2-771F41A13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511B-C41F-4343-8D9E-7026EB617E5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73895-11F9-4110-8DA5-2DA0C58D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C0510-D415-4943-BAEA-C36B9664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54F-5A6F-40C0-98A1-844C9ADD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0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D6C2-DC6E-4C8A-973D-1D8F570F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529FD-8078-4A25-918F-77014F67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FEE36-DDD5-4ADB-8BAD-D4E4AF531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E5803-099D-4F5D-8F38-C2CE8E0F5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38B53-2724-4921-849A-5E4A90B48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4CEDA-0193-45F2-B3E9-0B40203F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511B-C41F-4343-8D9E-7026EB617E5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54482-9B2B-4B6C-AD9F-DDDF8A07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060278-5FD1-4B2B-81E6-7A41445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54F-5A6F-40C0-98A1-844C9ADD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4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C976-5E13-4C92-B98F-20F0CB72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11D51-A69C-48C4-89E0-8100D557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511B-C41F-4343-8D9E-7026EB617E5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F31BB-1BD9-402F-BCE2-9D8FC0F9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87C08-9F45-4D02-ACAA-18C769BC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54F-5A6F-40C0-98A1-844C9ADD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3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BD578-70C5-45A8-9C4A-D63052D9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511B-C41F-4343-8D9E-7026EB617E5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84B24-BDDA-4258-8247-79250276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19B78-3A0B-4598-820B-79ED117D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54F-5A6F-40C0-98A1-844C9ADD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74A3-3017-457C-ABF5-35C5C956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52FE-86B8-4E09-B1FA-CAB8C333A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19A6-880B-42B1-9DA7-E2E27407D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303E1-D2F3-440C-8985-CEF48462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511B-C41F-4343-8D9E-7026EB617E5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C5566-1995-4F6E-A082-A919A38E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B6D56-CE96-4384-8E88-26599739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54F-5A6F-40C0-98A1-844C9ADD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6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126B-FDB4-4BDC-B03F-A1ECF55A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27E87D-1F87-4A52-9AE9-97002BB91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1C3B8-3641-4E91-A58A-24924F254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18B2F-161F-4DCA-9E62-1AB33763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511B-C41F-4343-8D9E-7026EB617E5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AD57F-086A-4132-A204-22841B53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D34C7-E9FE-4A16-99A9-122CCD34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54F-5A6F-40C0-98A1-844C9ADD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7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4F5F5-F7D2-4869-8A5F-1FFE860B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D7F41-B183-4E3C-86AF-2E3C7CB34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000CA-8DDA-46D4-9536-0D624E25D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511B-C41F-4343-8D9E-7026EB617E5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143A4-1547-4DCA-9BCD-FC1364B1C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CC2E-B817-4F77-BFC5-876F0931A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C54F-5A6F-40C0-98A1-844C9ADD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6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robins@map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kelly@mapc.org" TargetMode="External"/><Relationship Id="rId5" Type="http://schemas.openxmlformats.org/officeDocument/2006/relationships/hyperlink" Target="mailto:nsanches@mapc.org" TargetMode="External"/><Relationship Id="rId4" Type="http://schemas.openxmlformats.org/officeDocument/2006/relationships/hyperlink" Target="mailto:bcowan@mapc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ttendee.gotowebinar.com/register/9162717885586562576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B7D99D-EFEF-494E-81BC-FF05091BF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742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212CAF-F4C4-2048-B148-2E07D8B20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8123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733267-FA5D-C84D-9F95-E8FF4A6B7E84}"/>
              </a:ext>
            </a:extLst>
          </p:cNvPr>
          <p:cNvSpPr/>
          <p:nvPr/>
        </p:nvSpPr>
        <p:spPr>
          <a:xfrm>
            <a:off x="0" y="0"/>
            <a:ext cx="1896762" cy="6858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C3CB7-4899-DF44-8208-3D9A0267198E}"/>
              </a:ext>
            </a:extLst>
          </p:cNvPr>
          <p:cNvSpPr txBox="1"/>
          <p:nvPr/>
        </p:nvSpPr>
        <p:spPr>
          <a:xfrm>
            <a:off x="2531435" y="1064540"/>
            <a:ext cx="5821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4C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Legislative and Statutory Framing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EEF4A-18DE-5849-9AFF-BD4E35F14730}"/>
              </a:ext>
            </a:extLst>
          </p:cNvPr>
          <p:cNvSpPr txBox="1"/>
          <p:nvPr/>
        </p:nvSpPr>
        <p:spPr>
          <a:xfrm rot="16200000">
            <a:off x="-1406546" y="3657138"/>
            <a:ext cx="4595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8E2A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Permitting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C22641-51E5-7C4D-9ADB-53B63082301A}"/>
              </a:ext>
            </a:extLst>
          </p:cNvPr>
          <p:cNvSpPr/>
          <p:nvPr/>
        </p:nvSpPr>
        <p:spPr>
          <a:xfrm>
            <a:off x="2531435" y="2479444"/>
            <a:ext cx="8490120" cy="168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 Orders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 Laws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Pending Legislation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B64192-3670-1047-AC7D-5E7C7633B725}"/>
              </a:ext>
            </a:extLst>
          </p:cNvPr>
          <p:cNvSpPr/>
          <p:nvPr/>
        </p:nvSpPr>
        <p:spPr>
          <a:xfrm rot="5400000">
            <a:off x="934196" y="3329836"/>
            <a:ext cx="1929384" cy="228600"/>
          </a:xfrm>
          <a:prstGeom prst="rect">
            <a:avLst/>
          </a:prstGeom>
          <a:solidFill>
            <a:srgbClr val="E7B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1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733267-FA5D-C84D-9F95-E8FF4A6B7E84}"/>
              </a:ext>
            </a:extLst>
          </p:cNvPr>
          <p:cNvSpPr/>
          <p:nvPr/>
        </p:nvSpPr>
        <p:spPr>
          <a:xfrm>
            <a:off x="0" y="0"/>
            <a:ext cx="1896762" cy="6858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30E39D-872F-984B-A255-2C20E2F79C79}"/>
              </a:ext>
            </a:extLst>
          </p:cNvPr>
          <p:cNvSpPr/>
          <p:nvPr/>
        </p:nvSpPr>
        <p:spPr>
          <a:xfrm rot="5400000">
            <a:off x="258010" y="3703824"/>
            <a:ext cx="3274930" cy="228600"/>
          </a:xfrm>
          <a:prstGeom prst="rect">
            <a:avLst/>
          </a:prstGeom>
          <a:solidFill>
            <a:srgbClr val="E7B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41B24-A415-1E4E-B969-15D4607F4B52}"/>
              </a:ext>
            </a:extLst>
          </p:cNvPr>
          <p:cNvSpPr/>
          <p:nvPr/>
        </p:nvSpPr>
        <p:spPr>
          <a:xfrm>
            <a:off x="3135572" y="2606734"/>
            <a:ext cx="7489371" cy="69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 11, 2020: Executive Order 591 </a:t>
            </a:r>
            <a:br>
              <a:rPr lang="en-US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Declaration of a State of Emergency to Respond to COVID-19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492C50-04E0-7243-AF9D-7B6653A79FB2}"/>
              </a:ext>
            </a:extLst>
          </p:cNvPr>
          <p:cNvCxnSpPr/>
          <p:nvPr/>
        </p:nvCxnSpPr>
        <p:spPr>
          <a:xfrm>
            <a:off x="1896762" y="2955355"/>
            <a:ext cx="1064152" cy="0"/>
          </a:xfrm>
          <a:prstGeom prst="line">
            <a:avLst/>
          </a:prstGeom>
          <a:ln>
            <a:solidFill>
              <a:srgbClr val="E7BB2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F7472-D106-F24E-AFC4-4DB3005F78FF}"/>
              </a:ext>
            </a:extLst>
          </p:cNvPr>
          <p:cNvSpPr/>
          <p:nvPr/>
        </p:nvSpPr>
        <p:spPr>
          <a:xfrm>
            <a:off x="3135572" y="3467727"/>
            <a:ext cx="7151914" cy="69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 12, 2020 </a:t>
            </a: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Order suspending certain provisions of the open meeting law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2A1B13-8E51-AD4A-951E-79575C9642B4}"/>
              </a:ext>
            </a:extLst>
          </p:cNvPr>
          <p:cNvCxnSpPr/>
          <p:nvPr/>
        </p:nvCxnSpPr>
        <p:spPr>
          <a:xfrm>
            <a:off x="1896762" y="3815652"/>
            <a:ext cx="1064152" cy="0"/>
          </a:xfrm>
          <a:prstGeom prst="line">
            <a:avLst/>
          </a:prstGeom>
          <a:ln>
            <a:solidFill>
              <a:srgbClr val="E7BB2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0965B33-5D77-384B-A49E-C27EC4397D42}"/>
              </a:ext>
            </a:extLst>
          </p:cNvPr>
          <p:cNvSpPr/>
          <p:nvPr/>
        </p:nvSpPr>
        <p:spPr>
          <a:xfrm>
            <a:off x="3135572" y="4328720"/>
            <a:ext cx="7663544" cy="69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 1, 2020 and June 6, 2020</a:t>
            </a: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Preparing for Phase II reopening and then Phase II reopening order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9C079F-CD3B-4140-A20D-D7C7AC9031AF}"/>
              </a:ext>
            </a:extLst>
          </p:cNvPr>
          <p:cNvCxnSpPr/>
          <p:nvPr/>
        </p:nvCxnSpPr>
        <p:spPr>
          <a:xfrm>
            <a:off x="1896762" y="4677341"/>
            <a:ext cx="1064152" cy="0"/>
          </a:xfrm>
          <a:prstGeom prst="line">
            <a:avLst/>
          </a:prstGeom>
          <a:ln>
            <a:solidFill>
              <a:srgbClr val="E7BB2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92CC9BB-931E-3746-B563-58136762790D}"/>
              </a:ext>
            </a:extLst>
          </p:cNvPr>
          <p:cNvSpPr txBox="1"/>
          <p:nvPr/>
        </p:nvSpPr>
        <p:spPr>
          <a:xfrm rot="16200000">
            <a:off x="-1406546" y="3657138"/>
            <a:ext cx="4595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8E2A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Permitting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880109-E3E6-394B-A9AB-8ACF3269BB9B}"/>
              </a:ext>
            </a:extLst>
          </p:cNvPr>
          <p:cNvSpPr txBox="1"/>
          <p:nvPr/>
        </p:nvSpPr>
        <p:spPr>
          <a:xfrm>
            <a:off x="2531435" y="1064540"/>
            <a:ext cx="826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4C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 and Emergency Orders</a:t>
            </a:r>
          </a:p>
        </p:txBody>
      </p:sp>
    </p:spTree>
    <p:extLst>
      <p:ext uri="{BB962C8B-B14F-4D97-AF65-F5344CB8AC3E}">
        <p14:creationId xmlns:p14="http://schemas.microsoft.com/office/powerpoint/2010/main" val="46724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733267-FA5D-C84D-9F95-E8FF4A6B7E84}"/>
              </a:ext>
            </a:extLst>
          </p:cNvPr>
          <p:cNvSpPr/>
          <p:nvPr/>
        </p:nvSpPr>
        <p:spPr>
          <a:xfrm>
            <a:off x="0" y="0"/>
            <a:ext cx="1896762" cy="6858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30E39D-872F-984B-A255-2C20E2F79C79}"/>
              </a:ext>
            </a:extLst>
          </p:cNvPr>
          <p:cNvSpPr/>
          <p:nvPr/>
        </p:nvSpPr>
        <p:spPr>
          <a:xfrm rot="5400000">
            <a:off x="474109" y="3315180"/>
            <a:ext cx="2860386" cy="228600"/>
          </a:xfrm>
          <a:prstGeom prst="rect">
            <a:avLst/>
          </a:prstGeom>
          <a:solidFill>
            <a:srgbClr val="E7B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41B24-A415-1E4E-B969-15D4607F4B52}"/>
              </a:ext>
            </a:extLst>
          </p:cNvPr>
          <p:cNvSpPr/>
          <p:nvPr/>
        </p:nvSpPr>
        <p:spPr>
          <a:xfrm>
            <a:off x="3170639" y="2266413"/>
            <a:ext cx="7279646" cy="132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3, 2020</a:t>
            </a:r>
          </a:p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53 of the Acts of 2020</a:t>
            </a: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Act to address challenges faced by municipalities and state authorities resulting from COVID-19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492C50-04E0-7243-AF9D-7B6653A79FB2}"/>
              </a:ext>
            </a:extLst>
          </p:cNvPr>
          <p:cNvCxnSpPr/>
          <p:nvPr/>
        </p:nvCxnSpPr>
        <p:spPr>
          <a:xfrm>
            <a:off x="1896762" y="2439838"/>
            <a:ext cx="1064152" cy="0"/>
          </a:xfrm>
          <a:prstGeom prst="line">
            <a:avLst/>
          </a:prstGeom>
          <a:ln>
            <a:solidFill>
              <a:srgbClr val="E7BB2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2A1B13-8E51-AD4A-951E-79575C9642B4}"/>
              </a:ext>
            </a:extLst>
          </p:cNvPr>
          <p:cNvCxnSpPr>
            <a:cxnSpLocks/>
          </p:cNvCxnSpPr>
          <p:nvPr/>
        </p:nvCxnSpPr>
        <p:spPr>
          <a:xfrm>
            <a:off x="2018602" y="4099106"/>
            <a:ext cx="2216189" cy="0"/>
          </a:xfrm>
          <a:prstGeom prst="line">
            <a:avLst/>
          </a:prstGeom>
          <a:ln>
            <a:solidFill>
              <a:srgbClr val="E7BB2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0965B33-5D77-384B-A49E-C27EC4397D42}"/>
              </a:ext>
            </a:extLst>
          </p:cNvPr>
          <p:cNvSpPr/>
          <p:nvPr/>
        </p:nvSpPr>
        <p:spPr>
          <a:xfrm>
            <a:off x="4374344" y="3874208"/>
            <a:ext cx="2509342" cy="10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 17</a:t>
            </a: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Process</a:t>
            </a: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1E01A-ABB7-3D45-A2B6-EF6882409191}"/>
              </a:ext>
            </a:extLst>
          </p:cNvPr>
          <p:cNvSpPr txBox="1"/>
          <p:nvPr/>
        </p:nvSpPr>
        <p:spPr>
          <a:xfrm rot="16200000">
            <a:off x="-1406546" y="3657138"/>
            <a:ext cx="4595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8E2A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Permitting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5C162-CFDE-6A40-93B3-007F0991D428}"/>
              </a:ext>
            </a:extLst>
          </p:cNvPr>
          <p:cNvSpPr txBox="1"/>
          <p:nvPr/>
        </p:nvSpPr>
        <p:spPr>
          <a:xfrm>
            <a:off x="2531435" y="1064540"/>
            <a:ext cx="826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4C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 Relevant Laws</a:t>
            </a:r>
          </a:p>
        </p:txBody>
      </p:sp>
    </p:spTree>
    <p:extLst>
      <p:ext uri="{BB962C8B-B14F-4D97-AF65-F5344CB8AC3E}">
        <p14:creationId xmlns:p14="http://schemas.microsoft.com/office/powerpoint/2010/main" val="370393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733267-FA5D-C84D-9F95-E8FF4A6B7E84}"/>
              </a:ext>
            </a:extLst>
          </p:cNvPr>
          <p:cNvSpPr/>
          <p:nvPr/>
        </p:nvSpPr>
        <p:spPr>
          <a:xfrm>
            <a:off x="0" y="0"/>
            <a:ext cx="1896762" cy="6858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30E39D-872F-984B-A255-2C20E2F79C79}"/>
              </a:ext>
            </a:extLst>
          </p:cNvPr>
          <p:cNvSpPr/>
          <p:nvPr/>
        </p:nvSpPr>
        <p:spPr>
          <a:xfrm rot="5400000">
            <a:off x="-8136" y="3700831"/>
            <a:ext cx="3835688" cy="228600"/>
          </a:xfrm>
          <a:prstGeom prst="rect">
            <a:avLst/>
          </a:prstGeom>
          <a:solidFill>
            <a:srgbClr val="E7B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41B24-A415-1E4E-B969-15D4607F4B52}"/>
              </a:ext>
            </a:extLst>
          </p:cNvPr>
          <p:cNvSpPr/>
          <p:nvPr/>
        </p:nvSpPr>
        <p:spPr>
          <a:xfrm>
            <a:off x="3170639" y="2100175"/>
            <a:ext cx="7489371" cy="132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H.4774 </a:t>
            </a:r>
          </a:p>
          <a:p>
            <a:pPr>
              <a:lnSpc>
                <a:spcPct val="114000"/>
              </a:lnSpc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Act addressing challenges faced by food and beverage establishments resulting from the COVID-19 pandemic </a:t>
            </a: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Filed by House Ways and Means Committee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492C50-04E0-7243-AF9D-7B6653A79FB2}"/>
              </a:ext>
            </a:extLst>
          </p:cNvPr>
          <p:cNvCxnSpPr>
            <a:cxnSpLocks/>
          </p:cNvCxnSpPr>
          <p:nvPr/>
        </p:nvCxnSpPr>
        <p:spPr>
          <a:xfrm>
            <a:off x="1896762" y="2312526"/>
            <a:ext cx="1064152" cy="0"/>
          </a:xfrm>
          <a:prstGeom prst="line">
            <a:avLst/>
          </a:prstGeom>
          <a:ln>
            <a:solidFill>
              <a:srgbClr val="E7BB2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DE8B424-E9DD-40FB-ABDD-E227CC833498}"/>
              </a:ext>
            </a:extLst>
          </p:cNvPr>
          <p:cNvSpPr/>
          <p:nvPr/>
        </p:nvSpPr>
        <p:spPr>
          <a:xfrm>
            <a:off x="3170639" y="3925279"/>
            <a:ext cx="7489371" cy="132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S.2730 and H.D.5103 </a:t>
            </a:r>
          </a:p>
          <a:p>
            <a:pPr>
              <a:lnSpc>
                <a:spcPct val="114000"/>
              </a:lnSpc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Act to address challenges faced by restaurants and other establishments due to COVID-19</a:t>
            </a: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Filed by Senator Paul Feeney and Representative Paul McMurtry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BE7360-5962-4B3B-A5D6-A03B7408C73A}"/>
              </a:ext>
            </a:extLst>
          </p:cNvPr>
          <p:cNvCxnSpPr>
            <a:cxnSpLocks/>
          </p:cNvCxnSpPr>
          <p:nvPr/>
        </p:nvCxnSpPr>
        <p:spPr>
          <a:xfrm>
            <a:off x="1896762" y="4160347"/>
            <a:ext cx="1064152" cy="0"/>
          </a:xfrm>
          <a:prstGeom prst="line">
            <a:avLst/>
          </a:prstGeom>
          <a:ln>
            <a:solidFill>
              <a:srgbClr val="E7BB2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C67D609-9409-DB4B-86AE-EC84AAC4D81E}"/>
              </a:ext>
            </a:extLst>
          </p:cNvPr>
          <p:cNvSpPr txBox="1"/>
          <p:nvPr/>
        </p:nvSpPr>
        <p:spPr>
          <a:xfrm rot="16200000">
            <a:off x="-1406546" y="3657138"/>
            <a:ext cx="4595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8E2A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Permitting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756006-9ED5-F94C-9A9B-A22C70D55F3E}"/>
              </a:ext>
            </a:extLst>
          </p:cNvPr>
          <p:cNvSpPr txBox="1"/>
          <p:nvPr/>
        </p:nvSpPr>
        <p:spPr>
          <a:xfrm>
            <a:off x="2531435" y="1064540"/>
            <a:ext cx="826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4C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Legislation</a:t>
            </a:r>
          </a:p>
        </p:txBody>
      </p:sp>
    </p:spTree>
    <p:extLst>
      <p:ext uri="{BB962C8B-B14F-4D97-AF65-F5344CB8AC3E}">
        <p14:creationId xmlns:p14="http://schemas.microsoft.com/office/powerpoint/2010/main" val="77379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733267-FA5D-C84D-9F95-E8FF4A6B7E84}"/>
              </a:ext>
            </a:extLst>
          </p:cNvPr>
          <p:cNvSpPr/>
          <p:nvPr/>
        </p:nvSpPr>
        <p:spPr>
          <a:xfrm>
            <a:off x="0" y="0"/>
            <a:ext cx="1896762" cy="6858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30E39D-872F-984B-A255-2C20E2F79C79}"/>
              </a:ext>
            </a:extLst>
          </p:cNvPr>
          <p:cNvSpPr/>
          <p:nvPr/>
        </p:nvSpPr>
        <p:spPr>
          <a:xfrm rot="5400000">
            <a:off x="-450531" y="3649409"/>
            <a:ext cx="4719386" cy="228600"/>
          </a:xfrm>
          <a:prstGeom prst="rect">
            <a:avLst/>
          </a:prstGeom>
          <a:solidFill>
            <a:srgbClr val="E7B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41B24-A415-1E4E-B969-15D4607F4B52}"/>
              </a:ext>
            </a:extLst>
          </p:cNvPr>
          <p:cNvSpPr/>
          <p:nvPr/>
        </p:nvSpPr>
        <p:spPr>
          <a:xfrm>
            <a:off x="2531435" y="1404015"/>
            <a:ext cx="8638010" cy="5000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Legislative Advocacy</a:t>
            </a:r>
          </a:p>
          <a:p>
            <a:pPr lvl="2">
              <a:lnSpc>
                <a:spcPct val="114000"/>
              </a:lnSpc>
              <a:spcAft>
                <a:spcPts val="15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Leah Robins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Senior Government Affairs Specialist, at </a:t>
            </a:r>
            <a:r>
              <a:rPr lang="en-US" b="1" dirty="0">
                <a:solidFill>
                  <a:srgbClr val="E7BB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lrobins@mapc.org</a:t>
            </a:r>
            <a:endParaRPr lang="en-US" sz="2400" b="1" dirty="0">
              <a:solidFill>
                <a:srgbClr val="E7BB20"/>
              </a:solidFill>
              <a:latin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E7BB20"/>
                </a:solidFill>
                <a:latin typeface="Open Sans" panose="020B0606030504020204" pitchFamily="34" charset="0"/>
              </a:rPr>
              <a:t>Outdoor Dining Best Practices</a:t>
            </a:r>
          </a:p>
          <a:p>
            <a:pPr lvl="2">
              <a:lnSpc>
                <a:spcPct val="114000"/>
              </a:lnSpc>
              <a:spcAft>
                <a:spcPts val="1500"/>
              </a:spcAft>
            </a:pPr>
            <a:r>
              <a:rPr lang="en-US" dirty="0">
                <a:latin typeface="Open Sans" panose="020B0606030504020204" pitchFamily="34" charset="0"/>
              </a:rPr>
              <a:t>Contact </a:t>
            </a:r>
            <a:r>
              <a:rPr lang="en-US" b="1" dirty="0">
                <a:latin typeface="Open Sans" panose="020B0606030504020204" pitchFamily="34" charset="0"/>
              </a:rPr>
              <a:t>Betsy Cowan</a:t>
            </a:r>
            <a:r>
              <a:rPr lang="en-US" dirty="0">
                <a:latin typeface="Open Sans" panose="020B0606030504020204" pitchFamily="34" charset="0"/>
              </a:rPr>
              <a:t>, Chief of Economic Development, at </a:t>
            </a:r>
            <a:r>
              <a:rPr lang="en-US" b="1" dirty="0">
                <a:solidFill>
                  <a:srgbClr val="E7BB20"/>
                </a:solidFill>
                <a:latin typeface="Open Sans" panose="020B0606030504020204" pitchFamily="34" charset="0"/>
                <a:hlinkClick r:id="rId4"/>
              </a:rPr>
              <a:t>bcowan@mapc.org</a:t>
            </a:r>
            <a:endParaRPr lang="en-US" b="1" dirty="0">
              <a:solidFill>
                <a:srgbClr val="E7BB20"/>
              </a:solidFill>
              <a:latin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E7BB20"/>
                </a:solidFill>
                <a:latin typeface="Open Sans" panose="020B0606030504020204" pitchFamily="34" charset="0"/>
              </a:rPr>
              <a:t>Clean Energy Permitting Best Practices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S" sz="2400" b="1" dirty="0">
                <a:solidFill>
                  <a:srgbClr val="E7BB20"/>
                </a:solidFill>
                <a:latin typeface="Open Sans" panose="020B0606030504020204" pitchFamily="34" charset="0"/>
              </a:rPr>
              <a:t>	</a:t>
            </a:r>
            <a:r>
              <a:rPr lang="en-US" dirty="0">
                <a:latin typeface="Open Sans" panose="020B0606030504020204" pitchFamily="34" charset="0"/>
              </a:rPr>
              <a:t>Contact </a:t>
            </a:r>
            <a:r>
              <a:rPr lang="en-US" b="1" dirty="0">
                <a:latin typeface="Open Sans" panose="020B0606030504020204" pitchFamily="34" charset="0"/>
              </a:rPr>
              <a:t>Nicole Sanches</a:t>
            </a:r>
            <a:r>
              <a:rPr lang="en-US" dirty="0">
                <a:latin typeface="Open Sans" panose="020B0606030504020204" pitchFamily="34" charset="0"/>
              </a:rPr>
              <a:t>, Clean Energy Coordinator, at 	</a:t>
            </a:r>
            <a:r>
              <a:rPr lang="en-US" b="1" dirty="0">
                <a:latin typeface="Open Sans" panose="020B0606030504020204" pitchFamily="34" charset="0"/>
                <a:hlinkClick r:id="rId5"/>
              </a:rPr>
              <a:t>nsanches@mapc.org</a:t>
            </a:r>
            <a:r>
              <a:rPr lang="en-US" b="1" dirty="0">
                <a:latin typeface="Open Sans" panose="020B0606030504020204" pitchFamily="34" charset="0"/>
              </a:rPr>
              <a:t> </a:t>
            </a:r>
            <a:endParaRPr lang="en-US" b="1" dirty="0">
              <a:solidFill>
                <a:srgbClr val="E7BB20"/>
              </a:solidFill>
              <a:latin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E7BB20"/>
                </a:solidFill>
                <a:latin typeface="Open Sans" panose="020B0606030504020204" pitchFamily="34" charset="0"/>
              </a:rPr>
              <a:t>E-Permitting Questions</a:t>
            </a:r>
          </a:p>
          <a:p>
            <a:pPr lvl="2">
              <a:lnSpc>
                <a:spcPct val="114000"/>
              </a:lnSpc>
            </a:pPr>
            <a:r>
              <a:rPr lang="en-US" dirty="0">
                <a:latin typeface="Open Sans" panose="020B0606030504020204" pitchFamily="34" charset="0"/>
              </a:rPr>
              <a:t>Contact </a:t>
            </a:r>
            <a:r>
              <a:rPr lang="en-US" b="1" dirty="0">
                <a:latin typeface="Open Sans" panose="020B0606030504020204" pitchFamily="34" charset="0"/>
              </a:rPr>
              <a:t>Ryan Kelly</a:t>
            </a:r>
            <a:r>
              <a:rPr lang="en-US" dirty="0">
                <a:latin typeface="Open Sans" panose="020B0606030504020204" pitchFamily="34" charset="0"/>
              </a:rPr>
              <a:t>, Digital Services Director, at </a:t>
            </a:r>
          </a:p>
          <a:p>
            <a:pPr lvl="2">
              <a:lnSpc>
                <a:spcPct val="114000"/>
              </a:lnSpc>
            </a:pPr>
            <a:r>
              <a:rPr lang="en-US" b="1" dirty="0">
                <a:solidFill>
                  <a:srgbClr val="E7BB20"/>
                </a:solidFill>
                <a:latin typeface="Open Sans" panose="020B0606030504020204" pitchFamily="34" charset="0"/>
                <a:hlinkClick r:id="rId6"/>
              </a:rPr>
              <a:t>rkelly@mapc.org</a:t>
            </a:r>
            <a:r>
              <a:rPr lang="en-US" b="1" dirty="0">
                <a:solidFill>
                  <a:srgbClr val="E7BB20"/>
                </a:solidFill>
                <a:latin typeface="Open Sans" panose="020B0606030504020204" pitchFamily="34" charset="0"/>
              </a:rPr>
              <a:t> </a:t>
            </a:r>
            <a:endParaRPr lang="en-US" b="1" dirty="0">
              <a:solidFill>
                <a:srgbClr val="E7BB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US" b="1" dirty="0">
              <a:solidFill>
                <a:srgbClr val="E7BB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715B0-90AD-4546-9070-ED8D1195A0D4}"/>
              </a:ext>
            </a:extLst>
          </p:cNvPr>
          <p:cNvSpPr txBox="1"/>
          <p:nvPr/>
        </p:nvSpPr>
        <p:spPr>
          <a:xfrm rot="16200000">
            <a:off x="-1406546" y="3657138"/>
            <a:ext cx="4595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8E2A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Permitting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FE670-5BD8-7E43-A8E6-73546261F9D9}"/>
              </a:ext>
            </a:extLst>
          </p:cNvPr>
          <p:cNvSpPr txBox="1"/>
          <p:nvPr/>
        </p:nvSpPr>
        <p:spPr>
          <a:xfrm>
            <a:off x="2531435" y="549242"/>
            <a:ext cx="826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4C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MAPC Resources</a:t>
            </a:r>
          </a:p>
        </p:txBody>
      </p:sp>
    </p:spTree>
    <p:extLst>
      <p:ext uri="{BB962C8B-B14F-4D97-AF65-F5344CB8AC3E}">
        <p14:creationId xmlns:p14="http://schemas.microsoft.com/office/powerpoint/2010/main" val="122445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E61298-B444-486B-A807-0E8C5B3D9CC1}"/>
              </a:ext>
            </a:extLst>
          </p:cNvPr>
          <p:cNvSpPr/>
          <p:nvPr/>
        </p:nvSpPr>
        <p:spPr>
          <a:xfrm>
            <a:off x="0" y="4871803"/>
            <a:ext cx="6460761" cy="1763826"/>
          </a:xfrm>
          <a:prstGeom prst="rect">
            <a:avLst/>
          </a:prstGeom>
          <a:solidFill>
            <a:srgbClr val="89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3577194-AA4E-E443-A66C-AC4BACE82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750" y="2073921"/>
            <a:ext cx="7056218" cy="94633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4A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Interested in remote permitting and inspection in light of COVID-19 impacts?</a:t>
            </a:r>
            <a:endParaRPr lang="en-US" sz="3067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901C2-6BC7-BB41-8D13-AE9C58789F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51750" y="5186264"/>
            <a:ext cx="8027752" cy="148264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4A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22nd 2020 | 3:00 – 4:00 PM</a:t>
            </a:r>
            <a:endParaRPr lang="en-US" sz="2400" dirty="0">
              <a:solidFill>
                <a:srgbClr val="004A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/>
              <a:t>To register: </a:t>
            </a:r>
            <a:r>
              <a:rPr lang="en-US" sz="2000" dirty="0"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https://attendee.gotowebinar.com/register/9162717885586562576</a:t>
            </a:r>
            <a:endParaRPr lang="en-US" sz="2000" dirty="0"/>
          </a:p>
        </p:txBody>
      </p:sp>
      <p:pic>
        <p:nvPicPr>
          <p:cNvPr id="5" name="Picture Placeholder 4" descr="A house that is parked on the side of a building&#10;&#10;Description automatically generated">
            <a:extLst>
              <a:ext uri="{FF2B5EF4-FFF2-40B4-BE49-F238E27FC236}">
                <a16:creationId xmlns:a16="http://schemas.microsoft.com/office/drawing/2014/main" id="{E40ED29A-5CC9-44E8-BB96-919F5E3585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9453" r="19453"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AF1E6-1C0F-4EA8-AEE2-D1DF1E402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0" y="222371"/>
            <a:ext cx="2038350" cy="1419225"/>
          </a:xfrm>
          <a:prstGeom prst="rect">
            <a:avLst/>
          </a:prstGeom>
        </p:spPr>
      </p:pic>
      <p:pic>
        <p:nvPicPr>
          <p:cNvPr id="10" name="Shape 104">
            <a:extLst>
              <a:ext uri="{FF2B5EF4-FFF2-40B4-BE49-F238E27FC236}">
                <a16:creationId xmlns:a16="http://schemas.microsoft.com/office/drawing/2014/main" id="{68AB4726-33CC-E846-A124-12FE7140AA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9326" y="222371"/>
            <a:ext cx="2085975" cy="11513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501427-8C05-2742-A62F-8E1D2061C98A}"/>
              </a:ext>
            </a:extLst>
          </p:cNvPr>
          <p:cNvSpPr/>
          <p:nvPr/>
        </p:nvSpPr>
        <p:spPr>
          <a:xfrm>
            <a:off x="351750" y="3068864"/>
            <a:ext cx="6747693" cy="1790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</a:rPr>
              <a:t>Join us for an information sharing webinar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focused on Solar PV.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Best practices, tools, and resources from around the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Municipal officials from around Massachusetts share and discuss how remote options have aided their departmental goals. </a:t>
            </a:r>
          </a:p>
        </p:txBody>
      </p:sp>
    </p:spTree>
    <p:extLst>
      <p:ext uri="{BB962C8B-B14F-4D97-AF65-F5344CB8AC3E}">
        <p14:creationId xmlns:p14="http://schemas.microsoft.com/office/powerpoint/2010/main" val="90188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58F1E0-913A-4C24-ABFB-0B206FD8E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246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98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319</Words>
  <Application>Microsoft Macintosh PowerPoint</Application>
  <PresentationFormat>Widescreen</PresentationFormat>
  <Paragraphs>50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Gotham</vt:lpstr>
      <vt:lpstr>Gotham Medium</vt:lpstr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Interested in remote permitting and inspection in light of COVID-19 impacts?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Robins, Leah</dc:creator>
  <cp:lastModifiedBy>Un, Kit</cp:lastModifiedBy>
  <cp:revision>6</cp:revision>
  <dcterms:created xsi:type="dcterms:W3CDTF">2020-06-18T14:52:24Z</dcterms:created>
  <dcterms:modified xsi:type="dcterms:W3CDTF">2020-06-18T17:43:49Z</dcterms:modified>
</cp:coreProperties>
</file>