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colas Sales" initials="NS" lastIdx="1" clrIdx="0">
    <p:extLst>
      <p:ext uri="{19B8F6BF-5375-455C-9EA6-DF929625EA0E}">
        <p15:presenceInfo xmlns:p15="http://schemas.microsoft.com/office/powerpoint/2012/main" userId="b130edb015aa75f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41"/>
    <a:srgbClr val="000000"/>
    <a:srgbClr val="B2CA35"/>
    <a:srgbClr val="4A7819"/>
    <a:srgbClr val="EEB300"/>
    <a:srgbClr val="FFA900"/>
    <a:srgbClr val="C00000"/>
    <a:srgbClr val="6B942E"/>
    <a:srgbClr val="3251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212" autoAdjust="0"/>
    <p:restoredTop sz="96208"/>
  </p:normalViewPr>
  <p:slideViewPr>
    <p:cSldViewPr snapToGrid="0" snapToObjects="1">
      <p:cViewPr varScale="1">
        <p:scale>
          <a:sx n="87" d="100"/>
          <a:sy n="87" d="100"/>
        </p:scale>
        <p:origin x="1592" y="20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663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278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67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2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23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9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77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187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81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91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C2DD03-DC6F-5B44-B1A4-BE4935117CD6}" type="datetimeFigureOut">
              <a:rPr lang="en-US" smtClean="0"/>
              <a:t>9/23/20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0497E-F498-0C49-916A-273172FF3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3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7C6F4B74-058B-8C45-B6EA-6314AA587F6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3265543" y="7145709"/>
            <a:ext cx="1220731" cy="77193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FFAF398-5251-8B4F-B49C-686C96F27E3E}"/>
              </a:ext>
            </a:extLst>
          </p:cNvPr>
          <p:cNvSpPr/>
          <p:nvPr/>
        </p:nvSpPr>
        <p:spPr>
          <a:xfrm>
            <a:off x="4213822" y="7281294"/>
            <a:ext cx="3128552" cy="2544286"/>
          </a:xfrm>
          <a:prstGeom prst="rect">
            <a:avLst/>
          </a:prstGeom>
          <a:solidFill>
            <a:srgbClr val="B2CA35"/>
          </a:solidFill>
        </p:spPr>
        <p:txBody>
          <a:bodyPr wrap="square" lIns="182880" tIns="182880" rIns="182880" bIns="182880"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 b="1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Contato</a:t>
            </a:r>
            <a:r>
              <a:rPr lang="en-US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 </a:t>
            </a:r>
            <a:endParaRPr lang="en-US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Nome </a:t>
            </a:r>
            <a:b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Cargo</a:t>
            </a:r>
            <a:b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E-mail</a:t>
            </a:r>
            <a:b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US" sz="11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Telefone</a:t>
            </a: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800"/>
              </a:spcAft>
            </a:pP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800"/>
              </a:spcAft>
            </a:pP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800"/>
              </a:spcAft>
            </a:pP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SUA LOGOMARCA</a:t>
            </a:r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72A896E4-E06E-5644-8799-8BBD652CFB5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7772400" cy="394164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B6960B-1CFB-274B-98D8-CB4A4CE4B9A6}"/>
              </a:ext>
            </a:extLst>
          </p:cNvPr>
          <p:cNvSpPr/>
          <p:nvPr/>
        </p:nvSpPr>
        <p:spPr>
          <a:xfrm>
            <a:off x="2243137" y="0"/>
            <a:ext cx="5863669" cy="4357347"/>
          </a:xfrm>
          <a:prstGeom prst="rect">
            <a:avLst/>
          </a:prstGeom>
          <a:solidFill>
            <a:srgbClr val="325110">
              <a:alpha val="29804"/>
            </a:srgbClr>
          </a:solidFill>
        </p:spPr>
        <p:txBody>
          <a:bodyPr wrap="square" lIns="731520" tIns="1554480" rIns="1188720" bIns="27432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calor extremo pode causar doenças graves e até mesmo ser fatal</a:t>
            </a:r>
            <a:r>
              <a:rPr lang="en-US" sz="1600" b="1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   </a:t>
            </a:r>
            <a:endParaRPr lang="en-US" sz="16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nossas comunidades podem esperar por verões mais quentes e ondas de calor mais frequentes e severas, pois as mudanças climáticas causam temperaturas mais altas. Embora a situação de emergência causada pela COVID-19 torne mais difícil o uso das soluções normais de resfriamento do corpo, encontrar maneiras para mantê-lo fresco e seguro, tanto dentro quanto fora de casa, é mais importante do que nunca.</a:t>
            </a:r>
            <a:endParaRPr lang="en-US" sz="1200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200" dirty="0">
              <a:solidFill>
                <a:schemeClr val="bg1"/>
              </a:solidFill>
              <a:effectLst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F6577B6-D52D-C64F-B457-670E279537C5}"/>
              </a:ext>
            </a:extLst>
          </p:cNvPr>
          <p:cNvSpPr txBox="1"/>
          <p:nvPr/>
        </p:nvSpPr>
        <p:spPr>
          <a:xfrm>
            <a:off x="2862265" y="152131"/>
            <a:ext cx="4029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D4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Mantendo o </a:t>
            </a:r>
            <a:r>
              <a:rPr lang="pt-BR" sz="2800" b="1">
                <a:solidFill>
                  <a:srgbClr val="FFD4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corpo fresco </a:t>
            </a:r>
            <a:r>
              <a:rPr lang="pt-BR" sz="2800" b="1" dirty="0">
                <a:solidFill>
                  <a:srgbClr val="FFD44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durante o calor extremo</a:t>
            </a:r>
            <a:endParaRPr lang="en-US" sz="2800" b="1" dirty="0">
              <a:solidFill>
                <a:srgbClr val="FFD44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D1598-9C06-8E49-A988-0F1D2A0F7E51}"/>
              </a:ext>
            </a:extLst>
          </p:cNvPr>
          <p:cNvSpPr/>
          <p:nvPr/>
        </p:nvSpPr>
        <p:spPr>
          <a:xfrm>
            <a:off x="0" y="3887411"/>
            <a:ext cx="7772400" cy="3213798"/>
          </a:xfrm>
          <a:prstGeom prst="rect">
            <a:avLst/>
          </a:prstGeom>
          <a:solidFill>
            <a:srgbClr val="FFD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11583EE-0706-E746-B690-9E23726B422A}"/>
              </a:ext>
            </a:extLst>
          </p:cNvPr>
          <p:cNvSpPr/>
          <p:nvPr/>
        </p:nvSpPr>
        <p:spPr>
          <a:xfrm>
            <a:off x="2896036" y="3968009"/>
            <a:ext cx="4852118" cy="3029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 sem ar condicionado. </a:t>
            </a:r>
            <a:r>
              <a:rPr lang="pt-BR" sz="1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Muitas pessoas podem ter uma unidade de AC, mas hesitam em ligá-la devido aos custos de energia.</a:t>
            </a:r>
            <a:r>
              <a:rPr lang="en-US" sz="1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175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Adultos mais velhos (mais de 65 anos) e crianças (menores de 5 anos).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 que estão grávidas ou amamentando</a:t>
            </a:r>
            <a:r>
              <a:rPr lang="en-US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endParaRPr lang="en-US" sz="1175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 com problemas de saúde pré-existentes, </a:t>
            </a:r>
            <a:r>
              <a:rPr lang="pt-BR" sz="1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como problemas cardíacos, pulmonares, renais e mentais.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 tomando medicamentos específicos. </a:t>
            </a:r>
            <a:r>
              <a:rPr lang="pt-BR" sz="1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Consulte o seu médico sobre os medicamentos que está tomando e calor extremo.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Trabalhadores </a:t>
            </a:r>
            <a:r>
              <a:rPr lang="pt-BR" sz="1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</a:t>
            </a: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atletas </a:t>
            </a:r>
            <a:r>
              <a:rPr lang="pt-BR" sz="1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 ficam </a:t>
            </a: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ao ar livre</a:t>
            </a:r>
            <a:r>
              <a:rPr lang="en-US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sz="1175" b="1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Pessoas que usam principalmente o transporte público. </a:t>
            </a:r>
            <a:r>
              <a:rPr lang="pt-BR" sz="1175" dirty="0">
                <a:solidFill>
                  <a:srgbClr val="000000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As pessoas que caminham ou esperam em filas, do lado de fora, devido ao trabalho ou à utilização de transporte ou serviços essenciais.</a:t>
            </a:r>
            <a:endParaRPr lang="en-US" sz="1175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997B54-E02E-8C4E-92F7-A33735EEE13C}"/>
              </a:ext>
            </a:extLst>
          </p:cNvPr>
          <p:cNvSpPr/>
          <p:nvPr/>
        </p:nvSpPr>
        <p:spPr>
          <a:xfrm>
            <a:off x="547990" y="4169103"/>
            <a:ext cx="2100264" cy="145724"/>
          </a:xfrm>
          <a:prstGeom prst="rect">
            <a:avLst/>
          </a:prstGeom>
          <a:solidFill>
            <a:srgbClr val="B2C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D31D21-65EA-954F-B642-0B7331402A73}"/>
              </a:ext>
            </a:extLst>
          </p:cNvPr>
          <p:cNvSpPr/>
          <p:nvPr/>
        </p:nvSpPr>
        <p:spPr>
          <a:xfrm>
            <a:off x="440636" y="3987872"/>
            <a:ext cx="2431155" cy="3012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Quem corre mais risco?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calor afeta a todos nós, mas alguns de nós correm maior risco. Pessoas diferentes reagem de maneiras diferentes ao calor com base em sua idade, saúde e condições de vida (inclusive o tipo de moradia, ou a falta dela, e o modo de vida em isolamento social). A maioria de nós tem pelo menos um(a) amigo(a) ou membro da família que se enquadra em uma das seguintes categorias:</a:t>
            </a:r>
            <a:endParaRPr lang="en-US" sz="12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B81709B-5468-7B4B-8391-A047F8DC3655}"/>
              </a:ext>
            </a:extLst>
          </p:cNvPr>
          <p:cNvGrpSpPr/>
          <p:nvPr/>
        </p:nvGrpSpPr>
        <p:grpSpPr>
          <a:xfrm>
            <a:off x="441429" y="7281294"/>
            <a:ext cx="3603416" cy="3364960"/>
            <a:chOff x="334075" y="7614271"/>
            <a:chExt cx="3603416" cy="336496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D0B35B1-8CFA-BA41-B1EF-105D980286A9}"/>
                </a:ext>
              </a:extLst>
            </p:cNvPr>
            <p:cNvSpPr/>
            <p:nvPr/>
          </p:nvSpPr>
          <p:spPr>
            <a:xfrm>
              <a:off x="406287" y="8398900"/>
              <a:ext cx="3356370" cy="100175"/>
            </a:xfrm>
            <a:prstGeom prst="rect">
              <a:avLst/>
            </a:prstGeom>
            <a:solidFill>
              <a:srgbClr val="FFD4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23C104-18FF-5346-861D-F03F439C3DC0}"/>
                </a:ext>
              </a:extLst>
            </p:cNvPr>
            <p:cNvSpPr/>
            <p:nvPr/>
          </p:nvSpPr>
          <p:spPr>
            <a:xfrm>
              <a:off x="334075" y="7614271"/>
              <a:ext cx="3603416" cy="3364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t-BR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Você, algum(a) amigo(a) ou membro da família estão achando difícil manter o corpo fresco neste verão</a:t>
              </a:r>
              <a:r>
                <a: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? 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 </a:t>
              </a:r>
              <a:r>
                <a:rPr lang="en-US" sz="1200" b="1" dirty="0" err="1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comunidade</a:t>
              </a:r>
              <a:r>
                <a:rPr lang="en-US" sz="1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X </a:t>
              </a:r>
              <a:r>
                <a:rPr lang="en-US" sz="12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preparou</a:t>
              </a:r>
              <a:r>
                <a: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2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programas</a:t>
              </a:r>
              <a:r>
                <a:rPr lang="en-US" sz="1200" b="1" dirty="0">
                  <a:solidFill>
                    <a:srgbClr val="FF0000"/>
                  </a:solidFill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para </a:t>
              </a:r>
              <a:r>
                <a:rPr lang="en-US" sz="12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te</a:t>
              </a:r>
              <a:r>
                <a: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US" sz="1200" b="1" dirty="0" err="1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ajudar</a:t>
              </a:r>
              <a:r>
                <a: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!</a:t>
              </a: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r>
                <a:rPr lang="en-US" sz="1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COLOCAR AQUI AS INFORMAÇÕES ESPECÍFICAS DA COMUNIDADE SOBRE OS PROGRAMAS E RECURSOS</a:t>
              </a: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marL="171450" indent="-1714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</a:pP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US" sz="12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29A0060-CD21-EC43-B58F-EA772CF452D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2614" y="9001125"/>
            <a:ext cx="1800336" cy="900168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1F091C5-4D4B-A347-A054-D2578F8B27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430" y="7902368"/>
            <a:ext cx="660639" cy="190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386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FBE69434-9ECA-CC43-967A-62C12112B6D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5909190" y="6042025"/>
            <a:ext cx="1246676" cy="349069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977DA09-711B-D346-BAA9-B24C8457D5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3057263" y="3378649"/>
            <a:ext cx="1357576" cy="137846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3C83EBD-7251-4840-AA2D-38C514839C05}"/>
              </a:ext>
            </a:extLst>
          </p:cNvPr>
          <p:cNvSpPr/>
          <p:nvPr/>
        </p:nvSpPr>
        <p:spPr>
          <a:xfrm>
            <a:off x="-264451" y="-57363"/>
            <a:ext cx="8228580" cy="3387899"/>
          </a:xfrm>
          <a:prstGeom prst="rect">
            <a:avLst/>
          </a:prstGeom>
          <a:solidFill>
            <a:srgbClr val="FFD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BA279D-8A25-DE45-8033-C331F4F179AB}"/>
              </a:ext>
            </a:extLst>
          </p:cNvPr>
          <p:cNvSpPr/>
          <p:nvPr/>
        </p:nvSpPr>
        <p:spPr>
          <a:xfrm>
            <a:off x="414339" y="229044"/>
            <a:ext cx="4467377" cy="272401"/>
          </a:xfrm>
          <a:prstGeom prst="rect">
            <a:avLst/>
          </a:prstGeom>
          <a:solidFill>
            <a:srgbClr val="B2C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59A2E62-3CCF-ED4F-A5B6-84F60F75099A}"/>
              </a:ext>
            </a:extLst>
          </p:cNvPr>
          <p:cNvSpPr/>
          <p:nvPr/>
        </p:nvSpPr>
        <p:spPr>
          <a:xfrm>
            <a:off x="455706" y="3542564"/>
            <a:ext cx="1554480" cy="145724"/>
          </a:xfrm>
          <a:prstGeom prst="rect">
            <a:avLst/>
          </a:prstGeom>
          <a:solidFill>
            <a:srgbClr val="FFD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7559173-FDC3-2846-8911-86EA1FEC39E2}"/>
              </a:ext>
            </a:extLst>
          </p:cNvPr>
          <p:cNvSpPr/>
          <p:nvPr/>
        </p:nvSpPr>
        <p:spPr>
          <a:xfrm>
            <a:off x="261768" y="3394007"/>
            <a:ext cx="4329168" cy="301550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Em um dia quente</a:t>
            </a:r>
          </a:p>
          <a:p>
            <a:pPr lvl="0">
              <a:spcAft>
                <a:spcPts val="10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Beba muita água,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mesmo que não sinta sede. Evite álcool, cafeína e bebidas açucaradas que podem desidratar. Leve água com você quando sair, pois os bebedouros públicos podem ser limitados.</a:t>
            </a:r>
          </a:p>
          <a:p>
            <a:pPr lvl="0">
              <a:spcAft>
                <a:spcPts val="10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Proteja-se do sol.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Use protetor solar, chapéu de aba larga, óculos escuros e roupas folgadas de cor clara quando sair de casa. Devido às precauções contra a COVID-19, talvez você precise esperar na fila do lado de fora de lojas ou supermercados.</a:t>
            </a:r>
          </a:p>
          <a:p>
            <a:pPr lvl="0">
              <a:spcAft>
                <a:spcPts val="10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Evite atividades exaustivas durante os momentos mais quentes do dia.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precisar sair, saia de manhã ou à noite, faça intervalos e fique longe da luz solar direta. Procure sombras de árvores ou de outras estruturas que produzem sombra.</a:t>
            </a:r>
            <a:endParaRPr lang="en-US" sz="1150" dirty="0">
              <a:solidFill>
                <a:srgbClr val="00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3B4BC6-2D67-8F42-A53F-D54FD9762B5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822998">
            <a:off x="5988159" y="-1009591"/>
            <a:ext cx="2536149" cy="253614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40412CC-E4BA-A141-9C3D-F6F8C885BCB3}"/>
              </a:ext>
            </a:extLst>
          </p:cNvPr>
          <p:cNvSpPr/>
          <p:nvPr/>
        </p:nvSpPr>
        <p:spPr>
          <a:xfrm>
            <a:off x="4567409" y="3372635"/>
            <a:ext cx="2891891" cy="3044423"/>
          </a:xfrm>
          <a:prstGeom prst="rect">
            <a:avLst/>
          </a:prstGeom>
          <a:solidFill>
            <a:srgbClr val="B2CA35"/>
          </a:solidFill>
        </p:spPr>
        <p:txBody>
          <a:bodyPr wrap="square" lIns="182880" tIns="137160" rIns="137160" bIns="91440">
            <a:spAutoFit/>
          </a:bodyPr>
          <a:lstStyle/>
          <a:p>
            <a:pPr>
              <a:spcAft>
                <a:spcPts val="8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Acompanhe as precauções contra a COVID-19</a:t>
            </a:r>
            <a:r>
              <a:rPr lang="en-US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:</a:t>
            </a: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Continue usando sua </a:t>
            </a: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cobertura facial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quando estiver perto de outras pessoas</a:t>
            </a: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Distância social de pelo menos 2m (6 pés) de distância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outras pessoas.</a:t>
            </a: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Lave as mãos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com frequência.</a:t>
            </a: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Fique em casa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tiver sintomas de COVID-19</a:t>
            </a: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85750" indent="-285750">
              <a:spcAft>
                <a:spcPts val="800"/>
              </a:spcAft>
              <a:buFont typeface="Arial"/>
              <a:buChar char="•"/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Faça o teste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achar que foi exposto.</a:t>
            </a:r>
            <a:r>
              <a:rPr lang="en-US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3D7C0BA-7956-104E-B5F1-6CE4E2A65D8C}"/>
              </a:ext>
            </a:extLst>
          </p:cNvPr>
          <p:cNvSpPr/>
          <p:nvPr/>
        </p:nvSpPr>
        <p:spPr>
          <a:xfrm>
            <a:off x="414339" y="1009387"/>
            <a:ext cx="7231061" cy="2383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6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Antes de um dia quente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Acompanhe os boletins meteorológicos locais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 fique atento(a) aos dias quentes. Certifique-se de olhar o </a:t>
            </a: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índice de calor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que mede a sensação de calor com base nos níveis de temperatura e umidade. </a:t>
            </a:r>
          </a:p>
          <a:p>
            <a:pPr>
              <a:spcAft>
                <a:spcPts val="8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Confirme com os vizinhos.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Veja se seus vizinhos estão cientes da temperatura que se aproxima e diga que você está por perto para ajudar. </a:t>
            </a: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spcAft>
                <a:spcPts val="800"/>
              </a:spcAft>
            </a:pP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você não tem ar condicionado, </a:t>
            </a: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visite espaços públicos que possuem ambientes refrigerados ou encontre familiares e amigos com quem você se sinta confortável e que têm ar condicionado em suas casas.</a:t>
            </a:r>
          </a:p>
          <a:p>
            <a:pPr lvl="0">
              <a:spcAft>
                <a:spcPts val="8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Ligue para o número 311 para se cadastrar nos alertas da cidade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ou para solicitar informações sobre os recursos e serviços disponíveis para dar apoio aos residentes durante um evento de calor extremo.</a:t>
            </a: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157EB3-8DBC-624B-8291-5776782DDC85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20000"/>
          </a:blip>
          <a:stretch>
            <a:fillRect/>
          </a:stretch>
        </p:blipFill>
        <p:spPr>
          <a:xfrm>
            <a:off x="-264451" y="5665390"/>
            <a:ext cx="1663046" cy="181087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1768" y="8504096"/>
            <a:ext cx="7197532" cy="15081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Conheça os sinais das doenças relacionadas ao calor.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você estiver sentindo dores de cabeça, tontura ou náusea, vá para um local mais fresco.</a:t>
            </a:r>
          </a:p>
          <a:p>
            <a:pPr lvl="0"/>
            <a:endParaRPr lang="en-US" sz="1150" i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/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Ligue para o número 911 em caso de emergência.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 alguém estiver demonstrando sinais de insolação, ligue para o 911 imediatamente. Alguns sinais de insolação são: ter a temperatura corporal acima de 39 ºC (103 </a:t>
            </a:r>
            <a:r>
              <a:rPr lang="pt-BR" sz="11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°F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); pele quente, vermelha, seca ou úmida; pulso rápido e forte e possível perda de consciência. Enquanto espera a ajuda chegar, leve a pessoa para um local fresco, ajude a resfriar corpo dela com toalhas molhadas ou um banho frio e NÃO dê líquidos a ela.</a:t>
            </a: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1767" y="6366901"/>
            <a:ext cx="7197531" cy="2118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>
              <a:spcAft>
                <a:spcPts val="10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Ligue o ar condicionado se precisar.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Os ventiladores não previnem as doenças relacionadas ao calor quando a temperatura estiver acima de 35 ºC (95 </a:t>
            </a:r>
            <a:r>
              <a:rPr lang="pt-BR" sz="11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°F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). Se você está preocupado(a) com o custo do funcionamento do seu ar condicionado, verifique se tem direito a receber um desconto na conta de energia elétrica da concessionária e da Agência de Ação Comunitária local.</a:t>
            </a: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Mantenha o calor do lado de fora fechando janelas e persianas durante o dia.</a:t>
            </a:r>
            <a:endParaRPr lang="en-US" sz="11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lvl="0">
              <a:spcAft>
                <a:spcPts val="10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Nunca deixe crianças ou animais de estimação em um carro sem vigilância.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Inclusive quando sair rapidamente para pegar algo ou fazer outras tarefas rápidas. Mesmo com as janelas abertas, as temperaturas internas podem subir quase 6 ºC (20°F) em 10 minutos.</a:t>
            </a:r>
          </a:p>
          <a:p>
            <a:pPr lvl="0">
              <a:spcAft>
                <a:spcPts val="1000"/>
              </a:spcAft>
            </a:pPr>
            <a:r>
              <a:rPr lang="pt-BR" sz="115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Pratique a boa vizinhança. </a:t>
            </a:r>
            <a:r>
              <a:rPr lang="pt-BR" sz="11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Acompanhe a sua família, os seus amigos e vizinhos, principalmente os idosos, quem mora sozinho(a), quem apresenta problemas de saúde e quem precisa de mais apoio.</a:t>
            </a:r>
            <a:endParaRPr lang="en-US" sz="1150" dirty="0">
              <a:solidFill>
                <a:srgbClr val="FF0000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42F50D-F479-7748-BD33-CE0A70207CA3}"/>
              </a:ext>
            </a:extLst>
          </p:cNvPr>
          <p:cNvSpPr/>
          <p:nvPr/>
        </p:nvSpPr>
        <p:spPr>
          <a:xfrm rot="5400000">
            <a:off x="-680339" y="9138016"/>
            <a:ext cx="1576024" cy="308186"/>
          </a:xfrm>
          <a:prstGeom prst="rect">
            <a:avLst/>
          </a:prstGeom>
          <a:solidFill>
            <a:srgbClr val="FFD4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66EC65B-C637-AD4F-958F-04B3C89AD550}"/>
              </a:ext>
            </a:extLst>
          </p:cNvPr>
          <p:cNvSpPr/>
          <p:nvPr/>
        </p:nvSpPr>
        <p:spPr>
          <a:xfrm>
            <a:off x="379550" y="626218"/>
            <a:ext cx="4467377" cy="272401"/>
          </a:xfrm>
          <a:prstGeom prst="rect">
            <a:avLst/>
          </a:prstGeom>
          <a:solidFill>
            <a:srgbClr val="B2CA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7C61B7-A5F2-F948-BD51-06178DB2BE25}"/>
              </a:ext>
            </a:extLst>
          </p:cNvPr>
          <p:cNvSpPr txBox="1"/>
          <p:nvPr/>
        </p:nvSpPr>
        <p:spPr>
          <a:xfrm>
            <a:off x="344763" y="23544"/>
            <a:ext cx="45369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 que você pode fazer para </a:t>
            </a:r>
            <a:br>
              <a:rPr lang="pt-BR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pt-BR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manter o corpo fresco?</a:t>
            </a:r>
          </a:p>
        </p:txBody>
      </p:sp>
    </p:spTree>
    <p:extLst>
      <p:ext uri="{BB962C8B-B14F-4D97-AF65-F5344CB8AC3E}">
        <p14:creationId xmlns:p14="http://schemas.microsoft.com/office/powerpoint/2010/main" val="336975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4394</TotalTime>
  <Words>996</Words>
  <Application>Microsoft Macintosh PowerPoint</Application>
  <PresentationFormat>Custom</PresentationFormat>
  <Paragraphs>46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Lato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Harmon, Elise</dc:creator>
  <cp:lastModifiedBy>Harmon, Elise</cp:lastModifiedBy>
  <cp:revision>60</cp:revision>
  <dcterms:created xsi:type="dcterms:W3CDTF">2020-08-05T16:17:11Z</dcterms:created>
  <dcterms:modified xsi:type="dcterms:W3CDTF">2020-09-23T19:57:26Z</dcterms:modified>
</cp:coreProperties>
</file>