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1"/>
    <a:srgbClr val="000000"/>
    <a:srgbClr val="B2CA35"/>
    <a:srgbClr val="4A7819"/>
    <a:srgbClr val="EEB300"/>
    <a:srgbClr val="FFA900"/>
    <a:srgbClr val="C00000"/>
    <a:srgbClr val="6B942E"/>
    <a:srgbClr val="3251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06" autoAdjust="0"/>
    <p:restoredTop sz="96208"/>
  </p:normalViewPr>
  <p:slideViewPr>
    <p:cSldViewPr snapToGrid="0" snapToObjects="1">
      <p:cViewPr varScale="1">
        <p:scale>
          <a:sx n="84" d="100"/>
          <a:sy n="84" d="100"/>
        </p:scale>
        <p:origin x="2368" y="2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48866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424127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2074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192082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152123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2DD03-DC6F-5B44-B1A4-BE4935117CD6}"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391289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2DD03-DC6F-5B44-B1A4-BE4935117CD6}" type="datetimeFigureOut">
              <a:rPr lang="en-US" smtClean="0"/>
              <a:t>9/23/20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9355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2DD03-DC6F-5B44-B1A4-BE4935117CD6}" type="datetimeFigureOut">
              <a:rPr lang="en-US" smtClean="0"/>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120257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2DD03-DC6F-5B44-B1A4-BE4935117CD6}" type="datetimeFigureOut">
              <a:rPr lang="en-US" smtClean="0"/>
              <a:t>9/23/20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91718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DC2DD03-DC6F-5B44-B1A4-BE4935117CD6}"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176784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DC2DD03-DC6F-5B44-B1A4-BE4935117CD6}"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5892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DC2DD03-DC6F-5B44-B1A4-BE4935117CD6}" type="datetimeFigureOut">
              <a:rPr lang="en-US" smtClean="0"/>
              <a:t>9/23/20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E90497E-F498-0C49-916A-273172FF34FD}" type="slidenum">
              <a:rPr lang="en-US" smtClean="0"/>
              <a:t>‹#›</a:t>
            </a:fld>
            <a:endParaRPr lang="en-US"/>
          </a:p>
        </p:txBody>
      </p:sp>
    </p:spTree>
    <p:extLst>
      <p:ext uri="{BB962C8B-B14F-4D97-AF65-F5344CB8AC3E}">
        <p14:creationId xmlns:p14="http://schemas.microsoft.com/office/powerpoint/2010/main" val="841433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6F4B74-058B-8C45-B6EA-6314AA587F63}"/>
              </a:ext>
            </a:extLst>
          </p:cNvPr>
          <p:cNvPicPr>
            <a:picLocks noChangeAspect="1"/>
          </p:cNvPicPr>
          <p:nvPr/>
        </p:nvPicPr>
        <p:blipFill>
          <a:blip r:embed="rId2">
            <a:alphaModFix amt="20000"/>
            <a:grayscl/>
          </a:blip>
          <a:stretch>
            <a:fillRect/>
          </a:stretch>
        </p:blipFill>
        <p:spPr>
          <a:xfrm>
            <a:off x="3265543" y="7145709"/>
            <a:ext cx="1220731" cy="771933"/>
          </a:xfrm>
          <a:prstGeom prst="rect">
            <a:avLst/>
          </a:prstGeom>
        </p:spPr>
      </p:pic>
      <p:sp>
        <p:nvSpPr>
          <p:cNvPr id="16" name="Rectangle 15">
            <a:extLst>
              <a:ext uri="{FF2B5EF4-FFF2-40B4-BE49-F238E27FC236}">
                <a16:creationId xmlns:a16="http://schemas.microsoft.com/office/drawing/2014/main" id="{1FFAF398-5251-8B4F-B49C-686C96F27E3E}"/>
              </a:ext>
            </a:extLst>
          </p:cNvPr>
          <p:cNvSpPr/>
          <p:nvPr/>
        </p:nvSpPr>
        <p:spPr>
          <a:xfrm>
            <a:off x="4389120" y="7254415"/>
            <a:ext cx="3008165" cy="2544286"/>
          </a:xfrm>
          <a:prstGeom prst="rect">
            <a:avLst/>
          </a:prstGeom>
          <a:solidFill>
            <a:schemeClr val="tx1">
              <a:lumMod val="65000"/>
              <a:lumOff val="35000"/>
            </a:schemeClr>
          </a:solidFill>
        </p:spPr>
        <p:txBody>
          <a:bodyPr wrap="square" lIns="182880" tIns="182880" rIns="182880" bIns="182880">
            <a:spAutoFit/>
          </a:bodyPr>
          <a:lstStyle/>
          <a:p>
            <a:pPr algn="r">
              <a:spcAft>
                <a:spcPts val="800"/>
              </a:spcAft>
            </a:pPr>
            <a:r>
              <a:rPr lang="ar-IQ" sz="1600" b="1" dirty="0">
                <a:solidFill>
                  <a:schemeClr val="bg1"/>
                </a:solidFill>
                <a:latin typeface="Lato" panose="020F0502020204030203" pitchFamily="34" charset="0"/>
                <a:ea typeface="Lato" panose="020F0502020204030203" pitchFamily="34" charset="0"/>
                <a:cs typeface="Lato" panose="020F0502020204030203" pitchFamily="34" charset="0"/>
              </a:rPr>
              <a:t>الاتصال: 
</a:t>
            </a:r>
            <a:r>
              <a:rPr lang="ar-IQ" sz="1150" dirty="0">
                <a:solidFill>
                  <a:schemeClr val="bg1"/>
                </a:solidFill>
                <a:latin typeface="Lato" panose="020F0502020204030203" pitchFamily="34" charset="0"/>
                <a:ea typeface="Lato" panose="020F0502020204030203" pitchFamily="34" charset="0"/>
                <a:cs typeface="Lato" panose="020F0502020204030203" pitchFamily="34" charset="0"/>
              </a:rPr>
              <a:t>الاسم</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b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br>
            <a:r>
              <a:rPr lang="ar-IQ" sz="1150" dirty="0">
                <a:solidFill>
                  <a:schemeClr val="bg1"/>
                </a:solidFill>
                <a:latin typeface="Lato" panose="020F0502020204030203" pitchFamily="34" charset="0"/>
                <a:ea typeface="Lato" panose="020F0502020204030203" pitchFamily="34" charset="0"/>
                <a:cs typeface="Lato" panose="020F0502020204030203" pitchFamily="34" charset="0"/>
              </a:rPr>
              <a:t>العنوان</a:t>
            </a:r>
            <a:b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br>
            <a:r>
              <a:rPr lang="ar-IQ" sz="1150" dirty="0">
                <a:solidFill>
                  <a:schemeClr val="bg1"/>
                </a:solidFill>
                <a:latin typeface="Lato" panose="020F0502020204030203" pitchFamily="34" charset="0"/>
                <a:ea typeface="Lato" panose="020F0502020204030203" pitchFamily="34" charset="0"/>
                <a:cs typeface="Lato" panose="020F0502020204030203" pitchFamily="34" charset="0"/>
              </a:rPr>
              <a:t>البريد الإلكتروني</a:t>
            </a:r>
            <a:b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br>
            <a:r>
              <a:rPr lang="ar-IQ" sz="1150" dirty="0">
                <a:solidFill>
                  <a:schemeClr val="bg1"/>
                </a:solidFill>
                <a:latin typeface="Lato" panose="020F0502020204030203" pitchFamily="34" charset="0"/>
                <a:ea typeface="Lato" panose="020F0502020204030203" pitchFamily="34" charset="0"/>
                <a:cs typeface="Lato" panose="020F0502020204030203" pitchFamily="34" charset="0"/>
              </a:rPr>
              <a:t>رقم الهاتف</a:t>
            </a:r>
            <a:endParaRPr lang="en-US" sz="1150" dirty="0">
              <a:solidFill>
                <a:schemeClr val="bg1"/>
              </a:solidFill>
              <a:latin typeface="Lato" panose="020F0502020204030203" pitchFamily="34" charset="0"/>
              <a:ea typeface="Lato" panose="020F0502020204030203" pitchFamily="34" charset="0"/>
              <a:cs typeface="Lato" panose="020F0502020204030203" pitchFamily="34" charset="0"/>
            </a:endParaRPr>
          </a:p>
          <a:p>
            <a:pPr>
              <a:spcAft>
                <a:spcPts val="800"/>
              </a:spcAft>
            </a:pPr>
            <a:endParaRPr lang="en-US" sz="1150" dirty="0">
              <a:solidFill>
                <a:schemeClr val="bg1"/>
              </a:solidFill>
              <a:latin typeface="Lato" panose="020F0502020204030203" pitchFamily="34" charset="0"/>
              <a:ea typeface="Lato" panose="020F0502020204030203" pitchFamily="34" charset="0"/>
              <a:cs typeface="Lato" panose="020F0502020204030203" pitchFamily="34" charset="0"/>
            </a:endParaRPr>
          </a:p>
          <a:p>
            <a:pPr>
              <a:spcAft>
                <a:spcPts val="800"/>
              </a:spcAft>
            </a:pPr>
            <a:endParaRPr lang="en-US" sz="1150" dirty="0">
              <a:solidFill>
                <a:schemeClr val="bg1"/>
              </a:solidFill>
              <a:latin typeface="Lato" panose="020F0502020204030203" pitchFamily="34" charset="0"/>
              <a:ea typeface="Lato" panose="020F0502020204030203" pitchFamily="34" charset="0"/>
              <a:cs typeface="Lato" panose="020F0502020204030203" pitchFamily="34" charset="0"/>
            </a:endParaRPr>
          </a:p>
          <a:p>
            <a:pPr>
              <a:spcAft>
                <a:spcPts val="800"/>
              </a:spcAft>
            </a:pPr>
            <a:endParaRPr lang="en-US" sz="1150" dirty="0">
              <a:solidFill>
                <a:schemeClr val="bg1"/>
              </a:solidFill>
              <a:latin typeface="Lato" panose="020F0502020204030203" pitchFamily="34" charset="0"/>
              <a:ea typeface="Lato" panose="020F0502020204030203" pitchFamily="34" charset="0"/>
              <a:cs typeface="Lato" panose="020F0502020204030203" pitchFamily="34" charset="0"/>
            </a:endParaRPr>
          </a:p>
          <a:p>
            <a:pPr>
              <a:spcAft>
                <a:spcPts val="800"/>
              </a:spcAft>
            </a:pP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YOUR LOGO</a:t>
            </a:r>
          </a:p>
        </p:txBody>
      </p:sp>
      <p:pic>
        <p:nvPicPr>
          <p:cNvPr id="14" name="Picture 13" descr="A close up of a sign&#10;&#10;Description automatically generated">
            <a:extLst>
              <a:ext uri="{FF2B5EF4-FFF2-40B4-BE49-F238E27FC236}">
                <a16:creationId xmlns:a16="http://schemas.microsoft.com/office/drawing/2014/main" id="{72A896E4-E06E-5644-8799-8BBD652CFB58}"/>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0" y="-1"/>
            <a:ext cx="7772400" cy="3941641"/>
          </a:xfrm>
          <a:prstGeom prst="rect">
            <a:avLst/>
          </a:prstGeom>
        </p:spPr>
      </p:pic>
      <p:sp>
        <p:nvSpPr>
          <p:cNvPr id="10" name="Rectangle 9">
            <a:extLst>
              <a:ext uri="{FF2B5EF4-FFF2-40B4-BE49-F238E27FC236}">
                <a16:creationId xmlns:a16="http://schemas.microsoft.com/office/drawing/2014/main" id="{F9B6960B-1CFB-274B-98D8-CB4A4CE4B9A6}"/>
              </a:ext>
            </a:extLst>
          </p:cNvPr>
          <p:cNvSpPr/>
          <p:nvPr/>
        </p:nvSpPr>
        <p:spPr>
          <a:xfrm>
            <a:off x="2243136" y="0"/>
            <a:ext cx="5727384" cy="4107086"/>
          </a:xfrm>
          <a:prstGeom prst="rect">
            <a:avLst/>
          </a:prstGeom>
          <a:noFill/>
        </p:spPr>
        <p:txBody>
          <a:bodyPr wrap="square" lIns="731520" tIns="1554480" rIns="1188720" bIns="274320">
            <a:spAutoFit/>
          </a:bodyPr>
          <a:lstStyle/>
          <a:p>
            <a:pPr algn="r">
              <a:lnSpc>
                <a:spcPct val="107000"/>
              </a:lnSpc>
              <a:spcAft>
                <a:spcPts val="800"/>
              </a:spcAft>
            </a:pPr>
            <a:r>
              <a:rPr lang="ar-IQ" sz="1400" b="1" dirty="0">
                <a:solidFill>
                  <a:schemeClr val="bg1"/>
                </a:solidFill>
                <a:latin typeface="Lato" panose="020F0502020204030203" pitchFamily="34" charset="0"/>
                <a:ea typeface="Lato" panose="020F0502020204030203" pitchFamily="34" charset="0"/>
                <a:cs typeface="Lato" panose="020F0502020204030203" pitchFamily="34" charset="0"/>
              </a:rPr>
              <a:t>الحرارة الشديدة يمكن أن تؤدي إلى مرض خطير وتكون مهددة للحياة.    
من الممكن أن تتوقع أحيائنا فصول صيف أكثر سخونة وموجات حرارة أكثر تواترا وشدة حيث يتسبب تغير المناخ في ارتفاع درجات الحرارة. على الرغم من أن حالة الطوارئ كوفيد 19 تجعل من الصعب استخدام حلول التبريد النموذجية لدينا، إلا أن إيجاد طرق  تبقيك هادئًا وآمنًا، سواء في المنزل أو خارجه يعتبر أكثر أهمية من أي وقت مضى. 
</a:t>
            </a:r>
            <a:endParaRPr lang="en-US" sz="14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EF6577B6-D52D-C64F-B457-670E279537C5}"/>
              </a:ext>
            </a:extLst>
          </p:cNvPr>
          <p:cNvSpPr txBox="1"/>
          <p:nvPr/>
        </p:nvSpPr>
        <p:spPr>
          <a:xfrm>
            <a:off x="2871791" y="429222"/>
            <a:ext cx="4029075" cy="954107"/>
          </a:xfrm>
          <a:prstGeom prst="rect">
            <a:avLst/>
          </a:prstGeom>
          <a:noFill/>
        </p:spPr>
        <p:txBody>
          <a:bodyPr wrap="square" rtlCol="0">
            <a:spAutoFit/>
          </a:bodyPr>
          <a:lstStyle/>
          <a:p>
            <a:pPr algn="r"/>
            <a:r>
              <a:rPr lang="ar-IQ" sz="2800" dirty="0">
                <a:solidFill>
                  <a:schemeClr val="bg1"/>
                </a:solidFill>
                <a:latin typeface="Lato" panose="020F0502020204030203" pitchFamily="34" charset="0"/>
                <a:ea typeface="Lato" panose="020F0502020204030203" pitchFamily="34" charset="0"/>
                <a:cs typeface="Lato" panose="020F0502020204030203" pitchFamily="34" charset="0"/>
              </a:rPr>
              <a:t>الحفاظ على البرودة أثناء الحر الشديد</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16">
            <a:extLst>
              <a:ext uri="{FF2B5EF4-FFF2-40B4-BE49-F238E27FC236}">
                <a16:creationId xmlns:a16="http://schemas.microsoft.com/office/drawing/2014/main" id="{CFAD1598-9C06-8E49-A988-0F1D2A0F7E51}"/>
              </a:ext>
            </a:extLst>
          </p:cNvPr>
          <p:cNvSpPr/>
          <p:nvPr/>
        </p:nvSpPr>
        <p:spPr>
          <a:xfrm>
            <a:off x="0" y="3887411"/>
            <a:ext cx="7772400" cy="32137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1583EE-0706-E746-B690-9E23726B422A}"/>
              </a:ext>
            </a:extLst>
          </p:cNvPr>
          <p:cNvSpPr/>
          <p:nvPr/>
        </p:nvSpPr>
        <p:spPr>
          <a:xfrm>
            <a:off x="258430" y="4122466"/>
            <a:ext cx="4443410" cy="2946640"/>
          </a:xfrm>
          <a:prstGeom prst="rect">
            <a:avLst/>
          </a:prstGeom>
        </p:spPr>
        <p:txBody>
          <a:bodyPr wrap="square">
            <a:spAutoFit/>
          </a:bodyPr>
          <a:lstStyle/>
          <a:p>
            <a:pPr marR="0" lvl="0" algn="r">
              <a:lnSpc>
                <a:spcPct val="115000"/>
              </a:lnSpc>
              <a:spcBef>
                <a:spcPts val="0"/>
              </a:spcBef>
              <a:spcAft>
                <a:spcPts val="600"/>
              </a:spcAft>
            </a:pPr>
            <a:r>
              <a:rPr lang="ar-IQ" sz="1200" b="1" dirty="0">
                <a:solidFill>
                  <a:schemeClr val="bg1"/>
                </a:solidFill>
                <a:latin typeface="Lato" panose="020F0502020204030203" pitchFamily="34" charset="0"/>
                <a:ea typeface="Lato" panose="020F0502020204030203" pitchFamily="34" charset="0"/>
                <a:cs typeface="Lato" panose="020F0502020204030203" pitchFamily="34" charset="0"/>
              </a:rPr>
              <a:t>اناس بدون مكييفات الهواء. قد يكون لدى العديد من الأشخاص وحدة تكييف، ولكن قد يترددون في تشغيلها بسبب تكاليف الطاقة. 
كبار السن (65+) والأطفال (تحت سن 5 سنوات).
الأشخاص الحوامل أو المرضعات. 
الأشخاص الذين يعانون من حالات طبية موجودة مسبقًا، مثل القلب والرئة والكلى والحالات الصحية العقلية.
اناس على أدوية معينة. استشر طبيبك حول الأدوية التي تتناولها والحرارة الشديدة.  
العمال في الهواء الطلق والرياضيين.
الناس الذين يأخذون في المقام الأول وسائل النقل العام. أولئك الذين قد يسيرون أو ينتظرون في طابور في الخارج للعبور أو العمل أو اي من الخدمات الأساسية.
</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DED31D21-65EA-954F-B642-0B7331402A73}"/>
              </a:ext>
            </a:extLst>
          </p:cNvPr>
          <p:cNvSpPr/>
          <p:nvPr/>
        </p:nvSpPr>
        <p:spPr>
          <a:xfrm>
            <a:off x="4709811" y="4122466"/>
            <a:ext cx="2191055" cy="2222147"/>
          </a:xfrm>
          <a:prstGeom prst="rect">
            <a:avLst/>
          </a:prstGeom>
        </p:spPr>
        <p:txBody>
          <a:bodyPr wrap="square">
            <a:spAutoFit/>
          </a:bodyPr>
          <a:lstStyle/>
          <a:p>
            <a:pPr algn="r">
              <a:lnSpc>
                <a:spcPct val="107000"/>
              </a:lnSpc>
              <a:spcAft>
                <a:spcPts val="800"/>
              </a:spcAft>
            </a:pPr>
            <a:r>
              <a:rPr lang="ar-IQ" sz="1400" b="1" dirty="0">
                <a:solidFill>
                  <a:schemeClr val="bg1"/>
                </a:solidFill>
                <a:latin typeface="Lato" panose="020F0502020204030203" pitchFamily="34" charset="0"/>
                <a:ea typeface="Lato" panose="020F0502020204030203" pitchFamily="34" charset="0"/>
                <a:cs typeface="Lato" panose="020F0502020204030203" pitchFamily="34" charset="0"/>
              </a:rPr>
              <a:t>من هو الأكثر عرضة للخطر؟</a:t>
            </a:r>
            <a:r>
              <a:rPr lang="ar-IQ" sz="16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ar-IQ" sz="1200" dirty="0">
                <a:solidFill>
                  <a:schemeClr val="bg1"/>
                </a:solidFill>
                <a:latin typeface="Lato" panose="020F0502020204030203" pitchFamily="34" charset="0"/>
                <a:ea typeface="Lato" panose="020F0502020204030203" pitchFamily="34" charset="0"/>
                <a:cs typeface="Lato" panose="020F0502020204030203" pitchFamily="34" charset="0"/>
              </a:rPr>
              <a:t>الحرارة تؤثر علينا جميعاً، لكن البعض منا في خطر أكبر. ويتفاعل مختلف الناس بشكل مختلف مع الحرارة على أساس أعمارهم وصحتهم وظروفهم المعيشية (بما في ذلك نوع السكن، معاناة التشرد، والعيش في عزلة اجتماعية). معظمنا لديه صديق واحد على الأقل أو أحد أفراد الأسرة الذي يندرج ضمن إحدى الفئات التالية: </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4F23C104-18FF-5346-861D-F03F439C3DC0}"/>
              </a:ext>
            </a:extLst>
          </p:cNvPr>
          <p:cNvSpPr/>
          <p:nvPr/>
        </p:nvSpPr>
        <p:spPr>
          <a:xfrm>
            <a:off x="696390" y="7328858"/>
            <a:ext cx="3356370" cy="2572435"/>
          </a:xfrm>
          <a:prstGeom prst="rect">
            <a:avLst/>
          </a:prstGeom>
        </p:spPr>
        <p:txBody>
          <a:bodyPr wrap="square">
            <a:spAutoFit/>
          </a:bodyPr>
          <a:lstStyle/>
          <a:p>
            <a:pPr algn="r">
              <a:lnSpc>
                <a:spcPct val="107000"/>
              </a:lnSpc>
              <a:spcAft>
                <a:spcPts val="800"/>
              </a:spcAft>
            </a:pPr>
            <a:r>
              <a:rPr lang="ar-IQ" sz="1200" b="1" dirty="0">
                <a:latin typeface="Lato" panose="020F0502020204030203" pitchFamily="34" charset="0"/>
                <a:ea typeface="Lato" panose="020F0502020204030203" pitchFamily="34" charset="0"/>
                <a:cs typeface="Lato" panose="020F0502020204030203" pitchFamily="34" charset="0"/>
              </a:rPr>
              <a:t>هل أنت، صديق، أو أحد أفراد العائلة وتجد صعوبة في الحفاظ على برودة هذا الصيف؟ 
هناك برامج في المجتمع لمساعدتك!</a:t>
            </a:r>
            <a:r>
              <a:rPr lang="en-US" sz="1200" b="1" dirty="0">
                <a:latin typeface="Lato" panose="020F0502020204030203" pitchFamily="34" charset="0"/>
                <a:ea typeface="Lato" panose="020F0502020204030203" pitchFamily="34" charset="0"/>
                <a:cs typeface="Lato" panose="020F0502020204030203" pitchFamily="34" charset="0"/>
              </a:rPr>
              <a:t>X </a:t>
            </a:r>
            <a:r>
              <a:rPr lang="ar-IQ" sz="1200" b="1" dirty="0">
                <a:latin typeface="Lato" panose="020F0502020204030203" pitchFamily="34" charset="0"/>
                <a:ea typeface="Lato" panose="020F0502020204030203" pitchFamily="34" charset="0"/>
                <a:cs typeface="Lato" panose="020F0502020204030203" pitchFamily="34" charset="0"/>
              </a:rPr>
              <a:t>
إضافة معلومات خاصة بالمجتمع هنا حول البرامج والموارد</a:t>
            </a:r>
            <a:r>
              <a:rPr lang="en-US" sz="1200" b="1" dirty="0">
                <a:latin typeface="Lato" panose="020F0502020204030203" pitchFamily="34" charset="0"/>
                <a:ea typeface="Lato" panose="020F0502020204030203" pitchFamily="34" charset="0"/>
                <a:cs typeface="Lato" panose="020F0502020204030203" pitchFamily="34" charset="0"/>
              </a:rPr>
              <a:t>’</a:t>
            </a:r>
          </a:p>
          <a:p>
            <a:pPr marL="171450" indent="-171450">
              <a:lnSpc>
                <a:spcPct val="107000"/>
              </a:lnSpc>
              <a:spcAft>
                <a:spcPts val="800"/>
              </a:spcAft>
              <a:buFont typeface="Arial" panose="020B0604020202020204" pitchFamily="34" charset="0"/>
              <a:buChar cha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lnSpc>
                <a:spcPct val="107000"/>
              </a:lnSpc>
              <a:spcAft>
                <a:spcPts val="800"/>
              </a:spcAft>
              <a:buFont typeface="Arial" panose="020B0604020202020204" pitchFamily="34" charset="0"/>
              <a:buChar cha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lnSpc>
                <a:spcPct val="107000"/>
              </a:lnSpc>
              <a:spcAft>
                <a:spcPts val="800"/>
              </a:spcAft>
              <a:buFont typeface="Arial" panose="020B0604020202020204" pitchFamily="34" charset="0"/>
              <a:buChar cha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lnSpc>
                <a:spcPct val="107000"/>
              </a:lnSpc>
              <a:spcAft>
                <a:spcPts val="800"/>
              </a:spcAft>
              <a:buFont typeface="Arial" panose="020B0604020202020204" pitchFamily="34" charset="0"/>
              <a:buChar char="•"/>
            </a:pPr>
            <a:endParaRPr lang="en-US" sz="1200" b="1" dirty="0">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endParaRPr lang="en-US" sz="12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329A0060-CD21-EC43-B58F-EA772CF452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6819" y="9001125"/>
            <a:ext cx="1800336" cy="900168"/>
          </a:xfrm>
          <a:prstGeom prst="rect">
            <a:avLst/>
          </a:prstGeom>
        </p:spPr>
      </p:pic>
      <p:pic>
        <p:nvPicPr>
          <p:cNvPr id="24" name="Picture 23">
            <a:extLst>
              <a:ext uri="{FF2B5EF4-FFF2-40B4-BE49-F238E27FC236}">
                <a16:creationId xmlns:a16="http://schemas.microsoft.com/office/drawing/2014/main" id="{11F091C5-4D4B-A347-A054-D2578F8B2721}"/>
              </a:ext>
            </a:extLst>
          </p:cNvPr>
          <p:cNvPicPr>
            <a:picLocks noChangeAspect="1"/>
          </p:cNvPicPr>
          <p:nvPr/>
        </p:nvPicPr>
        <p:blipFill>
          <a:blip r:embed="rId5" cstate="email">
            <a:alphaModFix amt="20000"/>
            <a:grayscl/>
            <a:extLst>
              <a:ext uri="{28A0092B-C50C-407E-A947-70E740481C1C}">
                <a14:useLocalDpi xmlns:a14="http://schemas.microsoft.com/office/drawing/2010/main"/>
              </a:ext>
            </a:extLst>
          </a:blip>
          <a:stretch>
            <a:fillRect/>
          </a:stretch>
        </p:blipFill>
        <p:spPr>
          <a:xfrm>
            <a:off x="258430" y="7902368"/>
            <a:ext cx="660639" cy="1906365"/>
          </a:xfrm>
          <a:prstGeom prst="rect">
            <a:avLst/>
          </a:prstGeom>
        </p:spPr>
      </p:pic>
    </p:spTree>
    <p:extLst>
      <p:ext uri="{BB962C8B-B14F-4D97-AF65-F5344CB8AC3E}">
        <p14:creationId xmlns:p14="http://schemas.microsoft.com/office/powerpoint/2010/main" val="128438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BE69434-9ECA-CC43-967A-62C12112B6D7}"/>
              </a:ext>
            </a:extLst>
          </p:cNvPr>
          <p:cNvPicPr>
            <a:picLocks noChangeAspect="1"/>
          </p:cNvPicPr>
          <p:nvPr/>
        </p:nvPicPr>
        <p:blipFill>
          <a:blip r:embed="rId2">
            <a:alphaModFix amt="20000"/>
            <a:grayscl/>
          </a:blip>
          <a:stretch>
            <a:fillRect/>
          </a:stretch>
        </p:blipFill>
        <p:spPr>
          <a:xfrm>
            <a:off x="5909190" y="6042025"/>
            <a:ext cx="1246676" cy="3490692"/>
          </a:xfrm>
          <a:prstGeom prst="rect">
            <a:avLst/>
          </a:prstGeom>
        </p:spPr>
      </p:pic>
      <p:pic>
        <p:nvPicPr>
          <p:cNvPr id="21" name="Picture 20">
            <a:extLst>
              <a:ext uri="{FF2B5EF4-FFF2-40B4-BE49-F238E27FC236}">
                <a16:creationId xmlns:a16="http://schemas.microsoft.com/office/drawing/2014/main" id="{2977DA09-711B-D346-BAA9-B24C8457D53C}"/>
              </a:ext>
            </a:extLst>
          </p:cNvPr>
          <p:cNvPicPr>
            <a:picLocks noChangeAspect="1"/>
          </p:cNvPicPr>
          <p:nvPr/>
        </p:nvPicPr>
        <p:blipFill>
          <a:blip r:embed="rId3">
            <a:alphaModFix amt="20000"/>
            <a:grayscl/>
          </a:blip>
          <a:stretch>
            <a:fillRect/>
          </a:stretch>
        </p:blipFill>
        <p:spPr>
          <a:xfrm>
            <a:off x="3057263" y="3378649"/>
            <a:ext cx="1357576" cy="1378461"/>
          </a:xfrm>
          <a:prstGeom prst="rect">
            <a:avLst/>
          </a:prstGeom>
        </p:spPr>
      </p:pic>
      <p:sp>
        <p:nvSpPr>
          <p:cNvPr id="4" name="Rectangle 3">
            <a:extLst>
              <a:ext uri="{FF2B5EF4-FFF2-40B4-BE49-F238E27FC236}">
                <a16:creationId xmlns:a16="http://schemas.microsoft.com/office/drawing/2014/main" id="{63C83EBD-7251-4840-AA2D-38C514839C05}"/>
              </a:ext>
            </a:extLst>
          </p:cNvPr>
          <p:cNvSpPr/>
          <p:nvPr/>
        </p:nvSpPr>
        <p:spPr>
          <a:xfrm>
            <a:off x="0" y="1"/>
            <a:ext cx="7772400" cy="33320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BA279D-8A25-DE45-8033-C331F4F179AB}"/>
              </a:ext>
            </a:extLst>
          </p:cNvPr>
          <p:cNvSpPr/>
          <p:nvPr/>
        </p:nvSpPr>
        <p:spPr>
          <a:xfrm>
            <a:off x="3675933" y="513022"/>
            <a:ext cx="3387807" cy="244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9A2E62-3CCF-ED4F-A5B6-84F60F75099A}"/>
              </a:ext>
            </a:extLst>
          </p:cNvPr>
          <p:cNvSpPr/>
          <p:nvPr/>
        </p:nvSpPr>
        <p:spPr>
          <a:xfrm>
            <a:off x="2848386" y="3542564"/>
            <a:ext cx="1554480" cy="1457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0412CC-E4BA-A141-9C3D-F6F8C885BCB3}"/>
              </a:ext>
            </a:extLst>
          </p:cNvPr>
          <p:cNvSpPr/>
          <p:nvPr/>
        </p:nvSpPr>
        <p:spPr>
          <a:xfrm>
            <a:off x="4765801" y="3391246"/>
            <a:ext cx="2638973" cy="2821285"/>
          </a:xfrm>
          <a:prstGeom prst="rect">
            <a:avLst/>
          </a:prstGeom>
          <a:solidFill>
            <a:schemeClr val="bg2"/>
          </a:solidFill>
        </p:spPr>
        <p:txBody>
          <a:bodyPr wrap="square" lIns="182880" tIns="137160" rIns="137160" bIns="137160">
            <a:spAutoFit/>
          </a:bodyPr>
          <a:lstStyle/>
          <a:p>
            <a:pPr algn="r">
              <a:spcAft>
                <a:spcPts val="800"/>
              </a:spcAft>
            </a:pPr>
            <a:r>
              <a:rPr lang="ar-IQ" sz="1200" b="1" dirty="0">
                <a:latin typeface="Lato" panose="020F0502020204030203" pitchFamily="34" charset="0"/>
                <a:ea typeface="Lato" panose="020F0502020204030203" pitchFamily="34" charset="0"/>
                <a:cs typeface="Lato" panose="020F0502020204030203" pitchFamily="34" charset="0"/>
              </a:rPr>
              <a:t> الاحتياطات اللازم اتخاذها من كوفيد 19:</a:t>
            </a:r>
            <a:r>
              <a:rPr lang="en-US" sz="1200" b="1" dirty="0">
                <a:latin typeface="Lato" panose="020F0502020204030203" pitchFamily="34" charset="0"/>
                <a:ea typeface="Lato" panose="020F0502020204030203" pitchFamily="34" charset="0"/>
                <a:cs typeface="Lato" panose="020F0502020204030203" pitchFamily="34" charset="0"/>
              </a:rPr>
              <a:t>
</a:t>
            </a:r>
            <a:r>
              <a:rPr lang="ar-IQ" sz="1200" b="1" dirty="0">
                <a:latin typeface="Lato" panose="020F0502020204030203" pitchFamily="34" charset="0"/>
                <a:ea typeface="Lato" panose="020F0502020204030203" pitchFamily="34" charset="0"/>
                <a:cs typeface="Lato" panose="020F0502020204030203" pitchFamily="34" charset="0"/>
              </a:rPr>
              <a:t>الاستمرار في ارتداء كمامة وجه  </a:t>
            </a:r>
            <a:r>
              <a:rPr lang="ar-IQ" sz="1200" dirty="0">
                <a:latin typeface="Lato" panose="020F0502020204030203" pitchFamily="34" charset="0"/>
                <a:ea typeface="Lato" panose="020F0502020204030203" pitchFamily="34" charset="0"/>
                <a:cs typeface="Lato" panose="020F0502020204030203" pitchFamily="34" charset="0"/>
              </a:rPr>
              <a:t>عندما تتواجد بالقرب من الآخرين. 
ابقاء </a:t>
            </a:r>
            <a:r>
              <a:rPr lang="ar-IQ" sz="1200" b="1" dirty="0">
                <a:latin typeface="Lato" panose="020F0502020204030203" pitchFamily="34" charset="0"/>
                <a:ea typeface="Lato" panose="020F0502020204030203" pitchFamily="34" charset="0"/>
                <a:cs typeface="Lato" panose="020F0502020204030203" pitchFamily="34" charset="0"/>
              </a:rPr>
              <a:t>المسافة الاجتماعية على الأقل 6 أقدام </a:t>
            </a:r>
            <a:r>
              <a:rPr lang="ar-IQ" sz="1200" dirty="0">
                <a:latin typeface="Lato" panose="020F0502020204030203" pitchFamily="34" charset="0"/>
                <a:ea typeface="Lato" panose="020F0502020204030203" pitchFamily="34" charset="0"/>
                <a:cs typeface="Lato" panose="020F0502020204030203" pitchFamily="34" charset="0"/>
              </a:rPr>
              <a:t>بعيدا عن الآخرين</a:t>
            </a:r>
            <a:r>
              <a:rPr lang="ar-IQ" sz="1200" b="1" dirty="0">
                <a:latin typeface="Lato" panose="020F0502020204030203" pitchFamily="34" charset="0"/>
                <a:ea typeface="Lato" panose="020F0502020204030203" pitchFamily="34" charset="0"/>
                <a:cs typeface="Lato" panose="020F0502020204030203" pitchFamily="34" charset="0"/>
              </a:rPr>
              <a:t>. </a:t>
            </a:r>
            <a:endParaRPr lang="en-US" sz="1200" dirty="0">
              <a:latin typeface="Lato" panose="020F0502020204030203" pitchFamily="34" charset="0"/>
              <a:ea typeface="Lato" panose="020F0502020204030203" pitchFamily="34" charset="0"/>
              <a:cs typeface="Lato" panose="020F0502020204030203" pitchFamily="34" charset="0"/>
            </a:endParaRPr>
          </a:p>
          <a:p>
            <a:pPr marL="285750" indent="-285750" algn="r">
              <a:spcAft>
                <a:spcPts val="800"/>
              </a:spcAft>
              <a:buFont typeface="Arial"/>
              <a:buChar char="•"/>
            </a:pPr>
            <a:r>
              <a:rPr lang="ar-IQ" sz="1200" b="1" dirty="0">
                <a:latin typeface="Lato" panose="020F0502020204030203" pitchFamily="34" charset="0"/>
                <a:ea typeface="Lato" panose="020F0502020204030203" pitchFamily="34" charset="0"/>
                <a:cs typeface="Lato" panose="020F0502020204030203" pitchFamily="34" charset="0"/>
              </a:rPr>
              <a:t>اغسل يديك </a:t>
            </a:r>
            <a:r>
              <a:rPr lang="ar-IQ" sz="1200" dirty="0">
                <a:latin typeface="Lato" panose="020F0502020204030203" pitchFamily="34" charset="0"/>
                <a:ea typeface="Lato" panose="020F0502020204030203" pitchFamily="34" charset="0"/>
                <a:cs typeface="Lato" panose="020F0502020204030203" pitchFamily="34" charset="0"/>
              </a:rPr>
              <a:t>بشكل متكرر </a:t>
            </a:r>
            <a:r>
              <a:rPr lang="ar-IQ" sz="1200" b="1" dirty="0">
                <a:latin typeface="Lato" panose="020F0502020204030203" pitchFamily="34" charset="0"/>
                <a:ea typeface="Lato" panose="020F0502020204030203" pitchFamily="34" charset="0"/>
                <a:cs typeface="Lato" panose="020F0502020204030203" pitchFamily="34" charset="0"/>
              </a:rPr>
              <a:t>
ابق في المنزل </a:t>
            </a:r>
            <a:r>
              <a:rPr lang="ar-IQ" sz="1200" dirty="0">
                <a:latin typeface="Lato" panose="020F0502020204030203" pitchFamily="34" charset="0"/>
                <a:ea typeface="Lato" panose="020F0502020204030203" pitchFamily="34" charset="0"/>
                <a:cs typeface="Lato" panose="020F0502020204030203" pitchFamily="34" charset="0"/>
              </a:rPr>
              <a:t>إذا كنت تعاني من أعراض كوفيد 19</a:t>
            </a:r>
            <a:r>
              <a:rPr lang="en-US" sz="1200" b="1" dirty="0">
                <a:latin typeface="Lato" panose="020F0502020204030203" pitchFamily="34" charset="0"/>
                <a:ea typeface="Lato" panose="020F0502020204030203" pitchFamily="34" charset="0"/>
                <a:cs typeface="Lato" panose="020F0502020204030203" pitchFamily="34" charset="0"/>
              </a:rPr>
              <a:t>
</a:t>
            </a:r>
            <a:r>
              <a:rPr lang="ar-IQ" sz="1200" b="1" dirty="0">
                <a:latin typeface="Lato" panose="020F0502020204030203" pitchFamily="34" charset="0"/>
                <a:ea typeface="Lato" panose="020F0502020204030203" pitchFamily="34" charset="0"/>
                <a:cs typeface="Lato" panose="020F0502020204030203" pitchFamily="34" charset="0"/>
              </a:rPr>
              <a:t>قم بعمل اختبار </a:t>
            </a:r>
            <a:r>
              <a:rPr lang="ar-IQ" sz="1200" dirty="0">
                <a:latin typeface="Lato" panose="020F0502020204030203" pitchFamily="34" charset="0"/>
                <a:ea typeface="Lato" panose="020F0502020204030203" pitchFamily="34" charset="0"/>
                <a:cs typeface="Lato" panose="020F0502020204030203" pitchFamily="34" charset="0"/>
              </a:rPr>
              <a:t>إذا كنت تعتقد أنك  قد اصبت.</a:t>
            </a:r>
            <a:endParaRPr lang="en-US" sz="1200" dirty="0">
              <a:latin typeface="Lato" panose="020F0502020204030203" pitchFamily="34" charset="0"/>
              <a:ea typeface="Lato" panose="020F0502020204030203" pitchFamily="34" charset="0"/>
              <a:cs typeface="Lato" panose="020F0502020204030203" pitchFamily="34" charset="0"/>
            </a:endParaRPr>
          </a:p>
        </p:txBody>
      </p:sp>
      <p:pic>
        <p:nvPicPr>
          <p:cNvPr id="19" name="Picture 18">
            <a:extLst>
              <a:ext uri="{FF2B5EF4-FFF2-40B4-BE49-F238E27FC236}">
                <a16:creationId xmlns:a16="http://schemas.microsoft.com/office/drawing/2014/main" id="{683B4BC6-2D67-8F42-A53F-D54FD9762B51}"/>
              </a:ext>
            </a:extLst>
          </p:cNvPr>
          <p:cNvPicPr>
            <a:picLocks noChangeAspect="1"/>
          </p:cNvPicPr>
          <p:nvPr/>
        </p:nvPicPr>
        <p:blipFill>
          <a:blip r:embed="rId4">
            <a:alphaModFix/>
            <a:duotone>
              <a:schemeClr val="bg2">
                <a:shade val="45000"/>
                <a:satMod val="135000"/>
              </a:schemeClr>
              <a:prstClr val="white"/>
            </a:duotone>
          </a:blip>
          <a:stretch>
            <a:fillRect/>
          </a:stretch>
        </p:blipFill>
        <p:spPr>
          <a:xfrm rot="16822998">
            <a:off x="-341367" y="-1163943"/>
            <a:ext cx="2536149" cy="2536149"/>
          </a:xfrm>
          <a:prstGeom prst="rect">
            <a:avLst/>
          </a:prstGeom>
        </p:spPr>
      </p:pic>
      <p:sp>
        <p:nvSpPr>
          <p:cNvPr id="11" name="Rectangle 10">
            <a:extLst>
              <a:ext uri="{FF2B5EF4-FFF2-40B4-BE49-F238E27FC236}">
                <a16:creationId xmlns:a16="http://schemas.microsoft.com/office/drawing/2014/main" id="{C3D7C0BA-7956-104E-B5F1-6CE4E2A65D8C}"/>
              </a:ext>
            </a:extLst>
          </p:cNvPr>
          <p:cNvSpPr/>
          <p:nvPr/>
        </p:nvSpPr>
        <p:spPr>
          <a:xfrm>
            <a:off x="420940" y="1038979"/>
            <a:ext cx="6696565" cy="2558970"/>
          </a:xfrm>
          <a:prstGeom prst="rect">
            <a:avLst/>
          </a:prstGeom>
        </p:spPr>
        <p:txBody>
          <a:bodyPr wrap="square">
            <a:spAutoFit/>
          </a:bodyPr>
          <a:lstStyle/>
          <a:p>
            <a:pPr algn="r">
              <a:lnSpc>
                <a:spcPct val="107000"/>
              </a:lnSpc>
              <a:spcAft>
                <a:spcPts val="800"/>
              </a:spcAft>
            </a:pPr>
            <a:r>
              <a:rPr lang="ar-IQ" sz="1600" b="1" dirty="0">
                <a:latin typeface="Lato" panose="020F0502020204030203" pitchFamily="34" charset="0"/>
                <a:ea typeface="Lato" panose="020F0502020204030203" pitchFamily="34" charset="0"/>
                <a:cs typeface="Lato" panose="020F0502020204030203" pitchFamily="34" charset="0"/>
              </a:rPr>
              <a:t>قبل اليوم الحار 
</a:t>
            </a:r>
            <a:r>
              <a:rPr lang="ar-IQ" sz="1150" b="1" dirty="0">
                <a:latin typeface="Lato" panose="020F0502020204030203" pitchFamily="34" charset="0"/>
                <a:ea typeface="Lato" panose="020F0502020204030203" pitchFamily="34" charset="0"/>
                <a:cs typeface="Lato" panose="020F0502020204030203" pitchFamily="34" charset="0"/>
              </a:rPr>
              <a:t>مراقبة تقارير الطقس المحلية </a:t>
            </a:r>
            <a:r>
              <a:rPr lang="ar-IQ" sz="1150" dirty="0">
                <a:latin typeface="Lato" panose="020F0502020204030203" pitchFamily="34" charset="0"/>
                <a:ea typeface="Lato" panose="020F0502020204030203" pitchFamily="34" charset="0"/>
                <a:cs typeface="Lato" panose="020F0502020204030203" pitchFamily="34" charset="0"/>
              </a:rPr>
              <a:t>والبحث عن الأيام الحارة. تأكد من النظر إلى </a:t>
            </a:r>
            <a:r>
              <a:rPr lang="ar-IQ" sz="1150" b="1" dirty="0">
                <a:latin typeface="Lato" panose="020F0502020204030203" pitchFamily="34" charset="0"/>
                <a:ea typeface="Lato" panose="020F0502020204030203" pitchFamily="34" charset="0"/>
                <a:cs typeface="Lato" panose="020F0502020204030203" pitchFamily="34" charset="0"/>
              </a:rPr>
              <a:t>مؤشر الحرارة</a:t>
            </a:r>
            <a:r>
              <a:rPr lang="ar-IQ" sz="1150" dirty="0">
                <a:latin typeface="Lato" panose="020F0502020204030203" pitchFamily="34" charset="0"/>
                <a:ea typeface="Lato" panose="020F0502020204030203" pitchFamily="34" charset="0"/>
                <a:cs typeface="Lato" panose="020F0502020204030203" pitchFamily="34" charset="0"/>
              </a:rPr>
              <a:t>، الذي يقيس مدى السخونة  على أساس درجة الحرارة ومستويات الرطوبة. </a:t>
            </a:r>
            <a:r>
              <a:rPr lang="ar-IQ" sz="1150" b="1" dirty="0">
                <a:latin typeface="Lato" panose="020F0502020204030203" pitchFamily="34" charset="0"/>
                <a:ea typeface="Lato" panose="020F0502020204030203" pitchFamily="34" charset="0"/>
                <a:cs typeface="Lato" panose="020F0502020204030203" pitchFamily="34" charset="0"/>
              </a:rPr>
              <a:t>
تحقق مع الجيران. </a:t>
            </a:r>
            <a:r>
              <a:rPr lang="ar-IQ" sz="1150" dirty="0">
                <a:latin typeface="Lato" panose="020F0502020204030203" pitchFamily="34" charset="0"/>
                <a:ea typeface="Lato" panose="020F0502020204030203" pitchFamily="34" charset="0"/>
                <a:cs typeface="Lato" panose="020F0502020204030203" pitchFamily="34" charset="0"/>
              </a:rPr>
              <a:t>معرفة ما إذا كان جيرانك على علم باحوال الطقس القادمة، واجعلهم يعرفون أنك في جميع ألاحوال مستعد للمساعدة.</a:t>
            </a:r>
            <a:r>
              <a:rPr lang="ar-IQ" sz="1150" b="1" dirty="0">
                <a:latin typeface="Lato" panose="020F0502020204030203" pitchFamily="34" charset="0"/>
                <a:ea typeface="Lato" panose="020F0502020204030203" pitchFamily="34" charset="0"/>
                <a:cs typeface="Lato" panose="020F0502020204030203" pitchFamily="34" charset="0"/>
              </a:rPr>
              <a:t>
إذا لم يكن لديك مكييف هواء، </a:t>
            </a:r>
            <a:r>
              <a:rPr lang="ar-IQ" sz="1150" dirty="0">
                <a:latin typeface="Lato" panose="020F0502020204030203" pitchFamily="34" charset="0"/>
                <a:ea typeface="Lato" panose="020F0502020204030203" pitchFamily="34" charset="0"/>
                <a:cs typeface="Lato" panose="020F0502020204030203" pitchFamily="34" charset="0"/>
              </a:rPr>
              <a:t>حدد مساحات التبريد العامة من اجل الزيارة، أو قم بزيارة العائلة والأصدقاء الذين يتوفر لديهم مكييفات هواء وتشعر بالراحة في زيارتهم.</a:t>
            </a:r>
            <a:r>
              <a:rPr lang="ar-IQ" sz="1150" b="1" dirty="0">
                <a:latin typeface="Lato" panose="020F0502020204030203" pitchFamily="34" charset="0"/>
                <a:ea typeface="Lato" panose="020F0502020204030203" pitchFamily="34" charset="0"/>
                <a:cs typeface="Lato" panose="020F0502020204030203" pitchFamily="34" charset="0"/>
              </a:rPr>
              <a:t>
اتصل بالرقم 311 للتسجيل في تنبيهات المدينة أو لطلب معلومات عن الموارد والخدمات المتاحة لدعم السكان  في حال حدثت حرارة شديدة.    
</a:t>
            </a:r>
            <a:endParaRPr lang="en-US" sz="1150" dirty="0">
              <a:latin typeface="Lato" panose="020F0502020204030203" pitchFamily="34" charset="0"/>
              <a:ea typeface="Lato" panose="020F0502020204030203" pitchFamily="34" charset="0"/>
              <a:cs typeface="Lato" panose="020F0502020204030203" pitchFamily="34" charset="0"/>
            </a:endParaRPr>
          </a:p>
        </p:txBody>
      </p:sp>
      <p:pic>
        <p:nvPicPr>
          <p:cNvPr id="24" name="Picture 23">
            <a:extLst>
              <a:ext uri="{FF2B5EF4-FFF2-40B4-BE49-F238E27FC236}">
                <a16:creationId xmlns:a16="http://schemas.microsoft.com/office/drawing/2014/main" id="{9A157EB3-8DBC-624B-8291-5776782DDC85}"/>
              </a:ext>
            </a:extLst>
          </p:cNvPr>
          <p:cNvPicPr>
            <a:picLocks noChangeAspect="1"/>
          </p:cNvPicPr>
          <p:nvPr/>
        </p:nvPicPr>
        <p:blipFill>
          <a:blip r:embed="rId5">
            <a:alphaModFix amt="20000"/>
            <a:grayscl/>
          </a:blip>
          <a:stretch>
            <a:fillRect/>
          </a:stretch>
        </p:blipFill>
        <p:spPr>
          <a:xfrm>
            <a:off x="-264451" y="5665390"/>
            <a:ext cx="1663046" cy="1810872"/>
          </a:xfrm>
          <a:prstGeom prst="rect">
            <a:avLst/>
          </a:prstGeom>
        </p:spPr>
      </p:pic>
      <p:sp>
        <p:nvSpPr>
          <p:cNvPr id="2" name="TextBox 1"/>
          <p:cNvSpPr txBox="1"/>
          <p:nvPr/>
        </p:nvSpPr>
        <p:spPr>
          <a:xfrm>
            <a:off x="367625" y="8459852"/>
            <a:ext cx="6857249" cy="1754326"/>
          </a:xfrm>
          <a:prstGeom prst="rect">
            <a:avLst/>
          </a:prstGeom>
          <a:noFill/>
        </p:spPr>
        <p:txBody>
          <a:bodyPr wrap="square" rtlCol="0">
            <a:spAutoFit/>
          </a:bodyPr>
          <a:lstStyle/>
          <a:p>
            <a:pPr lvl="0" algn="r"/>
            <a:r>
              <a:rPr lang="ar-IQ" sz="1200" b="1" dirty="0">
                <a:latin typeface="Lato" panose="020F0502020204030203" pitchFamily="34" charset="0"/>
                <a:ea typeface="Lato" panose="020F0502020204030203" pitchFamily="34" charset="0"/>
                <a:cs typeface="Lato" panose="020F0502020204030203" pitchFamily="34" charset="0"/>
              </a:rPr>
              <a:t>تعرف على علامات المرض المرتبط بالحرارة.</a:t>
            </a:r>
            <a:r>
              <a:rPr lang="ar-IQ" sz="1200" dirty="0">
                <a:latin typeface="Lato" panose="020F0502020204030203" pitchFamily="34" charset="0"/>
                <a:ea typeface="Lato" panose="020F0502020204030203" pitchFamily="34" charset="0"/>
                <a:cs typeface="Lato" panose="020F0502020204030203" pitchFamily="34" charset="0"/>
              </a:rPr>
              <a:t> إذا كنت تعاني من الصداع أو الدوخة أو الغثيان، انتقل إلى مكان أكثر برودة. 
</a:t>
            </a:r>
            <a:endParaRPr lang="en-US" sz="1200" i="1" dirty="0">
              <a:latin typeface="Lato" panose="020F0502020204030203" pitchFamily="34" charset="0"/>
              <a:ea typeface="Lato" panose="020F0502020204030203" pitchFamily="34" charset="0"/>
              <a:cs typeface="Lato" panose="020F0502020204030203" pitchFamily="34" charset="0"/>
            </a:endParaRPr>
          </a:p>
          <a:p>
            <a:pPr lvl="0" algn="r"/>
            <a:r>
              <a:rPr lang="ar-IQ" sz="1200" b="1" dirty="0">
                <a:latin typeface="Lato" panose="020F0502020204030203" pitchFamily="34" charset="0"/>
                <a:ea typeface="Lato" panose="020F0502020204030203" pitchFamily="34" charset="0"/>
                <a:cs typeface="Lato" panose="020F0502020204030203" pitchFamily="34" charset="0"/>
              </a:rPr>
              <a:t>اتصل بـ 911 في حال حدوث حالة طارئة</a:t>
            </a:r>
            <a:r>
              <a:rPr lang="ar-IQ" sz="1200" dirty="0">
                <a:latin typeface="Lato" panose="020F0502020204030203" pitchFamily="34" charset="0"/>
                <a:ea typeface="Lato" panose="020F0502020204030203" pitchFamily="34" charset="0"/>
                <a:cs typeface="Lato" panose="020F0502020204030203" pitchFamily="34" charset="0"/>
              </a:rPr>
              <a:t>. إذا كان شخص ما يظهر عليه علامات ضربة حرارة، اتصل على 911 على الفور. علامات ضربة الحرارة تشمل درجة حرارة الجسم أكثر من 103 درجة فهرنهايت; السخونة والأحمرار والجفاف أو رطوبة الجلد, نبض سريع وقوي واحتمال فقدان الوعي. اثناء انتظار وصول المساعدة انقل الشخص المصاب إلى منطقة باردة وقم بالمساعدة في تبريده باستخدام المناشف الرطبة أو بعمل حمام بارد، </a:t>
            </a:r>
            <a:r>
              <a:rPr lang="ar-IQ" sz="1200" b="1" dirty="0">
                <a:latin typeface="Lato" panose="020F0502020204030203" pitchFamily="34" charset="0"/>
                <a:ea typeface="Lato" panose="020F0502020204030203" pitchFamily="34" charset="0"/>
                <a:cs typeface="Lato" panose="020F0502020204030203" pitchFamily="34" charset="0"/>
              </a:rPr>
              <a:t>ولا تقدم </a:t>
            </a:r>
            <a:r>
              <a:rPr lang="ar-IQ" sz="1200" dirty="0">
                <a:latin typeface="Lato" panose="020F0502020204030203" pitchFamily="34" charset="0"/>
                <a:ea typeface="Lato" panose="020F0502020204030203" pitchFamily="34" charset="0"/>
                <a:cs typeface="Lato" panose="020F0502020204030203" pitchFamily="34" charset="0"/>
              </a:rPr>
              <a:t>لهم السوائل. 
</a:t>
            </a: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3" name="TextBox 2"/>
          <p:cNvSpPr txBox="1"/>
          <p:nvPr/>
        </p:nvSpPr>
        <p:spPr>
          <a:xfrm>
            <a:off x="367625" y="6521493"/>
            <a:ext cx="7068962" cy="2323713"/>
          </a:xfrm>
          <a:prstGeom prst="rect">
            <a:avLst/>
          </a:prstGeom>
          <a:noFill/>
        </p:spPr>
        <p:txBody>
          <a:bodyPr wrap="square" rtlCol="0">
            <a:spAutoFit/>
          </a:bodyPr>
          <a:lstStyle/>
          <a:p>
            <a:pPr lvl="0" algn="r">
              <a:spcAft>
                <a:spcPts val="1000"/>
              </a:spcAft>
            </a:pPr>
            <a:r>
              <a:rPr lang="ar-IQ" sz="1200" b="1" dirty="0">
                <a:latin typeface="Lato" panose="020F0502020204030203" pitchFamily="34" charset="0"/>
                <a:ea typeface="Lato" panose="020F0502020204030203" pitchFamily="34" charset="0"/>
                <a:cs typeface="Lato" panose="020F0502020204030203" pitchFamily="34" charset="0"/>
              </a:rPr>
              <a:t>قم بتشغيل مكيف الهواء إذا كنت في حاجة إليه. </a:t>
            </a:r>
            <a:r>
              <a:rPr lang="ar-IQ" sz="1200" dirty="0">
                <a:latin typeface="Lato" panose="020F0502020204030203" pitchFamily="34" charset="0"/>
                <a:ea typeface="Lato" panose="020F0502020204030203" pitchFamily="34" charset="0"/>
                <a:cs typeface="Lato" panose="020F0502020204030203" pitchFamily="34" charset="0"/>
              </a:rPr>
              <a:t>المراوح لن تمنع الأمراض المرتبطة بالحرارة عندما تكون درجة الحرارة فوق 95 درجة فهرنهايت. إذا كنت تشعر بالقلق إزاء تكلفة تشغيل مكيف الهواء الخاص بك، تحقق مما إذا كنت مؤهلاً للحصول على سعر مخفض للكهرباء من مرفقك الكهربائي ووكالة العمل المجتمعي المحلية. الحفاظ على الحرارة من خلال إغلاق النوافذ والستائر خلال النهار. 
لا تترك الأطفال أو الحيوانات الأليفة في سيارة دون مراقبة. وهذا يشمل عند قيامك باستلام الاشياء على جانب الطريق أو غيرها من المهمات السريعة. حتى مع النوافذ شبه المفتوحة، يمكن أن ترتفع درجات الحرارة الداخلية ما يقرب من 20 درجة فهرنهايت في غضون 10 دقائق .</a:t>
            </a:r>
            <a:r>
              <a:rPr lang="en-US" sz="1200" dirty="0">
                <a:latin typeface="Lato" panose="020F0502020204030203" pitchFamily="34" charset="0"/>
                <a:ea typeface="Lato" panose="020F0502020204030203" pitchFamily="34" charset="0"/>
                <a:cs typeface="Lato" panose="020F0502020204030203" pitchFamily="34" charset="0"/>
              </a:rPr>
              <a:t>.</a:t>
            </a:r>
          </a:p>
          <a:p>
            <a:pPr lvl="0" algn="r">
              <a:spcAft>
                <a:spcPts val="1000"/>
              </a:spcAft>
            </a:pPr>
            <a:r>
              <a:rPr lang="ar-IQ" sz="1200" b="1" dirty="0">
                <a:latin typeface="Lato" panose="020F0502020204030203" pitchFamily="34" charset="0"/>
                <a:ea typeface="Lato" panose="020F0502020204030203" pitchFamily="34" charset="0"/>
                <a:cs typeface="Lato" panose="020F0502020204030203" pitchFamily="34" charset="0"/>
              </a:rPr>
              <a:t>كن جاراً جيداً تحقق من العائلة والأصدقاء والجيران</a:t>
            </a:r>
            <a:r>
              <a:rPr lang="ar-IQ" sz="1200" dirty="0">
                <a:latin typeface="Lato" panose="020F0502020204030203" pitchFamily="34" charset="0"/>
                <a:ea typeface="Lato" panose="020F0502020204030203" pitchFamily="34" charset="0"/>
                <a:cs typeface="Lato" panose="020F0502020204030203" pitchFamily="34" charset="0"/>
              </a:rPr>
              <a:t>، وخاصة المسنين، وأولئك الذين يعيشون بمفردهم، والذين يعانون من حالات طبية، وأولئك الذين يحتاجون إلى مساعدة إضافية</a:t>
            </a:r>
            <a:r>
              <a:rPr lang="ar-IQ" sz="1200" b="1" dirty="0">
                <a:latin typeface="Lato" panose="020F0502020204030203" pitchFamily="34" charset="0"/>
                <a:ea typeface="Lato" panose="020F0502020204030203" pitchFamily="34" charset="0"/>
                <a:cs typeface="Lato" panose="020F0502020204030203" pitchFamily="34" charset="0"/>
              </a:rPr>
              <a:t>
</a:t>
            </a:r>
            <a:endParaRPr lang="en-US" sz="120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a:extLst>
              <a:ext uri="{FF2B5EF4-FFF2-40B4-BE49-F238E27FC236}">
                <a16:creationId xmlns:a16="http://schemas.microsoft.com/office/drawing/2014/main" id="{4B42F50D-F479-7748-BD33-CE0A70207CA3}"/>
              </a:ext>
            </a:extLst>
          </p:cNvPr>
          <p:cNvSpPr/>
          <p:nvPr/>
        </p:nvSpPr>
        <p:spPr>
          <a:xfrm rot="5400000">
            <a:off x="-381747" y="9095478"/>
            <a:ext cx="1453021" cy="457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E3648EE-02BF-9A42-8BD2-62B4CDFEF315}"/>
              </a:ext>
            </a:extLst>
          </p:cNvPr>
          <p:cNvSpPr/>
          <p:nvPr/>
        </p:nvSpPr>
        <p:spPr>
          <a:xfrm>
            <a:off x="335813" y="8391828"/>
            <a:ext cx="2721450"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9E79592-43D1-6449-9787-D40B59A04908}"/>
              </a:ext>
            </a:extLst>
          </p:cNvPr>
          <p:cNvSpPr txBox="1"/>
          <p:nvPr/>
        </p:nvSpPr>
        <p:spPr>
          <a:xfrm>
            <a:off x="3434334" y="438270"/>
            <a:ext cx="3721386" cy="400110"/>
          </a:xfrm>
          <a:prstGeom prst="rect">
            <a:avLst/>
          </a:prstGeom>
          <a:noFill/>
        </p:spPr>
        <p:txBody>
          <a:bodyPr wrap="square" rtlCol="0">
            <a:spAutoFit/>
          </a:bodyPr>
          <a:lstStyle/>
          <a:p>
            <a:pPr algn="r"/>
            <a:r>
              <a:rPr lang="ar-IQ" sz="2000" b="1" dirty="0">
                <a:latin typeface="Lato" panose="020F0502020204030203" pitchFamily="34" charset="0"/>
                <a:ea typeface="Lato" panose="020F0502020204030203" pitchFamily="34" charset="0"/>
                <a:cs typeface="Lato" panose="020F0502020204030203" pitchFamily="34" charset="0"/>
              </a:rPr>
              <a:t>ماذا يمكنك أن تفعل للحفاظ على الهدوء؟</a:t>
            </a:r>
            <a:endParaRPr lang="en-US" sz="2000" b="1" dirty="0">
              <a:latin typeface="Lato" panose="020F0502020204030203" pitchFamily="34" charset="0"/>
              <a:ea typeface="Lato" panose="020F0502020204030203" pitchFamily="34" charset="0"/>
              <a:cs typeface="Lato" panose="020F0502020204030203" pitchFamily="34" charset="0"/>
            </a:endParaRPr>
          </a:p>
        </p:txBody>
      </p:sp>
      <p:sp>
        <p:nvSpPr>
          <p:cNvPr id="25" name="Rectangle 24">
            <a:extLst>
              <a:ext uri="{FF2B5EF4-FFF2-40B4-BE49-F238E27FC236}">
                <a16:creationId xmlns:a16="http://schemas.microsoft.com/office/drawing/2014/main" id="{FE918D2D-DDD9-1147-8E71-0C2268579684}"/>
              </a:ext>
            </a:extLst>
          </p:cNvPr>
          <p:cNvSpPr/>
          <p:nvPr/>
        </p:nvSpPr>
        <p:spPr>
          <a:xfrm>
            <a:off x="616534" y="3393053"/>
            <a:ext cx="3912620" cy="3120983"/>
          </a:xfrm>
          <a:prstGeom prst="rect">
            <a:avLst/>
          </a:prstGeom>
        </p:spPr>
        <p:txBody>
          <a:bodyPr wrap="square">
            <a:spAutoFit/>
          </a:bodyPr>
          <a:lstStyle/>
          <a:p>
            <a:pPr algn="r">
              <a:lnSpc>
                <a:spcPct val="107000"/>
              </a:lnSpc>
              <a:spcAft>
                <a:spcPts val="800"/>
              </a:spcAft>
            </a:pPr>
            <a:r>
              <a:rPr lang="ar-IQ" sz="1600" b="1" dirty="0">
                <a:latin typeface="Lato" panose="020F0502020204030203" pitchFamily="34" charset="0"/>
                <a:ea typeface="Lato" panose="020F0502020204030203" pitchFamily="34" charset="0"/>
                <a:cs typeface="Lato" panose="020F0502020204030203" pitchFamily="34" charset="0"/>
              </a:rPr>
              <a:t>في اليوم الحار
</a:t>
            </a:r>
            <a:r>
              <a:rPr lang="ar-IQ" sz="1200" b="1" dirty="0">
                <a:latin typeface="Lato" panose="020F0502020204030203" pitchFamily="34" charset="0"/>
                <a:ea typeface="Lato" panose="020F0502020204030203" pitchFamily="34" charset="0"/>
                <a:cs typeface="Lato" panose="020F0502020204030203" pitchFamily="34" charset="0"/>
              </a:rPr>
              <a:t>شرب الكثير من الماء، </a:t>
            </a:r>
            <a:r>
              <a:rPr lang="ar-IQ" sz="1200" dirty="0">
                <a:latin typeface="Lato" panose="020F0502020204030203" pitchFamily="34" charset="0"/>
                <a:ea typeface="Lato" panose="020F0502020204030203" pitchFamily="34" charset="0"/>
                <a:cs typeface="Lato" panose="020F0502020204030203" pitchFamily="34" charset="0"/>
              </a:rPr>
              <a:t>حتى لو كنت لا تشعر بالعطش. تجنب الكحول والكافيين والمشروبات السكرية التي يمكنها أن تسبب الجفاف لك. اجلب الماء معك عند الخروج لأن صنابير الشرب العامة قد تكون محدودة.</a:t>
            </a:r>
            <a:r>
              <a:rPr lang="ar-IQ" sz="1200" b="1" dirty="0">
                <a:latin typeface="Lato" panose="020F0502020204030203" pitchFamily="34" charset="0"/>
                <a:ea typeface="Lato" panose="020F0502020204030203" pitchFamily="34" charset="0"/>
                <a:cs typeface="Lato" panose="020F0502020204030203" pitchFamily="34" charset="0"/>
              </a:rPr>
              <a:t>
استخدام وسائل السلامة من الشمس.</a:t>
            </a:r>
            <a:r>
              <a:rPr lang="ar-IQ" sz="1200" dirty="0">
                <a:latin typeface="Lato" panose="020F0502020204030203" pitchFamily="34" charset="0"/>
                <a:ea typeface="Lato" panose="020F0502020204030203" pitchFamily="34" charset="0"/>
                <a:cs typeface="Lato" panose="020F0502020204030203" pitchFamily="34" charset="0"/>
              </a:rPr>
              <a:t>استخدم واقي من الشمس وقبعة عريضة الحواف ونظارات شمسية وملابس فضفاضة فاتحةاللون عند الخروج. احتياطات كوفيد 19قد تعني أن عليك الانتظار في طابور خارج المتاجر أو محلات السوبر ماركت. </a:t>
            </a:r>
          </a:p>
          <a:p>
            <a:pPr algn="r">
              <a:lnSpc>
                <a:spcPct val="107000"/>
              </a:lnSpc>
              <a:spcAft>
                <a:spcPts val="800"/>
              </a:spcAft>
            </a:pPr>
            <a:r>
              <a:rPr lang="ar-IQ" sz="1200" b="1" dirty="0">
                <a:latin typeface="Lato" panose="020F0502020204030203" pitchFamily="34" charset="0"/>
                <a:ea typeface="Lato" panose="020F0502020204030203" pitchFamily="34" charset="0"/>
                <a:cs typeface="Lato" panose="020F0502020204030203" pitchFamily="34" charset="0"/>
              </a:rPr>
              <a:t>تجنب النشاط المضني خلال الأجزاء الأكثر سخونة من اليوم. </a:t>
            </a:r>
            <a:r>
              <a:rPr lang="ar-IQ" sz="1200" dirty="0">
                <a:latin typeface="Lato" panose="020F0502020204030203" pitchFamily="34" charset="0"/>
                <a:ea typeface="Lato" panose="020F0502020204030203" pitchFamily="34" charset="0"/>
                <a:cs typeface="Lato" panose="020F0502020204030203" pitchFamily="34" charset="0"/>
              </a:rPr>
              <a:t>إذا كان يجب أن تكون في الخارج، فيمكنك الخروج في الصباح أو في المساء، وأخذ فترات راحة، والبقاء بعيدا عن أشعة الشمس المباشرة. ابحث عن الظل مثل الأشجار وهياكل التظليل الأخرى</a:t>
            </a:r>
            <a:r>
              <a:rPr lang="ar-IQ" sz="1200" b="1" dirty="0">
                <a:latin typeface="Lato" panose="020F0502020204030203" pitchFamily="34" charset="0"/>
                <a:ea typeface="Lato" panose="020F0502020204030203" pitchFamily="34" charset="0"/>
                <a:cs typeface="Lato" panose="020F0502020204030203" pitchFamily="34" charset="0"/>
              </a:rPr>
              <a:t>.
</a:t>
            </a:r>
            <a:endParaRPr lang="en-US" sz="12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6975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4391</TotalTime>
  <Words>862</Words>
  <Application>Microsoft Macintosh PowerPoint</Application>
  <PresentationFormat>Custom</PresentationFormat>
  <Paragraphs>23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Lato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Harmon, Elise</dc:creator>
  <cp:lastModifiedBy>Harmon, Elise</cp:lastModifiedBy>
  <cp:revision>62</cp:revision>
  <dcterms:created xsi:type="dcterms:W3CDTF">2020-08-05T16:17:11Z</dcterms:created>
  <dcterms:modified xsi:type="dcterms:W3CDTF">2020-09-23T20:07:36Z</dcterms:modified>
</cp:coreProperties>
</file>