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8" r:id="rId3"/>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441"/>
    <a:srgbClr val="000000"/>
    <a:srgbClr val="B2CA35"/>
    <a:srgbClr val="4A7819"/>
    <a:srgbClr val="EEB300"/>
    <a:srgbClr val="FFA900"/>
    <a:srgbClr val="C00000"/>
    <a:srgbClr val="6B942E"/>
    <a:srgbClr val="3251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97" autoAdjust="0"/>
    <p:restoredTop sz="96208"/>
  </p:normalViewPr>
  <p:slideViewPr>
    <p:cSldViewPr snapToGrid="0" snapToObjects="1">
      <p:cViewPr varScale="1">
        <p:scale>
          <a:sx n="76" d="100"/>
          <a:sy n="76" d="100"/>
        </p:scale>
        <p:origin x="2424" y="208"/>
      </p:cViewPr>
      <p:guideLst>
        <p:guide orient="horz" pos="3168"/>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C2DD03-DC6F-5B44-B1A4-BE4935117CD6}" type="datetimeFigureOut">
              <a:rPr lang="en-US" smtClean="0"/>
              <a:t>9/23/20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90497E-F498-0C49-916A-273172FF34FD}" type="slidenum">
              <a:rPr lang="en-US" smtClean="0"/>
              <a:t>‹#›</a:t>
            </a:fld>
            <a:endParaRPr lang="en-US"/>
          </a:p>
        </p:txBody>
      </p:sp>
    </p:spTree>
    <p:extLst>
      <p:ext uri="{BB962C8B-B14F-4D97-AF65-F5344CB8AC3E}">
        <p14:creationId xmlns:p14="http://schemas.microsoft.com/office/powerpoint/2010/main" val="488663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C2DD03-DC6F-5B44-B1A4-BE4935117CD6}" type="datetimeFigureOut">
              <a:rPr lang="en-US" smtClean="0"/>
              <a:t>9/23/20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90497E-F498-0C49-916A-273172FF34FD}" type="slidenum">
              <a:rPr lang="en-US" smtClean="0"/>
              <a:t>‹#›</a:t>
            </a:fld>
            <a:endParaRPr lang="en-US"/>
          </a:p>
        </p:txBody>
      </p:sp>
    </p:spTree>
    <p:extLst>
      <p:ext uri="{BB962C8B-B14F-4D97-AF65-F5344CB8AC3E}">
        <p14:creationId xmlns:p14="http://schemas.microsoft.com/office/powerpoint/2010/main" val="4241278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C2DD03-DC6F-5B44-B1A4-BE4935117CD6}" type="datetimeFigureOut">
              <a:rPr lang="en-US" smtClean="0"/>
              <a:t>9/23/20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90497E-F498-0C49-916A-273172FF34FD}" type="slidenum">
              <a:rPr lang="en-US" smtClean="0"/>
              <a:t>‹#›</a:t>
            </a:fld>
            <a:endParaRPr lang="en-US"/>
          </a:p>
        </p:txBody>
      </p:sp>
    </p:spTree>
    <p:extLst>
      <p:ext uri="{BB962C8B-B14F-4D97-AF65-F5344CB8AC3E}">
        <p14:creationId xmlns:p14="http://schemas.microsoft.com/office/powerpoint/2010/main" val="2074967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C2DD03-DC6F-5B44-B1A4-BE4935117CD6}" type="datetimeFigureOut">
              <a:rPr lang="en-US" smtClean="0"/>
              <a:t>9/23/20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90497E-F498-0C49-916A-273172FF34FD}" type="slidenum">
              <a:rPr lang="en-US" smtClean="0"/>
              <a:t>‹#›</a:t>
            </a:fld>
            <a:endParaRPr lang="en-US"/>
          </a:p>
        </p:txBody>
      </p:sp>
    </p:spTree>
    <p:extLst>
      <p:ext uri="{BB962C8B-B14F-4D97-AF65-F5344CB8AC3E}">
        <p14:creationId xmlns:p14="http://schemas.microsoft.com/office/powerpoint/2010/main" val="1920821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C2DD03-DC6F-5B44-B1A4-BE4935117CD6}" type="datetimeFigureOut">
              <a:rPr lang="en-US" smtClean="0"/>
              <a:t>9/23/20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90497E-F498-0C49-916A-273172FF34FD}" type="slidenum">
              <a:rPr lang="en-US" smtClean="0"/>
              <a:t>‹#›</a:t>
            </a:fld>
            <a:endParaRPr lang="en-US"/>
          </a:p>
        </p:txBody>
      </p:sp>
    </p:spTree>
    <p:extLst>
      <p:ext uri="{BB962C8B-B14F-4D97-AF65-F5344CB8AC3E}">
        <p14:creationId xmlns:p14="http://schemas.microsoft.com/office/powerpoint/2010/main" val="1521238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C2DD03-DC6F-5B44-B1A4-BE4935117CD6}" type="datetimeFigureOut">
              <a:rPr lang="en-US" smtClean="0"/>
              <a:t>9/23/20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90497E-F498-0C49-916A-273172FF34FD}" type="slidenum">
              <a:rPr lang="en-US" smtClean="0"/>
              <a:t>‹#›</a:t>
            </a:fld>
            <a:endParaRPr lang="en-US"/>
          </a:p>
        </p:txBody>
      </p:sp>
    </p:spTree>
    <p:extLst>
      <p:ext uri="{BB962C8B-B14F-4D97-AF65-F5344CB8AC3E}">
        <p14:creationId xmlns:p14="http://schemas.microsoft.com/office/powerpoint/2010/main" val="3912896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C2DD03-DC6F-5B44-B1A4-BE4935117CD6}" type="datetimeFigureOut">
              <a:rPr lang="en-US" smtClean="0"/>
              <a:t>9/23/20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90497E-F498-0C49-916A-273172FF34FD}" type="slidenum">
              <a:rPr lang="en-US" smtClean="0"/>
              <a:t>‹#›</a:t>
            </a:fld>
            <a:endParaRPr lang="en-US"/>
          </a:p>
        </p:txBody>
      </p:sp>
    </p:spTree>
    <p:extLst>
      <p:ext uri="{BB962C8B-B14F-4D97-AF65-F5344CB8AC3E}">
        <p14:creationId xmlns:p14="http://schemas.microsoft.com/office/powerpoint/2010/main" val="93552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C2DD03-DC6F-5B44-B1A4-BE4935117CD6}" type="datetimeFigureOut">
              <a:rPr lang="en-US" smtClean="0"/>
              <a:t>9/23/20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90497E-F498-0C49-916A-273172FF34FD}" type="slidenum">
              <a:rPr lang="en-US" smtClean="0"/>
              <a:t>‹#›</a:t>
            </a:fld>
            <a:endParaRPr lang="en-US"/>
          </a:p>
        </p:txBody>
      </p:sp>
    </p:spTree>
    <p:extLst>
      <p:ext uri="{BB962C8B-B14F-4D97-AF65-F5344CB8AC3E}">
        <p14:creationId xmlns:p14="http://schemas.microsoft.com/office/powerpoint/2010/main" val="1202577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C2DD03-DC6F-5B44-B1A4-BE4935117CD6}" type="datetimeFigureOut">
              <a:rPr lang="en-US" smtClean="0"/>
              <a:t>9/23/20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90497E-F498-0C49-916A-273172FF34FD}" type="slidenum">
              <a:rPr lang="en-US" smtClean="0"/>
              <a:t>‹#›</a:t>
            </a:fld>
            <a:endParaRPr lang="en-US"/>
          </a:p>
        </p:txBody>
      </p:sp>
    </p:spTree>
    <p:extLst>
      <p:ext uri="{BB962C8B-B14F-4D97-AF65-F5344CB8AC3E}">
        <p14:creationId xmlns:p14="http://schemas.microsoft.com/office/powerpoint/2010/main" val="917187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5DC2DD03-DC6F-5B44-B1A4-BE4935117CD6}" type="datetimeFigureOut">
              <a:rPr lang="en-US" smtClean="0"/>
              <a:t>9/23/20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90497E-F498-0C49-916A-273172FF34FD}" type="slidenum">
              <a:rPr lang="en-US" smtClean="0"/>
              <a:t>‹#›</a:t>
            </a:fld>
            <a:endParaRPr lang="en-US"/>
          </a:p>
        </p:txBody>
      </p:sp>
    </p:spTree>
    <p:extLst>
      <p:ext uri="{BB962C8B-B14F-4D97-AF65-F5344CB8AC3E}">
        <p14:creationId xmlns:p14="http://schemas.microsoft.com/office/powerpoint/2010/main" val="1767848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5DC2DD03-DC6F-5B44-B1A4-BE4935117CD6}" type="datetimeFigureOut">
              <a:rPr lang="en-US" smtClean="0"/>
              <a:t>9/23/20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90497E-F498-0C49-916A-273172FF34FD}" type="slidenum">
              <a:rPr lang="en-US" smtClean="0"/>
              <a:t>‹#›</a:t>
            </a:fld>
            <a:endParaRPr lang="en-US"/>
          </a:p>
        </p:txBody>
      </p:sp>
    </p:spTree>
    <p:extLst>
      <p:ext uri="{BB962C8B-B14F-4D97-AF65-F5344CB8AC3E}">
        <p14:creationId xmlns:p14="http://schemas.microsoft.com/office/powerpoint/2010/main" val="589291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5DC2DD03-DC6F-5B44-B1A4-BE4935117CD6}" type="datetimeFigureOut">
              <a:rPr lang="en-US" smtClean="0"/>
              <a:t>9/23/20</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DE90497E-F498-0C49-916A-273172FF34FD}" type="slidenum">
              <a:rPr lang="en-US" smtClean="0"/>
              <a:t>‹#›</a:t>
            </a:fld>
            <a:endParaRPr lang="en-US"/>
          </a:p>
        </p:txBody>
      </p:sp>
    </p:spTree>
    <p:extLst>
      <p:ext uri="{BB962C8B-B14F-4D97-AF65-F5344CB8AC3E}">
        <p14:creationId xmlns:p14="http://schemas.microsoft.com/office/powerpoint/2010/main" val="8414335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C6F4B74-058B-8C45-B6EA-6314AA587F63}"/>
              </a:ext>
            </a:extLst>
          </p:cNvPr>
          <p:cNvPicPr>
            <a:picLocks noChangeAspect="1"/>
          </p:cNvPicPr>
          <p:nvPr/>
        </p:nvPicPr>
        <p:blipFill>
          <a:blip r:embed="rId2">
            <a:alphaModFix amt="20000"/>
            <a:duotone>
              <a:prstClr val="black"/>
              <a:schemeClr val="bg2">
                <a:tint val="45000"/>
                <a:satMod val="400000"/>
              </a:schemeClr>
            </a:duotone>
          </a:blip>
          <a:stretch>
            <a:fillRect/>
          </a:stretch>
        </p:blipFill>
        <p:spPr>
          <a:xfrm>
            <a:off x="3265543" y="7145709"/>
            <a:ext cx="1220731" cy="771933"/>
          </a:xfrm>
          <a:prstGeom prst="rect">
            <a:avLst/>
          </a:prstGeom>
        </p:spPr>
      </p:pic>
      <p:sp>
        <p:nvSpPr>
          <p:cNvPr id="16" name="Rectangle 15">
            <a:extLst>
              <a:ext uri="{FF2B5EF4-FFF2-40B4-BE49-F238E27FC236}">
                <a16:creationId xmlns:a16="http://schemas.microsoft.com/office/drawing/2014/main" id="{1FFAF398-5251-8B4F-B49C-686C96F27E3E}"/>
              </a:ext>
            </a:extLst>
          </p:cNvPr>
          <p:cNvSpPr/>
          <p:nvPr/>
        </p:nvSpPr>
        <p:spPr>
          <a:xfrm>
            <a:off x="4389120" y="7254415"/>
            <a:ext cx="3008165" cy="2544286"/>
          </a:xfrm>
          <a:prstGeom prst="rect">
            <a:avLst/>
          </a:prstGeom>
          <a:solidFill>
            <a:schemeClr val="tx1">
              <a:lumMod val="75000"/>
              <a:lumOff val="25000"/>
            </a:schemeClr>
          </a:solidFill>
        </p:spPr>
        <p:txBody>
          <a:bodyPr wrap="square" lIns="182880" tIns="182880" rIns="182880" bIns="182880">
            <a:spAutoFit/>
          </a:bodyPr>
          <a:lstStyle/>
          <a:p>
            <a:pPr>
              <a:spcAft>
                <a:spcPts val="800"/>
              </a:spcAft>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Contact: </a:t>
            </a: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a:spcAft>
                <a:spcPts val="800"/>
              </a:spcAft>
            </a:pPr>
            <a:r>
              <a:rPr lang="en-US" sz="1150" dirty="0">
                <a:solidFill>
                  <a:schemeClr val="bg1"/>
                </a:solidFill>
                <a:latin typeface="Lato" panose="020F0502020204030203" pitchFamily="34" charset="0"/>
                <a:ea typeface="Lato" panose="020F0502020204030203" pitchFamily="34" charset="0"/>
                <a:cs typeface="Lato" panose="020F0502020204030203" pitchFamily="34" charset="0"/>
              </a:rPr>
              <a:t>Name </a:t>
            </a:r>
            <a:br>
              <a:rPr lang="en-US" sz="1150"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1150" dirty="0">
                <a:solidFill>
                  <a:schemeClr val="bg1"/>
                </a:solidFill>
                <a:latin typeface="Lato" panose="020F0502020204030203" pitchFamily="34" charset="0"/>
                <a:ea typeface="Lato" panose="020F0502020204030203" pitchFamily="34" charset="0"/>
                <a:cs typeface="Lato" panose="020F0502020204030203" pitchFamily="34" charset="0"/>
              </a:rPr>
              <a:t>Title</a:t>
            </a:r>
            <a:br>
              <a:rPr lang="en-US" sz="1150"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1150" dirty="0">
                <a:solidFill>
                  <a:schemeClr val="bg1"/>
                </a:solidFill>
                <a:latin typeface="Lato" panose="020F0502020204030203" pitchFamily="34" charset="0"/>
                <a:ea typeface="Lato" panose="020F0502020204030203" pitchFamily="34" charset="0"/>
                <a:cs typeface="Lato" panose="020F0502020204030203" pitchFamily="34" charset="0"/>
              </a:rPr>
              <a:t>Email</a:t>
            </a:r>
            <a:br>
              <a:rPr lang="en-US" sz="1150"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1150" dirty="0">
                <a:solidFill>
                  <a:schemeClr val="bg1"/>
                </a:solidFill>
                <a:latin typeface="Lato" panose="020F0502020204030203" pitchFamily="34" charset="0"/>
                <a:ea typeface="Lato" panose="020F0502020204030203" pitchFamily="34" charset="0"/>
                <a:cs typeface="Lato" panose="020F0502020204030203" pitchFamily="34" charset="0"/>
              </a:rPr>
              <a:t>Phone number</a:t>
            </a:r>
          </a:p>
          <a:p>
            <a:pPr>
              <a:spcAft>
                <a:spcPts val="800"/>
              </a:spcAft>
            </a:pPr>
            <a:endParaRPr lang="en-US" sz="1150" dirty="0">
              <a:solidFill>
                <a:schemeClr val="bg1"/>
              </a:solidFill>
              <a:latin typeface="Lato" panose="020F0502020204030203" pitchFamily="34" charset="0"/>
              <a:ea typeface="Lato" panose="020F0502020204030203" pitchFamily="34" charset="0"/>
              <a:cs typeface="Lato" panose="020F0502020204030203" pitchFamily="34" charset="0"/>
            </a:endParaRPr>
          </a:p>
          <a:p>
            <a:pPr>
              <a:spcAft>
                <a:spcPts val="800"/>
              </a:spcAft>
            </a:pPr>
            <a:endParaRPr lang="en-US" sz="1150" dirty="0">
              <a:solidFill>
                <a:schemeClr val="bg1"/>
              </a:solidFill>
              <a:latin typeface="Lato" panose="020F0502020204030203" pitchFamily="34" charset="0"/>
              <a:ea typeface="Lato" panose="020F0502020204030203" pitchFamily="34" charset="0"/>
              <a:cs typeface="Lato" panose="020F0502020204030203" pitchFamily="34" charset="0"/>
            </a:endParaRPr>
          </a:p>
          <a:p>
            <a:pPr>
              <a:spcAft>
                <a:spcPts val="800"/>
              </a:spcAft>
            </a:pPr>
            <a:endParaRPr lang="en-US" sz="1150" dirty="0">
              <a:solidFill>
                <a:schemeClr val="bg1"/>
              </a:solidFill>
              <a:latin typeface="Lato" panose="020F0502020204030203" pitchFamily="34" charset="0"/>
              <a:ea typeface="Lato" panose="020F0502020204030203" pitchFamily="34" charset="0"/>
              <a:cs typeface="Lato" panose="020F0502020204030203" pitchFamily="34" charset="0"/>
            </a:endParaRPr>
          </a:p>
          <a:p>
            <a:pPr>
              <a:spcAft>
                <a:spcPts val="800"/>
              </a:spcAft>
            </a:pPr>
            <a:r>
              <a:rPr lang="en-US" sz="1150" dirty="0">
                <a:solidFill>
                  <a:schemeClr val="bg1"/>
                </a:solidFill>
                <a:latin typeface="Lato" panose="020F0502020204030203" pitchFamily="34" charset="0"/>
                <a:ea typeface="Lato" panose="020F0502020204030203" pitchFamily="34" charset="0"/>
                <a:cs typeface="Lato" panose="020F0502020204030203" pitchFamily="34" charset="0"/>
              </a:rPr>
              <a:t>YOUR LOGO</a:t>
            </a:r>
          </a:p>
        </p:txBody>
      </p:sp>
      <p:pic>
        <p:nvPicPr>
          <p:cNvPr id="14" name="Picture 13" descr="A close up of a sign&#10;&#10;Description automatically generated">
            <a:extLst>
              <a:ext uri="{FF2B5EF4-FFF2-40B4-BE49-F238E27FC236}">
                <a16:creationId xmlns:a16="http://schemas.microsoft.com/office/drawing/2014/main" id="{72A896E4-E06E-5644-8799-8BBD652CFB58}"/>
              </a:ext>
            </a:extLst>
          </p:cNvPr>
          <p:cNvPicPr>
            <a:picLocks noChangeAspect="1"/>
          </p:cNvPicPr>
          <p:nvPr/>
        </p:nvPicPr>
        <p:blipFill>
          <a:blip r:embed="rId3">
            <a:grayscl/>
          </a:blip>
          <a:stretch>
            <a:fillRect/>
          </a:stretch>
        </p:blipFill>
        <p:spPr>
          <a:xfrm>
            <a:off x="0" y="-1"/>
            <a:ext cx="7772400" cy="3941641"/>
          </a:xfrm>
          <a:prstGeom prst="rect">
            <a:avLst/>
          </a:prstGeom>
        </p:spPr>
      </p:pic>
      <p:sp>
        <p:nvSpPr>
          <p:cNvPr id="10" name="Rectangle 9">
            <a:extLst>
              <a:ext uri="{FF2B5EF4-FFF2-40B4-BE49-F238E27FC236}">
                <a16:creationId xmlns:a16="http://schemas.microsoft.com/office/drawing/2014/main" id="{F9B6960B-1CFB-274B-98D8-CB4A4CE4B9A6}"/>
              </a:ext>
            </a:extLst>
          </p:cNvPr>
          <p:cNvSpPr/>
          <p:nvPr/>
        </p:nvSpPr>
        <p:spPr>
          <a:xfrm>
            <a:off x="2243137" y="0"/>
            <a:ext cx="5863669" cy="3959751"/>
          </a:xfrm>
          <a:prstGeom prst="rect">
            <a:avLst/>
          </a:prstGeom>
          <a:noFill/>
        </p:spPr>
        <p:txBody>
          <a:bodyPr wrap="square" lIns="731520" tIns="1554480" rIns="1188720" bIns="274320">
            <a:spAutoFit/>
          </a:bodyPr>
          <a:lstStyle/>
          <a:p>
            <a:pPr>
              <a:lnSpc>
                <a:spcPct val="107000"/>
              </a:lnSpc>
              <a:spcAft>
                <a:spcPts val="800"/>
              </a:spcAft>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Extreme heat can lead to serious illness and be life-threatening.    </a:t>
            </a: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Our neighborhoods can expect hotter summers and more frequent and severe heat waves as climate change causes higher temperatures. Although the COVID-19 emergency makes it harder to use our typical cooling solutions, finding ways to stay cool and safe, both at home and outside, are more important than ever. </a:t>
            </a:r>
          </a:p>
          <a:p>
            <a:pPr>
              <a:lnSpc>
                <a:spcPct val="107000"/>
              </a:lnSpc>
              <a:spcAft>
                <a:spcPts val="800"/>
              </a:spcAft>
            </a:pPr>
            <a:endParaRPr lang="en-US" sz="1200"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sp>
        <p:nvSpPr>
          <p:cNvPr id="15" name="TextBox 14">
            <a:extLst>
              <a:ext uri="{FF2B5EF4-FFF2-40B4-BE49-F238E27FC236}">
                <a16:creationId xmlns:a16="http://schemas.microsoft.com/office/drawing/2014/main" id="{EF6577B6-D52D-C64F-B457-670E279537C5}"/>
              </a:ext>
            </a:extLst>
          </p:cNvPr>
          <p:cNvSpPr txBox="1"/>
          <p:nvPr/>
        </p:nvSpPr>
        <p:spPr>
          <a:xfrm>
            <a:off x="2871791" y="429222"/>
            <a:ext cx="4029075" cy="954107"/>
          </a:xfrm>
          <a:prstGeom prst="rect">
            <a:avLst/>
          </a:prstGeom>
          <a:noFill/>
        </p:spPr>
        <p:txBody>
          <a:bodyPr wrap="square" rtlCol="0">
            <a:spAutoFit/>
          </a:bodyPr>
          <a:lstStyle/>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Keeping Cool During Extreme Heat</a:t>
            </a:r>
          </a:p>
        </p:txBody>
      </p:sp>
      <p:sp>
        <p:nvSpPr>
          <p:cNvPr id="17" name="Rectangle 16">
            <a:extLst>
              <a:ext uri="{FF2B5EF4-FFF2-40B4-BE49-F238E27FC236}">
                <a16:creationId xmlns:a16="http://schemas.microsoft.com/office/drawing/2014/main" id="{CFAD1598-9C06-8E49-A988-0F1D2A0F7E51}"/>
              </a:ext>
            </a:extLst>
          </p:cNvPr>
          <p:cNvSpPr/>
          <p:nvPr/>
        </p:nvSpPr>
        <p:spPr>
          <a:xfrm>
            <a:off x="0" y="3887411"/>
            <a:ext cx="7772400" cy="321379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11583EE-0706-E746-B690-9E23726B422A}"/>
              </a:ext>
            </a:extLst>
          </p:cNvPr>
          <p:cNvSpPr/>
          <p:nvPr/>
        </p:nvSpPr>
        <p:spPr>
          <a:xfrm>
            <a:off x="2871791" y="3986259"/>
            <a:ext cx="4443410" cy="3097771"/>
          </a:xfrm>
          <a:prstGeom prst="rect">
            <a:avLst/>
          </a:prstGeom>
        </p:spPr>
        <p:txBody>
          <a:bodyPr wrap="square">
            <a:spAutoFit/>
          </a:bodyPr>
          <a:lstStyle/>
          <a:p>
            <a:pPr marR="0" lvl="0">
              <a:lnSpc>
                <a:spcPct val="115000"/>
              </a:lnSpc>
              <a:spcBef>
                <a:spcPts val="0"/>
              </a:spcBef>
              <a:spcAft>
                <a:spcPts val="600"/>
              </a:spcAft>
            </a:pPr>
            <a:r>
              <a:rPr lang="en-US" sz="1200" b="1" dirty="0">
                <a:solidFill>
                  <a:schemeClr val="bg1"/>
                </a:solidFill>
                <a:latin typeface="Lato" panose="020F0502020204030203" pitchFamily="34" charset="0"/>
                <a:ea typeface="Lato" panose="020F0502020204030203" pitchFamily="34" charset="0"/>
                <a:cs typeface="Lato" panose="020F0502020204030203" pitchFamily="34" charset="0"/>
              </a:rPr>
              <a:t>People without air conditioning. </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Many people may have an AC unit, but may be hesitant to turn it on due to energy costs. </a:t>
            </a:r>
          </a:p>
          <a:p>
            <a:pPr marR="0" lvl="0">
              <a:lnSpc>
                <a:spcPct val="115000"/>
              </a:lnSpc>
              <a:spcBef>
                <a:spcPts val="0"/>
              </a:spcBef>
              <a:spcAft>
                <a:spcPts val="600"/>
              </a:spcAft>
            </a:pPr>
            <a:r>
              <a:rPr lang="en-US" sz="1200" b="1" dirty="0">
                <a:solidFill>
                  <a:schemeClr val="bg1"/>
                </a:solidFill>
                <a:latin typeface="Lato" panose="020F0502020204030203" pitchFamily="34" charset="0"/>
                <a:ea typeface="Lato" panose="020F0502020204030203" pitchFamily="34" charset="0"/>
                <a:cs typeface="Lato" panose="020F0502020204030203" pitchFamily="34" charset="0"/>
              </a:rPr>
              <a:t>Older adults (65+) and children (under 5).</a:t>
            </a:r>
            <a:endParaRPr lang="en-US" sz="12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R="0" lvl="0">
              <a:lnSpc>
                <a:spcPct val="115000"/>
              </a:lnSpc>
              <a:spcBef>
                <a:spcPts val="0"/>
              </a:spcBef>
              <a:spcAft>
                <a:spcPts val="600"/>
              </a:spcAft>
            </a:pPr>
            <a:r>
              <a:rPr lang="en-US" sz="1200" b="1" dirty="0">
                <a:solidFill>
                  <a:schemeClr val="bg1"/>
                </a:solidFill>
                <a:latin typeface="Lato" panose="020F0502020204030203" pitchFamily="34" charset="0"/>
                <a:ea typeface="Lato" panose="020F0502020204030203" pitchFamily="34" charset="0"/>
                <a:cs typeface="Lato" panose="020F0502020204030203" pitchFamily="34" charset="0"/>
              </a:rPr>
              <a:t>People who are pregnant or nursing. </a:t>
            </a:r>
            <a:endParaRPr lang="en-US" sz="12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R="0" lvl="0">
              <a:lnSpc>
                <a:spcPct val="115000"/>
              </a:lnSpc>
              <a:spcBef>
                <a:spcPts val="0"/>
              </a:spcBef>
              <a:spcAft>
                <a:spcPts val="600"/>
              </a:spcAft>
            </a:pPr>
            <a:r>
              <a:rPr lang="en-US" sz="1200" b="1" dirty="0">
                <a:solidFill>
                  <a:schemeClr val="bg1"/>
                </a:solidFill>
                <a:latin typeface="Lato" panose="020F0502020204030203" pitchFamily="34" charset="0"/>
                <a:ea typeface="Lato" panose="020F0502020204030203" pitchFamily="34" charset="0"/>
                <a:cs typeface="Lato" panose="020F0502020204030203" pitchFamily="34" charset="0"/>
              </a:rPr>
              <a:t>People with pre-existing medical conditions</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such as heart, lung, kidney, and mental health conditions.</a:t>
            </a:r>
          </a:p>
          <a:p>
            <a:pPr marR="0" lvl="0">
              <a:lnSpc>
                <a:spcPct val="115000"/>
              </a:lnSpc>
              <a:spcBef>
                <a:spcPts val="0"/>
              </a:spcBef>
              <a:spcAft>
                <a:spcPts val="600"/>
              </a:spcAft>
            </a:pPr>
            <a:r>
              <a:rPr lang="en-US" sz="1200" b="1" dirty="0">
                <a:solidFill>
                  <a:schemeClr val="bg1"/>
                </a:solidFill>
                <a:latin typeface="Lato" panose="020F0502020204030203" pitchFamily="34" charset="0"/>
                <a:ea typeface="Lato" panose="020F0502020204030203" pitchFamily="34" charset="0"/>
                <a:cs typeface="Lato" panose="020F0502020204030203" pitchFamily="34" charset="0"/>
              </a:rPr>
              <a:t>People on certain medications.</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Consult your doctor about the medications you are taking and extreme heat.  </a:t>
            </a:r>
          </a:p>
          <a:p>
            <a:pPr marR="0" lvl="0">
              <a:lnSpc>
                <a:spcPct val="115000"/>
              </a:lnSpc>
              <a:spcBef>
                <a:spcPts val="0"/>
              </a:spcBef>
              <a:spcAft>
                <a:spcPts val="600"/>
              </a:spcAft>
            </a:pPr>
            <a:r>
              <a:rPr lang="en-US" sz="1200" b="1" dirty="0">
                <a:solidFill>
                  <a:schemeClr val="bg1"/>
                </a:solidFill>
                <a:latin typeface="Lato" panose="020F0502020204030203" pitchFamily="34" charset="0"/>
                <a:ea typeface="Lato" panose="020F0502020204030203" pitchFamily="34" charset="0"/>
                <a:cs typeface="Lato" panose="020F0502020204030203" pitchFamily="34" charset="0"/>
              </a:rPr>
              <a:t>Outdoor workers </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and</a:t>
            </a:r>
            <a:r>
              <a:rPr lang="en-US" sz="1200" b="1" dirty="0">
                <a:solidFill>
                  <a:schemeClr val="bg1"/>
                </a:solidFill>
                <a:latin typeface="Lato" panose="020F0502020204030203" pitchFamily="34" charset="0"/>
                <a:ea typeface="Lato" panose="020F0502020204030203" pitchFamily="34" charset="0"/>
                <a:cs typeface="Lato" panose="020F0502020204030203" pitchFamily="34" charset="0"/>
              </a:rPr>
              <a:t> athletes.</a:t>
            </a:r>
          </a:p>
          <a:p>
            <a:pPr marR="0" lvl="0">
              <a:lnSpc>
                <a:spcPct val="115000"/>
              </a:lnSpc>
              <a:spcBef>
                <a:spcPts val="0"/>
              </a:spcBef>
              <a:spcAft>
                <a:spcPts val="600"/>
              </a:spcAft>
            </a:pPr>
            <a:r>
              <a:rPr lang="en-US" sz="1200" b="1" dirty="0">
                <a:solidFill>
                  <a:schemeClr val="bg1"/>
                </a:solidFill>
                <a:latin typeface="Lato" panose="020F0502020204030203" pitchFamily="34" charset="0"/>
                <a:ea typeface="Lato" panose="020F0502020204030203" pitchFamily="34" charset="0"/>
                <a:cs typeface="Lato" panose="020F0502020204030203" pitchFamily="34" charset="0"/>
              </a:rPr>
              <a:t>People who primarily take public transit. </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Those who may be walking or waiting in line outside for transit, work, or essential services.</a:t>
            </a:r>
          </a:p>
        </p:txBody>
      </p:sp>
      <p:sp>
        <p:nvSpPr>
          <p:cNvPr id="5" name="Rectangle 4">
            <a:extLst>
              <a:ext uri="{FF2B5EF4-FFF2-40B4-BE49-F238E27FC236}">
                <a16:creationId xmlns:a16="http://schemas.microsoft.com/office/drawing/2014/main" id="{DED31D21-65EA-954F-B642-0B7331402A73}"/>
              </a:ext>
            </a:extLst>
          </p:cNvPr>
          <p:cNvSpPr/>
          <p:nvPr/>
        </p:nvSpPr>
        <p:spPr>
          <a:xfrm>
            <a:off x="457199" y="3996977"/>
            <a:ext cx="2191055" cy="3010824"/>
          </a:xfrm>
          <a:prstGeom prst="rect">
            <a:avLst/>
          </a:prstGeom>
        </p:spPr>
        <p:txBody>
          <a:bodyPr wrap="square">
            <a:spAutoFit/>
          </a:bodyPr>
          <a:lstStyle/>
          <a:p>
            <a:pPr>
              <a:lnSpc>
                <a:spcPct val="107000"/>
              </a:lnSpc>
              <a:spcAft>
                <a:spcPts val="800"/>
              </a:spcAft>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Who is most at risk?</a:t>
            </a:r>
          </a:p>
          <a:p>
            <a:pPr>
              <a:lnSpc>
                <a:spcPct val="107000"/>
              </a:lnSpc>
              <a:spcAft>
                <a:spcPts val="800"/>
              </a:spcAft>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Heat affects us all, but some of us are at greater risk. Different people react differently to heat based on their age, health, and living conditions (including housing type, experiencing homelessness, and living in social isolation). Most of us have at least one friend or family member who falls into one of the following categories: </a:t>
            </a:r>
          </a:p>
        </p:txBody>
      </p:sp>
      <p:sp>
        <p:nvSpPr>
          <p:cNvPr id="6" name="Rectangle 5">
            <a:extLst>
              <a:ext uri="{FF2B5EF4-FFF2-40B4-BE49-F238E27FC236}">
                <a16:creationId xmlns:a16="http://schemas.microsoft.com/office/drawing/2014/main" id="{4F23C104-18FF-5346-861D-F03F439C3DC0}"/>
              </a:ext>
            </a:extLst>
          </p:cNvPr>
          <p:cNvSpPr/>
          <p:nvPr/>
        </p:nvSpPr>
        <p:spPr>
          <a:xfrm>
            <a:off x="457198" y="7213831"/>
            <a:ext cx="3603416" cy="2770054"/>
          </a:xfrm>
          <a:prstGeom prst="rect">
            <a:avLst/>
          </a:prstGeom>
        </p:spPr>
        <p:txBody>
          <a:bodyPr wrap="square">
            <a:spAutoFit/>
          </a:bodyPr>
          <a:lstStyle/>
          <a:p>
            <a:pPr>
              <a:lnSpc>
                <a:spcPct val="107000"/>
              </a:lnSpc>
              <a:spcAft>
                <a:spcPts val="800"/>
              </a:spcAft>
            </a:pPr>
            <a:r>
              <a:rPr lang="en-US" sz="1200" b="1" dirty="0">
                <a:latin typeface="Lato" panose="020F0502020204030203" pitchFamily="34" charset="0"/>
                <a:ea typeface="Lato" panose="020F0502020204030203" pitchFamily="34" charset="0"/>
                <a:cs typeface="Lato" panose="020F0502020204030203" pitchFamily="34" charset="0"/>
              </a:rPr>
              <a:t>Are you, a friend, or a family member finding it hard to keep cool this summer? </a:t>
            </a:r>
          </a:p>
          <a:p>
            <a:pPr>
              <a:lnSpc>
                <a:spcPct val="107000"/>
              </a:lnSpc>
              <a:spcAft>
                <a:spcPts val="800"/>
              </a:spcAft>
            </a:pPr>
            <a:r>
              <a:rPr lang="en-US" sz="1200" b="1" dirty="0">
                <a:latin typeface="Lato" panose="020F0502020204030203" pitchFamily="34" charset="0"/>
                <a:ea typeface="Lato" panose="020F0502020204030203" pitchFamily="34" charset="0"/>
                <a:cs typeface="Lato" panose="020F0502020204030203" pitchFamily="34" charset="0"/>
              </a:rPr>
              <a:t>There are programs in </a:t>
            </a:r>
            <a:r>
              <a:rPr lang="en-US" sz="1200" b="1" dirty="0">
                <a:solidFill>
                  <a:srgbClr val="FF0000"/>
                </a:solidFill>
                <a:latin typeface="Lato" panose="020F0502020204030203" pitchFamily="34" charset="0"/>
                <a:ea typeface="Lato" panose="020F0502020204030203" pitchFamily="34" charset="0"/>
                <a:cs typeface="Lato" panose="020F0502020204030203" pitchFamily="34" charset="0"/>
              </a:rPr>
              <a:t>X community </a:t>
            </a:r>
            <a:r>
              <a:rPr lang="en-US" sz="1200" b="1" dirty="0">
                <a:latin typeface="Lato" panose="020F0502020204030203" pitchFamily="34" charset="0"/>
                <a:ea typeface="Lato" panose="020F0502020204030203" pitchFamily="34" charset="0"/>
                <a:cs typeface="Lato" panose="020F0502020204030203" pitchFamily="34" charset="0"/>
              </a:rPr>
              <a:t>to assist you!</a:t>
            </a:r>
          </a:p>
          <a:p>
            <a:pPr marL="171450" indent="-171450">
              <a:lnSpc>
                <a:spcPct val="107000"/>
              </a:lnSpc>
              <a:spcAft>
                <a:spcPts val="800"/>
              </a:spcAft>
              <a:buFont typeface="Arial" panose="020B0604020202020204" pitchFamily="34" charset="0"/>
              <a:buChar char="•"/>
            </a:pPr>
            <a:r>
              <a:rPr lang="en-US" sz="1200" b="1" dirty="0">
                <a:latin typeface="Lato" panose="020F0502020204030203" pitchFamily="34" charset="0"/>
                <a:ea typeface="Lato" panose="020F0502020204030203" pitchFamily="34" charset="0"/>
                <a:cs typeface="Lato" panose="020F0502020204030203" pitchFamily="34" charset="0"/>
              </a:rPr>
              <a:t>ADD COMMUNITY SPECIFIC INFO HERE ABOUT PROGRAMS AND RESOURCES’</a:t>
            </a:r>
          </a:p>
          <a:p>
            <a:pPr marL="171450" indent="-171450">
              <a:lnSpc>
                <a:spcPct val="107000"/>
              </a:lnSpc>
              <a:spcAft>
                <a:spcPts val="800"/>
              </a:spcAft>
              <a:buFont typeface="Arial" panose="020B0604020202020204" pitchFamily="34" charset="0"/>
              <a:buChar char="•"/>
            </a:pPr>
            <a:endParaRPr lang="en-US" sz="12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7000"/>
              </a:lnSpc>
              <a:spcAft>
                <a:spcPts val="800"/>
              </a:spcAft>
              <a:buFont typeface="Arial" panose="020B0604020202020204" pitchFamily="34" charset="0"/>
              <a:buChar char="•"/>
            </a:pPr>
            <a:endParaRPr lang="en-US" sz="12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7000"/>
              </a:lnSpc>
              <a:spcAft>
                <a:spcPts val="800"/>
              </a:spcAft>
              <a:buFont typeface="Arial" panose="020B0604020202020204" pitchFamily="34" charset="0"/>
              <a:buChar char="•"/>
            </a:pPr>
            <a:endParaRPr lang="en-US" sz="1200" b="1" dirty="0">
              <a:latin typeface="Lato" panose="020F0502020204030203" pitchFamily="34" charset="0"/>
              <a:ea typeface="Lato" panose="020F0502020204030203" pitchFamily="34" charset="0"/>
              <a:cs typeface="Lato" panose="020F0502020204030203" pitchFamily="34" charset="0"/>
            </a:endParaRPr>
          </a:p>
          <a:p>
            <a:pPr marL="171450" indent="-171450">
              <a:lnSpc>
                <a:spcPct val="107000"/>
              </a:lnSpc>
              <a:spcAft>
                <a:spcPts val="800"/>
              </a:spcAft>
              <a:buFont typeface="Arial" panose="020B0604020202020204" pitchFamily="34" charset="0"/>
              <a:buChar char="•"/>
            </a:pPr>
            <a:endParaRPr lang="en-US" sz="1200" b="1" dirty="0">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endParaRPr lang="en-US" sz="1200" b="1" dirty="0">
              <a:latin typeface="Lato" panose="020F0502020204030203" pitchFamily="34" charset="0"/>
              <a:ea typeface="Lato" panose="020F0502020204030203" pitchFamily="34" charset="0"/>
              <a:cs typeface="Lato" panose="020F0502020204030203" pitchFamily="34" charset="0"/>
            </a:endParaRPr>
          </a:p>
        </p:txBody>
      </p:sp>
      <p:pic>
        <p:nvPicPr>
          <p:cNvPr id="4" name="Picture 3" descr="A picture containing drawing&#10;&#10;Description automatically generated">
            <a:extLst>
              <a:ext uri="{FF2B5EF4-FFF2-40B4-BE49-F238E27FC236}">
                <a16:creationId xmlns:a16="http://schemas.microsoft.com/office/drawing/2014/main" id="{329A0060-CD21-EC43-B58F-EA772CF452DA}"/>
              </a:ext>
            </a:extLst>
          </p:cNvPr>
          <p:cNvPicPr>
            <a:picLocks noChangeAspect="1"/>
          </p:cNvPicPr>
          <p:nvPr/>
        </p:nvPicPr>
        <p:blipFill>
          <a:blip r:embed="rId4"/>
          <a:stretch>
            <a:fillRect/>
          </a:stretch>
        </p:blipFill>
        <p:spPr>
          <a:xfrm>
            <a:off x="5546819" y="9001125"/>
            <a:ext cx="1800336" cy="900168"/>
          </a:xfrm>
          <a:prstGeom prst="rect">
            <a:avLst/>
          </a:prstGeom>
        </p:spPr>
      </p:pic>
      <p:pic>
        <p:nvPicPr>
          <p:cNvPr id="24" name="Picture 23">
            <a:extLst>
              <a:ext uri="{FF2B5EF4-FFF2-40B4-BE49-F238E27FC236}">
                <a16:creationId xmlns:a16="http://schemas.microsoft.com/office/drawing/2014/main" id="{11F091C5-4D4B-A347-A054-D2578F8B2721}"/>
              </a:ext>
            </a:extLst>
          </p:cNvPr>
          <p:cNvPicPr>
            <a:picLocks noChangeAspect="1"/>
          </p:cNvPicPr>
          <p:nvPr/>
        </p:nvPicPr>
        <p:blipFill>
          <a:blip r:embed="rId5">
            <a:alphaModFix amt="20000"/>
            <a:duotone>
              <a:prstClr val="black"/>
              <a:schemeClr val="bg2">
                <a:tint val="45000"/>
                <a:satMod val="400000"/>
              </a:schemeClr>
            </a:duotone>
          </a:blip>
          <a:stretch>
            <a:fillRect/>
          </a:stretch>
        </p:blipFill>
        <p:spPr>
          <a:xfrm>
            <a:off x="258430" y="7902368"/>
            <a:ext cx="660639" cy="1906365"/>
          </a:xfrm>
          <a:prstGeom prst="rect">
            <a:avLst/>
          </a:prstGeom>
        </p:spPr>
      </p:pic>
    </p:spTree>
    <p:extLst>
      <p:ext uri="{BB962C8B-B14F-4D97-AF65-F5344CB8AC3E}">
        <p14:creationId xmlns:p14="http://schemas.microsoft.com/office/powerpoint/2010/main" val="1284386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BE69434-9ECA-CC43-967A-62C12112B6D7}"/>
              </a:ext>
            </a:extLst>
          </p:cNvPr>
          <p:cNvPicPr>
            <a:picLocks noChangeAspect="1"/>
          </p:cNvPicPr>
          <p:nvPr/>
        </p:nvPicPr>
        <p:blipFill>
          <a:blip r:embed="rId2">
            <a:alphaModFix amt="20000"/>
            <a:grayscl/>
          </a:blip>
          <a:stretch>
            <a:fillRect/>
          </a:stretch>
        </p:blipFill>
        <p:spPr>
          <a:xfrm>
            <a:off x="5909190" y="6042025"/>
            <a:ext cx="1246676" cy="3490692"/>
          </a:xfrm>
          <a:prstGeom prst="rect">
            <a:avLst/>
          </a:prstGeom>
        </p:spPr>
      </p:pic>
      <p:pic>
        <p:nvPicPr>
          <p:cNvPr id="21" name="Picture 20">
            <a:extLst>
              <a:ext uri="{FF2B5EF4-FFF2-40B4-BE49-F238E27FC236}">
                <a16:creationId xmlns:a16="http://schemas.microsoft.com/office/drawing/2014/main" id="{2977DA09-711B-D346-BAA9-B24C8457D53C}"/>
              </a:ext>
            </a:extLst>
          </p:cNvPr>
          <p:cNvPicPr>
            <a:picLocks noChangeAspect="1"/>
          </p:cNvPicPr>
          <p:nvPr/>
        </p:nvPicPr>
        <p:blipFill>
          <a:blip r:embed="rId3">
            <a:alphaModFix amt="20000"/>
            <a:grayscl/>
          </a:blip>
          <a:stretch>
            <a:fillRect/>
          </a:stretch>
        </p:blipFill>
        <p:spPr>
          <a:xfrm>
            <a:off x="3057263" y="3378649"/>
            <a:ext cx="1357576" cy="1378461"/>
          </a:xfrm>
          <a:prstGeom prst="rect">
            <a:avLst/>
          </a:prstGeom>
        </p:spPr>
      </p:pic>
      <p:sp>
        <p:nvSpPr>
          <p:cNvPr id="4" name="Rectangle 3">
            <a:extLst>
              <a:ext uri="{FF2B5EF4-FFF2-40B4-BE49-F238E27FC236}">
                <a16:creationId xmlns:a16="http://schemas.microsoft.com/office/drawing/2014/main" id="{63C83EBD-7251-4840-AA2D-38C514839C05}"/>
              </a:ext>
            </a:extLst>
          </p:cNvPr>
          <p:cNvSpPr/>
          <p:nvPr/>
        </p:nvSpPr>
        <p:spPr>
          <a:xfrm>
            <a:off x="0" y="1"/>
            <a:ext cx="7772400" cy="333203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77C61B7-A5F2-F948-BD51-06178DB2BE25}"/>
              </a:ext>
            </a:extLst>
          </p:cNvPr>
          <p:cNvSpPr txBox="1"/>
          <p:nvPr/>
        </p:nvSpPr>
        <p:spPr>
          <a:xfrm>
            <a:off x="420940" y="440157"/>
            <a:ext cx="5405095" cy="523220"/>
          </a:xfrm>
          <a:prstGeom prst="rect">
            <a:avLst/>
          </a:prstGeom>
          <a:solidFill>
            <a:schemeClr val="bg2"/>
          </a:solidFill>
          <a:ln>
            <a:noFill/>
          </a:ln>
        </p:spPr>
        <p:txBody>
          <a:bodyPr wrap="square" rtlCol="0">
            <a:spAutoFit/>
          </a:bodyPr>
          <a:lstStyle/>
          <a:p>
            <a:r>
              <a:rPr lang="en-US" sz="2800" b="1" dirty="0">
                <a:latin typeface="Lato" panose="020F0502020204030203" pitchFamily="34" charset="0"/>
                <a:ea typeface="Lato" panose="020F0502020204030203" pitchFamily="34" charset="0"/>
                <a:cs typeface="Lato" panose="020F0502020204030203" pitchFamily="34" charset="0"/>
              </a:rPr>
              <a:t>What Can You Do To Stay Cool?</a:t>
            </a:r>
          </a:p>
        </p:txBody>
      </p:sp>
      <p:sp>
        <p:nvSpPr>
          <p:cNvPr id="13" name="Rectangle 12">
            <a:extLst>
              <a:ext uri="{FF2B5EF4-FFF2-40B4-BE49-F238E27FC236}">
                <a16:creationId xmlns:a16="http://schemas.microsoft.com/office/drawing/2014/main" id="{459A2E62-3CCF-ED4F-A5B6-84F60F75099A}"/>
              </a:ext>
            </a:extLst>
          </p:cNvPr>
          <p:cNvSpPr/>
          <p:nvPr/>
        </p:nvSpPr>
        <p:spPr>
          <a:xfrm>
            <a:off x="455706" y="3542564"/>
            <a:ext cx="1554480" cy="145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559173-FDC3-2846-8911-86EA1FEC39E2}"/>
              </a:ext>
            </a:extLst>
          </p:cNvPr>
          <p:cNvSpPr/>
          <p:nvPr/>
        </p:nvSpPr>
        <p:spPr>
          <a:xfrm>
            <a:off x="367624" y="3407636"/>
            <a:ext cx="4329167" cy="2930867"/>
          </a:xfrm>
          <a:prstGeom prst="rect">
            <a:avLst/>
          </a:prstGeom>
        </p:spPr>
        <p:txBody>
          <a:bodyPr wrap="square">
            <a:spAutoFit/>
          </a:bodyPr>
          <a:lstStyle/>
          <a:p>
            <a:pPr>
              <a:lnSpc>
                <a:spcPct val="107000"/>
              </a:lnSpc>
              <a:spcAft>
                <a:spcPts val="800"/>
              </a:spcAft>
            </a:pPr>
            <a:r>
              <a:rPr lang="en-US" sz="1600" b="1" dirty="0">
                <a:latin typeface="Lato" panose="020F0502020204030203" pitchFamily="34" charset="0"/>
                <a:ea typeface="Lato" panose="020F0502020204030203" pitchFamily="34" charset="0"/>
                <a:cs typeface="Lato" panose="020F0502020204030203" pitchFamily="34" charset="0"/>
              </a:rPr>
              <a:t>On a Hot Day</a:t>
            </a:r>
          </a:p>
          <a:p>
            <a:pPr lvl="0">
              <a:spcAft>
                <a:spcPts val="1000"/>
              </a:spcAft>
            </a:pPr>
            <a:r>
              <a:rPr lang="en-US" sz="1200" b="1" dirty="0">
                <a:latin typeface="Lato" panose="020F0502020204030203" pitchFamily="34" charset="0"/>
                <a:ea typeface="Lato" panose="020F0502020204030203" pitchFamily="34" charset="0"/>
                <a:cs typeface="Lato" panose="020F0502020204030203" pitchFamily="34" charset="0"/>
              </a:rPr>
              <a:t>Drink plenty of water, </a:t>
            </a:r>
            <a:r>
              <a:rPr lang="en-US" sz="1200" dirty="0">
                <a:latin typeface="Lato" panose="020F0502020204030203" pitchFamily="34" charset="0"/>
                <a:ea typeface="Lato" panose="020F0502020204030203" pitchFamily="34" charset="0"/>
                <a:cs typeface="Lato" panose="020F0502020204030203" pitchFamily="34" charset="0"/>
              </a:rPr>
              <a:t>even if you don’t feel thirsty. Avoid alcohol, caffeine, and sugary beverages that can dehydrate you. Bring water with you when going out because public drinking fountains may be limited.</a:t>
            </a:r>
          </a:p>
          <a:p>
            <a:pPr lvl="0">
              <a:spcAft>
                <a:spcPts val="1000"/>
              </a:spcAft>
            </a:pPr>
            <a:r>
              <a:rPr lang="en-US" sz="1200" b="1" dirty="0">
                <a:latin typeface="Lato" panose="020F0502020204030203" pitchFamily="34" charset="0"/>
                <a:ea typeface="Lato" panose="020F0502020204030203" pitchFamily="34" charset="0"/>
                <a:cs typeface="Lato" panose="020F0502020204030203" pitchFamily="34" charset="0"/>
              </a:rPr>
              <a:t>Practice sun safety.</a:t>
            </a:r>
            <a:r>
              <a:rPr lang="en-US" sz="1200" dirty="0">
                <a:latin typeface="Lato" panose="020F0502020204030203" pitchFamily="34" charset="0"/>
                <a:ea typeface="Lato" panose="020F0502020204030203" pitchFamily="34" charset="0"/>
                <a:cs typeface="Lato" panose="020F0502020204030203" pitchFamily="34" charset="0"/>
              </a:rPr>
              <a:t> Wear sunscreen, a wide-brimmed hat, sunglasses, and loose-fitting, light-colored clothing when you go outside. COVID-19 precautions may mean that you have to wait in line outside stores or supermarkets.</a:t>
            </a:r>
          </a:p>
          <a:p>
            <a:pPr lvl="0">
              <a:spcAft>
                <a:spcPts val="1000"/>
              </a:spcAft>
            </a:pPr>
            <a:r>
              <a:rPr lang="en-US" sz="1200" b="1" dirty="0">
                <a:latin typeface="Lato" panose="020F0502020204030203" pitchFamily="34" charset="0"/>
                <a:ea typeface="Lato" panose="020F0502020204030203" pitchFamily="34" charset="0"/>
                <a:cs typeface="Lato" panose="020F0502020204030203" pitchFamily="34" charset="0"/>
              </a:rPr>
              <a:t>Avoid strenuous activity during the hottest parts of the day.</a:t>
            </a:r>
            <a:r>
              <a:rPr lang="en-US" sz="1200" dirty="0">
                <a:latin typeface="Lato" panose="020F0502020204030203" pitchFamily="34" charset="0"/>
                <a:ea typeface="Lato" panose="020F0502020204030203" pitchFamily="34" charset="0"/>
                <a:cs typeface="Lato" panose="020F0502020204030203" pitchFamily="34" charset="0"/>
              </a:rPr>
              <a:t> If you must be outside, go out in the morning or the evening, take breaks, and stay out of direct sunlight.</a:t>
            </a:r>
            <a:r>
              <a:rPr lang="en-US" sz="1200" dirty="0">
                <a:solidFill>
                  <a:srgbClr val="000000"/>
                </a:solidFill>
                <a:latin typeface="Lato" panose="020F0502020204030203" pitchFamily="34" charset="0"/>
                <a:ea typeface="Lato" panose="020F0502020204030203" pitchFamily="34" charset="0"/>
                <a:cs typeface="Lato" panose="020F0502020204030203" pitchFamily="34" charset="0"/>
              </a:rPr>
              <a:t> Look for shade such as trees and other shading structures.</a:t>
            </a:r>
          </a:p>
        </p:txBody>
      </p:sp>
      <p:sp>
        <p:nvSpPr>
          <p:cNvPr id="17" name="Rectangle 16">
            <a:extLst>
              <a:ext uri="{FF2B5EF4-FFF2-40B4-BE49-F238E27FC236}">
                <a16:creationId xmlns:a16="http://schemas.microsoft.com/office/drawing/2014/main" id="{D40412CC-E4BA-A141-9C3D-F6F8C885BCB3}"/>
              </a:ext>
            </a:extLst>
          </p:cNvPr>
          <p:cNvSpPr/>
          <p:nvPr/>
        </p:nvSpPr>
        <p:spPr>
          <a:xfrm>
            <a:off x="4765801" y="3439828"/>
            <a:ext cx="2638973" cy="2821285"/>
          </a:xfrm>
          <a:prstGeom prst="rect">
            <a:avLst/>
          </a:prstGeom>
          <a:solidFill>
            <a:schemeClr val="bg2"/>
          </a:solidFill>
        </p:spPr>
        <p:txBody>
          <a:bodyPr wrap="square" lIns="182880" tIns="137160" rIns="137160" bIns="137160">
            <a:spAutoFit/>
          </a:bodyPr>
          <a:lstStyle/>
          <a:p>
            <a:pPr>
              <a:spcAft>
                <a:spcPts val="800"/>
              </a:spcAft>
            </a:pPr>
            <a:r>
              <a:rPr lang="en-US" sz="1200" b="1" dirty="0">
                <a:latin typeface="Lato" panose="020F0502020204030203" pitchFamily="34" charset="0"/>
                <a:ea typeface="Lato" panose="020F0502020204030203" pitchFamily="34" charset="0"/>
                <a:cs typeface="Lato" panose="020F0502020204030203" pitchFamily="34" charset="0"/>
              </a:rPr>
              <a:t>Keep up with COVID-19 precautions:</a:t>
            </a:r>
            <a:endParaRPr lang="en-US" sz="1200" dirty="0">
              <a:latin typeface="Lato" panose="020F0502020204030203" pitchFamily="34" charset="0"/>
              <a:ea typeface="Lato" panose="020F0502020204030203" pitchFamily="34" charset="0"/>
              <a:cs typeface="Lato" panose="020F0502020204030203" pitchFamily="34" charset="0"/>
            </a:endParaRPr>
          </a:p>
          <a:p>
            <a:pPr marL="285750" indent="-285750">
              <a:spcAft>
                <a:spcPts val="800"/>
              </a:spcAft>
              <a:buFont typeface="Arial"/>
              <a:buChar char="•"/>
            </a:pPr>
            <a:r>
              <a:rPr lang="en-US" sz="1200" dirty="0">
                <a:latin typeface="Lato" panose="020F0502020204030203" pitchFamily="34" charset="0"/>
                <a:ea typeface="Lato" panose="020F0502020204030203" pitchFamily="34" charset="0"/>
                <a:cs typeface="Lato" panose="020F0502020204030203" pitchFamily="34" charset="0"/>
              </a:rPr>
              <a:t>Continue to wear your </a:t>
            </a:r>
            <a:r>
              <a:rPr lang="en-US" sz="1200" b="1" dirty="0">
                <a:latin typeface="Lato" panose="020F0502020204030203" pitchFamily="34" charset="0"/>
                <a:ea typeface="Lato" panose="020F0502020204030203" pitchFamily="34" charset="0"/>
                <a:cs typeface="Lato" panose="020F0502020204030203" pitchFamily="34" charset="0"/>
              </a:rPr>
              <a:t>face covering </a:t>
            </a:r>
            <a:r>
              <a:rPr lang="en-US" sz="1200" dirty="0">
                <a:latin typeface="Lato" panose="020F0502020204030203" pitchFamily="34" charset="0"/>
                <a:ea typeface="Lato" panose="020F0502020204030203" pitchFamily="34" charset="0"/>
                <a:cs typeface="Lato" panose="020F0502020204030203" pitchFamily="34" charset="0"/>
              </a:rPr>
              <a:t>when around others. </a:t>
            </a:r>
          </a:p>
          <a:p>
            <a:pPr marL="285750" indent="-285750">
              <a:spcAft>
                <a:spcPts val="800"/>
              </a:spcAft>
              <a:buFont typeface="Arial"/>
              <a:buChar char="•"/>
            </a:pPr>
            <a:r>
              <a:rPr lang="en-US" sz="1200" b="1" dirty="0">
                <a:latin typeface="Lato" panose="020F0502020204030203" pitchFamily="34" charset="0"/>
                <a:ea typeface="Lato" panose="020F0502020204030203" pitchFamily="34" charset="0"/>
                <a:cs typeface="Lato" panose="020F0502020204030203" pitchFamily="34" charset="0"/>
              </a:rPr>
              <a:t>Social distance at least 6 feet</a:t>
            </a:r>
            <a:r>
              <a:rPr lang="en-US" sz="1200" dirty="0">
                <a:latin typeface="Lato" panose="020F0502020204030203" pitchFamily="34" charset="0"/>
                <a:ea typeface="Lato" panose="020F0502020204030203" pitchFamily="34" charset="0"/>
                <a:cs typeface="Lato" panose="020F0502020204030203" pitchFamily="34" charset="0"/>
              </a:rPr>
              <a:t> away from others. </a:t>
            </a:r>
          </a:p>
          <a:p>
            <a:pPr marL="285750" indent="-285750">
              <a:spcAft>
                <a:spcPts val="800"/>
              </a:spcAft>
              <a:buFont typeface="Arial"/>
              <a:buChar char="•"/>
            </a:pPr>
            <a:r>
              <a:rPr lang="en-US" sz="1200" b="1" dirty="0">
                <a:latin typeface="Lato" panose="020F0502020204030203" pitchFamily="34" charset="0"/>
                <a:ea typeface="Lato" panose="020F0502020204030203" pitchFamily="34" charset="0"/>
                <a:cs typeface="Lato" panose="020F0502020204030203" pitchFamily="34" charset="0"/>
              </a:rPr>
              <a:t>Wash your hands </a:t>
            </a:r>
            <a:r>
              <a:rPr lang="en-US" sz="1200" dirty="0">
                <a:latin typeface="Lato" panose="020F0502020204030203" pitchFamily="34" charset="0"/>
                <a:ea typeface="Lato" panose="020F0502020204030203" pitchFamily="34" charset="0"/>
                <a:cs typeface="Lato" panose="020F0502020204030203" pitchFamily="34" charset="0"/>
              </a:rPr>
              <a:t>frequently. </a:t>
            </a:r>
          </a:p>
          <a:p>
            <a:pPr marL="285750" indent="-285750">
              <a:spcAft>
                <a:spcPts val="800"/>
              </a:spcAft>
              <a:buFont typeface="Arial"/>
              <a:buChar char="•"/>
            </a:pPr>
            <a:r>
              <a:rPr lang="en-US" sz="1200" b="1" dirty="0">
                <a:latin typeface="Lato" panose="020F0502020204030203" pitchFamily="34" charset="0"/>
                <a:ea typeface="Lato" panose="020F0502020204030203" pitchFamily="34" charset="0"/>
                <a:cs typeface="Lato" panose="020F0502020204030203" pitchFamily="34" charset="0"/>
              </a:rPr>
              <a:t>Stay at home </a:t>
            </a:r>
            <a:r>
              <a:rPr lang="en-US" sz="1200" dirty="0">
                <a:latin typeface="Lato" panose="020F0502020204030203" pitchFamily="34" charset="0"/>
                <a:ea typeface="Lato" panose="020F0502020204030203" pitchFamily="34" charset="0"/>
                <a:cs typeface="Lato" panose="020F0502020204030203" pitchFamily="34" charset="0"/>
              </a:rPr>
              <a:t>if you have COVID-19 symptoms.</a:t>
            </a:r>
          </a:p>
          <a:p>
            <a:pPr marL="285750" indent="-285750">
              <a:spcAft>
                <a:spcPts val="800"/>
              </a:spcAft>
              <a:buFont typeface="Arial"/>
              <a:buChar char="•"/>
            </a:pPr>
            <a:r>
              <a:rPr lang="en-US" sz="1200" b="1" dirty="0">
                <a:latin typeface="Lato" panose="020F0502020204030203" pitchFamily="34" charset="0"/>
                <a:ea typeface="Lato" panose="020F0502020204030203" pitchFamily="34" charset="0"/>
                <a:cs typeface="Lato" panose="020F0502020204030203" pitchFamily="34" charset="0"/>
              </a:rPr>
              <a:t>Get tested</a:t>
            </a:r>
            <a:r>
              <a:rPr lang="en-US" sz="1200" dirty="0">
                <a:latin typeface="Lato" panose="020F0502020204030203" pitchFamily="34" charset="0"/>
                <a:ea typeface="Lato" panose="020F0502020204030203" pitchFamily="34" charset="0"/>
                <a:cs typeface="Lato" panose="020F0502020204030203" pitchFamily="34" charset="0"/>
              </a:rPr>
              <a:t> if you think you have been exposed. </a:t>
            </a:r>
          </a:p>
        </p:txBody>
      </p:sp>
      <p:pic>
        <p:nvPicPr>
          <p:cNvPr id="19" name="Picture 18">
            <a:extLst>
              <a:ext uri="{FF2B5EF4-FFF2-40B4-BE49-F238E27FC236}">
                <a16:creationId xmlns:a16="http://schemas.microsoft.com/office/drawing/2014/main" id="{683B4BC6-2D67-8F42-A53F-D54FD9762B51}"/>
              </a:ext>
            </a:extLst>
          </p:cNvPr>
          <p:cNvPicPr>
            <a:picLocks noChangeAspect="1"/>
          </p:cNvPicPr>
          <p:nvPr/>
        </p:nvPicPr>
        <p:blipFill>
          <a:blip r:embed="rId4">
            <a:alphaModFix/>
            <a:grayscl/>
          </a:blip>
          <a:stretch>
            <a:fillRect/>
          </a:stretch>
        </p:blipFill>
        <p:spPr>
          <a:xfrm rot="16822998">
            <a:off x="6033818" y="-814634"/>
            <a:ext cx="2536149" cy="2536149"/>
          </a:xfrm>
          <a:prstGeom prst="rect">
            <a:avLst/>
          </a:prstGeom>
        </p:spPr>
      </p:pic>
      <p:sp>
        <p:nvSpPr>
          <p:cNvPr id="11" name="Rectangle 10">
            <a:extLst>
              <a:ext uri="{FF2B5EF4-FFF2-40B4-BE49-F238E27FC236}">
                <a16:creationId xmlns:a16="http://schemas.microsoft.com/office/drawing/2014/main" id="{C3D7C0BA-7956-104E-B5F1-6CE4E2A65D8C}"/>
              </a:ext>
            </a:extLst>
          </p:cNvPr>
          <p:cNvSpPr/>
          <p:nvPr/>
        </p:nvSpPr>
        <p:spPr>
          <a:xfrm>
            <a:off x="420940" y="1038979"/>
            <a:ext cx="6696565" cy="2206707"/>
          </a:xfrm>
          <a:prstGeom prst="rect">
            <a:avLst/>
          </a:prstGeom>
        </p:spPr>
        <p:txBody>
          <a:bodyPr wrap="square">
            <a:spAutoFit/>
          </a:bodyPr>
          <a:lstStyle/>
          <a:p>
            <a:pPr>
              <a:lnSpc>
                <a:spcPct val="107000"/>
              </a:lnSpc>
              <a:spcAft>
                <a:spcPts val="800"/>
              </a:spcAft>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Before a Hot Day </a:t>
            </a:r>
          </a:p>
          <a:p>
            <a:pPr>
              <a:lnSpc>
                <a:spcPct val="107000"/>
              </a:lnSpc>
              <a:spcAft>
                <a:spcPts val="800"/>
              </a:spcAft>
            </a:pPr>
            <a:r>
              <a:rPr lang="en-US" sz="1150" b="1" dirty="0">
                <a:solidFill>
                  <a:schemeClr val="bg1"/>
                </a:solidFill>
                <a:latin typeface="Lato" panose="020F0502020204030203" pitchFamily="34" charset="0"/>
                <a:ea typeface="Lato" panose="020F0502020204030203" pitchFamily="34" charset="0"/>
                <a:cs typeface="Lato" panose="020F0502020204030203" pitchFamily="34" charset="0"/>
              </a:rPr>
              <a:t>Monitor local weather </a:t>
            </a:r>
            <a:r>
              <a:rPr lang="en-US" sz="1150" dirty="0">
                <a:solidFill>
                  <a:schemeClr val="bg1"/>
                </a:solidFill>
                <a:latin typeface="Lato" panose="020F0502020204030203" pitchFamily="34" charset="0"/>
                <a:ea typeface="Lato" panose="020F0502020204030203" pitchFamily="34" charset="0"/>
                <a:cs typeface="Lato" panose="020F0502020204030203" pitchFamily="34" charset="0"/>
              </a:rPr>
              <a:t>reports and look out for hot days. Be sure to look at the </a:t>
            </a:r>
            <a:r>
              <a:rPr lang="en-US" sz="1150" b="1" dirty="0">
                <a:solidFill>
                  <a:schemeClr val="bg1"/>
                </a:solidFill>
                <a:latin typeface="Lato" panose="020F0502020204030203" pitchFamily="34" charset="0"/>
                <a:ea typeface="Lato" panose="020F0502020204030203" pitchFamily="34" charset="0"/>
                <a:cs typeface="Lato" panose="020F0502020204030203" pitchFamily="34" charset="0"/>
              </a:rPr>
              <a:t>heat index</a:t>
            </a:r>
            <a:r>
              <a:rPr lang="en-US" sz="1150" dirty="0">
                <a:solidFill>
                  <a:schemeClr val="bg1"/>
                </a:solidFill>
                <a:latin typeface="Lato" panose="020F0502020204030203" pitchFamily="34" charset="0"/>
                <a:ea typeface="Lato" panose="020F0502020204030203" pitchFamily="34" charset="0"/>
                <a:cs typeface="Lato" panose="020F0502020204030203" pitchFamily="34" charset="0"/>
              </a:rPr>
              <a:t>, which measures how hot it feels based on temperature and humidity levels. </a:t>
            </a:r>
          </a:p>
          <a:p>
            <a:pPr>
              <a:spcAft>
                <a:spcPts val="800"/>
              </a:spcAft>
            </a:pPr>
            <a:r>
              <a:rPr lang="en-US" sz="1150" b="1" dirty="0">
                <a:solidFill>
                  <a:schemeClr val="bg1"/>
                </a:solidFill>
                <a:latin typeface="Lato" panose="020F0502020204030203" pitchFamily="34" charset="0"/>
                <a:ea typeface="Lato" panose="020F0502020204030203" pitchFamily="34" charset="0"/>
                <a:cs typeface="Lato" panose="020F0502020204030203" pitchFamily="34" charset="0"/>
              </a:rPr>
              <a:t>Check in with neighbors</a:t>
            </a:r>
            <a:r>
              <a:rPr lang="en-US" sz="1150" dirty="0">
                <a:solidFill>
                  <a:schemeClr val="bg1"/>
                </a:solidFill>
                <a:latin typeface="Lato" panose="020F0502020204030203" pitchFamily="34" charset="0"/>
                <a:ea typeface="Lato" panose="020F0502020204030203" pitchFamily="34" charset="0"/>
                <a:cs typeface="Lato" panose="020F0502020204030203" pitchFamily="34" charset="0"/>
              </a:rPr>
              <a:t>. See if your neighbors are aware of upcoming weather and let them know that you are around to assist.</a:t>
            </a:r>
          </a:p>
          <a:p>
            <a:pPr lvl="0">
              <a:spcAft>
                <a:spcPts val="800"/>
              </a:spcAft>
            </a:pPr>
            <a:r>
              <a:rPr lang="en-US" sz="1150" dirty="0">
                <a:solidFill>
                  <a:schemeClr val="bg1"/>
                </a:solidFill>
                <a:latin typeface="Lato" panose="020F0502020204030203" pitchFamily="34" charset="0"/>
                <a:ea typeface="Lato" panose="020F0502020204030203" pitchFamily="34" charset="0"/>
                <a:cs typeface="Lato" panose="020F0502020204030203" pitchFamily="34" charset="0"/>
              </a:rPr>
              <a:t>If you do not have air conditioning</a:t>
            </a:r>
            <a:r>
              <a:rPr lang="en-US" sz="1150" b="1" dirty="0">
                <a:solidFill>
                  <a:schemeClr val="bg1"/>
                </a:solidFill>
                <a:latin typeface="Lato" panose="020F0502020204030203" pitchFamily="34" charset="0"/>
                <a:ea typeface="Lato" panose="020F0502020204030203" pitchFamily="34" charset="0"/>
                <a:cs typeface="Lato" panose="020F0502020204030203" pitchFamily="34" charset="0"/>
              </a:rPr>
              <a:t>, identify public cooling spaces to visit, or find family and friends with air conditioning whose homes you feel comfortable visiting.</a:t>
            </a:r>
          </a:p>
          <a:p>
            <a:pPr lvl="0">
              <a:spcAft>
                <a:spcPts val="800"/>
              </a:spcAft>
            </a:pPr>
            <a:r>
              <a:rPr lang="en-US" sz="1150" b="1" dirty="0">
                <a:solidFill>
                  <a:schemeClr val="bg1"/>
                </a:solidFill>
                <a:latin typeface="Lato" panose="020F0502020204030203" pitchFamily="34" charset="0"/>
                <a:ea typeface="Lato" panose="020F0502020204030203" pitchFamily="34" charset="0"/>
                <a:cs typeface="Lato" panose="020F0502020204030203" pitchFamily="34" charset="0"/>
              </a:rPr>
              <a:t>Call 311 to sign up for city alerts </a:t>
            </a:r>
            <a:r>
              <a:rPr lang="en-US" sz="1150" dirty="0">
                <a:solidFill>
                  <a:schemeClr val="bg1"/>
                </a:solidFill>
                <a:latin typeface="Lato" panose="020F0502020204030203" pitchFamily="34" charset="0"/>
                <a:ea typeface="Lato" panose="020F0502020204030203" pitchFamily="34" charset="0"/>
                <a:cs typeface="Lato" panose="020F0502020204030203" pitchFamily="34" charset="0"/>
              </a:rPr>
              <a:t>or to request information on resources and services available to support residents through an extreme heat event.    </a:t>
            </a:r>
          </a:p>
        </p:txBody>
      </p:sp>
      <p:pic>
        <p:nvPicPr>
          <p:cNvPr id="24" name="Picture 23">
            <a:extLst>
              <a:ext uri="{FF2B5EF4-FFF2-40B4-BE49-F238E27FC236}">
                <a16:creationId xmlns:a16="http://schemas.microsoft.com/office/drawing/2014/main" id="{9A157EB3-8DBC-624B-8291-5776782DDC85}"/>
              </a:ext>
            </a:extLst>
          </p:cNvPr>
          <p:cNvPicPr>
            <a:picLocks noChangeAspect="1"/>
          </p:cNvPicPr>
          <p:nvPr/>
        </p:nvPicPr>
        <p:blipFill>
          <a:blip r:embed="rId5">
            <a:alphaModFix amt="20000"/>
            <a:grayscl/>
          </a:blip>
          <a:stretch>
            <a:fillRect/>
          </a:stretch>
        </p:blipFill>
        <p:spPr>
          <a:xfrm>
            <a:off x="-264451" y="5665390"/>
            <a:ext cx="1663046" cy="1810872"/>
          </a:xfrm>
          <a:prstGeom prst="rect">
            <a:avLst/>
          </a:prstGeom>
        </p:spPr>
      </p:pic>
      <p:sp>
        <p:nvSpPr>
          <p:cNvPr id="2" name="TextBox 1"/>
          <p:cNvSpPr txBox="1"/>
          <p:nvPr/>
        </p:nvSpPr>
        <p:spPr>
          <a:xfrm>
            <a:off x="367625" y="8459852"/>
            <a:ext cx="6857249" cy="1384995"/>
          </a:xfrm>
          <a:prstGeom prst="rect">
            <a:avLst/>
          </a:prstGeom>
          <a:noFill/>
        </p:spPr>
        <p:txBody>
          <a:bodyPr wrap="square" rtlCol="0">
            <a:spAutoFit/>
          </a:bodyPr>
          <a:lstStyle/>
          <a:p>
            <a:pPr lvl="0"/>
            <a:r>
              <a:rPr lang="en-US" sz="1200" b="1" dirty="0">
                <a:latin typeface="Lato" panose="020F0502020204030203" pitchFamily="34" charset="0"/>
                <a:ea typeface="Lato" panose="020F0502020204030203" pitchFamily="34" charset="0"/>
                <a:cs typeface="Lato" panose="020F0502020204030203" pitchFamily="34" charset="0"/>
              </a:rPr>
              <a:t>Know the signs of heat-related illness.</a:t>
            </a:r>
            <a:r>
              <a:rPr lang="en-US" sz="1200" dirty="0">
                <a:latin typeface="Lato" panose="020F0502020204030203" pitchFamily="34" charset="0"/>
                <a:ea typeface="Lato" panose="020F0502020204030203" pitchFamily="34" charset="0"/>
                <a:cs typeface="Lato" panose="020F0502020204030203" pitchFamily="34" charset="0"/>
              </a:rPr>
              <a:t> If you are experiencing headaches, dizziness, or nausea, move to a cooler place.</a:t>
            </a:r>
            <a:r>
              <a:rPr lang="en-US" sz="1200" i="1" dirty="0">
                <a:latin typeface="Lato" panose="020F0502020204030203" pitchFamily="34" charset="0"/>
                <a:ea typeface="Lato" panose="020F0502020204030203" pitchFamily="34" charset="0"/>
                <a:cs typeface="Lato" panose="020F0502020204030203" pitchFamily="34" charset="0"/>
              </a:rPr>
              <a:t> </a:t>
            </a:r>
          </a:p>
          <a:p>
            <a:pPr lvl="0"/>
            <a:endParaRPr lang="en-US" sz="1200" b="1" i="1" dirty="0">
              <a:latin typeface="Lato" panose="020F0502020204030203" pitchFamily="34" charset="0"/>
              <a:ea typeface="Lato" panose="020F0502020204030203" pitchFamily="34" charset="0"/>
              <a:cs typeface="Lato" panose="020F0502020204030203" pitchFamily="34" charset="0"/>
            </a:endParaRPr>
          </a:p>
          <a:p>
            <a:pPr lvl="0"/>
            <a:r>
              <a:rPr lang="en-US" sz="1200" b="1" dirty="0">
                <a:latin typeface="Lato" panose="020F0502020204030203" pitchFamily="34" charset="0"/>
                <a:ea typeface="Lato" panose="020F0502020204030203" pitchFamily="34" charset="0"/>
                <a:cs typeface="Lato" panose="020F0502020204030203" pitchFamily="34" charset="0"/>
              </a:rPr>
              <a:t>Call 911 in an emergency.</a:t>
            </a:r>
            <a:r>
              <a:rPr lang="en-US" sz="1200" dirty="0">
                <a:latin typeface="Lato" panose="020F0502020204030203" pitchFamily="34" charset="0"/>
                <a:ea typeface="Lato" panose="020F0502020204030203" pitchFamily="34" charset="0"/>
                <a:cs typeface="Lato" panose="020F0502020204030203" pitchFamily="34" charset="0"/>
              </a:rPr>
              <a:t> If someone is showing signs of heatstroke, call 911 immediately. Signs of heatstroke include a body temperature over 103°F; hot, red, dry, or moist skin; a rapid and strong pulse; and possible unconsciousness. While waiting for help to arrive, move the person into a cool area, help cool them down with wet towels or a cool bath, and DO NOT give them fluids. </a:t>
            </a:r>
          </a:p>
        </p:txBody>
      </p:sp>
      <p:sp>
        <p:nvSpPr>
          <p:cNvPr id="3" name="TextBox 2"/>
          <p:cNvSpPr txBox="1"/>
          <p:nvPr/>
        </p:nvSpPr>
        <p:spPr>
          <a:xfrm>
            <a:off x="367625" y="6368907"/>
            <a:ext cx="7068962" cy="2211888"/>
          </a:xfrm>
          <a:prstGeom prst="rect">
            <a:avLst/>
          </a:prstGeom>
          <a:noFill/>
        </p:spPr>
        <p:txBody>
          <a:bodyPr wrap="square" rtlCol="0">
            <a:spAutoFit/>
          </a:bodyPr>
          <a:lstStyle/>
          <a:p>
            <a:pPr lvl="0">
              <a:spcAft>
                <a:spcPts val="1000"/>
              </a:spcAft>
            </a:pPr>
            <a:r>
              <a:rPr lang="en-US" sz="1200" b="1" dirty="0">
                <a:latin typeface="Lato" panose="020F0502020204030203" pitchFamily="34" charset="0"/>
                <a:ea typeface="Lato" panose="020F0502020204030203" pitchFamily="34" charset="0"/>
                <a:cs typeface="Lato" panose="020F0502020204030203" pitchFamily="34" charset="0"/>
              </a:rPr>
              <a:t>Turn on your air conditioner if you need it.</a:t>
            </a:r>
            <a:r>
              <a:rPr lang="en-US" sz="1200" dirty="0">
                <a:latin typeface="Lato" panose="020F0502020204030203" pitchFamily="34" charset="0"/>
                <a:ea typeface="Lato" panose="020F0502020204030203" pitchFamily="34" charset="0"/>
                <a:cs typeface="Lato" panose="020F0502020204030203" pitchFamily="34" charset="0"/>
              </a:rPr>
              <a:t> Fans will not prevent heat-related illness when the temperature is above 95°F. If you are concerned about the cost of running your air conditioner, check if you are eligible to receive a discounted electricity rate from your electric utility and local Community Action Agency. Keep the heat out by closing windows and blinds during the day. </a:t>
            </a:r>
          </a:p>
          <a:p>
            <a:pPr lvl="0">
              <a:spcAft>
                <a:spcPts val="1000"/>
              </a:spcAft>
            </a:pPr>
            <a:r>
              <a:rPr lang="en-US" sz="1200" b="1" dirty="0">
                <a:latin typeface="Lato" panose="020F0502020204030203" pitchFamily="34" charset="0"/>
                <a:ea typeface="Lato" panose="020F0502020204030203" pitchFamily="34" charset="0"/>
                <a:cs typeface="Lato" panose="020F0502020204030203" pitchFamily="34" charset="0"/>
              </a:rPr>
              <a:t>Never leave children or pets in a car unattended.</a:t>
            </a:r>
            <a:r>
              <a:rPr lang="en-US" sz="1200" dirty="0">
                <a:latin typeface="Lato" panose="020F0502020204030203" pitchFamily="34" charset="0"/>
                <a:ea typeface="Lato" panose="020F0502020204030203" pitchFamily="34" charset="0"/>
                <a:cs typeface="Lato" panose="020F0502020204030203" pitchFamily="34" charset="0"/>
              </a:rPr>
              <a:t> This includes when running out for curbside pickup or other quick errands. Even with the windows cracked open, interior temperatures can rise almost 20°F within 10 minutes.</a:t>
            </a:r>
          </a:p>
          <a:p>
            <a:pPr lvl="0">
              <a:spcAft>
                <a:spcPts val="1000"/>
              </a:spcAft>
            </a:pPr>
            <a:r>
              <a:rPr lang="en-US" sz="1200" b="1" dirty="0">
                <a:latin typeface="Lato" panose="020F0502020204030203" pitchFamily="34" charset="0"/>
                <a:ea typeface="Lato" panose="020F0502020204030203" pitchFamily="34" charset="0"/>
                <a:cs typeface="Lato" panose="020F0502020204030203" pitchFamily="34" charset="0"/>
              </a:rPr>
              <a:t>Be a good neighbor.</a:t>
            </a:r>
            <a:r>
              <a:rPr lang="en-US" sz="1200" dirty="0">
                <a:latin typeface="Lato" panose="020F0502020204030203" pitchFamily="34" charset="0"/>
                <a:ea typeface="Lato" panose="020F0502020204030203" pitchFamily="34" charset="0"/>
                <a:cs typeface="Lato" panose="020F0502020204030203" pitchFamily="34" charset="0"/>
              </a:rPr>
              <a:t> Check on family, friends, and neighbors, especially the elderly, those who live alone, those with medical conditions, and those who need additional assistance</a:t>
            </a:r>
            <a:endParaRPr lang="en-US" sz="1200" dirty="0">
              <a:solidFill>
                <a:srgbClr val="FF0000"/>
              </a:solidFill>
              <a:latin typeface="Lato" panose="020F0502020204030203" pitchFamily="34" charset="0"/>
              <a:ea typeface="Lato" panose="020F0502020204030203" pitchFamily="34" charset="0"/>
              <a:cs typeface="Lato" panose="020F0502020204030203" pitchFamily="34" charset="0"/>
            </a:endParaRPr>
          </a:p>
        </p:txBody>
      </p:sp>
      <p:sp>
        <p:nvSpPr>
          <p:cNvPr id="18" name="Rectangle 17">
            <a:extLst>
              <a:ext uri="{FF2B5EF4-FFF2-40B4-BE49-F238E27FC236}">
                <a16:creationId xmlns:a16="http://schemas.microsoft.com/office/drawing/2014/main" id="{4B42F50D-F479-7748-BD33-CE0A70207CA3}"/>
              </a:ext>
            </a:extLst>
          </p:cNvPr>
          <p:cNvSpPr/>
          <p:nvPr/>
        </p:nvSpPr>
        <p:spPr>
          <a:xfrm rot="5400000">
            <a:off x="-381747" y="9095478"/>
            <a:ext cx="1453021" cy="457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E16E665-A4EE-8741-B884-036652981AE0}"/>
              </a:ext>
            </a:extLst>
          </p:cNvPr>
          <p:cNvSpPr/>
          <p:nvPr/>
        </p:nvSpPr>
        <p:spPr>
          <a:xfrm rot="10800000">
            <a:off x="336274" y="8402980"/>
            <a:ext cx="1453021" cy="457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9758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4208</TotalTime>
  <Words>865</Words>
  <Application>Microsoft Macintosh PowerPoint</Application>
  <PresentationFormat>Custom</PresentationFormat>
  <Paragraphs>46</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Calibri Light</vt:lpstr>
      <vt:lpstr>Lato</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Harmon, Elise</dc:creator>
  <cp:lastModifiedBy>Harmon, Elise</cp:lastModifiedBy>
  <cp:revision>36</cp:revision>
  <dcterms:created xsi:type="dcterms:W3CDTF">2020-08-05T16:17:11Z</dcterms:created>
  <dcterms:modified xsi:type="dcterms:W3CDTF">2020-09-23T19:37:36Z</dcterms:modified>
</cp:coreProperties>
</file>