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00584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ner, Brooks" initials="WB" lastIdx="1" clrIdx="0">
    <p:extLst>
      <p:ext uri="{19B8F6BF-5375-455C-9EA6-DF929625EA0E}">
        <p15:presenceInfo xmlns:p15="http://schemas.microsoft.com/office/powerpoint/2012/main" userId="Winner, Brook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722"/>
    <a:srgbClr val="3036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E4268F-A590-0673-41E4-38A2E3002744}" v="6" dt="2021-05-17T23:19:35.195"/>
    <p1510:client id="{A6637C15-08DE-7CD8-38B4-D6A2B478CCBE}" v="4" dt="2021-05-14T00:42:17.6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5"/>
  </p:normalViewPr>
  <p:slideViewPr>
    <p:cSldViewPr snapToGrid="0" snapToObjects="1">
      <p:cViewPr varScale="1">
        <p:scale>
          <a:sx n="76" d="100"/>
          <a:sy n="76" d="100"/>
        </p:scale>
        <p:origin x="102" y="4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yduroff, Sasha" userId="S::sshyduroff@mapc.org::2cc03d5f-d21c-4f3d-8fbe-e6dd7c14cb11" providerId="AD" clId="Web-{A6637C15-08DE-7CD8-38B4-D6A2B478CCBE}"/>
    <pc:docChg chg="modSld">
      <pc:chgData name="Shyduroff, Sasha" userId="S::sshyduroff@mapc.org::2cc03d5f-d21c-4f3d-8fbe-e6dd7c14cb11" providerId="AD" clId="Web-{A6637C15-08DE-7CD8-38B4-D6A2B478CCBE}" dt="2021-05-14T00:42:17.625" v="3" actId="1076"/>
      <pc:docMkLst>
        <pc:docMk/>
      </pc:docMkLst>
      <pc:sldChg chg="modSp">
        <pc:chgData name="Shyduroff, Sasha" userId="S::sshyduroff@mapc.org::2cc03d5f-d21c-4f3d-8fbe-e6dd7c14cb11" providerId="AD" clId="Web-{A6637C15-08DE-7CD8-38B4-D6A2B478CCBE}" dt="2021-05-14T00:42:17.625" v="3" actId="1076"/>
        <pc:sldMkLst>
          <pc:docMk/>
          <pc:sldMk cId="4131928363" sldId="256"/>
        </pc:sldMkLst>
        <pc:spChg chg="mod">
          <ac:chgData name="Shyduroff, Sasha" userId="S::sshyduroff@mapc.org::2cc03d5f-d21c-4f3d-8fbe-e6dd7c14cb11" providerId="AD" clId="Web-{A6637C15-08DE-7CD8-38B4-D6A2B478CCBE}" dt="2021-05-14T00:42:17.625" v="3" actId="1076"/>
          <ac:spMkLst>
            <pc:docMk/>
            <pc:sldMk cId="4131928363" sldId="256"/>
            <ac:spMk id="29" creationId="{8AEEA8F6-5DFF-8C47-A8DD-E1A8E9155AB6}"/>
          </ac:spMkLst>
        </pc:spChg>
      </pc:sldChg>
    </pc:docChg>
  </pc:docChgLst>
  <pc:docChgLst>
    <pc:chgData name="Harmon, Elise" userId="S::eharmon@mapc.org::e92b6193-0125-46d8-bccc-b4e247a03c05" providerId="AD" clId="Web-{6EE4268F-A590-0673-41E4-38A2E3002744}"/>
    <pc:docChg chg="modSld">
      <pc:chgData name="Harmon, Elise" userId="S::eharmon@mapc.org::e92b6193-0125-46d8-bccc-b4e247a03c05" providerId="AD" clId="Web-{6EE4268F-A590-0673-41E4-38A2E3002744}" dt="2021-05-17T23:19:33.945" v="1" actId="20577"/>
      <pc:docMkLst>
        <pc:docMk/>
      </pc:docMkLst>
      <pc:sldChg chg="modSp">
        <pc:chgData name="Harmon, Elise" userId="S::eharmon@mapc.org::e92b6193-0125-46d8-bccc-b4e247a03c05" providerId="AD" clId="Web-{6EE4268F-A590-0673-41E4-38A2E3002744}" dt="2021-05-17T23:19:33.945" v="1" actId="20577"/>
        <pc:sldMkLst>
          <pc:docMk/>
          <pc:sldMk cId="4131928363" sldId="256"/>
        </pc:sldMkLst>
        <pc:spChg chg="mod">
          <ac:chgData name="Harmon, Elise" userId="S::eharmon@mapc.org::e92b6193-0125-46d8-bccc-b4e247a03c05" providerId="AD" clId="Web-{6EE4268F-A590-0673-41E4-38A2E3002744}" dt="2021-05-17T23:19:33.945" v="1" actId="20577"/>
          <ac:spMkLst>
            <pc:docMk/>
            <pc:sldMk cId="4131928363" sldId="256"/>
            <ac:spMk id="26" creationId="{7AA5366D-4D3F-6547-B278-B77E01ECD0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122363"/>
            <a:ext cx="854964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57300" y="3602038"/>
            <a:ext cx="75438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74524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603888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365125"/>
            <a:ext cx="2168843"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365125"/>
            <a:ext cx="638079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235199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BB42A2-7392-2E46-91EA-55B6C0BBD11A}"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310050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709740"/>
            <a:ext cx="867537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86277" y="4589465"/>
            <a:ext cx="867537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BB42A2-7392-2E46-91EA-55B6C0BBD11A}" type="datetimeFigureOut">
              <a:rPr lang="en-US" smtClean="0"/>
              <a:t>5/17/2021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017006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1825625"/>
            <a:ext cx="42748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1825625"/>
            <a:ext cx="427482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BB42A2-7392-2E46-91EA-55B6C0BBD11A}"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920210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365127"/>
            <a:ext cx="867537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681163"/>
            <a:ext cx="425517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92826" y="2505075"/>
            <a:ext cx="425517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681163"/>
            <a:ext cx="427613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92066" y="2505075"/>
            <a:ext cx="427613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BB42A2-7392-2E46-91EA-55B6C0BBD11A}" type="datetimeFigureOut">
              <a:rPr lang="en-US" smtClean="0"/>
              <a:t>5/17/2021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4096968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BB42A2-7392-2E46-91EA-55B6C0BBD11A}" type="datetimeFigureOut">
              <a:rPr lang="en-US" smtClean="0"/>
              <a:t>5/17/2021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3700151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BB42A2-7392-2E46-91EA-55B6C0BBD11A}" type="datetimeFigureOut">
              <a:rPr lang="en-US" smtClean="0"/>
              <a:t>5/17/2021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799809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457200"/>
            <a:ext cx="3244096"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76130" y="987427"/>
            <a:ext cx="5092065"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057400"/>
            <a:ext cx="324409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BB42A2-7392-2E46-91EA-55B6C0BBD11A}"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1576652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457200"/>
            <a:ext cx="3244096"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987427"/>
            <a:ext cx="5092065"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2825" y="2057400"/>
            <a:ext cx="3244096"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8BB42A2-7392-2E46-91EA-55B6C0BBD11A}" type="datetimeFigureOut">
              <a:rPr lang="en-US" smtClean="0"/>
              <a:t>5/17/2021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A911EC-A0F3-9D44-8855-6A5393050D61}" type="slidenum">
              <a:rPr lang="en-US" smtClean="0"/>
              <a:t>‹#›</a:t>
            </a:fld>
            <a:endParaRPr lang="en-US"/>
          </a:p>
        </p:txBody>
      </p:sp>
    </p:spTree>
    <p:extLst>
      <p:ext uri="{BB962C8B-B14F-4D97-AF65-F5344CB8AC3E}">
        <p14:creationId xmlns:p14="http://schemas.microsoft.com/office/powerpoint/2010/main" val="4288355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365127"/>
            <a:ext cx="867537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1825625"/>
            <a:ext cx="86753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6356352"/>
            <a:ext cx="22631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BB42A2-7392-2E46-91EA-55B6C0BBD11A}" type="datetimeFigureOut">
              <a:rPr lang="en-US" smtClean="0"/>
              <a:t>5/17/2021</a:t>
            </a:fld>
            <a:endParaRPr lang="en-US"/>
          </a:p>
        </p:txBody>
      </p:sp>
      <p:sp>
        <p:nvSpPr>
          <p:cNvPr id="5" name="Footer Placeholder 4"/>
          <p:cNvSpPr>
            <a:spLocks noGrp="1"/>
          </p:cNvSpPr>
          <p:nvPr>
            <p:ph type="ftr" sz="quarter" idx="3"/>
          </p:nvPr>
        </p:nvSpPr>
        <p:spPr>
          <a:xfrm>
            <a:off x="3331845" y="6356352"/>
            <a:ext cx="339471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6356352"/>
            <a:ext cx="226314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A911EC-A0F3-9D44-8855-6A5393050D61}" type="slidenum">
              <a:rPr lang="en-US" smtClean="0"/>
              <a:t>‹#›</a:t>
            </a:fld>
            <a:endParaRPr lang="en-US"/>
          </a:p>
        </p:txBody>
      </p:sp>
    </p:spTree>
    <p:extLst>
      <p:ext uri="{BB962C8B-B14F-4D97-AF65-F5344CB8AC3E}">
        <p14:creationId xmlns:p14="http://schemas.microsoft.com/office/powerpoint/2010/main" val="430331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257918A-B3EE-9D4B-969F-E6E22CC5ABA8}"/>
              </a:ext>
            </a:extLst>
          </p:cNvPr>
          <p:cNvSpPr/>
          <p:nvPr/>
        </p:nvSpPr>
        <p:spPr>
          <a:xfrm>
            <a:off x="0" y="-1"/>
            <a:ext cx="10058400" cy="1280160"/>
          </a:xfrm>
          <a:prstGeom prst="rect">
            <a:avLst/>
          </a:prstGeom>
          <a:solidFill>
            <a:srgbClr val="30364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485"/>
          </a:p>
        </p:txBody>
      </p:sp>
      <p:sp>
        <p:nvSpPr>
          <p:cNvPr id="5" name="TextBox 4">
            <a:extLst>
              <a:ext uri="{FF2B5EF4-FFF2-40B4-BE49-F238E27FC236}">
                <a16:creationId xmlns:a16="http://schemas.microsoft.com/office/drawing/2014/main" id="{0975FED0-6CBC-5443-A3DB-A543B4701B0D}"/>
              </a:ext>
            </a:extLst>
          </p:cNvPr>
          <p:cNvSpPr txBox="1"/>
          <p:nvPr/>
        </p:nvSpPr>
        <p:spPr>
          <a:xfrm>
            <a:off x="351421" y="255359"/>
            <a:ext cx="5099882" cy="769441"/>
          </a:xfrm>
          <a:prstGeom prst="rect">
            <a:avLst/>
          </a:prstGeom>
          <a:noFill/>
        </p:spPr>
        <p:txBody>
          <a:bodyPr wrap="square" rtlCol="0">
            <a:spAutoFit/>
          </a:bodyPr>
          <a:lstStyle/>
          <a:p>
            <a:r>
              <a:rPr lang="en-US" sz="2200" b="1" spc="248" dirty="0">
                <a:solidFill>
                  <a:schemeClr val="bg1"/>
                </a:solidFill>
                <a:latin typeface="Helvetica" pitchFamily="2" charset="0"/>
                <a:cs typeface="Calibri" panose="020F0502020204030204" pitchFamily="34" charset="0"/>
              </a:rPr>
              <a:t>UTILITY BILL ASSISTANCE AND WEATHERIZATION</a:t>
            </a:r>
          </a:p>
        </p:txBody>
      </p:sp>
      <p:pic>
        <p:nvPicPr>
          <p:cNvPr id="7" name="Picture 6" descr="A picture containing text, sign, clipart&#10;&#10;Description automatically generated">
            <a:extLst>
              <a:ext uri="{FF2B5EF4-FFF2-40B4-BE49-F238E27FC236}">
                <a16:creationId xmlns:a16="http://schemas.microsoft.com/office/drawing/2014/main" id="{F64593DE-7C83-1246-BF62-716EAA321AEF}"/>
              </a:ext>
            </a:extLst>
          </p:cNvPr>
          <p:cNvPicPr>
            <a:picLocks noChangeAspect="1"/>
          </p:cNvPicPr>
          <p:nvPr/>
        </p:nvPicPr>
        <p:blipFill>
          <a:blip r:embed="rId2"/>
          <a:stretch>
            <a:fillRect/>
          </a:stretch>
        </p:blipFill>
        <p:spPr>
          <a:xfrm>
            <a:off x="5596189" y="357187"/>
            <a:ext cx="565785" cy="565785"/>
          </a:xfrm>
          <a:prstGeom prst="rect">
            <a:avLst/>
          </a:prstGeom>
        </p:spPr>
      </p:pic>
      <p:pic>
        <p:nvPicPr>
          <p:cNvPr id="9" name="Picture 8" descr="Logo, icon&#10;&#10;Description automatically generated">
            <a:extLst>
              <a:ext uri="{FF2B5EF4-FFF2-40B4-BE49-F238E27FC236}">
                <a16:creationId xmlns:a16="http://schemas.microsoft.com/office/drawing/2014/main" id="{D5E5EF84-E654-734C-AA5B-D8739CBD3AFC}"/>
              </a:ext>
            </a:extLst>
          </p:cNvPr>
          <p:cNvPicPr>
            <a:picLocks noChangeAspect="1"/>
          </p:cNvPicPr>
          <p:nvPr/>
        </p:nvPicPr>
        <p:blipFill>
          <a:blip r:embed="rId3"/>
          <a:stretch>
            <a:fillRect/>
          </a:stretch>
        </p:blipFill>
        <p:spPr>
          <a:xfrm>
            <a:off x="6451746" y="357187"/>
            <a:ext cx="565785" cy="565785"/>
          </a:xfrm>
          <a:prstGeom prst="rect">
            <a:avLst/>
          </a:prstGeom>
        </p:spPr>
      </p:pic>
      <p:pic>
        <p:nvPicPr>
          <p:cNvPr id="11" name="Picture 10" descr="A picture containing text, sign&#10;&#10;Description automatically generated">
            <a:extLst>
              <a:ext uri="{FF2B5EF4-FFF2-40B4-BE49-F238E27FC236}">
                <a16:creationId xmlns:a16="http://schemas.microsoft.com/office/drawing/2014/main" id="{9FE6AD51-ECBB-8342-B93E-2BAF9C094D52}"/>
              </a:ext>
            </a:extLst>
          </p:cNvPr>
          <p:cNvPicPr>
            <a:picLocks noChangeAspect="1"/>
          </p:cNvPicPr>
          <p:nvPr/>
        </p:nvPicPr>
        <p:blipFill>
          <a:blip r:embed="rId4"/>
          <a:stretch>
            <a:fillRect/>
          </a:stretch>
        </p:blipFill>
        <p:spPr>
          <a:xfrm>
            <a:off x="4963160" y="5237099"/>
            <a:ext cx="457200" cy="457200"/>
          </a:xfrm>
          <a:prstGeom prst="rect">
            <a:avLst/>
          </a:prstGeom>
        </p:spPr>
      </p:pic>
      <p:pic>
        <p:nvPicPr>
          <p:cNvPr id="13" name="Picture 12" descr="Icon&#10;&#10;Description automatically generated">
            <a:extLst>
              <a:ext uri="{FF2B5EF4-FFF2-40B4-BE49-F238E27FC236}">
                <a16:creationId xmlns:a16="http://schemas.microsoft.com/office/drawing/2014/main" id="{0BAD49E2-119C-8B49-8EBA-964488A95721}"/>
              </a:ext>
            </a:extLst>
          </p:cNvPr>
          <p:cNvPicPr>
            <a:picLocks noChangeAspect="1"/>
          </p:cNvPicPr>
          <p:nvPr/>
        </p:nvPicPr>
        <p:blipFill>
          <a:blip r:embed="rId5"/>
          <a:stretch>
            <a:fillRect/>
          </a:stretch>
        </p:blipFill>
        <p:spPr>
          <a:xfrm>
            <a:off x="8162860" y="357187"/>
            <a:ext cx="565785" cy="565785"/>
          </a:xfrm>
          <a:prstGeom prst="rect">
            <a:avLst/>
          </a:prstGeom>
        </p:spPr>
      </p:pic>
      <p:pic>
        <p:nvPicPr>
          <p:cNvPr id="15" name="Picture 14" descr="A picture containing text, clipart&#10;&#10;Description automatically generated">
            <a:extLst>
              <a:ext uri="{FF2B5EF4-FFF2-40B4-BE49-F238E27FC236}">
                <a16:creationId xmlns:a16="http://schemas.microsoft.com/office/drawing/2014/main" id="{A91A00AD-F5C9-0947-9C59-42D81A6A1FED}"/>
              </a:ext>
            </a:extLst>
          </p:cNvPr>
          <p:cNvPicPr>
            <a:picLocks noChangeAspect="1"/>
          </p:cNvPicPr>
          <p:nvPr/>
        </p:nvPicPr>
        <p:blipFill>
          <a:blip r:embed="rId6"/>
          <a:stretch>
            <a:fillRect/>
          </a:stretch>
        </p:blipFill>
        <p:spPr>
          <a:xfrm>
            <a:off x="9018416" y="357187"/>
            <a:ext cx="565785" cy="565785"/>
          </a:xfrm>
          <a:prstGeom prst="rect">
            <a:avLst/>
          </a:prstGeom>
        </p:spPr>
      </p:pic>
      <p:sp>
        <p:nvSpPr>
          <p:cNvPr id="17" name="TextBox 16">
            <a:extLst>
              <a:ext uri="{FF2B5EF4-FFF2-40B4-BE49-F238E27FC236}">
                <a16:creationId xmlns:a16="http://schemas.microsoft.com/office/drawing/2014/main" id="{92263B0F-8E32-C049-BCF4-FB9EEB827398}"/>
              </a:ext>
            </a:extLst>
          </p:cNvPr>
          <p:cNvSpPr txBox="1"/>
          <p:nvPr/>
        </p:nvSpPr>
        <p:spPr>
          <a:xfrm>
            <a:off x="866433" y="1539437"/>
            <a:ext cx="3425059" cy="307777"/>
          </a:xfrm>
          <a:prstGeom prst="rect">
            <a:avLst/>
          </a:prstGeom>
          <a:noFill/>
        </p:spPr>
        <p:txBody>
          <a:bodyPr wrap="square" rtlCol="0">
            <a:spAutoFit/>
          </a:bodyPr>
          <a:lstStyle/>
          <a:p>
            <a:r>
              <a:rPr lang="en-US" sz="1400" b="1" dirty="0">
                <a:latin typeface="Helvetica" pitchFamily="2" charset="0"/>
              </a:rPr>
              <a:t>Utility</a:t>
            </a:r>
            <a:r>
              <a:rPr lang="en-US" sz="1400" b="1" dirty="0">
                <a:solidFill>
                  <a:srgbClr val="FF0000"/>
                </a:solidFill>
                <a:latin typeface="Helvetica" pitchFamily="2" charset="0"/>
              </a:rPr>
              <a:t> </a:t>
            </a:r>
            <a:r>
              <a:rPr lang="en-US" sz="1400" b="1" dirty="0">
                <a:latin typeface="Helvetica" pitchFamily="2" charset="0"/>
              </a:rPr>
              <a:t>Bill Assistance  </a:t>
            </a:r>
            <a:endParaRPr lang="en-US" sz="1400" dirty="0">
              <a:latin typeface="Helvetica" pitchFamily="2" charset="0"/>
            </a:endParaRPr>
          </a:p>
        </p:txBody>
      </p:sp>
      <p:sp>
        <p:nvSpPr>
          <p:cNvPr id="19" name="TextBox 18">
            <a:extLst>
              <a:ext uri="{FF2B5EF4-FFF2-40B4-BE49-F238E27FC236}">
                <a16:creationId xmlns:a16="http://schemas.microsoft.com/office/drawing/2014/main" id="{8C7766F6-C608-C442-A0CA-A2E1137698D0}"/>
              </a:ext>
            </a:extLst>
          </p:cNvPr>
          <p:cNvSpPr txBox="1"/>
          <p:nvPr/>
        </p:nvSpPr>
        <p:spPr>
          <a:xfrm>
            <a:off x="866433" y="1847251"/>
            <a:ext cx="3944106" cy="646331"/>
          </a:xfrm>
          <a:prstGeom prst="rect">
            <a:avLst/>
          </a:prstGeom>
          <a:noFill/>
        </p:spPr>
        <p:txBody>
          <a:bodyPr wrap="square" rtlCol="0">
            <a:spAutoFit/>
          </a:bodyPr>
          <a:lstStyle/>
          <a:p>
            <a:r>
              <a:rPr lang="en-US" sz="900" dirty="0">
                <a:latin typeface="Helvetica Light" panose="020B0403020202020204" pitchFamily="34" charset="0"/>
              </a:rPr>
              <a:t>Are you a Massachusetts resident in need of utility bill assistance? If you or your family are receiving support from SNAP, School Breakfast/Lunch Program, Mass Health, or other assistance programs you may qualify for a discount on your gas and/or electric bills.</a:t>
            </a:r>
          </a:p>
        </p:txBody>
      </p:sp>
      <p:sp>
        <p:nvSpPr>
          <p:cNvPr id="20" name="TextBox 19">
            <a:extLst>
              <a:ext uri="{FF2B5EF4-FFF2-40B4-BE49-F238E27FC236}">
                <a16:creationId xmlns:a16="http://schemas.microsoft.com/office/drawing/2014/main" id="{775A439C-0357-3349-9311-7E307D2332DC}"/>
              </a:ext>
            </a:extLst>
          </p:cNvPr>
          <p:cNvSpPr txBox="1"/>
          <p:nvPr/>
        </p:nvSpPr>
        <p:spPr>
          <a:xfrm>
            <a:off x="1373293" y="2605673"/>
            <a:ext cx="3016469" cy="507831"/>
          </a:xfrm>
          <a:prstGeom prst="rect">
            <a:avLst/>
          </a:prstGeom>
          <a:noFill/>
        </p:spPr>
        <p:txBody>
          <a:bodyPr wrap="square" rtlCol="0">
            <a:spAutoFit/>
          </a:bodyPr>
          <a:lstStyle/>
          <a:p>
            <a:r>
              <a:rPr lang="en-US" sz="900" b="1" dirty="0">
                <a:latin typeface="Helvetica" pitchFamily="2" charset="0"/>
              </a:rPr>
              <a:t>Eversource</a:t>
            </a:r>
            <a:endParaRPr lang="en-US" sz="900" dirty="0">
              <a:latin typeface="Helvetica" pitchFamily="2" charset="0"/>
            </a:endParaRPr>
          </a:p>
          <a:p>
            <a:r>
              <a:rPr lang="en-US" sz="900" dirty="0">
                <a:latin typeface="Helvetica Light" panose="020B0403020202020204" pitchFamily="34" charset="0"/>
              </a:rPr>
              <a:t>Learn more about Eversource’s discounted rates </a:t>
            </a:r>
            <a:r>
              <a:rPr lang="en-US" sz="900" u="sng" dirty="0">
                <a:solidFill>
                  <a:srgbClr val="F26722"/>
                </a:solidFill>
                <a:latin typeface="Helvetica Light" panose="020B0403020202020204" pitchFamily="34" charset="0"/>
              </a:rPr>
              <a:t>here</a:t>
            </a:r>
            <a:r>
              <a:rPr lang="en-US" sz="900" dirty="0">
                <a:solidFill>
                  <a:srgbClr val="FF0000"/>
                </a:solidFill>
                <a:latin typeface="Helvetica Light" panose="020B0403020202020204" pitchFamily="34" charset="0"/>
              </a:rPr>
              <a:t> </a:t>
            </a:r>
            <a:r>
              <a:rPr lang="en-US" sz="900" dirty="0">
                <a:latin typeface="Helvetica Light" panose="020B0403020202020204" pitchFamily="34" charset="0"/>
              </a:rPr>
              <a:t>or call 800-592-2000.</a:t>
            </a:r>
          </a:p>
        </p:txBody>
      </p:sp>
      <p:sp>
        <p:nvSpPr>
          <p:cNvPr id="21" name="TextBox 20">
            <a:extLst>
              <a:ext uri="{FF2B5EF4-FFF2-40B4-BE49-F238E27FC236}">
                <a16:creationId xmlns:a16="http://schemas.microsoft.com/office/drawing/2014/main" id="{973D3001-859A-E544-ADB8-2649ACAFDAA2}"/>
              </a:ext>
            </a:extLst>
          </p:cNvPr>
          <p:cNvSpPr txBox="1"/>
          <p:nvPr/>
        </p:nvSpPr>
        <p:spPr>
          <a:xfrm>
            <a:off x="1373292" y="3073247"/>
            <a:ext cx="3151849" cy="646331"/>
          </a:xfrm>
          <a:prstGeom prst="rect">
            <a:avLst/>
          </a:prstGeom>
          <a:noFill/>
        </p:spPr>
        <p:txBody>
          <a:bodyPr wrap="square" rtlCol="0">
            <a:spAutoFit/>
          </a:bodyPr>
          <a:lstStyle/>
          <a:p>
            <a:r>
              <a:rPr lang="en-US" sz="900" b="1" dirty="0">
                <a:latin typeface="Helvetica" pitchFamily="2" charset="0"/>
              </a:rPr>
              <a:t>National Grid</a:t>
            </a:r>
            <a:endParaRPr lang="en-US" sz="900" dirty="0">
              <a:latin typeface="Helvetica" pitchFamily="2" charset="0"/>
            </a:endParaRPr>
          </a:p>
          <a:p>
            <a:r>
              <a:rPr lang="en-US" sz="900" dirty="0">
                <a:latin typeface="Helvetica Light" panose="020B0403020202020204" pitchFamily="34" charset="0"/>
              </a:rPr>
              <a:t>National Grid’s Low-Income Discount Rate offers discounted electricity bill rates to income-eligible residents. Apply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or call 800-322-3223.</a:t>
            </a:r>
          </a:p>
        </p:txBody>
      </p:sp>
      <p:pic>
        <p:nvPicPr>
          <p:cNvPr id="23" name="Picture 22" descr="Qr code&#10;&#10;Description automatically generated">
            <a:extLst>
              <a:ext uri="{FF2B5EF4-FFF2-40B4-BE49-F238E27FC236}">
                <a16:creationId xmlns:a16="http://schemas.microsoft.com/office/drawing/2014/main" id="{8BFD0689-0D6D-E34F-8ABC-919F37172F34}"/>
              </a:ext>
            </a:extLst>
          </p:cNvPr>
          <p:cNvPicPr>
            <a:picLocks noChangeAspect="1"/>
          </p:cNvPicPr>
          <p:nvPr/>
        </p:nvPicPr>
        <p:blipFill>
          <a:blip r:embed="rId7"/>
          <a:stretch>
            <a:fillRect/>
          </a:stretch>
        </p:blipFill>
        <p:spPr>
          <a:xfrm>
            <a:off x="959566" y="2597206"/>
            <a:ext cx="365760" cy="365760"/>
          </a:xfrm>
          <a:prstGeom prst="rect">
            <a:avLst/>
          </a:prstGeom>
        </p:spPr>
      </p:pic>
      <p:pic>
        <p:nvPicPr>
          <p:cNvPr id="25" name="Picture 24" descr="Qr code&#10;&#10;Description automatically generated">
            <a:extLst>
              <a:ext uri="{FF2B5EF4-FFF2-40B4-BE49-F238E27FC236}">
                <a16:creationId xmlns:a16="http://schemas.microsoft.com/office/drawing/2014/main" id="{DC240F10-2921-4041-B969-1461AF873D64}"/>
              </a:ext>
            </a:extLst>
          </p:cNvPr>
          <p:cNvPicPr>
            <a:picLocks noChangeAspect="1"/>
          </p:cNvPicPr>
          <p:nvPr/>
        </p:nvPicPr>
        <p:blipFill>
          <a:blip r:embed="rId8"/>
          <a:stretch>
            <a:fillRect/>
          </a:stretch>
        </p:blipFill>
        <p:spPr>
          <a:xfrm>
            <a:off x="959566" y="3107929"/>
            <a:ext cx="365760" cy="365760"/>
          </a:xfrm>
          <a:prstGeom prst="rect">
            <a:avLst/>
          </a:prstGeom>
        </p:spPr>
      </p:pic>
      <p:sp>
        <p:nvSpPr>
          <p:cNvPr id="26" name="TextBox 25">
            <a:extLst>
              <a:ext uri="{FF2B5EF4-FFF2-40B4-BE49-F238E27FC236}">
                <a16:creationId xmlns:a16="http://schemas.microsoft.com/office/drawing/2014/main" id="{7AA5366D-4D3F-6547-B278-B77E01ECD0E9}"/>
              </a:ext>
            </a:extLst>
          </p:cNvPr>
          <p:cNvSpPr txBox="1"/>
          <p:nvPr/>
        </p:nvSpPr>
        <p:spPr>
          <a:xfrm>
            <a:off x="866433" y="3898167"/>
            <a:ext cx="4096727" cy="307777"/>
          </a:xfrm>
          <a:prstGeom prst="rect">
            <a:avLst/>
          </a:prstGeom>
          <a:noFill/>
        </p:spPr>
        <p:txBody>
          <a:bodyPr wrap="square" lIns="91440" tIns="45720" rIns="91440" bIns="45720" rtlCol="0" anchor="t">
            <a:spAutoFit/>
          </a:bodyPr>
          <a:lstStyle/>
          <a:p>
            <a:r>
              <a:rPr lang="en-US" sz="1400" b="1" dirty="0">
                <a:latin typeface="Helvetica"/>
                <a:cs typeface="Helvetica"/>
              </a:rPr>
              <a:t>Monthly Payment Plans and  Bill  Forgiveness  </a:t>
            </a:r>
            <a:endParaRPr lang="en-US" sz="1400" dirty="0">
              <a:latin typeface="Helvetica"/>
              <a:cs typeface="Helvetica"/>
            </a:endParaRPr>
          </a:p>
        </p:txBody>
      </p:sp>
      <p:sp>
        <p:nvSpPr>
          <p:cNvPr id="28" name="TextBox 27">
            <a:extLst>
              <a:ext uri="{FF2B5EF4-FFF2-40B4-BE49-F238E27FC236}">
                <a16:creationId xmlns:a16="http://schemas.microsoft.com/office/drawing/2014/main" id="{2617E844-0D80-CB40-A24B-48A5E3657838}"/>
              </a:ext>
            </a:extLst>
          </p:cNvPr>
          <p:cNvSpPr txBox="1"/>
          <p:nvPr/>
        </p:nvSpPr>
        <p:spPr>
          <a:xfrm>
            <a:off x="1373293" y="4244692"/>
            <a:ext cx="3151848" cy="784830"/>
          </a:xfrm>
          <a:prstGeom prst="rect">
            <a:avLst/>
          </a:prstGeom>
          <a:noFill/>
        </p:spPr>
        <p:txBody>
          <a:bodyPr wrap="square" rtlCol="0">
            <a:spAutoFit/>
          </a:bodyPr>
          <a:lstStyle/>
          <a:p>
            <a:r>
              <a:rPr lang="en-US" sz="900" b="1" dirty="0">
                <a:latin typeface="Helvetica" pitchFamily="2" charset="0"/>
              </a:rPr>
              <a:t>Eversource</a:t>
            </a:r>
            <a:endParaRPr lang="en-US" sz="900" dirty="0">
              <a:latin typeface="Helvetica" pitchFamily="2" charset="0"/>
            </a:endParaRPr>
          </a:p>
          <a:p>
            <a:r>
              <a:rPr lang="en-US" sz="900" dirty="0">
                <a:latin typeface="Helvetica Light" panose="020B0403020202020204" pitchFamily="34" charset="0"/>
              </a:rPr>
              <a:t>Eversource offers monthly and income-based assistance programs to Massachusetts residents who have found themselves struggling with their utility expenses. </a:t>
            </a:r>
            <a:r>
              <a:rPr lang="en-US" sz="900" u="sng" dirty="0">
                <a:solidFill>
                  <a:srgbClr val="F26722"/>
                </a:solidFill>
                <a:latin typeface="Helvetica Light" panose="020B0403020202020204" pitchFamily="34" charset="0"/>
              </a:rPr>
              <a:t>See</a:t>
            </a:r>
            <a:r>
              <a:rPr lang="en-US" sz="900" dirty="0">
                <a:latin typeface="Helvetica Light" panose="020B0403020202020204" pitchFamily="34" charset="0"/>
              </a:rPr>
              <a:t> which program is right for you or call 800-592-2000.</a:t>
            </a:r>
          </a:p>
        </p:txBody>
      </p:sp>
      <p:sp>
        <p:nvSpPr>
          <p:cNvPr id="29" name="TextBox 28">
            <a:extLst>
              <a:ext uri="{FF2B5EF4-FFF2-40B4-BE49-F238E27FC236}">
                <a16:creationId xmlns:a16="http://schemas.microsoft.com/office/drawing/2014/main" id="{8AEEA8F6-5DFF-8C47-A8DD-E1A8E9155AB6}"/>
              </a:ext>
            </a:extLst>
          </p:cNvPr>
          <p:cNvSpPr txBox="1"/>
          <p:nvPr/>
        </p:nvSpPr>
        <p:spPr>
          <a:xfrm>
            <a:off x="1373294" y="5029522"/>
            <a:ext cx="3176254" cy="646331"/>
          </a:xfrm>
          <a:prstGeom prst="rect">
            <a:avLst/>
          </a:prstGeom>
          <a:noFill/>
        </p:spPr>
        <p:txBody>
          <a:bodyPr wrap="square" rtlCol="0">
            <a:spAutoFit/>
          </a:bodyPr>
          <a:lstStyle/>
          <a:p>
            <a:r>
              <a:rPr lang="en-US" sz="900" b="1" dirty="0">
                <a:latin typeface="Helvetica" pitchFamily="2" charset="0"/>
              </a:rPr>
              <a:t>National Grid</a:t>
            </a:r>
            <a:endParaRPr lang="en-US" sz="900" dirty="0">
              <a:latin typeface="Helvetica" pitchFamily="2" charset="0"/>
            </a:endParaRPr>
          </a:p>
          <a:p>
            <a:r>
              <a:rPr lang="en-US" sz="900" dirty="0">
                <a:latin typeface="Helvetica Light" panose="020B0403020202020204" pitchFamily="34" charset="0"/>
              </a:rPr>
              <a:t>If you are struggling to pay your utility bills, consider opting into one of National Grid’s payment plans or deferral options. Learn more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or call 800-322-3223.</a:t>
            </a:r>
          </a:p>
        </p:txBody>
      </p:sp>
      <p:pic>
        <p:nvPicPr>
          <p:cNvPr id="31" name="Picture 30" descr="Qr code&#10;&#10;Description automatically generated">
            <a:extLst>
              <a:ext uri="{FF2B5EF4-FFF2-40B4-BE49-F238E27FC236}">
                <a16:creationId xmlns:a16="http://schemas.microsoft.com/office/drawing/2014/main" id="{42E5FF56-0D9B-1A41-9928-69D9A812934F}"/>
              </a:ext>
            </a:extLst>
          </p:cNvPr>
          <p:cNvPicPr>
            <a:picLocks noChangeAspect="1"/>
          </p:cNvPicPr>
          <p:nvPr/>
        </p:nvPicPr>
        <p:blipFill>
          <a:blip r:embed="rId9"/>
          <a:stretch>
            <a:fillRect/>
          </a:stretch>
        </p:blipFill>
        <p:spPr>
          <a:xfrm>
            <a:off x="959566" y="4279298"/>
            <a:ext cx="365760" cy="365760"/>
          </a:xfrm>
          <a:prstGeom prst="rect">
            <a:avLst/>
          </a:prstGeom>
        </p:spPr>
      </p:pic>
      <p:pic>
        <p:nvPicPr>
          <p:cNvPr id="33" name="Picture 32" descr="Qr code&#10;&#10;Description automatically generated">
            <a:extLst>
              <a:ext uri="{FF2B5EF4-FFF2-40B4-BE49-F238E27FC236}">
                <a16:creationId xmlns:a16="http://schemas.microsoft.com/office/drawing/2014/main" id="{4E11BED2-A050-1147-8477-CAB1DD6A0DB5}"/>
              </a:ext>
            </a:extLst>
          </p:cNvPr>
          <p:cNvPicPr>
            <a:picLocks noChangeAspect="1"/>
          </p:cNvPicPr>
          <p:nvPr/>
        </p:nvPicPr>
        <p:blipFill>
          <a:blip r:embed="rId10"/>
          <a:stretch>
            <a:fillRect/>
          </a:stretch>
        </p:blipFill>
        <p:spPr>
          <a:xfrm>
            <a:off x="959566" y="5075647"/>
            <a:ext cx="365760" cy="365760"/>
          </a:xfrm>
          <a:prstGeom prst="rect">
            <a:avLst/>
          </a:prstGeom>
        </p:spPr>
      </p:pic>
      <p:sp>
        <p:nvSpPr>
          <p:cNvPr id="36" name="TextBox 35">
            <a:extLst>
              <a:ext uri="{FF2B5EF4-FFF2-40B4-BE49-F238E27FC236}">
                <a16:creationId xmlns:a16="http://schemas.microsoft.com/office/drawing/2014/main" id="{58D9B3A5-22BA-B64C-B508-1A4F53AC3487}"/>
              </a:ext>
            </a:extLst>
          </p:cNvPr>
          <p:cNvSpPr txBox="1"/>
          <p:nvPr/>
        </p:nvSpPr>
        <p:spPr>
          <a:xfrm>
            <a:off x="5479865" y="1539437"/>
            <a:ext cx="4326365" cy="307777"/>
          </a:xfrm>
          <a:prstGeom prst="rect">
            <a:avLst/>
          </a:prstGeom>
          <a:noFill/>
        </p:spPr>
        <p:txBody>
          <a:bodyPr wrap="square" rtlCol="0">
            <a:spAutoFit/>
          </a:bodyPr>
          <a:lstStyle/>
          <a:p>
            <a:r>
              <a:rPr lang="en-US" sz="1400" b="1" dirty="0">
                <a:latin typeface="Helvetica" pitchFamily="2" charset="0"/>
              </a:rPr>
              <a:t>Low Income Home Energy Assistance Program </a:t>
            </a:r>
            <a:endParaRPr lang="en-US" sz="1400" dirty="0">
              <a:latin typeface="Helvetica" pitchFamily="2" charset="0"/>
            </a:endParaRPr>
          </a:p>
        </p:txBody>
      </p:sp>
      <p:sp>
        <p:nvSpPr>
          <p:cNvPr id="37" name="TextBox 36">
            <a:extLst>
              <a:ext uri="{FF2B5EF4-FFF2-40B4-BE49-F238E27FC236}">
                <a16:creationId xmlns:a16="http://schemas.microsoft.com/office/drawing/2014/main" id="{CE408666-B688-C546-8347-9512D1C801A7}"/>
              </a:ext>
            </a:extLst>
          </p:cNvPr>
          <p:cNvSpPr txBox="1"/>
          <p:nvPr/>
        </p:nvSpPr>
        <p:spPr>
          <a:xfrm>
            <a:off x="5969147" y="1847251"/>
            <a:ext cx="3520684" cy="784830"/>
          </a:xfrm>
          <a:prstGeom prst="rect">
            <a:avLst/>
          </a:prstGeom>
          <a:noFill/>
        </p:spPr>
        <p:txBody>
          <a:bodyPr wrap="square" rtlCol="0">
            <a:spAutoFit/>
          </a:bodyPr>
          <a:lstStyle/>
          <a:p>
            <a:r>
              <a:rPr lang="en-US" sz="900" dirty="0">
                <a:latin typeface="Helvetica Light" panose="020B0403020202020204" pitchFamily="34" charset="0"/>
              </a:rPr>
              <a:t>If you need assistance paying your winter heating bill, you may be eligible for Low-Income Home Energy Assistance Program’s (LIHEAP) fuel assistance program. See if you qualify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and check out the Massachusetts Cold Relief brochure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or call the Cold Relief Hotline at 800-632-8175. </a:t>
            </a:r>
          </a:p>
        </p:txBody>
      </p:sp>
      <p:pic>
        <p:nvPicPr>
          <p:cNvPr id="39" name="Picture 38" descr="A picture containing text, sign, clipart&#10;&#10;Description automatically generated">
            <a:extLst>
              <a:ext uri="{FF2B5EF4-FFF2-40B4-BE49-F238E27FC236}">
                <a16:creationId xmlns:a16="http://schemas.microsoft.com/office/drawing/2014/main" id="{DA434715-E216-DE43-9EA0-1E633BF8DDC1}"/>
              </a:ext>
            </a:extLst>
          </p:cNvPr>
          <p:cNvPicPr>
            <a:picLocks noChangeAspect="1"/>
          </p:cNvPicPr>
          <p:nvPr/>
        </p:nvPicPr>
        <p:blipFill>
          <a:blip r:embed="rId2"/>
          <a:stretch>
            <a:fillRect/>
          </a:stretch>
        </p:blipFill>
        <p:spPr>
          <a:xfrm>
            <a:off x="351421" y="1457786"/>
            <a:ext cx="457200" cy="457200"/>
          </a:xfrm>
          <a:prstGeom prst="rect">
            <a:avLst/>
          </a:prstGeom>
        </p:spPr>
      </p:pic>
      <p:pic>
        <p:nvPicPr>
          <p:cNvPr id="41" name="Picture 40" descr="Icon&#10;&#10;Description automatically generated">
            <a:extLst>
              <a:ext uri="{FF2B5EF4-FFF2-40B4-BE49-F238E27FC236}">
                <a16:creationId xmlns:a16="http://schemas.microsoft.com/office/drawing/2014/main" id="{0A468B14-DDBF-F940-B8CA-4327B295A546}"/>
              </a:ext>
            </a:extLst>
          </p:cNvPr>
          <p:cNvPicPr>
            <a:picLocks noChangeAspect="1"/>
          </p:cNvPicPr>
          <p:nvPr/>
        </p:nvPicPr>
        <p:blipFill>
          <a:blip r:embed="rId11"/>
          <a:stretch>
            <a:fillRect/>
          </a:stretch>
        </p:blipFill>
        <p:spPr>
          <a:xfrm>
            <a:off x="351421" y="3823455"/>
            <a:ext cx="457200" cy="457200"/>
          </a:xfrm>
          <a:prstGeom prst="rect">
            <a:avLst/>
          </a:prstGeom>
        </p:spPr>
      </p:pic>
      <p:pic>
        <p:nvPicPr>
          <p:cNvPr id="43" name="Picture 42" descr="Logo, icon&#10;&#10;Description automatically generated">
            <a:extLst>
              <a:ext uri="{FF2B5EF4-FFF2-40B4-BE49-F238E27FC236}">
                <a16:creationId xmlns:a16="http://schemas.microsoft.com/office/drawing/2014/main" id="{62E63307-C6B5-6942-BC94-1A19175894D9}"/>
              </a:ext>
            </a:extLst>
          </p:cNvPr>
          <p:cNvPicPr>
            <a:picLocks noChangeAspect="1"/>
          </p:cNvPicPr>
          <p:nvPr/>
        </p:nvPicPr>
        <p:blipFill>
          <a:blip r:embed="rId3"/>
          <a:stretch>
            <a:fillRect/>
          </a:stretch>
        </p:blipFill>
        <p:spPr>
          <a:xfrm>
            <a:off x="4963160" y="1457786"/>
            <a:ext cx="457200" cy="457200"/>
          </a:xfrm>
          <a:prstGeom prst="rect">
            <a:avLst/>
          </a:prstGeom>
        </p:spPr>
      </p:pic>
      <p:pic>
        <p:nvPicPr>
          <p:cNvPr id="45" name="Picture 44" descr="Qr code&#10;&#10;Description automatically generated">
            <a:extLst>
              <a:ext uri="{FF2B5EF4-FFF2-40B4-BE49-F238E27FC236}">
                <a16:creationId xmlns:a16="http://schemas.microsoft.com/office/drawing/2014/main" id="{6F0DCAD9-56A0-CF49-8096-EF8D4DA01F84}"/>
              </a:ext>
            </a:extLst>
          </p:cNvPr>
          <p:cNvPicPr>
            <a:picLocks noChangeAspect="1"/>
          </p:cNvPicPr>
          <p:nvPr/>
        </p:nvPicPr>
        <p:blipFill>
          <a:blip r:embed="rId12"/>
          <a:stretch>
            <a:fillRect/>
          </a:stretch>
        </p:blipFill>
        <p:spPr>
          <a:xfrm>
            <a:off x="5549162" y="1872372"/>
            <a:ext cx="411480" cy="411480"/>
          </a:xfrm>
          <a:prstGeom prst="rect">
            <a:avLst/>
          </a:prstGeom>
        </p:spPr>
      </p:pic>
      <p:sp>
        <p:nvSpPr>
          <p:cNvPr id="48" name="TextBox 47">
            <a:extLst>
              <a:ext uri="{FF2B5EF4-FFF2-40B4-BE49-F238E27FC236}">
                <a16:creationId xmlns:a16="http://schemas.microsoft.com/office/drawing/2014/main" id="{731B78B5-7683-A34C-B56F-97E6B69AF5C7}"/>
              </a:ext>
            </a:extLst>
          </p:cNvPr>
          <p:cNvSpPr txBox="1"/>
          <p:nvPr/>
        </p:nvSpPr>
        <p:spPr>
          <a:xfrm>
            <a:off x="5479865" y="2779841"/>
            <a:ext cx="4326365" cy="307777"/>
          </a:xfrm>
          <a:prstGeom prst="rect">
            <a:avLst/>
          </a:prstGeom>
          <a:noFill/>
        </p:spPr>
        <p:txBody>
          <a:bodyPr wrap="square" rtlCol="0">
            <a:spAutoFit/>
          </a:bodyPr>
          <a:lstStyle/>
          <a:p>
            <a:r>
              <a:rPr lang="en-US" sz="1400" b="1" dirty="0">
                <a:latin typeface="Helvetica" pitchFamily="2" charset="0"/>
              </a:rPr>
              <a:t>Weatherization  </a:t>
            </a:r>
            <a:endParaRPr lang="en-US" sz="1400" dirty="0">
              <a:latin typeface="Helvetica" pitchFamily="2" charset="0"/>
            </a:endParaRPr>
          </a:p>
        </p:txBody>
      </p:sp>
      <p:sp>
        <p:nvSpPr>
          <p:cNvPr id="49" name="TextBox 48">
            <a:extLst>
              <a:ext uri="{FF2B5EF4-FFF2-40B4-BE49-F238E27FC236}">
                <a16:creationId xmlns:a16="http://schemas.microsoft.com/office/drawing/2014/main" id="{9C33BA14-1DBD-714A-90BA-966F7719F130}"/>
              </a:ext>
            </a:extLst>
          </p:cNvPr>
          <p:cNvSpPr txBox="1"/>
          <p:nvPr/>
        </p:nvSpPr>
        <p:spPr>
          <a:xfrm>
            <a:off x="5969147" y="3087655"/>
            <a:ext cx="3520684" cy="1061829"/>
          </a:xfrm>
          <a:prstGeom prst="rect">
            <a:avLst/>
          </a:prstGeom>
          <a:noFill/>
        </p:spPr>
        <p:txBody>
          <a:bodyPr wrap="square" rtlCol="0">
            <a:spAutoFit/>
          </a:bodyPr>
          <a:lstStyle/>
          <a:p>
            <a:r>
              <a:rPr lang="en-US" sz="900" b="1" dirty="0">
                <a:latin typeface="Helvetica" pitchFamily="2" charset="0"/>
              </a:rPr>
              <a:t>Mass Save: Low or No-cost Upgrades to Improve Health and Reduce Your Utility Bill  </a:t>
            </a:r>
            <a:endParaRPr lang="en-US" sz="900" dirty="0">
              <a:latin typeface="Helvetica" pitchFamily="2" charset="0"/>
            </a:endParaRPr>
          </a:p>
          <a:p>
            <a:r>
              <a:rPr lang="en-US" sz="900" dirty="0">
                <a:latin typeface="Helvetica Light" panose="020B0403020202020204" pitchFamily="34" charset="0"/>
              </a:rPr>
              <a:t>Are you a Massachusetts resident living in single family home or a 2-4-unit apartment building? You may be eligible for energy efficiency upgrades to your home that will lower your gas and electric bills. See if you qualify and schedule your free Home Energy Assessment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or call 866-537-7267.</a:t>
            </a:r>
          </a:p>
        </p:txBody>
      </p:sp>
      <p:pic>
        <p:nvPicPr>
          <p:cNvPr id="53" name="Picture 52" descr="Qr code&#10;&#10;Description automatically generated">
            <a:extLst>
              <a:ext uri="{FF2B5EF4-FFF2-40B4-BE49-F238E27FC236}">
                <a16:creationId xmlns:a16="http://schemas.microsoft.com/office/drawing/2014/main" id="{1466E5E7-58CF-E941-9A5E-2F5DB54C132E}"/>
              </a:ext>
            </a:extLst>
          </p:cNvPr>
          <p:cNvPicPr>
            <a:picLocks noChangeAspect="1"/>
          </p:cNvPicPr>
          <p:nvPr/>
        </p:nvPicPr>
        <p:blipFill>
          <a:blip r:embed="rId13"/>
          <a:stretch>
            <a:fillRect/>
          </a:stretch>
        </p:blipFill>
        <p:spPr>
          <a:xfrm>
            <a:off x="5533260" y="3115504"/>
            <a:ext cx="411480" cy="411480"/>
          </a:xfrm>
          <a:prstGeom prst="rect">
            <a:avLst/>
          </a:prstGeom>
        </p:spPr>
      </p:pic>
      <p:sp>
        <p:nvSpPr>
          <p:cNvPr id="54" name="TextBox 53">
            <a:extLst>
              <a:ext uri="{FF2B5EF4-FFF2-40B4-BE49-F238E27FC236}">
                <a16:creationId xmlns:a16="http://schemas.microsoft.com/office/drawing/2014/main" id="{B7FADE1D-5268-8D43-AB1C-E7755BA54B4D}"/>
              </a:ext>
            </a:extLst>
          </p:cNvPr>
          <p:cNvSpPr txBox="1"/>
          <p:nvPr/>
        </p:nvSpPr>
        <p:spPr>
          <a:xfrm>
            <a:off x="5969147" y="4224162"/>
            <a:ext cx="3615054" cy="923330"/>
          </a:xfrm>
          <a:prstGeom prst="rect">
            <a:avLst/>
          </a:prstGeom>
          <a:noFill/>
        </p:spPr>
        <p:txBody>
          <a:bodyPr wrap="square" rtlCol="0">
            <a:spAutoFit/>
          </a:bodyPr>
          <a:lstStyle/>
          <a:p>
            <a:r>
              <a:rPr lang="en-US" sz="900" b="1" dirty="0">
                <a:latin typeface="Helvetica" pitchFamily="2" charset="0"/>
              </a:rPr>
              <a:t>LEAN Multifamily Program </a:t>
            </a:r>
            <a:endParaRPr lang="en-US" sz="900" dirty="0">
              <a:latin typeface="Helvetica" pitchFamily="2" charset="0"/>
            </a:endParaRPr>
          </a:p>
          <a:p>
            <a:r>
              <a:rPr lang="en-US" sz="900" dirty="0">
                <a:latin typeface="Helvetica Light" panose="020B0403020202020204" pitchFamily="34" charset="0"/>
              </a:rPr>
              <a:t>If you live in a multifamily apartment building with 5 or more units, talk to your building manager about the LEAN Multifamily Program. The LEAN program offers no-cost energy efficiency upgrades for Massachusetts residents living in multi-family affordable housing units. Check your eligibility and apply </a:t>
            </a:r>
            <a:r>
              <a:rPr lang="en-US" sz="900" u="sng" dirty="0">
                <a:solidFill>
                  <a:srgbClr val="F26722"/>
                </a:solidFill>
                <a:latin typeface="Helvetica Light" panose="020B0403020202020204" pitchFamily="34" charset="0"/>
              </a:rPr>
              <a:t>here</a:t>
            </a:r>
            <a:r>
              <a:rPr lang="en-US" sz="900" dirty="0">
                <a:latin typeface="Helvetica Light" panose="020B0403020202020204" pitchFamily="34" charset="0"/>
              </a:rPr>
              <a:t> or call 617-348-6425.</a:t>
            </a:r>
          </a:p>
        </p:txBody>
      </p:sp>
      <p:pic>
        <p:nvPicPr>
          <p:cNvPr id="55" name="Picture 54" descr="Qr code&#10;&#10;Description automatically generated">
            <a:extLst>
              <a:ext uri="{FF2B5EF4-FFF2-40B4-BE49-F238E27FC236}">
                <a16:creationId xmlns:a16="http://schemas.microsoft.com/office/drawing/2014/main" id="{8891C725-4C68-164E-BE58-0F7059FE63E7}"/>
              </a:ext>
            </a:extLst>
          </p:cNvPr>
          <p:cNvPicPr>
            <a:picLocks noChangeAspect="1"/>
          </p:cNvPicPr>
          <p:nvPr/>
        </p:nvPicPr>
        <p:blipFill>
          <a:blip r:embed="rId13"/>
          <a:stretch>
            <a:fillRect/>
          </a:stretch>
        </p:blipFill>
        <p:spPr>
          <a:xfrm>
            <a:off x="5533260" y="4252011"/>
            <a:ext cx="411480" cy="411480"/>
          </a:xfrm>
          <a:prstGeom prst="rect">
            <a:avLst/>
          </a:prstGeom>
        </p:spPr>
      </p:pic>
      <p:sp>
        <p:nvSpPr>
          <p:cNvPr id="60" name="TextBox 59">
            <a:extLst>
              <a:ext uri="{FF2B5EF4-FFF2-40B4-BE49-F238E27FC236}">
                <a16:creationId xmlns:a16="http://schemas.microsoft.com/office/drawing/2014/main" id="{E76C88AF-BD50-874B-B762-5E15D8ED3339}"/>
              </a:ext>
            </a:extLst>
          </p:cNvPr>
          <p:cNvSpPr txBox="1"/>
          <p:nvPr/>
        </p:nvSpPr>
        <p:spPr>
          <a:xfrm>
            <a:off x="5479865" y="5318750"/>
            <a:ext cx="4326365" cy="307777"/>
          </a:xfrm>
          <a:prstGeom prst="rect">
            <a:avLst/>
          </a:prstGeom>
          <a:noFill/>
        </p:spPr>
        <p:txBody>
          <a:bodyPr wrap="square" rtlCol="0">
            <a:spAutoFit/>
          </a:bodyPr>
          <a:lstStyle/>
          <a:p>
            <a:r>
              <a:rPr lang="en-US" sz="1400" b="1" dirty="0">
                <a:latin typeface="Helvetica" pitchFamily="2" charset="0"/>
              </a:rPr>
              <a:t>COVID-19</a:t>
            </a:r>
            <a:endParaRPr lang="en-US" sz="1400" strike="sngStrike" dirty="0">
              <a:solidFill>
                <a:srgbClr val="FF0000"/>
              </a:solidFill>
              <a:latin typeface="Helvetica" pitchFamily="2" charset="0"/>
            </a:endParaRPr>
          </a:p>
        </p:txBody>
      </p:sp>
      <p:pic>
        <p:nvPicPr>
          <p:cNvPr id="62" name="Picture 61" descr="Icon&#10;&#10;Description automatically generated">
            <a:extLst>
              <a:ext uri="{FF2B5EF4-FFF2-40B4-BE49-F238E27FC236}">
                <a16:creationId xmlns:a16="http://schemas.microsoft.com/office/drawing/2014/main" id="{FCFBEA29-8367-C44B-A577-25CAB11F8637}"/>
              </a:ext>
            </a:extLst>
          </p:cNvPr>
          <p:cNvPicPr>
            <a:picLocks noChangeAspect="1"/>
          </p:cNvPicPr>
          <p:nvPr/>
        </p:nvPicPr>
        <p:blipFill>
          <a:blip r:embed="rId5"/>
          <a:stretch>
            <a:fillRect/>
          </a:stretch>
        </p:blipFill>
        <p:spPr>
          <a:xfrm>
            <a:off x="4963160" y="2705129"/>
            <a:ext cx="457200" cy="457200"/>
          </a:xfrm>
          <a:prstGeom prst="rect">
            <a:avLst/>
          </a:prstGeom>
        </p:spPr>
      </p:pic>
      <p:sp>
        <p:nvSpPr>
          <p:cNvPr id="63" name="TextBox 62">
            <a:extLst>
              <a:ext uri="{FF2B5EF4-FFF2-40B4-BE49-F238E27FC236}">
                <a16:creationId xmlns:a16="http://schemas.microsoft.com/office/drawing/2014/main" id="{EC9ADBBC-F6E2-944C-9704-E5D2871FB509}"/>
              </a:ext>
            </a:extLst>
          </p:cNvPr>
          <p:cNvSpPr txBox="1"/>
          <p:nvPr/>
        </p:nvSpPr>
        <p:spPr>
          <a:xfrm>
            <a:off x="5969147" y="5681694"/>
            <a:ext cx="3615054" cy="646331"/>
          </a:xfrm>
          <a:prstGeom prst="rect">
            <a:avLst/>
          </a:prstGeom>
          <a:noFill/>
        </p:spPr>
        <p:txBody>
          <a:bodyPr wrap="square" rtlCol="0">
            <a:spAutoFit/>
          </a:bodyPr>
          <a:lstStyle/>
          <a:p>
            <a:r>
              <a:rPr lang="en-US" sz="900" b="1" dirty="0">
                <a:latin typeface="Helvetica" pitchFamily="2" charset="0"/>
              </a:rPr>
              <a:t>COVID-19 and Affordable Housing Resources</a:t>
            </a:r>
            <a:endParaRPr lang="en-US" sz="900" dirty="0">
              <a:latin typeface="Helvetica" pitchFamily="2" charset="0"/>
            </a:endParaRPr>
          </a:p>
          <a:p>
            <a:r>
              <a:rPr lang="en-US" sz="900" dirty="0">
                <a:latin typeface="Helvetica Light" panose="020B0403020202020204" pitchFamily="34" charset="0"/>
              </a:rPr>
              <a:t>Are you Impacted by COVID-19 and need immediate assistance? </a:t>
            </a:r>
            <a:r>
              <a:rPr lang="en-US" sz="900" u="sng" dirty="0">
                <a:solidFill>
                  <a:srgbClr val="F26722"/>
                </a:solidFill>
                <a:latin typeface="Helvetica Light" panose="020B0403020202020204" pitchFamily="34" charset="0"/>
              </a:rPr>
              <a:t>Click here</a:t>
            </a:r>
            <a:r>
              <a:rPr lang="en-US" sz="900" dirty="0">
                <a:solidFill>
                  <a:srgbClr val="F26722"/>
                </a:solidFill>
                <a:latin typeface="Helvetica Light" panose="020B0403020202020204" pitchFamily="34" charset="0"/>
              </a:rPr>
              <a:t> </a:t>
            </a:r>
            <a:r>
              <a:rPr lang="en-US" sz="900" dirty="0">
                <a:latin typeface="Helvetica Light" panose="020B0403020202020204" pitchFamily="34" charset="0"/>
              </a:rPr>
              <a:t>for more information from Citizens’ Housing and Planning Association (CHAPA) or call 617-742-0820.</a:t>
            </a:r>
          </a:p>
        </p:txBody>
      </p:sp>
      <p:pic>
        <p:nvPicPr>
          <p:cNvPr id="65" name="Picture 64" descr="Qr code&#10;&#10;Description automatically generated">
            <a:extLst>
              <a:ext uri="{FF2B5EF4-FFF2-40B4-BE49-F238E27FC236}">
                <a16:creationId xmlns:a16="http://schemas.microsoft.com/office/drawing/2014/main" id="{E11511A1-CEB6-8148-A41C-3EFB74DA33F5}"/>
              </a:ext>
            </a:extLst>
          </p:cNvPr>
          <p:cNvPicPr>
            <a:picLocks noChangeAspect="1"/>
          </p:cNvPicPr>
          <p:nvPr/>
        </p:nvPicPr>
        <p:blipFill>
          <a:blip r:embed="rId14"/>
          <a:stretch>
            <a:fillRect/>
          </a:stretch>
        </p:blipFill>
        <p:spPr>
          <a:xfrm>
            <a:off x="5533260" y="5707009"/>
            <a:ext cx="411480" cy="411480"/>
          </a:xfrm>
          <a:prstGeom prst="rect">
            <a:avLst/>
          </a:prstGeom>
        </p:spPr>
      </p:pic>
      <p:pic>
        <p:nvPicPr>
          <p:cNvPr id="6" name="Picture 5" descr="Logo&#10;&#10;Description automatically generated with medium confidence">
            <a:extLst>
              <a:ext uri="{FF2B5EF4-FFF2-40B4-BE49-F238E27FC236}">
                <a16:creationId xmlns:a16="http://schemas.microsoft.com/office/drawing/2014/main" id="{FDFED315-F3C3-274D-A100-D8357B479AAA}"/>
              </a:ext>
            </a:extLst>
          </p:cNvPr>
          <p:cNvPicPr>
            <a:picLocks noChangeAspect="1"/>
          </p:cNvPicPr>
          <p:nvPr/>
        </p:nvPicPr>
        <p:blipFill>
          <a:blip r:embed="rId15"/>
          <a:stretch>
            <a:fillRect/>
          </a:stretch>
        </p:blipFill>
        <p:spPr>
          <a:xfrm>
            <a:off x="351421" y="5901021"/>
            <a:ext cx="1109517" cy="610806"/>
          </a:xfrm>
          <a:prstGeom prst="rect">
            <a:avLst/>
          </a:prstGeom>
        </p:spPr>
      </p:pic>
      <p:pic>
        <p:nvPicPr>
          <p:cNvPr id="38" name="Picture 37" descr="A picture containing text, sign&#10;&#10;Description automatically generated">
            <a:extLst>
              <a:ext uri="{FF2B5EF4-FFF2-40B4-BE49-F238E27FC236}">
                <a16:creationId xmlns:a16="http://schemas.microsoft.com/office/drawing/2014/main" id="{1FE86D3B-CF94-D547-8348-D2ECF28863B5}"/>
              </a:ext>
            </a:extLst>
          </p:cNvPr>
          <p:cNvPicPr>
            <a:picLocks noChangeAspect="1"/>
          </p:cNvPicPr>
          <p:nvPr/>
        </p:nvPicPr>
        <p:blipFill>
          <a:blip r:embed="rId4"/>
          <a:stretch>
            <a:fillRect/>
          </a:stretch>
        </p:blipFill>
        <p:spPr>
          <a:xfrm>
            <a:off x="7307302" y="375044"/>
            <a:ext cx="565785" cy="565785"/>
          </a:xfrm>
          <a:prstGeom prst="rect">
            <a:avLst/>
          </a:prstGeom>
        </p:spPr>
      </p:pic>
    </p:spTree>
    <p:extLst>
      <p:ext uri="{BB962C8B-B14F-4D97-AF65-F5344CB8AC3E}">
        <p14:creationId xmlns:p14="http://schemas.microsoft.com/office/powerpoint/2010/main" val="41319283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FB6C31F7B677469C7CC8B9DD6B63D0" ma:contentTypeVersion="12" ma:contentTypeDescription="Create a new document." ma:contentTypeScope="" ma:versionID="69c9c6f151330bc51c8f592693e861fc">
  <xsd:schema xmlns:xsd="http://www.w3.org/2001/XMLSchema" xmlns:xs="http://www.w3.org/2001/XMLSchema" xmlns:p="http://schemas.microsoft.com/office/2006/metadata/properties" xmlns:ns2="6a68dead-cc65-4be7-a1c5-fad9282055f1" xmlns:ns3="4a7dbaee-d756-4a4b-b1f5-897b4f3c31a2" targetNamespace="http://schemas.microsoft.com/office/2006/metadata/properties" ma:root="true" ma:fieldsID="ff20dfcdd6e5aad789488228c54dd3f2" ns2:_="" ns3:_="">
    <xsd:import namespace="6a68dead-cc65-4be7-a1c5-fad9282055f1"/>
    <xsd:import namespace="4a7dbaee-d756-4a4b-b1f5-897b4f3c31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68dead-cc65-4be7-a1c5-fad9282055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a7dbaee-d756-4a4b-b1f5-897b4f3c31a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A9C6B3C-4F25-45AD-8B11-9598E1915C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68dead-cc65-4be7-a1c5-fad9282055f1"/>
    <ds:schemaRef ds:uri="4a7dbaee-d756-4a4b-b1f5-897b4f3c31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7F9A7E-DBDB-472B-B0DF-ABDD00FCFCA3}">
  <ds:schemaRefs>
    <ds:schemaRef ds:uri="http://schemas.microsoft.com/sharepoint/v3/contenttype/forms"/>
  </ds:schemaRefs>
</ds:datastoreItem>
</file>

<file path=customXml/itemProps3.xml><?xml version="1.0" encoding="utf-8"?>
<ds:datastoreItem xmlns:ds="http://schemas.openxmlformats.org/officeDocument/2006/customXml" ds:itemID="{E0F04271-44CE-409A-937B-7AB26783F809}">
  <ds:schemaRefs>
    <ds:schemaRef ds:uri="4a7dbaee-d756-4a4b-b1f5-897b4f3c31a2"/>
    <ds:schemaRef ds:uri="http://schemas.microsoft.com/office/2006/documentManagement/types"/>
    <ds:schemaRef ds:uri="http://purl.org/dc/dcmitype/"/>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6a68dead-cc65-4be7-a1c5-fad9282055f1"/>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486</TotalTime>
  <Words>376</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 Kit</dc:creator>
  <cp:lastModifiedBy>Sasha Shyduroff</cp:lastModifiedBy>
  <cp:revision>17</cp:revision>
  <dcterms:created xsi:type="dcterms:W3CDTF">2021-03-22T15:11:20Z</dcterms:created>
  <dcterms:modified xsi:type="dcterms:W3CDTF">2021-05-17T23:19:42Z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0x010100F6FB6C31F7B677469C7CC8B9DD6B63D0</vt:lpwstr>
  </property>
</Properties>
</file>