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sldIdLst>
    <p:sldId id="256" r:id="rId2"/>
  </p:sldIdLst>
  <p:sldSz cx="100584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722"/>
    <a:srgbClr val="303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5"/>
  </p:normalViewPr>
  <p:slideViewPr>
    <p:cSldViewPr snapToGrid="0" snapToObjects="1">
      <p:cViewPr varScale="1">
        <p:scale>
          <a:sx n="93" d="100"/>
          <a:sy n="93" d="100"/>
        </p:scale>
        <p:origin x="7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122363"/>
            <a:ext cx="854964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602038"/>
            <a:ext cx="75438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4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8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365125"/>
            <a:ext cx="2168843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365125"/>
            <a:ext cx="6380798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9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5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709740"/>
            <a:ext cx="86753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4589465"/>
            <a:ext cx="86753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0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825625"/>
            <a:ext cx="427482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825625"/>
            <a:ext cx="427482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1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65127"/>
            <a:ext cx="86753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681163"/>
            <a:ext cx="425517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505075"/>
            <a:ext cx="425517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681163"/>
            <a:ext cx="42761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505075"/>
            <a:ext cx="42761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6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5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0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57200"/>
            <a:ext cx="324409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987427"/>
            <a:ext cx="509206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057400"/>
            <a:ext cx="324409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5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57200"/>
            <a:ext cx="324409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987427"/>
            <a:ext cx="5092065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057400"/>
            <a:ext cx="324409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5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365127"/>
            <a:ext cx="86753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1825625"/>
            <a:ext cx="86753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6356352"/>
            <a:ext cx="2263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B42A2-7392-2E46-91EA-55B6C0BBD11A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6356352"/>
            <a:ext cx="3394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6356352"/>
            <a:ext cx="2263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3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57918A-B3EE-9D4B-969F-E6E22CC5ABA8}"/>
              </a:ext>
            </a:extLst>
          </p:cNvPr>
          <p:cNvSpPr/>
          <p:nvPr/>
        </p:nvSpPr>
        <p:spPr>
          <a:xfrm>
            <a:off x="0" y="-1"/>
            <a:ext cx="10058400" cy="1280160"/>
          </a:xfrm>
          <a:prstGeom prst="rect">
            <a:avLst/>
          </a:prstGeom>
          <a:solidFill>
            <a:srgbClr val="30364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75FED0-6CBC-5443-A3DB-A543B4701B0D}"/>
              </a:ext>
            </a:extLst>
          </p:cNvPr>
          <p:cNvSpPr txBox="1"/>
          <p:nvPr/>
        </p:nvSpPr>
        <p:spPr>
          <a:xfrm>
            <a:off x="206534" y="56538"/>
            <a:ext cx="50998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m-KH" sz="2000" spc="248" dirty="0">
                <a:solidFill>
                  <a:schemeClr val="bg1"/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ជំនួយបង់ថ្លៃសេវាប្រើប្រាស់ និង</a:t>
            </a:r>
            <a:r>
              <a:rPr lang="en-US" sz="2000" spc="248" dirty="0">
                <a:solidFill>
                  <a:schemeClr val="bg1"/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/>
            </a:r>
            <a:br>
              <a:rPr lang="en-US" sz="2000" spc="248" dirty="0">
                <a:solidFill>
                  <a:schemeClr val="bg1"/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</a:br>
            <a:r>
              <a:rPr lang="km-KH" sz="2000" spc="248" dirty="0">
                <a:solidFill>
                  <a:schemeClr val="bg1"/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ការការពារពីអាកាសធាតុត្រជាក់</a:t>
            </a:r>
            <a:endParaRPr lang="en-US" sz="2000" spc="248" dirty="0">
              <a:solidFill>
                <a:schemeClr val="bg1"/>
              </a:solidFill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pic>
        <p:nvPicPr>
          <p:cNvPr id="7" name="Picture 6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F64593DE-7C83-1246-BF62-716EAA321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6189" y="357187"/>
            <a:ext cx="565785" cy="565785"/>
          </a:xfrm>
          <a:prstGeom prst="rect">
            <a:avLst/>
          </a:prstGeom>
        </p:spPr>
      </p:pic>
      <p:pic>
        <p:nvPicPr>
          <p:cNvPr id="9" name="Picture 8" descr="Logo, icon&#10;&#10;Description automatically generated">
            <a:extLst>
              <a:ext uri="{FF2B5EF4-FFF2-40B4-BE49-F238E27FC236}">
                <a16:creationId xmlns:a16="http://schemas.microsoft.com/office/drawing/2014/main" id="{D5E5EF84-E654-734C-AA5B-D8739CBD3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746" y="357187"/>
            <a:ext cx="565785" cy="565785"/>
          </a:xfrm>
          <a:prstGeom prst="rect">
            <a:avLst/>
          </a:prstGeom>
        </p:spPr>
      </p:pic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9FE6AD51-ECBB-8342-B93E-2BAF9C094D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2360" y="5604012"/>
            <a:ext cx="457200" cy="457200"/>
          </a:xfrm>
          <a:prstGeom prst="rect">
            <a:avLst/>
          </a:prstGeom>
        </p:spPr>
      </p:pic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0BAD49E2-119C-8B49-8EBA-964488A957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2860" y="357187"/>
            <a:ext cx="565785" cy="565785"/>
          </a:xfrm>
          <a:prstGeom prst="rect">
            <a:avLst/>
          </a:prstGeom>
        </p:spPr>
      </p:pic>
      <p:pic>
        <p:nvPicPr>
          <p:cNvPr id="15" name="Picture 1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91A00AD-F5C9-0947-9C59-42D81A6A1F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8416" y="357187"/>
            <a:ext cx="565785" cy="56578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2263B0F-8E32-C049-BCF4-FB9EEB827398}"/>
              </a:ext>
            </a:extLst>
          </p:cNvPr>
          <p:cNvSpPr txBox="1"/>
          <p:nvPr/>
        </p:nvSpPr>
        <p:spPr>
          <a:xfrm>
            <a:off x="866433" y="1458748"/>
            <a:ext cx="3425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ជំនួយបង់ថ្លៃសេវាប្រើប្រាស់ </a:t>
            </a:r>
            <a:endParaRPr lang="en-US" sz="14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C7766F6-C608-C442-A0CA-A2E1137698D0}"/>
              </a:ext>
            </a:extLst>
          </p:cNvPr>
          <p:cNvSpPr txBox="1"/>
          <p:nvPr/>
        </p:nvSpPr>
        <p:spPr>
          <a:xfrm>
            <a:off x="866433" y="1676357"/>
            <a:ext cx="3944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តើអ្នកជាពលរដ្ឋនៃរដ្ឋ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Massachusetts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ដែលត្រូវការជំនួយបង់ថ្លៃសេវាប្រើប្រាស់? ប្រសិនបើអ្នក ឬគ្រួសាររបស់អ្នកកំពុងទទួលបានជំនួយពី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SNAP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កម្មវិធីអាហារ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School Breakfast/Lunch Program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កម្មវិធីសុខភាព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Mass Health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ឬកម្មវិធីជំនួយផ្សេងៗទៀត អ្នកអាចទទួលបានការបញ្ចុះតម្លៃលើវិក្កយបត្រហ្គាស និង/ឬអគ្គិសនីរបស់អ្នក។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75A439C-0357-3349-9311-7E307D2332DC}"/>
              </a:ext>
            </a:extLst>
          </p:cNvPr>
          <p:cNvSpPr txBox="1"/>
          <p:nvPr/>
        </p:nvSpPr>
        <p:spPr>
          <a:xfrm>
            <a:off x="1333831" y="2524753"/>
            <a:ext cx="3016469" cy="563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កម្មវិធី </a:t>
            </a:r>
            <a:r>
              <a:rPr lang="en-US" sz="900" b="1" dirty="0" err="1">
                <a:latin typeface="Khmer OS System" panose="02000500000000020004" pitchFamily="2" charset="0"/>
                <a:cs typeface="Khmer OS System" panose="02000500000000020004" pitchFamily="2" charset="0"/>
              </a:rPr>
              <a:t>Eversource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20000"/>
              </a:lnSpc>
            </a:pP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សូមស្វែងយល់អំពីអត្រាបញ្ចុះថ្លៃរបស់កម្មវិធី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en-US" sz="900" dirty="0" err="1">
                <a:latin typeface="Khmer OS System" panose="02000500000000020004" pitchFamily="2" charset="0"/>
                <a:cs typeface="Khmer OS System" panose="02000500000000020004" pitchFamily="2" charset="0"/>
              </a:rPr>
              <a:t>Eversource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900" u="sng" dirty="0">
                <a:solidFill>
                  <a:srgbClr val="F26722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ត្រង់នេះ</a:t>
            </a:r>
            <a:r>
              <a:rPr lang="en-US" sz="900" dirty="0">
                <a:solidFill>
                  <a:srgbClr val="FF0000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ឬទូរស័ព្ទទៅលេខ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800-592-2000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73D3001-859A-E544-ADB8-2649ACAFDAA2}"/>
              </a:ext>
            </a:extLst>
          </p:cNvPr>
          <p:cNvSpPr txBox="1"/>
          <p:nvPr/>
        </p:nvSpPr>
        <p:spPr>
          <a:xfrm>
            <a:off x="1373292" y="3073247"/>
            <a:ext cx="315184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km-KH" sz="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បណ្ដាញអគ្គិសនីជាតិ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30000"/>
              </a:lnSpc>
            </a:pP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អត្រាបញ្ចុះថ្លៃសម្រាប់គ្រួសារប្រាក់ចំណូលទាបរបស់បណ្ដាញជាតិ ផ្ដល់នូវការបញ្ចុះថ្លៃសម្រាប់អត្រាគិតថ្លៃអគ្គិសនីដល់ពលរដ្ឋស្ថិតក្នុងកម្រិតប្រាក់ចំណូលដែលបានកំណត់។​សូមដាក់ពាក្យស្នើសុំ</a:t>
            </a:r>
            <a:r>
              <a:rPr lang="km-KH" sz="900" dirty="0">
                <a:solidFill>
                  <a:srgbClr val="F26722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900" u="sng" dirty="0">
                <a:solidFill>
                  <a:srgbClr val="F26722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ត្រង់នេះ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ឬទូរស័ព្ទទៅលេខ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800-322-3223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pic>
        <p:nvPicPr>
          <p:cNvPr id="23" name="Picture 22" descr="Qr code&#10;&#10;Description automatically generated">
            <a:extLst>
              <a:ext uri="{FF2B5EF4-FFF2-40B4-BE49-F238E27FC236}">
                <a16:creationId xmlns:a16="http://schemas.microsoft.com/office/drawing/2014/main" id="{8BFD0689-0D6D-E34F-8ABC-919F37172F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9566" y="2597206"/>
            <a:ext cx="365760" cy="365760"/>
          </a:xfrm>
          <a:prstGeom prst="rect">
            <a:avLst/>
          </a:prstGeom>
        </p:spPr>
      </p:pic>
      <p:pic>
        <p:nvPicPr>
          <p:cNvPr id="25" name="Picture 24" descr="Qr code&#10;&#10;Description automatically generated">
            <a:extLst>
              <a:ext uri="{FF2B5EF4-FFF2-40B4-BE49-F238E27FC236}">
                <a16:creationId xmlns:a16="http://schemas.microsoft.com/office/drawing/2014/main" id="{DC240F10-2921-4041-B969-1461AF873D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9566" y="3107929"/>
            <a:ext cx="365760" cy="36576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AA5366D-4D3F-6547-B278-B77E01ECD0E9}"/>
              </a:ext>
            </a:extLst>
          </p:cNvPr>
          <p:cNvSpPr txBox="1"/>
          <p:nvPr/>
        </p:nvSpPr>
        <p:spPr>
          <a:xfrm>
            <a:off x="866433" y="4030415"/>
            <a:ext cx="4096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គម្រោងបង់ប្រាក់ប្រចាំខែ និងការអនុគ្រោះវិក្កយត្រ</a:t>
            </a:r>
            <a:endParaRPr lang="en-US" sz="14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617E844-0D80-CB40-A24B-48A5E3657838}"/>
              </a:ext>
            </a:extLst>
          </p:cNvPr>
          <p:cNvSpPr txBox="1"/>
          <p:nvPr/>
        </p:nvSpPr>
        <p:spPr>
          <a:xfrm>
            <a:off x="1367953" y="4257945"/>
            <a:ext cx="315184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កម្មវិធី </a:t>
            </a:r>
            <a:r>
              <a:rPr lang="en-US" sz="900" b="1" dirty="0" err="1">
                <a:latin typeface="Khmer OS System" panose="02000500000000020004" pitchFamily="2" charset="0"/>
                <a:cs typeface="Khmer OS System" panose="02000500000000020004" pitchFamily="2" charset="0"/>
              </a:rPr>
              <a:t>Eversource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20000"/>
              </a:lnSpc>
            </a:pP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កម្មវិធី</a:t>
            </a:r>
            <a:r>
              <a:rPr lang="en-US" sz="900" dirty="0" err="1">
                <a:latin typeface="Khmer OS System" panose="02000500000000020004" pitchFamily="2" charset="0"/>
                <a:cs typeface="Khmer OS System" panose="02000500000000020004" pitchFamily="2" charset="0"/>
              </a:rPr>
              <a:t>Eversource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ផ្ដល់នូវកម្មវិធីជំនួយប្រចាំខែ និងផ្អែកលើប្រាក់ចំណូលដល់ពលរដ្ឋរស់នៅក្នុងរដ្ឋ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Massachusetts residents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ដែលជួបការលំបាកក្នុងការរ៉ាប់រងលើចំណាយថ្លៃសេវាប្រើប្រាស់របស់ខ្លួន។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900" u="sng" dirty="0">
                <a:solidFill>
                  <a:srgbClr val="F26722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សូមមើល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ថាតើកម្មវិធីមួយណាដែលត្រឹមត្រូវសម្រាប់អ្នក ឬទូរស័ព្ទទៅលេខ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800-592-2000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AEEA8F6-5DFF-8C47-A8DD-E1A8E9155AB6}"/>
              </a:ext>
            </a:extLst>
          </p:cNvPr>
          <p:cNvSpPr txBox="1"/>
          <p:nvPr/>
        </p:nvSpPr>
        <p:spPr>
          <a:xfrm>
            <a:off x="1392360" y="5284910"/>
            <a:ext cx="3176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m-KH" sz="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បណ្ដាញជាតិ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20000"/>
              </a:lnSpc>
            </a:pP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ប្រសិនបើអ្នកជួបការលំបាកក្នុងការបង់ថ្លៃសេវាប្រើប្រាស់របស់អ្នក សូមពិចារណាជ្រើសរើសគម្រោងបង់ប្រាក់ណាមួយរបស់បណ្ដាញជាតិ ឬជម្រើសពន្យារពេលបង់ប្រាក់។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សូមស្វែងយល់បន្ថែម</a:t>
            </a:r>
            <a:r>
              <a:rPr lang="km-KH" sz="900" u="sng" dirty="0">
                <a:solidFill>
                  <a:srgbClr val="F26722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ត្រង់នេះ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ឬទូរស័ព្ទទៅលេខ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800-322-3223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pic>
        <p:nvPicPr>
          <p:cNvPr id="31" name="Picture 30" descr="Qr code&#10;&#10;Description automatically generated">
            <a:extLst>
              <a:ext uri="{FF2B5EF4-FFF2-40B4-BE49-F238E27FC236}">
                <a16:creationId xmlns:a16="http://schemas.microsoft.com/office/drawing/2014/main" id="{42E5FF56-0D9B-1A41-9928-69D9A81293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9566" y="4351216"/>
            <a:ext cx="365760" cy="365760"/>
          </a:xfrm>
          <a:prstGeom prst="rect">
            <a:avLst/>
          </a:prstGeom>
        </p:spPr>
      </p:pic>
      <p:pic>
        <p:nvPicPr>
          <p:cNvPr id="33" name="Picture 32" descr="Qr code&#10;&#10;Description automatically generated">
            <a:extLst>
              <a:ext uri="{FF2B5EF4-FFF2-40B4-BE49-F238E27FC236}">
                <a16:creationId xmlns:a16="http://schemas.microsoft.com/office/drawing/2014/main" id="{4E11BED2-A050-1147-8477-CAB1DD6A0D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48029" y="5347665"/>
            <a:ext cx="365760" cy="36576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58D9B3A5-22BA-B64C-B508-1A4F53AC3487}"/>
              </a:ext>
            </a:extLst>
          </p:cNvPr>
          <p:cNvSpPr txBox="1"/>
          <p:nvPr/>
        </p:nvSpPr>
        <p:spPr>
          <a:xfrm>
            <a:off x="5479864" y="1443808"/>
            <a:ext cx="4326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1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កម្មវិធីជំនួយថាមពលសម្រាប់គ្រួសារប្រាក់ចំណូលទាប</a:t>
            </a:r>
            <a:endParaRPr lang="en-US" sz="12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E408666-B688-C546-8347-9512D1C801A7}"/>
              </a:ext>
            </a:extLst>
          </p:cNvPr>
          <p:cNvSpPr txBox="1"/>
          <p:nvPr/>
        </p:nvSpPr>
        <p:spPr>
          <a:xfrm>
            <a:off x="5962943" y="1663348"/>
            <a:ext cx="3520684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ប្រសិនបើអ្នកត្រូវការជំនួយបង់វិក្កយបត្រថាមពលកម្ដៅសម្រាប់រដូវរងារ អ្នកអាចមានសិទ្ធិទទួលបានការឧបត្ថម្ភពីកម្មវិធីជំនួយឥន្ធនៈរបស់កម្មវិធីជំនួយថាមពលសម្រាប់គ្រួសារប្រាក់ចំណូលទាប 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(LIHEAP)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 សូមពិនិត្យមើលថាតើអ្នកមានលក្ខណៈសម្បត្តិគ្រប់គ្រាន់ដែរឬទេ </a:t>
            </a:r>
            <a:r>
              <a:rPr lang="km-KH" sz="900" u="sng" dirty="0">
                <a:solidFill>
                  <a:srgbClr val="F26722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ត្រង់នេះ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រួចស្វែងរកកូនសៀវភៅណែនាំជំនួយរដូវរងាររដ្ឋ 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Massachusetts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(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Massachusetts Cold Relief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)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900" u="sng" dirty="0">
                <a:solidFill>
                  <a:srgbClr val="F26722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ត្រង់នេះ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ឬទូរស័ព្ទទៅលេខរាយការណ៍បន្ទាន់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800-632-8175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 </a:t>
            </a:r>
          </a:p>
        </p:txBody>
      </p:sp>
      <p:pic>
        <p:nvPicPr>
          <p:cNvPr id="39" name="Picture 38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DA434715-E216-DE43-9EA0-1E633BF8D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421" y="1457786"/>
            <a:ext cx="457200" cy="457200"/>
          </a:xfrm>
          <a:prstGeom prst="rect">
            <a:avLst/>
          </a:prstGeom>
        </p:spPr>
      </p:pic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0A468B14-DDBF-F940-B8CA-4327B295A54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1421" y="3936469"/>
            <a:ext cx="457200" cy="457200"/>
          </a:xfrm>
          <a:prstGeom prst="rect">
            <a:avLst/>
          </a:prstGeom>
        </p:spPr>
      </p:pic>
      <p:pic>
        <p:nvPicPr>
          <p:cNvPr id="43" name="Picture 42" descr="Logo, icon&#10;&#10;Description automatically generated">
            <a:extLst>
              <a:ext uri="{FF2B5EF4-FFF2-40B4-BE49-F238E27FC236}">
                <a16:creationId xmlns:a16="http://schemas.microsoft.com/office/drawing/2014/main" id="{62E63307-C6B5-6942-BC94-1A19175894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3160" y="1457786"/>
            <a:ext cx="457200" cy="457200"/>
          </a:xfrm>
          <a:prstGeom prst="rect">
            <a:avLst/>
          </a:prstGeom>
        </p:spPr>
      </p:pic>
      <p:pic>
        <p:nvPicPr>
          <p:cNvPr id="45" name="Picture 44" descr="Qr code&#10;&#10;Description automatically generated">
            <a:extLst>
              <a:ext uri="{FF2B5EF4-FFF2-40B4-BE49-F238E27FC236}">
                <a16:creationId xmlns:a16="http://schemas.microsoft.com/office/drawing/2014/main" id="{6F0DCAD9-56A0-CF49-8096-EF8D4DA01F8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549162" y="1769962"/>
            <a:ext cx="411480" cy="41148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731B78B5-7683-A34C-B56F-97E6B69AF5C7}"/>
              </a:ext>
            </a:extLst>
          </p:cNvPr>
          <p:cNvSpPr txBox="1"/>
          <p:nvPr/>
        </p:nvSpPr>
        <p:spPr>
          <a:xfrm>
            <a:off x="5479863" y="2834297"/>
            <a:ext cx="4326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1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ការការពារពីអាកាធាតុត្រជាក់</a:t>
            </a:r>
            <a:endParaRPr lang="en-US" sz="12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33BA14-1DBD-714A-90BA-966F7719F130}"/>
              </a:ext>
            </a:extLst>
          </p:cNvPr>
          <p:cNvSpPr txBox="1"/>
          <p:nvPr/>
        </p:nvSpPr>
        <p:spPr>
          <a:xfrm>
            <a:off x="5969146" y="3021820"/>
            <a:ext cx="3821786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m-KH" sz="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សន្សំសំចៃខ្ពស់៖ ការបង្កើនប្រសិទ្ធភាពថាមពលដោយចំណាយទាប ឬដោយឥតគិតថ្លៃដើម្បីលើកកម្ពស់សុខភាព និងកាត់បន្ថយចំណាយសេវាប្រើប្រាស់របស់អ្នក</a:t>
            </a:r>
            <a:r>
              <a:rPr lang="en-US" sz="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 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20000"/>
              </a:lnSpc>
            </a:pP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តើអ្នកជាពលរដ្ឋ 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Massachusetts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ដែលរស់នៅក្នុងលំនៅដ្ឋានគ្រួសារទោល ឬអគារអាផាតមឹន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2-4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បន្ទប់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? 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អ្នកមានសិទ្ធិទទួលបានការបង្កើនប្រសិទ្ធភាពថាមពលសម្រាប់ផ្ទះរបស់អ្នកដែលនឹងកាត់បន្ថយការចំណាយលើហ្គាស និងអគ្គិសនីរបស់អ្នក។ សូមពិនិត្យមើលថាតើអ្នកមានលក្ខណៈសម្បត្តិគ្រប់គ្រាន់ដែរឬទេ និងកំណត់វាយតម្លៃថាមពលលំនៅដ្ឋានរបស់អ្នកដោយឥតគិតថ្លៃ</a:t>
            </a:r>
            <a:r>
              <a:rPr lang="km-KH" sz="900" u="sng" dirty="0">
                <a:solidFill>
                  <a:srgbClr val="F26722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ត្រង់នេះ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ឬទូរស័ព្ទទៅលេខ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866-537-7267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pic>
        <p:nvPicPr>
          <p:cNvPr id="53" name="Picture 52" descr="Qr code&#10;&#10;Description automatically generated">
            <a:extLst>
              <a:ext uri="{FF2B5EF4-FFF2-40B4-BE49-F238E27FC236}">
                <a16:creationId xmlns:a16="http://schemas.microsoft.com/office/drawing/2014/main" id="{1466E5E7-58CF-E941-9A5E-2F5DB54C132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533260" y="3078929"/>
            <a:ext cx="411480" cy="411480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B7FADE1D-5268-8D43-AB1C-E7755BA54B4D}"/>
              </a:ext>
            </a:extLst>
          </p:cNvPr>
          <p:cNvSpPr txBox="1"/>
          <p:nvPr/>
        </p:nvSpPr>
        <p:spPr>
          <a:xfrm>
            <a:off x="5960642" y="4515586"/>
            <a:ext cx="3739009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m-KH" sz="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កម្មវិធីគ្រួសារច្រើន </a:t>
            </a:r>
            <a:r>
              <a:rPr lang="en-US" sz="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LEAN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20000"/>
              </a:lnSpc>
            </a:pP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ប្រសិនបើអ្នករស់នៅក្នុងអគារអាផាតមឹនគ្រួសារច្រើនដែលមានចាប់ពី 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5 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ឡើងទៅ សូមពិភាក្សាជាមួយអ្នកគ្រប់គ្រងអគាររបស់អ្នកអំពីកម្មវិធីគ្រួសារច្រើន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LEAN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 កម្មវិធី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LEAN 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ផ្ដល់នូវការបង្កើនប្រសិទ្ធភាពថាមពលដោយឥតគិតថ្លៃសម្រាប់ពលរដ្ឋ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Massachusetts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ដែលរស់នៅក្នុងបន្ទប់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/>
            </a:r>
            <a:b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</a:b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លំនៅដ្ឋានតម្លៃទាបសម្រាប់គ្រួសារច្រើន។ សូមពិនិត្យមើលសិទ្ធិរបស់អ្នក និងដាក់ពាក្យស្នើសុំ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900" u="sng" dirty="0">
                <a:solidFill>
                  <a:srgbClr val="F26722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ត្រង់នេះ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ឬទូរស័ព្ទទៅលេខ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617-348-6425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pic>
        <p:nvPicPr>
          <p:cNvPr id="55" name="Picture 54" descr="Qr code&#10;&#10;Description automatically generated">
            <a:extLst>
              <a:ext uri="{FF2B5EF4-FFF2-40B4-BE49-F238E27FC236}">
                <a16:creationId xmlns:a16="http://schemas.microsoft.com/office/drawing/2014/main" id="{8891C725-4C68-164E-BE58-0F7059FE63E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512569" y="4594488"/>
            <a:ext cx="411480" cy="411480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E76C88AF-BD50-874B-B762-5E15D8ED3339}"/>
              </a:ext>
            </a:extLst>
          </p:cNvPr>
          <p:cNvSpPr txBox="1"/>
          <p:nvPr/>
        </p:nvSpPr>
        <p:spPr>
          <a:xfrm>
            <a:off x="5464567" y="5686093"/>
            <a:ext cx="4326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ជំងឺ </a:t>
            </a:r>
            <a:r>
              <a:rPr lang="en-US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COVID-19</a:t>
            </a:r>
            <a:endParaRPr lang="en-US" sz="1400" strike="sngStrike" dirty="0">
              <a:solidFill>
                <a:srgbClr val="FF0000"/>
              </a:solidFill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pic>
        <p:nvPicPr>
          <p:cNvPr id="62" name="Picture 61" descr="Icon&#10;&#10;Description automatically generated">
            <a:extLst>
              <a:ext uri="{FF2B5EF4-FFF2-40B4-BE49-F238E27FC236}">
                <a16:creationId xmlns:a16="http://schemas.microsoft.com/office/drawing/2014/main" id="{FCFBEA29-8367-C44B-A577-25CAB11F86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63160" y="2705129"/>
            <a:ext cx="457200" cy="457200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EC9ADBBC-F6E2-944C-9704-E5D2871FB509}"/>
              </a:ext>
            </a:extLst>
          </p:cNvPr>
          <p:cNvSpPr txBox="1"/>
          <p:nvPr/>
        </p:nvSpPr>
        <p:spPr>
          <a:xfrm>
            <a:off x="5960642" y="5898493"/>
            <a:ext cx="3615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m-KH" sz="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ជំងឺ </a:t>
            </a:r>
            <a:r>
              <a:rPr lang="en-US" sz="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COVID-19 </a:t>
            </a:r>
            <a:r>
              <a:rPr lang="km-KH" sz="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និងធនធានលំនៅដ្ឋានតម្លៃសមរម្យ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20000"/>
              </a:lnSpc>
            </a:pP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តើអ្នករងការប៉ះពាល់ដោយសារជំងឺ 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COVID-19 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ហើយត្រូវការជំនួយ</a:t>
            </a:r>
            <a:b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</a:b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ភ្លាមៗ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? </a:t>
            </a:r>
            <a:r>
              <a:rPr lang="km-KH" sz="900" u="sng" dirty="0">
                <a:solidFill>
                  <a:srgbClr val="F26722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សូមចុចត្រង់នេះ</a:t>
            </a:r>
            <a:r>
              <a:rPr lang="en-US" sz="900" dirty="0">
                <a:solidFill>
                  <a:srgbClr val="F26722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សម្រាប់ព័ត៌មានបន្ថែមពីសមាគមលំនៅដ្ឋាន និងផែនការពលរដ្ឋ (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Citizens’ Housing and Planning Association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)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(CHAPA) 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ឬទូរស័ព្ទទៅលេខ</a:t>
            </a:r>
            <a:r>
              <a:rPr lang="en-US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 617-742-0820</a:t>
            </a:r>
            <a:r>
              <a:rPr lang="km-KH" sz="9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</a:t>
            </a:r>
            <a:endParaRPr lang="en-US" sz="9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pic>
        <p:nvPicPr>
          <p:cNvPr id="65" name="Picture 64" descr="Qr code&#10;&#10;Description automatically generated">
            <a:extLst>
              <a:ext uri="{FF2B5EF4-FFF2-40B4-BE49-F238E27FC236}">
                <a16:creationId xmlns:a16="http://schemas.microsoft.com/office/drawing/2014/main" id="{E11511A1-CEB6-8148-A41C-3EFB74DA33F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07215" y="5974393"/>
            <a:ext cx="411480" cy="411480"/>
          </a:xfrm>
          <a:prstGeom prst="rect">
            <a:avLst/>
          </a:prstGeom>
        </p:spPr>
      </p:pic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FDFED315-F3C3-274D-A100-D8357B479AA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51421" y="5901021"/>
            <a:ext cx="1109517" cy="610806"/>
          </a:xfrm>
          <a:prstGeom prst="rect">
            <a:avLst/>
          </a:prstGeom>
        </p:spPr>
      </p:pic>
      <p:pic>
        <p:nvPicPr>
          <p:cNvPr id="38" name="Picture 37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1FE86D3B-CF94-D547-8348-D2ECF28863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7302" y="375044"/>
            <a:ext cx="565785" cy="56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928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FB6C31F7B677469C7CC8B9DD6B63D0" ma:contentTypeVersion="12" ma:contentTypeDescription="Create a new document." ma:contentTypeScope="" ma:versionID="69c9c6f151330bc51c8f592693e861fc">
  <xsd:schema xmlns:xsd="http://www.w3.org/2001/XMLSchema" xmlns:xs="http://www.w3.org/2001/XMLSchema" xmlns:p="http://schemas.microsoft.com/office/2006/metadata/properties" xmlns:ns2="6a68dead-cc65-4be7-a1c5-fad9282055f1" xmlns:ns3="4a7dbaee-d756-4a4b-b1f5-897b4f3c31a2" targetNamespace="http://schemas.microsoft.com/office/2006/metadata/properties" ma:root="true" ma:fieldsID="ff20dfcdd6e5aad789488228c54dd3f2" ns2:_="" ns3:_="">
    <xsd:import namespace="6a68dead-cc65-4be7-a1c5-fad9282055f1"/>
    <xsd:import namespace="4a7dbaee-d756-4a4b-b1f5-897b4f3c31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68dead-cc65-4be7-a1c5-fad9282055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dbaee-d756-4a4b-b1f5-897b4f3c31a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E39CEA-9794-4805-A58E-2DB0749ABA9D}"/>
</file>

<file path=customXml/itemProps2.xml><?xml version="1.0" encoding="utf-8"?>
<ds:datastoreItem xmlns:ds="http://schemas.openxmlformats.org/officeDocument/2006/customXml" ds:itemID="{2324146F-F057-471A-8946-8F96A4182D9D}"/>
</file>

<file path=customXml/itemProps3.xml><?xml version="1.0" encoding="utf-8"?>
<ds:datastoreItem xmlns:ds="http://schemas.openxmlformats.org/officeDocument/2006/customXml" ds:itemID="{53803BF6-716C-47E6-BB13-3796ACEB0BE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670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Khmer OS Muol Light</vt:lpstr>
      <vt:lpstr>Khmer OS System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2021-04-19T12:47:32Z</dcterms:created>
  <dcterms:modified xsi:type="dcterms:W3CDTF">2021-04-22T19:42:25Z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0x010100F6FB6C31F7B677469C7CC8B9DD6B63D0</vt:lpwstr>
  </property>
</Properties>
</file>