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058400" cy="6858000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Helvetica Neue Ligh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YG+JFIn2q42s9zX/VmdVIjYf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customXml" Target="../customXml/item3.xml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53531" y="-336391"/>
            <a:ext cx="4351338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76545" y="2186623"/>
            <a:ext cx="5811838" cy="216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975995" y="80645"/>
            <a:ext cx="5811838" cy="63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91515" y="1825625"/>
            <a:ext cx="42748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092065" y="1825625"/>
            <a:ext cx="42748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92826" y="2505075"/>
            <a:ext cx="425517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092066" y="1681163"/>
            <a:ext cx="427613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5092066" y="2505075"/>
            <a:ext cx="427613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276130" y="987427"/>
            <a:ext cx="509206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276130" y="987427"/>
            <a:ext cx="509206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1"/>
            <a:ext cx="10058400" cy="1280160"/>
          </a:xfrm>
          <a:prstGeom prst="rect">
            <a:avLst/>
          </a:prstGeom>
          <a:solidFill>
            <a:srgbClr val="303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43200" y="255350"/>
            <a:ext cx="560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ASSISTÊNCIA COM CONTAS DE SERVIÇOS PÚBLICOS E PROTEÇÃO CONTRA INTEMPÉRIES</a:t>
            </a:r>
            <a:endParaRPr sz="900"/>
          </a:p>
        </p:txBody>
      </p:sp>
      <p:pic>
        <p:nvPicPr>
          <p:cNvPr id="86" name="Google Shape;86;p1" descr="A picture containing text, sign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189" y="357187"/>
            <a:ext cx="565785" cy="56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746" y="357187"/>
            <a:ext cx="565785" cy="56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3160" y="531329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2860" y="357187"/>
            <a:ext cx="565785" cy="56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18416" y="357187"/>
            <a:ext cx="565785" cy="5657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866433" y="1488067"/>
            <a:ext cx="342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Assistência</a:t>
            </a:r>
            <a:r>
              <a:rPr 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</a:t>
            </a:r>
            <a:r>
              <a:rPr lang="en-US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contas</a:t>
            </a:r>
            <a:r>
              <a:rPr 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  </a:t>
            </a:r>
            <a:r>
              <a:rPr 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serviços</a:t>
            </a:r>
            <a:r>
              <a:rPr 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66433" y="1785607"/>
            <a:ext cx="3944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Are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é um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residente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Massachusetts 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precisa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serviços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públicos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 Se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família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estão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recebendo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apoio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do SNAP,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Helvetica Neue Light"/>
                <a:cs typeface="Helvetica Neue Light"/>
                <a:sym typeface="Helvetica Neue Light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Café da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Manhã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/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Almoço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Escolar, Mass Health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outros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programas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pode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qualificar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um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desconto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gás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e/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eletricidade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373293" y="2605673"/>
            <a:ext cx="301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Eversource</a:t>
            </a:r>
            <a:endParaRPr sz="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Saiba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mais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sobre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as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taxas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desconto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Eversource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800-592-2000.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373300" y="3104072"/>
            <a:ext cx="32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Grid</a:t>
            </a:r>
            <a:endParaRPr sz="9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taxa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desconto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baixa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renda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 National Grid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oferece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descontos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tarifas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eletricidade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residentes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qualificados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Cadastre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-se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para 800-322-3223.</a:t>
            </a:r>
            <a:endParaRPr dirty="0"/>
          </a:p>
        </p:txBody>
      </p:sp>
      <p:pic>
        <p:nvPicPr>
          <p:cNvPr id="95" name="Google Shape;95;p1" descr="Qr cod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566" y="2669124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Qr cod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566" y="3190121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866424" y="3898175"/>
            <a:ext cx="442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Planos de pagamento mensais e perdão de faturas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73292" y="4244692"/>
            <a:ext cx="327870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Eversource</a:t>
            </a:r>
            <a:endParaRPr sz="9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Eversource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oferece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programas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mensais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baseados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renda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residentes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de Massachusetts que 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encontram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lutando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com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suas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despesas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com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serviços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públicos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.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Veja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qual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é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certo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 para 800-592-2000.</a:t>
            </a:r>
            <a:endParaRPr sz="900" dirty="0">
              <a:solidFill>
                <a:schemeClr val="dk1"/>
              </a:solidFill>
              <a:latin typeface="Helvetica Neue Light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Helvetica Neue Light" panose="020B060402020202020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61069" y="5142534"/>
            <a:ext cx="317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National Grid</a:t>
            </a:r>
            <a:endParaRPr sz="9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estiver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lutando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pagar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contas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serviços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públicos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considere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optar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por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um dos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planos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pagamento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opções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adiamento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da National Grid.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Saiba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mais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800-322-3223.</a:t>
            </a:r>
            <a:endParaRPr sz="900" dirty="0">
              <a:latin typeface="Helvetica Neue Light" panose="020B0604020202020204" charset="0"/>
            </a:endParaRPr>
          </a:p>
        </p:txBody>
      </p:sp>
      <p:pic>
        <p:nvPicPr>
          <p:cNvPr id="100" name="Google Shape;100;p1" descr="Qr cod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9566" y="427929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Qr cod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9566" y="5228047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5479865" y="1467519"/>
            <a:ext cx="432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Programa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assistência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com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energia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doméstica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pessoas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baixa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</a:rPr>
              <a:t>renda</a:t>
            </a:r>
            <a:r>
              <a:rPr lang="en-US" sz="1400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 </a:t>
            </a:r>
            <a:endParaRPr sz="14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993697" y="1968226"/>
            <a:ext cx="352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precisar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ajuda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pagar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conta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aquecimento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no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inverno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pode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ser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elegível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combustível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com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energia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doméstica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pessoas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Baixa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Renda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(LIHEAP)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Veja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qualifica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confira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folheto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Massachusetts Cold Relief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a Cold Relief Hotline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800-632-8175.</a:t>
            </a:r>
            <a:endParaRPr sz="900" dirty="0">
              <a:latin typeface="Helvetica Neue Light" panose="020B0604020202020204" charset="0"/>
            </a:endParaRPr>
          </a:p>
        </p:txBody>
      </p:sp>
      <p:pic>
        <p:nvPicPr>
          <p:cNvPr id="104" name="Google Shape;104;p1" descr="A picture containing text, sign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21" y="145778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1421" y="382345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3160" y="145778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Qr cod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33262" y="203406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5479865" y="2851454"/>
            <a:ext cx="432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Proteção</a:t>
            </a:r>
            <a:r>
              <a:rPr lang="en-US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contra </a:t>
            </a:r>
            <a:r>
              <a:rPr lang="en-US" b="1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intempéries</a:t>
            </a:r>
            <a:r>
              <a:rPr lang="en-US" sz="1400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 </a:t>
            </a:r>
            <a:endParaRPr sz="14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969147" y="3087655"/>
            <a:ext cx="352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Mass Save: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Atualizações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gratuitas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para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melhorar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a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saúde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e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reduzir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sua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conta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serviços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públicos</a:t>
            </a:r>
            <a:endParaRPr sz="9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é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residente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Massachusetts e mora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uma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casa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uma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família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um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prédio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apartamentos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2 a 4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unidades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?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pode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ter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direito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atualizações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eficiência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energética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casa, o que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reduzirá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contas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gás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eletricidade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.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Veja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qualifica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agende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avaliação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gratuita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energia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doméstica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866-537-7267.</a:t>
            </a:r>
            <a:endParaRPr sz="900" dirty="0">
              <a:latin typeface="Helvetica Neue Light" panose="020B0604020202020204" charset="0"/>
            </a:endParaRPr>
          </a:p>
        </p:txBody>
      </p:sp>
      <p:pic>
        <p:nvPicPr>
          <p:cNvPr id="110" name="Google Shape;110;p1" descr="Qr code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33260" y="315660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969147" y="4244710"/>
            <a:ext cx="361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 </a:t>
            </a:r>
            <a:r>
              <a:rPr lang="en-US" sz="9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</a:t>
            </a:r>
            <a:r>
              <a:rPr lang="en-US" sz="9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multifamílias</a:t>
            </a:r>
            <a:endParaRPr sz="9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mora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um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prédio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apartamentos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multifamiliares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com 5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mais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unidades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, converse com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gerente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prédio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sobre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Multifamiliar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LEAN. O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programa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LEAN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oferece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atualizações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eficiência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energética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custo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residentes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Massachusetts que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vivem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unidades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habitacionais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multifamiliares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acessíveis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.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Verifique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sua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elegibilidade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inscreva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-se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617-348-6425.</a:t>
            </a:r>
            <a:endParaRPr sz="900" dirty="0">
              <a:solidFill>
                <a:schemeClr val="dk1"/>
              </a:solidFill>
              <a:latin typeface="Helvetica Neue Light" panose="020B060402020202020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2" name="Google Shape;112;p1" descr="Qr code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33260" y="4252011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5479865" y="5394950"/>
            <a:ext cx="432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</a:t>
            </a:r>
            <a:endParaRPr sz="1400" strike="sngStrik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4" name="Google Shape;114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3160" y="2781329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5969147" y="5681694"/>
            <a:ext cx="354535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COVID-19 e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recursos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habitação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a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preços</a:t>
            </a:r>
            <a:r>
              <a:rPr lang="en-US" sz="900" b="1" dirty="0">
                <a:solidFill>
                  <a:schemeClr val="dk1"/>
                </a:solidFill>
                <a:latin typeface="Helvetica Neue" panose="020B0604020202020204" charset="0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Helvetica Neue" panose="020B0604020202020204" charset="0"/>
              </a:rPr>
              <a:t>acessíveis</a:t>
            </a:r>
            <a:endParaRPr sz="9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Você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foi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impactado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pelo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COVID-19 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precisa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assistência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imediata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? Clique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aqui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obter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mais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informações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da Citizens’ Housing and Planning Association (CHAPA)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ou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Helvetica Neue Light" panose="020B0604020202020204" charset="0"/>
              </a:rPr>
              <a:t>ligue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 para </a:t>
            </a:r>
            <a:endParaRPr lang="en-US" sz="900" dirty="0" smtClean="0">
              <a:solidFill>
                <a:schemeClr val="dk1"/>
              </a:solidFill>
              <a:latin typeface="Helvetica Neue Ligh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smtClean="0">
                <a:solidFill>
                  <a:schemeClr val="dk1"/>
                </a:solidFill>
                <a:latin typeface="Helvetica Neue Light" panose="020B0604020202020204" charset="0"/>
              </a:rPr>
              <a:t>617-742-0820</a:t>
            </a:r>
            <a:r>
              <a:rPr lang="en-US" sz="900" dirty="0">
                <a:solidFill>
                  <a:schemeClr val="dk1"/>
                </a:solidFill>
                <a:latin typeface="Helvetica Neue Light" panose="020B0604020202020204" charset="0"/>
              </a:rPr>
              <a:t>.</a:t>
            </a:r>
            <a:endParaRPr sz="900" dirty="0">
              <a:solidFill>
                <a:schemeClr val="dk1"/>
              </a:solidFill>
              <a:latin typeface="Helvetica Neue Light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Helvetica Neue Light" panose="020B0604020202020204" charset="0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6" name="Google Shape;116;p1" descr="Qr code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33260" y="5707009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Logo&#10;&#10;Description automatically generated with medium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1421" y="5901021"/>
            <a:ext cx="1109517" cy="61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7302" y="375044"/>
            <a:ext cx="565785" cy="56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B6C31F7B677469C7CC8B9DD6B63D0" ma:contentTypeVersion="12" ma:contentTypeDescription="Create a new document." ma:contentTypeScope="" ma:versionID="69c9c6f151330bc51c8f592693e861fc">
  <xsd:schema xmlns:xsd="http://www.w3.org/2001/XMLSchema" xmlns:xs="http://www.w3.org/2001/XMLSchema" xmlns:p="http://schemas.microsoft.com/office/2006/metadata/properties" xmlns:ns2="6a68dead-cc65-4be7-a1c5-fad9282055f1" xmlns:ns3="4a7dbaee-d756-4a4b-b1f5-897b4f3c31a2" targetNamespace="http://schemas.microsoft.com/office/2006/metadata/properties" ma:root="true" ma:fieldsID="ff20dfcdd6e5aad789488228c54dd3f2" ns2:_="" ns3:_="">
    <xsd:import namespace="6a68dead-cc65-4be7-a1c5-fad9282055f1"/>
    <xsd:import namespace="4a7dbaee-d756-4a4b-b1f5-897b4f3c31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8dead-cc65-4be7-a1c5-fad928205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dbaee-d756-4a4b-b1f5-897b4f3c31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FD4FF-034E-4BCE-85B0-8CA50DD389F9}"/>
</file>

<file path=customXml/itemProps2.xml><?xml version="1.0" encoding="utf-8"?>
<ds:datastoreItem xmlns:ds="http://schemas.openxmlformats.org/officeDocument/2006/customXml" ds:itemID="{23598E09-40A5-4E1D-93C9-ECF168326CF3}"/>
</file>

<file path=customXml/itemProps3.xml><?xml version="1.0" encoding="utf-8"?>
<ds:datastoreItem xmlns:ds="http://schemas.openxmlformats.org/officeDocument/2006/customXml" ds:itemID="{77B9597C-4C8D-47C9-AE47-81B2190FEF4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473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 Neue</vt:lpstr>
      <vt:lpstr>Arial</vt:lpstr>
      <vt:lpstr>Helvetica Neue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Un, Kit</dc:creator>
  <cp:lastModifiedBy>Shawn Lindholm</cp:lastModifiedBy>
  <cp:revision>1</cp:revision>
  <dcterms:created xsi:type="dcterms:W3CDTF">2021-03-22T15:11:20Z</dcterms:created>
  <dcterms:modified xsi:type="dcterms:W3CDTF">2021-04-22T19:55:55Z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0x010100F6FB6C31F7B677469C7CC8B9DD6B63D0</vt:lpwstr>
  </property>
</Properties>
</file>