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100584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ner, Brooks" initials="WB" lastIdx="1" clrIdx="0">
    <p:extLst>
      <p:ext uri="{19B8F6BF-5375-455C-9EA6-DF929625EA0E}">
        <p15:presenceInfo xmlns:p15="http://schemas.microsoft.com/office/powerpoint/2012/main" userId="Winner, Brook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722"/>
    <a:srgbClr val="3036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5"/>
  </p:normalViewPr>
  <p:slideViewPr>
    <p:cSldViewPr snapToGrid="0" snapToObjects="1">
      <p:cViewPr>
        <p:scale>
          <a:sx n="90" d="100"/>
          <a:sy n="90" d="100"/>
        </p:scale>
        <p:origin x="91" y="-9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122363"/>
            <a:ext cx="854964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3602038"/>
            <a:ext cx="75438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247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88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365125"/>
            <a:ext cx="2168843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365125"/>
            <a:ext cx="6380798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90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05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709740"/>
            <a:ext cx="867537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4589465"/>
            <a:ext cx="867537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0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1825625"/>
            <a:ext cx="427482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1825625"/>
            <a:ext cx="427482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10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365127"/>
            <a:ext cx="867537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681163"/>
            <a:ext cx="425517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505075"/>
            <a:ext cx="4255174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681163"/>
            <a:ext cx="427613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505075"/>
            <a:ext cx="427613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68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151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809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57200"/>
            <a:ext cx="324409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987427"/>
            <a:ext cx="509206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057400"/>
            <a:ext cx="324409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52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57200"/>
            <a:ext cx="324409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987427"/>
            <a:ext cx="5092065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057400"/>
            <a:ext cx="324409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42A2-7392-2E46-91EA-55B6C0BBD11A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5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365127"/>
            <a:ext cx="86753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1825625"/>
            <a:ext cx="86753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6356352"/>
            <a:ext cx="22631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B42A2-7392-2E46-91EA-55B6C0BBD11A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6356352"/>
            <a:ext cx="3394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6356352"/>
            <a:ext cx="22631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911EC-A0F3-9D44-8855-6A5393050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3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257918A-B3EE-9D4B-969F-E6E22CC5ABA8}"/>
              </a:ext>
            </a:extLst>
          </p:cNvPr>
          <p:cNvSpPr/>
          <p:nvPr/>
        </p:nvSpPr>
        <p:spPr>
          <a:xfrm>
            <a:off x="0" y="-1"/>
            <a:ext cx="10058400" cy="1280160"/>
          </a:xfrm>
          <a:prstGeom prst="rect">
            <a:avLst/>
          </a:prstGeom>
          <a:solidFill>
            <a:srgbClr val="30364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75FED0-6CBC-5443-A3DB-A543B4701B0D}"/>
              </a:ext>
            </a:extLst>
          </p:cNvPr>
          <p:cNvSpPr txBox="1"/>
          <p:nvPr/>
        </p:nvSpPr>
        <p:spPr>
          <a:xfrm>
            <a:off x="351420" y="255359"/>
            <a:ext cx="61103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001" sz="2000" b="1" spc="248" dirty="0" smtClean="0">
                <a:solidFill>
                  <a:schemeClr val="bg1"/>
                </a:solidFill>
                <a:latin typeface="Helvetica" pitchFamily="2" charset="0"/>
                <a:cs typeface="Calibri" panose="020F0502020204030204" pitchFamily="34" charset="0"/>
              </a:rPr>
              <a:t>AYUDA PARA</a:t>
            </a:r>
            <a:r>
              <a:rPr lang="es-ES" sz="2000" b="1" spc="248" dirty="0" smtClean="0">
                <a:solidFill>
                  <a:schemeClr val="bg1"/>
                </a:solidFill>
                <a:latin typeface="Helvetica" pitchFamily="2" charset="0"/>
                <a:cs typeface="Calibri" panose="020F0502020204030204" pitchFamily="34" charset="0"/>
              </a:rPr>
              <a:t> PAGAR</a:t>
            </a:r>
            <a:r>
              <a:rPr lang="en-001" sz="2000" b="1" spc="248" dirty="0" smtClean="0">
                <a:solidFill>
                  <a:schemeClr val="bg1"/>
                </a:solidFill>
                <a:latin typeface="Helvetica" pitchFamily="2" charset="0"/>
                <a:cs typeface="Calibri" panose="020F0502020204030204" pitchFamily="34" charset="0"/>
              </a:rPr>
              <a:t> LOS SERVICIOS P</a:t>
            </a:r>
            <a:r>
              <a:rPr lang="es-ES" sz="2000" b="1" spc="248" dirty="0" smtClean="0">
                <a:solidFill>
                  <a:schemeClr val="bg1"/>
                </a:solidFill>
                <a:latin typeface="Helvetica" pitchFamily="2" charset="0"/>
                <a:cs typeface="Calibri" panose="020F0502020204030204" pitchFamily="34" charset="0"/>
              </a:rPr>
              <a:t>ÚBLICOS Y ACONDICIONAR SU HOGAR PARA AHORRAR ENERGÍA</a:t>
            </a:r>
            <a:endParaRPr lang="en-US" sz="2000" b="1" spc="248" dirty="0">
              <a:solidFill>
                <a:schemeClr val="bg1"/>
              </a:solidFill>
              <a:latin typeface="Helvetica" pitchFamily="2" charset="0"/>
              <a:cs typeface="Calibri" panose="020F0502020204030204" pitchFamily="34" charset="0"/>
            </a:endParaRPr>
          </a:p>
        </p:txBody>
      </p:sp>
      <p:pic>
        <p:nvPicPr>
          <p:cNvPr id="7" name="Picture 6" descr="A picture containing text, sign, clipart&#10;&#10;Description automatically generated">
            <a:extLst>
              <a:ext uri="{FF2B5EF4-FFF2-40B4-BE49-F238E27FC236}">
                <a16:creationId xmlns:a16="http://schemas.microsoft.com/office/drawing/2014/main" id="{F64593DE-7C83-1246-BF62-716EAA321A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2740" y="372252"/>
            <a:ext cx="565785" cy="565785"/>
          </a:xfrm>
          <a:prstGeom prst="rect">
            <a:avLst/>
          </a:prstGeom>
        </p:spPr>
      </p:pic>
      <p:pic>
        <p:nvPicPr>
          <p:cNvPr id="9" name="Picture 8" descr="Logo, icon&#10;&#10;Description automatically generated">
            <a:extLst>
              <a:ext uri="{FF2B5EF4-FFF2-40B4-BE49-F238E27FC236}">
                <a16:creationId xmlns:a16="http://schemas.microsoft.com/office/drawing/2014/main" id="{D5E5EF84-E654-734C-AA5B-D8739CBD3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2937" y="372254"/>
            <a:ext cx="565785" cy="565785"/>
          </a:xfrm>
          <a:prstGeom prst="rect">
            <a:avLst/>
          </a:prstGeom>
        </p:spPr>
      </p:pic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9FE6AD51-ECBB-8342-B93E-2BAF9C094D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3160" y="5237099"/>
            <a:ext cx="457200" cy="457200"/>
          </a:xfrm>
          <a:prstGeom prst="rect">
            <a:avLst/>
          </a:prstGeom>
        </p:spPr>
      </p:pic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0BAD49E2-119C-8B49-8EBA-964488A957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7472" y="357187"/>
            <a:ext cx="565785" cy="565785"/>
          </a:xfrm>
          <a:prstGeom prst="rect">
            <a:avLst/>
          </a:prstGeom>
        </p:spPr>
      </p:pic>
      <p:pic>
        <p:nvPicPr>
          <p:cNvPr id="15" name="Picture 1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91A00AD-F5C9-0947-9C59-42D81A6A1F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64564" y="349566"/>
            <a:ext cx="565785" cy="56578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2263B0F-8E32-C049-BCF4-FB9EEB827398}"/>
              </a:ext>
            </a:extLst>
          </p:cNvPr>
          <p:cNvSpPr txBox="1"/>
          <p:nvPr/>
        </p:nvSpPr>
        <p:spPr>
          <a:xfrm>
            <a:off x="866433" y="1488635"/>
            <a:ext cx="36587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Helvetica" pitchFamily="2" charset="0"/>
              </a:rPr>
              <a:t>Ayuda</a:t>
            </a:r>
            <a:r>
              <a:rPr lang="en-US" sz="1400" b="1" dirty="0" smtClean="0">
                <a:latin typeface="Helvetica" pitchFamily="2" charset="0"/>
              </a:rPr>
              <a:t> para </a:t>
            </a:r>
            <a:r>
              <a:rPr lang="en-US" sz="1400" b="1" dirty="0" err="1" smtClean="0">
                <a:latin typeface="Helvetica" pitchFamily="2" charset="0"/>
              </a:rPr>
              <a:t>pagar</a:t>
            </a:r>
            <a:r>
              <a:rPr lang="en-US" sz="1400" b="1" dirty="0" smtClean="0">
                <a:latin typeface="Helvetica" pitchFamily="2" charset="0"/>
              </a:rPr>
              <a:t> </a:t>
            </a:r>
            <a:r>
              <a:rPr lang="en-US" sz="1400" b="1" dirty="0" err="1" smtClean="0">
                <a:latin typeface="Helvetica" pitchFamily="2" charset="0"/>
              </a:rPr>
              <a:t>los</a:t>
            </a:r>
            <a:r>
              <a:rPr lang="en-US" sz="1400" b="1" dirty="0" smtClean="0">
                <a:latin typeface="Helvetica" pitchFamily="2" charset="0"/>
              </a:rPr>
              <a:t> </a:t>
            </a:r>
            <a:r>
              <a:rPr lang="en-US" sz="1400" b="1" dirty="0" err="1" smtClean="0">
                <a:latin typeface="Helvetica" pitchFamily="2" charset="0"/>
              </a:rPr>
              <a:t>servicios</a:t>
            </a:r>
            <a:r>
              <a:rPr lang="en-US" sz="1400" b="1" dirty="0" smtClean="0">
                <a:latin typeface="Helvetica" pitchFamily="2" charset="0"/>
              </a:rPr>
              <a:t> </a:t>
            </a:r>
            <a:r>
              <a:rPr lang="en-US" sz="1400" b="1" dirty="0" err="1" smtClean="0">
                <a:latin typeface="Helvetica" pitchFamily="2" charset="0"/>
              </a:rPr>
              <a:t>públicos</a:t>
            </a:r>
            <a:r>
              <a:rPr lang="en-US" sz="1400" b="1" dirty="0">
                <a:latin typeface="Helvetica" pitchFamily="2" charset="0"/>
              </a:rPr>
              <a:t> </a:t>
            </a:r>
            <a:endParaRPr lang="en-US" sz="1400" dirty="0">
              <a:latin typeface="Helvetica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C7766F6-C608-C442-A0CA-A2E1137698D0}"/>
              </a:ext>
            </a:extLst>
          </p:cNvPr>
          <p:cNvSpPr txBox="1"/>
          <p:nvPr/>
        </p:nvSpPr>
        <p:spPr>
          <a:xfrm>
            <a:off x="808621" y="1745647"/>
            <a:ext cx="4001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900" dirty="0">
                <a:latin typeface="Helvetica Light" panose="020B0403020202020204" pitchFamily="34" charset="0"/>
                <a:ea typeface="Segoe UI Symbol" panose="020B0502040204020203" pitchFamily="34" charset="0"/>
              </a:rPr>
              <a:t>¿</a:t>
            </a:r>
            <a:r>
              <a:rPr lang="en-US" sz="900" dirty="0" err="1" smtClean="0">
                <a:latin typeface="Helvetica Light" panose="020B0403020202020204" pitchFamily="34" charset="0"/>
              </a:rPr>
              <a:t>Es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usted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residente</a:t>
            </a:r>
            <a:r>
              <a:rPr lang="en-US" sz="900" dirty="0" smtClean="0">
                <a:latin typeface="Helvetica Light" panose="020B0403020202020204" pitchFamily="34" charset="0"/>
              </a:rPr>
              <a:t> de Massachusetts y </a:t>
            </a:r>
            <a:r>
              <a:rPr lang="en-US" sz="900" dirty="0" err="1" smtClean="0">
                <a:latin typeface="Helvetica Light" panose="020B0403020202020204" pitchFamily="34" charset="0"/>
              </a:rPr>
              <a:t>necesita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ayuda</a:t>
            </a:r>
            <a:r>
              <a:rPr lang="en-US" sz="900" dirty="0" smtClean="0">
                <a:latin typeface="Helvetica Light" panose="020B0403020202020204" pitchFamily="34" charset="0"/>
              </a:rPr>
              <a:t> para </a:t>
            </a:r>
            <a:r>
              <a:rPr lang="en-US" sz="900" dirty="0" err="1" smtClean="0">
                <a:latin typeface="Helvetica Light" panose="020B0403020202020204" pitchFamily="34" charset="0"/>
              </a:rPr>
              <a:t>pagar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los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servicios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públicos</a:t>
            </a:r>
            <a:r>
              <a:rPr lang="es-ES" sz="900" dirty="0">
                <a:latin typeface="Helvetica Light" panose="020B0403020202020204" pitchFamily="34" charset="0"/>
              </a:rPr>
              <a:t>?</a:t>
            </a:r>
            <a:r>
              <a:rPr lang="en-US" sz="900" dirty="0" smtClean="0">
                <a:latin typeface="Helvetica Light" panose="020B0403020202020204" pitchFamily="34" charset="0"/>
              </a:rPr>
              <a:t> Si </a:t>
            </a:r>
            <a:r>
              <a:rPr lang="en-US" sz="900" dirty="0" err="1" smtClean="0">
                <a:latin typeface="Helvetica Light" panose="020B0403020202020204" pitchFamily="34" charset="0"/>
              </a:rPr>
              <a:t>usted</a:t>
            </a:r>
            <a:r>
              <a:rPr lang="en-US" sz="900" dirty="0" smtClean="0">
                <a:latin typeface="Helvetica Light" panose="020B0403020202020204" pitchFamily="34" charset="0"/>
              </a:rPr>
              <a:t> o </a:t>
            </a:r>
            <a:r>
              <a:rPr lang="en-US" sz="900" dirty="0" err="1" smtClean="0">
                <a:latin typeface="Helvetica Light" panose="020B0403020202020204" pitchFamily="34" charset="0"/>
              </a:rPr>
              <a:t>su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familia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está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recibiendo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ayuda</a:t>
            </a:r>
            <a:r>
              <a:rPr lang="en-US" sz="900" dirty="0" smtClean="0">
                <a:latin typeface="Helvetica Light" panose="020B0403020202020204" pitchFamily="34" charset="0"/>
              </a:rPr>
              <a:t> de SNAP</a:t>
            </a:r>
            <a:r>
              <a:rPr lang="en-US" sz="900" dirty="0">
                <a:latin typeface="Helvetica Light" panose="020B0403020202020204" pitchFamily="34" charset="0"/>
              </a:rPr>
              <a:t>, </a:t>
            </a:r>
            <a:r>
              <a:rPr lang="en-US" sz="900" dirty="0" smtClean="0">
                <a:latin typeface="Helvetica Light" panose="020B0403020202020204" pitchFamily="34" charset="0"/>
              </a:rPr>
              <a:t>del </a:t>
            </a:r>
            <a:r>
              <a:rPr lang="en-US" sz="900" dirty="0" err="1" smtClean="0">
                <a:latin typeface="Helvetica Light" panose="020B0403020202020204" pitchFamily="34" charset="0"/>
              </a:rPr>
              <a:t>programa</a:t>
            </a:r>
            <a:r>
              <a:rPr lang="en-US" sz="900" dirty="0" smtClean="0">
                <a:latin typeface="Helvetica Light" panose="020B0403020202020204" pitchFamily="34" charset="0"/>
              </a:rPr>
              <a:t> de </a:t>
            </a:r>
            <a:r>
              <a:rPr lang="en-US" sz="900" dirty="0" err="1" smtClean="0">
                <a:latin typeface="Helvetica Light" panose="020B0403020202020204" pitchFamily="34" charset="0"/>
              </a:rPr>
              <a:t>desayuno</a:t>
            </a:r>
            <a:r>
              <a:rPr lang="en-US" sz="900" dirty="0" smtClean="0">
                <a:latin typeface="Helvetica Light" panose="020B0403020202020204" pitchFamily="34" charset="0"/>
              </a:rPr>
              <a:t> o </a:t>
            </a:r>
            <a:r>
              <a:rPr lang="en-US" sz="900" dirty="0" err="1" smtClean="0">
                <a:latin typeface="Helvetica Light" panose="020B0403020202020204" pitchFamily="34" charset="0"/>
              </a:rPr>
              <a:t>almuerzo</a:t>
            </a:r>
            <a:r>
              <a:rPr lang="en-US" sz="900" dirty="0" smtClean="0">
                <a:latin typeface="Helvetica Light" panose="020B0403020202020204" pitchFamily="34" charset="0"/>
              </a:rPr>
              <a:t> escolar, de Mass </a:t>
            </a:r>
            <a:r>
              <a:rPr lang="en-US" sz="900" dirty="0">
                <a:latin typeface="Helvetica Light" panose="020B0403020202020204" pitchFamily="34" charset="0"/>
              </a:rPr>
              <a:t>Health, </a:t>
            </a:r>
            <a:r>
              <a:rPr lang="en-US" sz="900" dirty="0" smtClean="0">
                <a:latin typeface="Helvetica Light" panose="020B0403020202020204" pitchFamily="34" charset="0"/>
              </a:rPr>
              <a:t>o de </a:t>
            </a:r>
            <a:r>
              <a:rPr lang="en-US" sz="900" dirty="0" err="1" smtClean="0">
                <a:latin typeface="Helvetica Light" panose="020B0403020202020204" pitchFamily="34" charset="0"/>
              </a:rPr>
              <a:t>otros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programas</a:t>
            </a:r>
            <a:r>
              <a:rPr lang="en-US" sz="900" dirty="0" smtClean="0">
                <a:latin typeface="Helvetica Light" panose="020B0403020202020204" pitchFamily="34" charset="0"/>
              </a:rPr>
              <a:t> de </a:t>
            </a:r>
            <a:r>
              <a:rPr lang="en-US" sz="900" dirty="0" err="1" smtClean="0">
                <a:latin typeface="Helvetica Light" panose="020B0403020202020204" pitchFamily="34" charset="0"/>
              </a:rPr>
              <a:t>asistencia</a:t>
            </a:r>
            <a:r>
              <a:rPr lang="en-US" sz="900" dirty="0" smtClean="0">
                <a:latin typeface="Helvetica Light" panose="020B0403020202020204" pitchFamily="34" charset="0"/>
              </a:rPr>
              <a:t>, </a:t>
            </a:r>
            <a:r>
              <a:rPr lang="en-US" sz="900" dirty="0" err="1" smtClean="0">
                <a:latin typeface="Helvetica Light" panose="020B0403020202020204" pitchFamily="34" charset="0"/>
              </a:rPr>
              <a:t>es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posible</a:t>
            </a:r>
            <a:r>
              <a:rPr lang="en-US" sz="900" dirty="0" smtClean="0">
                <a:latin typeface="Helvetica Light" panose="020B0403020202020204" pitchFamily="34" charset="0"/>
              </a:rPr>
              <a:t> que </a:t>
            </a:r>
            <a:r>
              <a:rPr lang="en-US" sz="900" dirty="0" err="1" smtClean="0">
                <a:latin typeface="Helvetica Light" panose="020B0403020202020204" pitchFamily="34" charset="0"/>
              </a:rPr>
              <a:t>reúna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los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requisitos</a:t>
            </a:r>
            <a:r>
              <a:rPr lang="en-US" sz="900" dirty="0" smtClean="0">
                <a:latin typeface="Helvetica Light" panose="020B0403020202020204" pitchFamily="34" charset="0"/>
              </a:rPr>
              <a:t> para </a:t>
            </a:r>
            <a:r>
              <a:rPr lang="en-US" sz="900" dirty="0" err="1" smtClean="0">
                <a:latin typeface="Helvetica Light" panose="020B0403020202020204" pitchFamily="34" charset="0"/>
              </a:rPr>
              <a:t>recibir</a:t>
            </a:r>
            <a:r>
              <a:rPr lang="en-US" sz="900" dirty="0" smtClean="0">
                <a:latin typeface="Helvetica Light" panose="020B0403020202020204" pitchFamily="34" charset="0"/>
              </a:rPr>
              <a:t> un </a:t>
            </a:r>
            <a:r>
              <a:rPr lang="en-US" sz="900" dirty="0" err="1" smtClean="0">
                <a:latin typeface="Helvetica Light" panose="020B0403020202020204" pitchFamily="34" charset="0"/>
              </a:rPr>
              <a:t>descuento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en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sus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facturas</a:t>
            </a:r>
            <a:r>
              <a:rPr lang="en-US" sz="900" dirty="0" smtClean="0">
                <a:latin typeface="Helvetica Light" panose="020B0403020202020204" pitchFamily="34" charset="0"/>
              </a:rPr>
              <a:t> de gas o de </a:t>
            </a:r>
            <a:r>
              <a:rPr lang="en-US" sz="900" dirty="0" err="1" smtClean="0">
                <a:latin typeface="Helvetica Light" panose="020B0403020202020204" pitchFamily="34" charset="0"/>
              </a:rPr>
              <a:t>electricidad</a:t>
            </a:r>
            <a:r>
              <a:rPr lang="en-US" sz="900" dirty="0" smtClean="0">
                <a:latin typeface="Helvetica Light" panose="020B0403020202020204" pitchFamily="34" charset="0"/>
              </a:rPr>
              <a:t>. </a:t>
            </a:r>
            <a:endParaRPr lang="en-US" sz="900" dirty="0">
              <a:latin typeface="Helvetica Light" panose="020B0403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75A439C-0357-3349-9311-7E307D2332DC}"/>
              </a:ext>
            </a:extLst>
          </p:cNvPr>
          <p:cNvSpPr txBox="1"/>
          <p:nvPr/>
        </p:nvSpPr>
        <p:spPr>
          <a:xfrm>
            <a:off x="1373293" y="2537937"/>
            <a:ext cx="322007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Helvetica" pitchFamily="2" charset="0"/>
              </a:rPr>
              <a:t>Eversource</a:t>
            </a:r>
            <a:endParaRPr lang="en-US" sz="900" dirty="0">
              <a:latin typeface="Helvetica" pitchFamily="2" charset="0"/>
            </a:endParaRPr>
          </a:p>
          <a:p>
            <a:r>
              <a:rPr lang="en-US" sz="900" dirty="0" err="1" smtClean="0">
                <a:latin typeface="Helvetica Light" panose="020B0403020202020204" pitchFamily="34" charset="0"/>
              </a:rPr>
              <a:t>Obtenga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más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informarción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sobre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los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tarifas</a:t>
            </a:r>
            <a:r>
              <a:rPr lang="en-US" sz="900" dirty="0" smtClean="0">
                <a:latin typeface="Helvetica Light" panose="020B0403020202020204" pitchFamily="34" charset="0"/>
              </a:rPr>
              <a:t> con </a:t>
            </a:r>
            <a:r>
              <a:rPr lang="en-US" sz="900" dirty="0" err="1" smtClean="0">
                <a:latin typeface="Helvetica Light" panose="020B0403020202020204" pitchFamily="34" charset="0"/>
              </a:rPr>
              <a:t>descuento</a:t>
            </a:r>
            <a:r>
              <a:rPr lang="en-US" sz="900" dirty="0" smtClean="0">
                <a:latin typeface="Helvetica Light" panose="020B0403020202020204" pitchFamily="34" charset="0"/>
              </a:rPr>
              <a:t> de </a:t>
            </a:r>
            <a:r>
              <a:rPr lang="en-US" sz="900" dirty="0" err="1" smtClean="0">
                <a:latin typeface="Helvetica Light" panose="020B0403020202020204" pitchFamily="34" charset="0"/>
              </a:rPr>
              <a:t>Eversource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u="sng" dirty="0" err="1" smtClean="0">
                <a:solidFill>
                  <a:srgbClr val="F26722"/>
                </a:solidFill>
                <a:latin typeface="Helvetica Light" panose="020B0403020202020204" pitchFamily="34" charset="0"/>
              </a:rPr>
              <a:t>aquí</a:t>
            </a:r>
            <a:r>
              <a:rPr lang="en-US" sz="900" dirty="0" smtClean="0">
                <a:solidFill>
                  <a:srgbClr val="FF0000"/>
                </a:solidFill>
                <a:latin typeface="Helvetica Light" panose="020B0403020202020204" pitchFamily="34" charset="0"/>
              </a:rPr>
              <a:t> </a:t>
            </a:r>
            <a:r>
              <a:rPr lang="en-US" sz="900" dirty="0" smtClean="0">
                <a:latin typeface="Helvetica Light" panose="020B0403020202020204" pitchFamily="34" charset="0"/>
              </a:rPr>
              <a:t>o </a:t>
            </a:r>
            <a:r>
              <a:rPr lang="en-US" sz="900" dirty="0" err="1" smtClean="0">
                <a:latin typeface="Helvetica Light" panose="020B0403020202020204" pitchFamily="34" charset="0"/>
              </a:rPr>
              <a:t>llame</a:t>
            </a:r>
            <a:r>
              <a:rPr lang="en-US" sz="900" dirty="0" smtClean="0">
                <a:latin typeface="Helvetica Light" panose="020B0403020202020204" pitchFamily="34" charset="0"/>
              </a:rPr>
              <a:t> al </a:t>
            </a:r>
            <a:r>
              <a:rPr lang="en-US" sz="900" dirty="0" err="1" smtClean="0">
                <a:latin typeface="Helvetica Light" panose="020B0403020202020204" pitchFamily="34" charset="0"/>
              </a:rPr>
              <a:t>teléfono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>
                <a:latin typeface="Helvetica Light" panose="020B0403020202020204" pitchFamily="34" charset="0"/>
              </a:rPr>
              <a:t>800-592-2000.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73D3001-859A-E544-ADB8-2649ACAFDAA2}"/>
              </a:ext>
            </a:extLst>
          </p:cNvPr>
          <p:cNvSpPr txBox="1"/>
          <p:nvPr/>
        </p:nvSpPr>
        <p:spPr>
          <a:xfrm>
            <a:off x="1373292" y="3056313"/>
            <a:ext cx="322007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Helvetica" pitchFamily="2" charset="0"/>
              </a:rPr>
              <a:t>National Grid</a:t>
            </a:r>
            <a:endParaRPr lang="en-US" sz="900" dirty="0">
              <a:latin typeface="Helvetica" pitchFamily="2" charset="0"/>
            </a:endParaRPr>
          </a:p>
          <a:p>
            <a:r>
              <a:rPr lang="en-US" sz="900" dirty="0" smtClean="0">
                <a:latin typeface="Helvetica Light" panose="020B0403020202020204" pitchFamily="34" charset="0"/>
              </a:rPr>
              <a:t>El </a:t>
            </a:r>
            <a:r>
              <a:rPr lang="en-US" sz="900" dirty="0" err="1" smtClean="0">
                <a:latin typeface="Helvetica Light" panose="020B0403020202020204" pitchFamily="34" charset="0"/>
              </a:rPr>
              <a:t>programa</a:t>
            </a:r>
            <a:r>
              <a:rPr lang="en-US" sz="900" dirty="0" smtClean="0">
                <a:latin typeface="Helvetica Light" panose="020B0403020202020204" pitchFamily="34" charset="0"/>
              </a:rPr>
              <a:t> de</a:t>
            </a:r>
            <a:r>
              <a:rPr lang="en-001" sz="900" dirty="0" smtClean="0">
                <a:latin typeface="Helvetica Light" panose="020B0403020202020204" pitchFamily="34" charset="0"/>
              </a:rPr>
              <a:t> tarifas con descuento para personas de bajos </a:t>
            </a:r>
            <a:r>
              <a:rPr lang="es-ES" sz="900" dirty="0" smtClean="0">
                <a:latin typeface="Helvetica Light" panose="020B0403020202020204" pitchFamily="34" charset="0"/>
              </a:rPr>
              <a:t>recursos</a:t>
            </a:r>
            <a:r>
              <a:rPr lang="en-001" sz="900" dirty="0" smtClean="0">
                <a:latin typeface="Helvetica Light" panose="020B0403020202020204" pitchFamily="34" charset="0"/>
              </a:rPr>
              <a:t> de </a:t>
            </a:r>
            <a:r>
              <a:rPr lang="en-US" sz="900" dirty="0" smtClean="0">
                <a:latin typeface="Helvetica Light" panose="020B0403020202020204" pitchFamily="34" charset="0"/>
              </a:rPr>
              <a:t>National Grid</a:t>
            </a:r>
            <a:r>
              <a:rPr lang="en-001" sz="900" dirty="0" smtClean="0">
                <a:latin typeface="Helvetica Light" panose="020B0403020202020204" pitchFamily="34" charset="0"/>
              </a:rPr>
              <a:t> ofrece descuentos en las facturas de electricidad a residentes de bajos recursos</a:t>
            </a:r>
            <a:r>
              <a:rPr lang="en-US" sz="900" dirty="0" smtClean="0">
                <a:latin typeface="Helvetica Light" panose="020B0403020202020204" pitchFamily="34" charset="0"/>
              </a:rPr>
              <a:t>. </a:t>
            </a:r>
            <a:r>
              <a:rPr lang="en-001" sz="900" dirty="0" smtClean="0">
                <a:latin typeface="Helvetica Light" panose="020B0403020202020204" pitchFamily="34" charset="0"/>
              </a:rPr>
              <a:t>Solicite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001" sz="900" u="sng" dirty="0" smtClean="0">
                <a:solidFill>
                  <a:srgbClr val="F26722"/>
                </a:solidFill>
                <a:latin typeface="Helvetica Light" panose="020B0403020202020204" pitchFamily="34" charset="0"/>
              </a:rPr>
              <a:t>aqu</a:t>
            </a:r>
            <a:r>
              <a:rPr lang="es-ES" sz="900" u="sng" dirty="0">
                <a:solidFill>
                  <a:srgbClr val="F26722"/>
                </a:solidFill>
                <a:latin typeface="Helvetica Light" panose="020B0403020202020204" pitchFamily="34" charset="0"/>
              </a:rPr>
              <a:t>í</a:t>
            </a:r>
            <a:r>
              <a:rPr lang="en-US" sz="900" dirty="0" smtClean="0">
                <a:latin typeface="Helvetica Light" panose="020B0403020202020204" pitchFamily="34" charset="0"/>
              </a:rPr>
              <a:t> o </a:t>
            </a:r>
            <a:r>
              <a:rPr lang="en-US" sz="900" dirty="0" err="1" smtClean="0">
                <a:latin typeface="Helvetica Light" panose="020B0403020202020204" pitchFamily="34" charset="0"/>
              </a:rPr>
              <a:t>llame</a:t>
            </a:r>
            <a:r>
              <a:rPr lang="en-US" sz="900" dirty="0" smtClean="0">
                <a:latin typeface="Helvetica Light" panose="020B0403020202020204" pitchFamily="34" charset="0"/>
              </a:rPr>
              <a:t> al </a:t>
            </a:r>
            <a:r>
              <a:rPr lang="en-US" sz="900" dirty="0">
                <a:latin typeface="Helvetica Light" panose="020B0403020202020204" pitchFamily="34" charset="0"/>
              </a:rPr>
              <a:t>800-322-3223.</a:t>
            </a:r>
          </a:p>
        </p:txBody>
      </p:sp>
      <p:pic>
        <p:nvPicPr>
          <p:cNvPr id="23" name="Picture 22" descr="Qr code&#10;&#10;Description automatically generated">
            <a:extLst>
              <a:ext uri="{FF2B5EF4-FFF2-40B4-BE49-F238E27FC236}">
                <a16:creationId xmlns:a16="http://schemas.microsoft.com/office/drawing/2014/main" id="{8BFD0689-0D6D-E34F-8ABC-919F37172F3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9566" y="2597206"/>
            <a:ext cx="365760" cy="365760"/>
          </a:xfrm>
          <a:prstGeom prst="rect">
            <a:avLst/>
          </a:prstGeom>
        </p:spPr>
      </p:pic>
      <p:pic>
        <p:nvPicPr>
          <p:cNvPr id="25" name="Picture 24" descr="Qr code&#10;&#10;Description automatically generated">
            <a:extLst>
              <a:ext uri="{FF2B5EF4-FFF2-40B4-BE49-F238E27FC236}">
                <a16:creationId xmlns:a16="http://schemas.microsoft.com/office/drawing/2014/main" id="{DC240F10-2921-4041-B969-1461AF873D6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59566" y="3107929"/>
            <a:ext cx="365760" cy="36576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7AA5366D-4D3F-6547-B278-B77E01ECD0E9}"/>
              </a:ext>
            </a:extLst>
          </p:cNvPr>
          <p:cNvSpPr txBox="1"/>
          <p:nvPr/>
        </p:nvSpPr>
        <p:spPr>
          <a:xfrm>
            <a:off x="866432" y="3898167"/>
            <a:ext cx="46668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-30" dirty="0" smtClean="0">
                <a:latin typeface="Helvetica" pitchFamily="2" charset="0"/>
              </a:rPr>
              <a:t>Planes de </a:t>
            </a:r>
            <a:r>
              <a:rPr lang="en-US" sz="1400" b="1" spc="-30" dirty="0" err="1" smtClean="0">
                <a:latin typeface="Helvetica" pitchFamily="2" charset="0"/>
              </a:rPr>
              <a:t>pago</a:t>
            </a:r>
            <a:r>
              <a:rPr lang="en-US" sz="1400" b="1" spc="-30" dirty="0" smtClean="0">
                <a:latin typeface="Helvetica" pitchFamily="2" charset="0"/>
              </a:rPr>
              <a:t> </a:t>
            </a:r>
            <a:r>
              <a:rPr lang="en-US" sz="1400" b="1" spc="-30" dirty="0" err="1" smtClean="0">
                <a:latin typeface="Helvetica" pitchFamily="2" charset="0"/>
              </a:rPr>
              <a:t>mensual</a:t>
            </a:r>
            <a:r>
              <a:rPr lang="en-US" sz="1400" b="1" spc="-30" dirty="0" smtClean="0">
                <a:latin typeface="Helvetica" pitchFamily="2" charset="0"/>
              </a:rPr>
              <a:t> y </a:t>
            </a:r>
            <a:r>
              <a:rPr lang="en-US" sz="1400" b="1" spc="-30" dirty="0" err="1" smtClean="0">
                <a:latin typeface="Helvetica" pitchFamily="2" charset="0"/>
              </a:rPr>
              <a:t>condonaci</a:t>
            </a:r>
            <a:r>
              <a:rPr lang="es-ES" sz="1400" b="1" spc="-30" dirty="0" err="1" smtClean="0">
                <a:latin typeface="Helvetica" pitchFamily="2" charset="0"/>
              </a:rPr>
              <a:t>ón</a:t>
            </a:r>
            <a:r>
              <a:rPr lang="es-ES" sz="1400" b="1" spc="-30" dirty="0" smtClean="0">
                <a:latin typeface="Helvetica" pitchFamily="2" charset="0"/>
              </a:rPr>
              <a:t> de deudas</a:t>
            </a:r>
            <a:r>
              <a:rPr lang="en-US" sz="1400" b="1" spc="-30" dirty="0">
                <a:latin typeface="Helvetica" pitchFamily="2" charset="0"/>
              </a:rPr>
              <a:t>  </a:t>
            </a:r>
            <a:endParaRPr lang="en-US" sz="1400" spc="-30" dirty="0">
              <a:latin typeface="Helvetica" pitchFamily="2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617E844-0D80-CB40-A24B-48A5E3657838}"/>
              </a:ext>
            </a:extLst>
          </p:cNvPr>
          <p:cNvSpPr txBox="1"/>
          <p:nvPr/>
        </p:nvSpPr>
        <p:spPr>
          <a:xfrm>
            <a:off x="1373293" y="4168489"/>
            <a:ext cx="315184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Helvetica" pitchFamily="2" charset="0"/>
              </a:rPr>
              <a:t>Eversource</a:t>
            </a:r>
            <a:endParaRPr lang="en-US" sz="900" dirty="0">
              <a:latin typeface="Helvetica" pitchFamily="2" charset="0"/>
            </a:endParaRPr>
          </a:p>
          <a:p>
            <a:r>
              <a:rPr lang="en-US" sz="900" dirty="0" err="1">
                <a:latin typeface="Helvetica Light" panose="020B0403020202020204" pitchFamily="34" charset="0"/>
              </a:rPr>
              <a:t>Eversource</a:t>
            </a:r>
            <a:r>
              <a:rPr lang="en-US" sz="900" dirty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ofrece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programas</a:t>
            </a:r>
            <a:r>
              <a:rPr lang="en-US" sz="900" dirty="0" smtClean="0">
                <a:latin typeface="Helvetica Light" panose="020B0403020202020204" pitchFamily="34" charset="0"/>
              </a:rPr>
              <a:t> de </a:t>
            </a:r>
            <a:r>
              <a:rPr lang="en-US" sz="900" dirty="0" err="1" smtClean="0">
                <a:latin typeface="Helvetica Light" panose="020B0403020202020204" pitchFamily="34" charset="0"/>
              </a:rPr>
              <a:t>ayuda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mensual</a:t>
            </a:r>
            <a:r>
              <a:rPr lang="en-US" sz="900" dirty="0" smtClean="0">
                <a:latin typeface="Helvetica Light" panose="020B0403020202020204" pitchFamily="34" charset="0"/>
              </a:rPr>
              <a:t> y </a:t>
            </a:r>
            <a:r>
              <a:rPr lang="en-US" sz="900" dirty="0" err="1" smtClean="0">
                <a:latin typeface="Helvetica Light" panose="020B0403020202020204" pitchFamily="34" charset="0"/>
              </a:rPr>
              <a:t>basada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en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los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ingresos</a:t>
            </a:r>
            <a:r>
              <a:rPr lang="en-US" sz="900" dirty="0" smtClean="0">
                <a:latin typeface="Helvetica Light" panose="020B0403020202020204" pitchFamily="34" charset="0"/>
              </a:rPr>
              <a:t> a </a:t>
            </a:r>
            <a:r>
              <a:rPr lang="en-US" sz="900" dirty="0" err="1" smtClean="0">
                <a:latin typeface="Helvetica Light" panose="020B0403020202020204" pitchFamily="34" charset="0"/>
              </a:rPr>
              <a:t>residentes</a:t>
            </a:r>
            <a:r>
              <a:rPr lang="en-US" sz="900" dirty="0" smtClean="0">
                <a:latin typeface="Helvetica Light" panose="020B0403020202020204" pitchFamily="34" charset="0"/>
              </a:rPr>
              <a:t> de Massachusetts que </a:t>
            </a:r>
            <a:r>
              <a:rPr lang="en-US" sz="900" dirty="0" err="1" smtClean="0">
                <a:latin typeface="Helvetica Light" panose="020B0403020202020204" pitchFamily="34" charset="0"/>
              </a:rPr>
              <a:t>tienen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dificultad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pagar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los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gastos</a:t>
            </a:r>
            <a:r>
              <a:rPr lang="en-US" sz="900" dirty="0" smtClean="0">
                <a:latin typeface="Helvetica Light" panose="020B0403020202020204" pitchFamily="34" charset="0"/>
              </a:rPr>
              <a:t> de </a:t>
            </a:r>
            <a:r>
              <a:rPr lang="en-US" sz="900" dirty="0" err="1" smtClean="0">
                <a:latin typeface="Helvetica Light" panose="020B0403020202020204" pitchFamily="34" charset="0"/>
              </a:rPr>
              <a:t>sus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servicios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públicos</a:t>
            </a:r>
            <a:r>
              <a:rPr lang="en-US" sz="900" dirty="0" smtClean="0">
                <a:latin typeface="Helvetica Light" panose="020B0403020202020204" pitchFamily="34" charset="0"/>
              </a:rPr>
              <a:t>. </a:t>
            </a:r>
            <a:r>
              <a:rPr lang="en-US" sz="900" u="sng" dirty="0" err="1" smtClean="0">
                <a:solidFill>
                  <a:srgbClr val="F26722"/>
                </a:solidFill>
                <a:latin typeface="Helvetica Light" panose="020B0403020202020204" pitchFamily="34" charset="0"/>
              </a:rPr>
              <a:t>Consulte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qué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programa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es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indicado</a:t>
            </a:r>
            <a:r>
              <a:rPr lang="en-US" sz="900" dirty="0" smtClean="0">
                <a:latin typeface="Helvetica Light" panose="020B0403020202020204" pitchFamily="34" charset="0"/>
              </a:rPr>
              <a:t> para </a:t>
            </a:r>
            <a:r>
              <a:rPr lang="en-US" sz="900" dirty="0" err="1" smtClean="0">
                <a:latin typeface="Helvetica Light" panose="020B0403020202020204" pitchFamily="34" charset="0"/>
              </a:rPr>
              <a:t>usted</a:t>
            </a:r>
            <a:r>
              <a:rPr lang="en-US" sz="900" dirty="0" smtClean="0">
                <a:latin typeface="Helvetica Light" panose="020B0403020202020204" pitchFamily="34" charset="0"/>
              </a:rPr>
              <a:t> o </a:t>
            </a:r>
            <a:r>
              <a:rPr lang="en-US" sz="900" dirty="0" err="1" smtClean="0">
                <a:latin typeface="Helvetica Light" panose="020B0403020202020204" pitchFamily="34" charset="0"/>
              </a:rPr>
              <a:t>llame</a:t>
            </a:r>
            <a:r>
              <a:rPr lang="en-US" sz="900" dirty="0" smtClean="0">
                <a:latin typeface="Helvetica Light" panose="020B0403020202020204" pitchFamily="34" charset="0"/>
              </a:rPr>
              <a:t> al 800-592-2000</a:t>
            </a:r>
            <a:r>
              <a:rPr lang="en-US" sz="900" dirty="0">
                <a:latin typeface="Helvetica Light" panose="020B0403020202020204" pitchFamily="34" charset="0"/>
              </a:rPr>
              <a:t>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AEEA8F6-5DFF-8C47-A8DD-E1A8E9155AB6}"/>
              </a:ext>
            </a:extLst>
          </p:cNvPr>
          <p:cNvSpPr txBox="1"/>
          <p:nvPr/>
        </p:nvSpPr>
        <p:spPr>
          <a:xfrm>
            <a:off x="1373294" y="5029522"/>
            <a:ext cx="317625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Helvetica" pitchFamily="2" charset="0"/>
              </a:rPr>
              <a:t>National Grid</a:t>
            </a:r>
            <a:endParaRPr lang="en-US" sz="900" dirty="0">
              <a:latin typeface="Helvetica" pitchFamily="2" charset="0"/>
            </a:endParaRPr>
          </a:p>
          <a:p>
            <a:r>
              <a:rPr lang="en-US" sz="900" dirty="0" smtClean="0">
                <a:latin typeface="Helvetica Light" panose="020B0403020202020204" pitchFamily="34" charset="0"/>
              </a:rPr>
              <a:t>Si </a:t>
            </a:r>
            <a:r>
              <a:rPr lang="en-US" sz="900" dirty="0" err="1" smtClean="0">
                <a:latin typeface="Helvetica Light" panose="020B0403020202020204" pitchFamily="34" charset="0"/>
              </a:rPr>
              <a:t>tiene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dificultad</a:t>
            </a:r>
            <a:r>
              <a:rPr lang="en-US" sz="900" dirty="0" smtClean="0">
                <a:latin typeface="Helvetica Light" panose="020B0403020202020204" pitchFamily="34" charset="0"/>
              </a:rPr>
              <a:t> para </a:t>
            </a:r>
            <a:r>
              <a:rPr lang="en-US" sz="900" dirty="0" err="1" smtClean="0">
                <a:latin typeface="Helvetica Light" panose="020B0403020202020204" pitchFamily="34" charset="0"/>
              </a:rPr>
              <a:t>pagar</a:t>
            </a:r>
            <a:r>
              <a:rPr lang="en-US" sz="900" dirty="0" smtClean="0">
                <a:latin typeface="Helvetica Light" panose="020B0403020202020204" pitchFamily="34" charset="0"/>
              </a:rPr>
              <a:t> las </a:t>
            </a:r>
            <a:r>
              <a:rPr lang="en-US" sz="900" dirty="0" err="1" smtClean="0">
                <a:latin typeface="Helvetica Light" panose="020B0403020202020204" pitchFamily="34" charset="0"/>
              </a:rPr>
              <a:t>facturas</a:t>
            </a:r>
            <a:r>
              <a:rPr lang="en-US" sz="900" dirty="0" smtClean="0">
                <a:latin typeface="Helvetica Light" panose="020B0403020202020204" pitchFamily="34" charset="0"/>
              </a:rPr>
              <a:t> de </a:t>
            </a:r>
            <a:r>
              <a:rPr lang="en-US" sz="900" dirty="0" err="1" smtClean="0">
                <a:latin typeface="Helvetica Light" panose="020B0403020202020204" pitchFamily="34" charset="0"/>
              </a:rPr>
              <a:t>los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servicios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públicos</a:t>
            </a:r>
            <a:r>
              <a:rPr lang="en-US" sz="900" dirty="0" smtClean="0">
                <a:latin typeface="Helvetica Light" panose="020B0403020202020204" pitchFamily="34" charset="0"/>
              </a:rPr>
              <a:t>, </a:t>
            </a:r>
            <a:r>
              <a:rPr lang="en-US" sz="900" dirty="0" err="1" smtClean="0">
                <a:latin typeface="Helvetica Light" panose="020B0403020202020204" pitchFamily="34" charset="0"/>
              </a:rPr>
              <a:t>piense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en</a:t>
            </a:r>
            <a:r>
              <a:rPr lang="en-US" sz="900" dirty="0" smtClean="0">
                <a:latin typeface="Helvetica Light" panose="020B0403020202020204" pitchFamily="34" charset="0"/>
              </a:rPr>
              <a:t> la </a:t>
            </a:r>
            <a:r>
              <a:rPr lang="en-US" sz="900" dirty="0" err="1" smtClean="0">
                <a:latin typeface="Helvetica Light" panose="020B0403020202020204" pitchFamily="34" charset="0"/>
              </a:rPr>
              <a:t>posibilidad</a:t>
            </a:r>
            <a:r>
              <a:rPr lang="en-US" sz="900" dirty="0" smtClean="0">
                <a:latin typeface="Helvetica Light" panose="020B0403020202020204" pitchFamily="34" charset="0"/>
              </a:rPr>
              <a:t> de </a:t>
            </a:r>
            <a:r>
              <a:rPr lang="en-US" sz="900" dirty="0" err="1" smtClean="0">
                <a:latin typeface="Helvetica Light" panose="020B0403020202020204" pitchFamily="34" charset="0"/>
              </a:rPr>
              <a:t>anotarse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en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uno</a:t>
            </a:r>
            <a:r>
              <a:rPr lang="en-US" sz="900" dirty="0" smtClean="0">
                <a:latin typeface="Helvetica Light" panose="020B0403020202020204" pitchFamily="34" charset="0"/>
              </a:rPr>
              <a:t> de </a:t>
            </a:r>
            <a:r>
              <a:rPr lang="en-US" sz="900" dirty="0" err="1" smtClean="0">
                <a:latin typeface="Helvetica Light" panose="020B0403020202020204" pitchFamily="34" charset="0"/>
              </a:rPr>
              <a:t>los</a:t>
            </a:r>
            <a:r>
              <a:rPr lang="en-US" sz="900" dirty="0" smtClean="0">
                <a:latin typeface="Helvetica Light" panose="020B0403020202020204" pitchFamily="34" charset="0"/>
              </a:rPr>
              <a:t> planes de </a:t>
            </a:r>
            <a:r>
              <a:rPr lang="en-US" sz="900" dirty="0" err="1" smtClean="0">
                <a:latin typeface="Helvetica Light" panose="020B0403020202020204" pitchFamily="34" charset="0"/>
              </a:rPr>
              <a:t>pago</a:t>
            </a:r>
            <a:r>
              <a:rPr lang="en-US" sz="900" dirty="0" smtClean="0">
                <a:latin typeface="Helvetica Light" panose="020B0403020202020204" pitchFamily="34" charset="0"/>
              </a:rPr>
              <a:t> o </a:t>
            </a:r>
            <a:r>
              <a:rPr lang="en-US" sz="900" dirty="0" err="1" smtClean="0">
                <a:latin typeface="Helvetica Light" panose="020B0403020202020204" pitchFamily="34" charset="0"/>
              </a:rPr>
              <a:t>en</a:t>
            </a:r>
            <a:r>
              <a:rPr lang="en-US" sz="900" dirty="0" smtClean="0">
                <a:latin typeface="Helvetica Light" panose="020B0403020202020204" pitchFamily="34" charset="0"/>
              </a:rPr>
              <a:t> las </a:t>
            </a:r>
            <a:r>
              <a:rPr lang="en-US" sz="900" dirty="0" err="1" smtClean="0">
                <a:latin typeface="Helvetica Light" panose="020B0403020202020204" pitchFamily="34" charset="0"/>
              </a:rPr>
              <a:t>opciones</a:t>
            </a:r>
            <a:r>
              <a:rPr lang="en-US" sz="900" dirty="0" smtClean="0">
                <a:latin typeface="Helvetica Light" panose="020B0403020202020204" pitchFamily="34" charset="0"/>
              </a:rPr>
              <a:t> de </a:t>
            </a:r>
            <a:r>
              <a:rPr lang="en-US" sz="900" dirty="0" err="1" smtClean="0">
                <a:latin typeface="Helvetica Light" panose="020B0403020202020204" pitchFamily="34" charset="0"/>
              </a:rPr>
              <a:t>aplazamiento</a:t>
            </a:r>
            <a:r>
              <a:rPr lang="en-US" sz="900" dirty="0" smtClean="0">
                <a:latin typeface="Helvetica Light" panose="020B0403020202020204" pitchFamily="34" charset="0"/>
              </a:rPr>
              <a:t> de National Grid. </a:t>
            </a:r>
            <a:r>
              <a:rPr lang="en-US" sz="900" dirty="0" err="1" smtClean="0">
                <a:latin typeface="Helvetica Light" panose="020B0403020202020204" pitchFamily="34" charset="0"/>
              </a:rPr>
              <a:t>Obtenga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más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información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u="sng" dirty="0" err="1" smtClean="0">
                <a:solidFill>
                  <a:srgbClr val="F26722"/>
                </a:solidFill>
                <a:latin typeface="Helvetica Light" panose="020B0403020202020204" pitchFamily="34" charset="0"/>
              </a:rPr>
              <a:t>aquí</a:t>
            </a:r>
            <a:r>
              <a:rPr lang="en-US" sz="900" dirty="0" smtClean="0">
                <a:latin typeface="Helvetica Light" panose="020B0403020202020204" pitchFamily="34" charset="0"/>
              </a:rPr>
              <a:t> o </a:t>
            </a:r>
            <a:r>
              <a:rPr lang="en-US" sz="900" dirty="0" err="1" smtClean="0">
                <a:latin typeface="Helvetica Light" panose="020B0403020202020204" pitchFamily="34" charset="0"/>
              </a:rPr>
              <a:t>llame</a:t>
            </a:r>
            <a:r>
              <a:rPr lang="en-US" sz="900" dirty="0" smtClean="0">
                <a:latin typeface="Helvetica Light" panose="020B0403020202020204" pitchFamily="34" charset="0"/>
              </a:rPr>
              <a:t> al </a:t>
            </a:r>
            <a:r>
              <a:rPr lang="en-US" sz="900" dirty="0" err="1" smtClean="0">
                <a:latin typeface="Helvetica Light" panose="020B0403020202020204" pitchFamily="34" charset="0"/>
              </a:rPr>
              <a:t>teléfono</a:t>
            </a:r>
            <a:r>
              <a:rPr lang="en-US" sz="900" dirty="0" smtClean="0">
                <a:latin typeface="Helvetica Light" panose="020B0403020202020204" pitchFamily="34" charset="0"/>
              </a:rPr>
              <a:t> 800-322-3223</a:t>
            </a:r>
            <a:r>
              <a:rPr lang="en-US" sz="900" dirty="0">
                <a:latin typeface="Helvetica Light" panose="020B0403020202020204" pitchFamily="34" charset="0"/>
              </a:rPr>
              <a:t>.</a:t>
            </a:r>
          </a:p>
        </p:txBody>
      </p:sp>
      <p:pic>
        <p:nvPicPr>
          <p:cNvPr id="31" name="Picture 30" descr="Qr code&#10;&#10;Description automatically generated">
            <a:extLst>
              <a:ext uri="{FF2B5EF4-FFF2-40B4-BE49-F238E27FC236}">
                <a16:creationId xmlns:a16="http://schemas.microsoft.com/office/drawing/2014/main" id="{42E5FF56-0D9B-1A41-9928-69D9A812934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59566" y="4253897"/>
            <a:ext cx="365760" cy="365760"/>
          </a:xfrm>
          <a:prstGeom prst="rect">
            <a:avLst/>
          </a:prstGeom>
        </p:spPr>
      </p:pic>
      <p:pic>
        <p:nvPicPr>
          <p:cNvPr id="33" name="Picture 32" descr="Qr code&#10;&#10;Description automatically generated">
            <a:extLst>
              <a:ext uri="{FF2B5EF4-FFF2-40B4-BE49-F238E27FC236}">
                <a16:creationId xmlns:a16="http://schemas.microsoft.com/office/drawing/2014/main" id="{4E11BED2-A050-1147-8477-CAB1DD6A0DB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59566" y="5075647"/>
            <a:ext cx="365760" cy="36576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58D9B3A5-22BA-B64C-B508-1A4F53AC3487}"/>
              </a:ext>
            </a:extLst>
          </p:cNvPr>
          <p:cNvSpPr txBox="1"/>
          <p:nvPr/>
        </p:nvSpPr>
        <p:spPr>
          <a:xfrm>
            <a:off x="5533260" y="1381062"/>
            <a:ext cx="43263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-40" dirty="0" err="1" smtClean="0">
                <a:latin typeface="Helvetica" pitchFamily="2" charset="0"/>
              </a:rPr>
              <a:t>Programa</a:t>
            </a:r>
            <a:r>
              <a:rPr lang="en-US" sz="1400" b="1" spc="-40" dirty="0" smtClean="0">
                <a:latin typeface="Helvetica" pitchFamily="2" charset="0"/>
              </a:rPr>
              <a:t> de </a:t>
            </a:r>
            <a:r>
              <a:rPr lang="en-US" sz="1400" b="1" spc="-40" dirty="0" err="1" smtClean="0">
                <a:latin typeface="Helvetica" pitchFamily="2" charset="0"/>
              </a:rPr>
              <a:t>ayuda</a:t>
            </a:r>
            <a:r>
              <a:rPr lang="en-US" sz="1400" b="1" spc="-40" dirty="0" smtClean="0">
                <a:latin typeface="Helvetica" pitchFamily="2" charset="0"/>
              </a:rPr>
              <a:t> para </a:t>
            </a:r>
            <a:r>
              <a:rPr lang="en-US" sz="1400" b="1" spc="-40" dirty="0" err="1" smtClean="0">
                <a:latin typeface="Helvetica" pitchFamily="2" charset="0"/>
              </a:rPr>
              <a:t>pagar</a:t>
            </a:r>
            <a:r>
              <a:rPr lang="en-US" sz="1400" b="1" spc="-40" dirty="0" smtClean="0">
                <a:latin typeface="Helvetica" pitchFamily="2" charset="0"/>
              </a:rPr>
              <a:t> la </a:t>
            </a:r>
            <a:r>
              <a:rPr lang="en-US" sz="1400" b="1" spc="-40" dirty="0" err="1" smtClean="0">
                <a:latin typeface="Helvetica" pitchFamily="2" charset="0"/>
              </a:rPr>
              <a:t>energía</a:t>
            </a:r>
            <a:r>
              <a:rPr lang="en-US" sz="1400" b="1" spc="-40" dirty="0" smtClean="0">
                <a:latin typeface="Helvetica" pitchFamily="2" charset="0"/>
              </a:rPr>
              <a:t> de </a:t>
            </a:r>
            <a:r>
              <a:rPr lang="en-US" sz="1400" b="1" spc="-40" dirty="0" err="1" smtClean="0">
                <a:latin typeface="Helvetica" pitchFamily="2" charset="0"/>
              </a:rPr>
              <a:t>hogares</a:t>
            </a:r>
            <a:r>
              <a:rPr lang="en-US" sz="1400" b="1" spc="-40" dirty="0" smtClean="0">
                <a:latin typeface="Helvetica" pitchFamily="2" charset="0"/>
              </a:rPr>
              <a:t> de </a:t>
            </a:r>
            <a:r>
              <a:rPr lang="en-US" sz="1400" b="1" spc="-40" dirty="0" err="1" smtClean="0">
                <a:latin typeface="Helvetica" pitchFamily="2" charset="0"/>
              </a:rPr>
              <a:t>bajos</a:t>
            </a:r>
            <a:r>
              <a:rPr lang="en-US" sz="1400" b="1" spc="-40" dirty="0" smtClean="0">
                <a:latin typeface="Helvetica" pitchFamily="2" charset="0"/>
              </a:rPr>
              <a:t> </a:t>
            </a:r>
            <a:r>
              <a:rPr lang="en-US" sz="1400" b="1" spc="-40" dirty="0" err="1" smtClean="0">
                <a:latin typeface="Helvetica" pitchFamily="2" charset="0"/>
              </a:rPr>
              <a:t>recursos</a:t>
            </a:r>
            <a:r>
              <a:rPr lang="en-US" sz="1400" b="1" spc="-40" dirty="0">
                <a:latin typeface="Helvetica" pitchFamily="2" charset="0"/>
              </a:rPr>
              <a:t> </a:t>
            </a:r>
            <a:endParaRPr lang="en-US" sz="1400" spc="-40" dirty="0">
              <a:latin typeface="Helvetica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E408666-B688-C546-8347-9512D1C801A7}"/>
              </a:ext>
            </a:extLst>
          </p:cNvPr>
          <p:cNvSpPr txBox="1"/>
          <p:nvPr/>
        </p:nvSpPr>
        <p:spPr>
          <a:xfrm>
            <a:off x="5969147" y="1847251"/>
            <a:ext cx="367438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Helvetica Light" panose="020B0403020202020204" pitchFamily="34" charset="0"/>
              </a:rPr>
              <a:t>Si </a:t>
            </a:r>
            <a:r>
              <a:rPr lang="en-US" sz="900" dirty="0" err="1" smtClean="0">
                <a:latin typeface="Helvetica Light" panose="020B0403020202020204" pitchFamily="34" charset="0"/>
              </a:rPr>
              <a:t>necesita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ayuda</a:t>
            </a:r>
            <a:r>
              <a:rPr lang="en-US" sz="900" dirty="0" smtClean="0">
                <a:latin typeface="Helvetica Light" panose="020B0403020202020204" pitchFamily="34" charset="0"/>
              </a:rPr>
              <a:t> para </a:t>
            </a:r>
            <a:r>
              <a:rPr lang="en-US" sz="900" dirty="0" err="1" smtClean="0">
                <a:latin typeface="Helvetica Light" panose="020B0403020202020204" pitchFamily="34" charset="0"/>
              </a:rPr>
              <a:t>pagar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>
                <a:latin typeface="Helvetica Light" panose="020B0403020202020204" pitchFamily="34" charset="0"/>
              </a:rPr>
              <a:t>l</a:t>
            </a:r>
            <a:r>
              <a:rPr lang="en-US" sz="900" dirty="0" smtClean="0">
                <a:latin typeface="Helvetica Light" panose="020B0403020202020204" pitchFamily="34" charset="0"/>
              </a:rPr>
              <a:t>a </a:t>
            </a:r>
            <a:r>
              <a:rPr lang="en-US" sz="900" dirty="0" err="1" smtClean="0">
                <a:latin typeface="Helvetica Light" panose="020B0403020202020204" pitchFamily="34" charset="0"/>
              </a:rPr>
              <a:t>factura</a:t>
            </a:r>
            <a:r>
              <a:rPr lang="en-US" sz="900" dirty="0" smtClean="0">
                <a:latin typeface="Helvetica Light" panose="020B0403020202020204" pitchFamily="34" charset="0"/>
              </a:rPr>
              <a:t> de la </a:t>
            </a:r>
            <a:r>
              <a:rPr lang="en-US" sz="900" dirty="0" err="1" smtClean="0">
                <a:latin typeface="Helvetica Light" panose="020B0403020202020204" pitchFamily="34" charset="0"/>
              </a:rPr>
              <a:t>calefacción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durante</a:t>
            </a:r>
            <a:r>
              <a:rPr lang="en-US" sz="900" dirty="0" smtClean="0">
                <a:latin typeface="Helvetica Light" panose="020B0403020202020204" pitchFamily="34" charset="0"/>
              </a:rPr>
              <a:t> el </a:t>
            </a:r>
            <a:r>
              <a:rPr lang="en-US" sz="900" dirty="0" err="1" smtClean="0">
                <a:latin typeface="Helvetica Light" panose="020B0403020202020204" pitchFamily="34" charset="0"/>
              </a:rPr>
              <a:t>invierno</a:t>
            </a:r>
            <a:r>
              <a:rPr lang="en-US" sz="900" dirty="0" smtClean="0">
                <a:latin typeface="Helvetica Light" panose="020B0403020202020204" pitchFamily="34" charset="0"/>
              </a:rPr>
              <a:t>, </a:t>
            </a:r>
            <a:r>
              <a:rPr lang="en-US" sz="900" dirty="0" err="1" smtClean="0">
                <a:latin typeface="Helvetica Light" panose="020B0403020202020204" pitchFamily="34" charset="0"/>
              </a:rPr>
              <a:t>es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posible</a:t>
            </a:r>
            <a:r>
              <a:rPr lang="en-US" sz="900" dirty="0" smtClean="0">
                <a:latin typeface="Helvetica Light" panose="020B0403020202020204" pitchFamily="34" charset="0"/>
              </a:rPr>
              <a:t> que </a:t>
            </a:r>
            <a:r>
              <a:rPr lang="en-US" sz="900" dirty="0" err="1" smtClean="0">
                <a:latin typeface="Helvetica Light" panose="020B0403020202020204" pitchFamily="34" charset="0"/>
              </a:rPr>
              <a:t>reúna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los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requisitos</a:t>
            </a:r>
            <a:r>
              <a:rPr lang="en-US" sz="900" dirty="0" smtClean="0">
                <a:latin typeface="Helvetica Light" panose="020B0403020202020204" pitchFamily="34" charset="0"/>
              </a:rPr>
              <a:t> para </a:t>
            </a:r>
            <a:r>
              <a:rPr lang="en-US" sz="900" dirty="0" err="1" smtClean="0">
                <a:latin typeface="Helvetica Light" panose="020B0403020202020204" pitchFamily="34" charset="0"/>
              </a:rPr>
              <a:t>participar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en</a:t>
            </a:r>
            <a:r>
              <a:rPr lang="en-US" sz="900" dirty="0" smtClean="0">
                <a:latin typeface="Helvetica Light" panose="020B0403020202020204" pitchFamily="34" charset="0"/>
              </a:rPr>
              <a:t> el </a:t>
            </a:r>
            <a:r>
              <a:rPr lang="en-US" sz="900" dirty="0" err="1" smtClean="0">
                <a:latin typeface="Helvetica Light" panose="020B0403020202020204" pitchFamily="34" charset="0"/>
              </a:rPr>
              <a:t>Programa</a:t>
            </a:r>
            <a:r>
              <a:rPr lang="en-US" sz="900" dirty="0" smtClean="0">
                <a:latin typeface="Helvetica Light" panose="020B0403020202020204" pitchFamily="34" charset="0"/>
              </a:rPr>
              <a:t> de </a:t>
            </a:r>
            <a:r>
              <a:rPr lang="en-US" sz="900" dirty="0" err="1" smtClean="0">
                <a:latin typeface="Helvetica Light" panose="020B0403020202020204" pitchFamily="34" charset="0"/>
              </a:rPr>
              <a:t>Ayuda</a:t>
            </a:r>
            <a:r>
              <a:rPr lang="en-US" sz="900" dirty="0" smtClean="0">
                <a:latin typeface="Helvetica Light" panose="020B0403020202020204" pitchFamily="34" charset="0"/>
              </a:rPr>
              <a:t> para </a:t>
            </a:r>
            <a:r>
              <a:rPr lang="en-US" sz="900" dirty="0" err="1" smtClean="0">
                <a:latin typeface="Helvetica Light" panose="020B0403020202020204" pitchFamily="34" charset="0"/>
              </a:rPr>
              <a:t>Pagar</a:t>
            </a:r>
            <a:r>
              <a:rPr lang="en-US" sz="900" dirty="0" smtClean="0">
                <a:latin typeface="Helvetica Light" panose="020B0403020202020204" pitchFamily="34" charset="0"/>
              </a:rPr>
              <a:t> la </a:t>
            </a:r>
            <a:r>
              <a:rPr lang="en-US" sz="900" dirty="0" err="1" smtClean="0">
                <a:latin typeface="Helvetica Light" panose="020B0403020202020204" pitchFamily="34" charset="0"/>
              </a:rPr>
              <a:t>Energía</a:t>
            </a:r>
            <a:r>
              <a:rPr lang="en-US" sz="900" dirty="0" smtClean="0">
                <a:latin typeface="Helvetica Light" panose="020B0403020202020204" pitchFamily="34" charset="0"/>
              </a:rPr>
              <a:t> de </a:t>
            </a:r>
            <a:r>
              <a:rPr lang="en-US" sz="900" dirty="0" err="1" smtClean="0">
                <a:latin typeface="Helvetica Light" panose="020B0403020202020204" pitchFamily="34" charset="0"/>
              </a:rPr>
              <a:t>Hogares</a:t>
            </a:r>
            <a:r>
              <a:rPr lang="en-US" sz="900" dirty="0" smtClean="0">
                <a:latin typeface="Helvetica Light" panose="020B0403020202020204" pitchFamily="34" charset="0"/>
              </a:rPr>
              <a:t> de </a:t>
            </a:r>
            <a:r>
              <a:rPr lang="en-US" sz="900" dirty="0" err="1" smtClean="0">
                <a:latin typeface="Helvetica Light" panose="020B0403020202020204" pitchFamily="34" charset="0"/>
              </a:rPr>
              <a:t>Bajos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Recursos</a:t>
            </a:r>
            <a:r>
              <a:rPr lang="en-US" sz="900" dirty="0" smtClean="0">
                <a:latin typeface="Helvetica Light" panose="020B0403020202020204" pitchFamily="34" charset="0"/>
              </a:rPr>
              <a:t> (</a:t>
            </a:r>
            <a:r>
              <a:rPr lang="en-US" sz="900" dirty="0">
                <a:latin typeface="Helvetica Light" panose="020B0403020202020204" pitchFamily="34" charset="0"/>
              </a:rPr>
              <a:t>LIHEAP</a:t>
            </a:r>
            <a:r>
              <a:rPr lang="en-US" sz="900" dirty="0" smtClean="0">
                <a:latin typeface="Helvetica Light" panose="020B0403020202020204" pitchFamily="34" charset="0"/>
              </a:rPr>
              <a:t>). </a:t>
            </a:r>
            <a:r>
              <a:rPr lang="en-US" sz="900" dirty="0" err="1" smtClean="0">
                <a:latin typeface="Helvetica Light" panose="020B0403020202020204" pitchFamily="34" charset="0"/>
              </a:rPr>
              <a:t>Consulte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u="sng" dirty="0" err="1" smtClean="0">
                <a:solidFill>
                  <a:srgbClr val="F26722"/>
                </a:solidFill>
                <a:latin typeface="Helvetica Light" panose="020B0403020202020204" pitchFamily="34" charset="0"/>
              </a:rPr>
              <a:t>aquí</a:t>
            </a:r>
            <a:r>
              <a:rPr lang="en-US" sz="900" dirty="0" smtClean="0">
                <a:latin typeface="Helvetica Light" panose="020B0403020202020204" pitchFamily="34" charset="0"/>
              </a:rPr>
              <a:t> para saber </a:t>
            </a:r>
            <a:r>
              <a:rPr lang="en-US" sz="900" dirty="0" err="1" smtClean="0">
                <a:latin typeface="Helvetica Light" panose="020B0403020202020204" pitchFamily="34" charset="0"/>
              </a:rPr>
              <a:t>si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usted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reúne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los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requisitos</a:t>
            </a:r>
            <a:r>
              <a:rPr lang="en-US" sz="900" dirty="0" smtClean="0">
                <a:latin typeface="Helvetica Light" panose="020B0403020202020204" pitchFamily="34" charset="0"/>
              </a:rPr>
              <a:t> y lea el </a:t>
            </a:r>
            <a:r>
              <a:rPr lang="en-US" sz="900" dirty="0" err="1" smtClean="0">
                <a:latin typeface="Helvetica Light" panose="020B0403020202020204" pitchFamily="34" charset="0"/>
              </a:rPr>
              <a:t>folleto</a:t>
            </a:r>
            <a:r>
              <a:rPr lang="en-US" sz="900" dirty="0" smtClean="0">
                <a:latin typeface="Helvetica Light" panose="020B0403020202020204" pitchFamily="34" charset="0"/>
              </a:rPr>
              <a:t> de </a:t>
            </a:r>
            <a:r>
              <a:rPr lang="en-US" sz="900" dirty="0" err="1" smtClean="0">
                <a:latin typeface="Helvetica Light" panose="020B0403020202020204" pitchFamily="34" charset="0"/>
              </a:rPr>
              <a:t>asistencia</a:t>
            </a:r>
            <a:r>
              <a:rPr lang="en-US" sz="900" dirty="0" smtClean="0">
                <a:latin typeface="Helvetica Light" panose="020B0403020202020204" pitchFamily="34" charset="0"/>
              </a:rPr>
              <a:t> para el </a:t>
            </a:r>
            <a:r>
              <a:rPr lang="en-US" sz="900" dirty="0" err="1" smtClean="0">
                <a:latin typeface="Helvetica Light" panose="020B0403020202020204" pitchFamily="34" charset="0"/>
              </a:rPr>
              <a:t>clima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frío</a:t>
            </a:r>
            <a:r>
              <a:rPr lang="en-US" sz="900" dirty="0" smtClean="0">
                <a:latin typeface="Helvetica Light" panose="020B0403020202020204" pitchFamily="34" charset="0"/>
              </a:rPr>
              <a:t> (Cold </a:t>
            </a:r>
            <a:r>
              <a:rPr lang="en-US" sz="900" dirty="0">
                <a:latin typeface="Helvetica Light" panose="020B0403020202020204" pitchFamily="34" charset="0"/>
              </a:rPr>
              <a:t>Relief </a:t>
            </a:r>
            <a:r>
              <a:rPr lang="en-US" sz="900" dirty="0" smtClean="0">
                <a:latin typeface="Helvetica Light" panose="020B0403020202020204" pitchFamily="34" charset="0"/>
              </a:rPr>
              <a:t>brochure</a:t>
            </a:r>
            <a:r>
              <a:rPr lang="en-US" sz="900" dirty="0">
                <a:latin typeface="Helvetica Light" panose="020B0403020202020204" pitchFamily="34" charset="0"/>
              </a:rPr>
              <a:t>) de Massachusetts </a:t>
            </a:r>
            <a:r>
              <a:rPr lang="en-US" sz="900" dirty="0" smtClean="0">
                <a:latin typeface="Helvetica Light" panose="020B0403020202020204" pitchFamily="34" charset="0"/>
              </a:rPr>
              <a:t>o </a:t>
            </a:r>
            <a:r>
              <a:rPr lang="en-US" sz="900" dirty="0" err="1" smtClean="0">
                <a:latin typeface="Helvetica Light" panose="020B0403020202020204" pitchFamily="34" charset="0"/>
              </a:rPr>
              <a:t>llame</a:t>
            </a:r>
            <a:r>
              <a:rPr lang="en-US" sz="900" dirty="0" smtClean="0">
                <a:latin typeface="Helvetica Light" panose="020B0403020202020204" pitchFamily="34" charset="0"/>
              </a:rPr>
              <a:t> a la </a:t>
            </a:r>
            <a:r>
              <a:rPr lang="en-US" sz="900" dirty="0" err="1" smtClean="0">
                <a:latin typeface="Helvetica Light" panose="020B0403020202020204" pitchFamily="34" charset="0"/>
              </a:rPr>
              <a:t>línea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telefónica</a:t>
            </a:r>
            <a:r>
              <a:rPr lang="en-US" sz="900" dirty="0" smtClean="0">
                <a:latin typeface="Helvetica Light" panose="020B0403020202020204" pitchFamily="34" charset="0"/>
              </a:rPr>
              <a:t> de </a:t>
            </a:r>
            <a:r>
              <a:rPr lang="en-US" sz="900" dirty="0" err="1" smtClean="0">
                <a:latin typeface="Helvetica Light" panose="020B0403020202020204" pitchFamily="34" charset="0"/>
              </a:rPr>
              <a:t>atención</a:t>
            </a:r>
            <a:r>
              <a:rPr lang="en-US" sz="900" dirty="0" smtClean="0">
                <a:latin typeface="Helvetica Light" panose="020B0403020202020204" pitchFamily="34" charset="0"/>
              </a:rPr>
              <a:t> para el </a:t>
            </a:r>
            <a:r>
              <a:rPr lang="en-US" sz="900" dirty="0" err="1" smtClean="0">
                <a:latin typeface="Helvetica Light" panose="020B0403020202020204" pitchFamily="34" charset="0"/>
              </a:rPr>
              <a:t>clima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frío</a:t>
            </a:r>
            <a:r>
              <a:rPr lang="en-US" sz="900" dirty="0" smtClean="0">
                <a:latin typeface="Helvetica Light" panose="020B0403020202020204" pitchFamily="34" charset="0"/>
              </a:rPr>
              <a:t> al 800-632-8175</a:t>
            </a:r>
            <a:r>
              <a:rPr lang="en-US" sz="900" dirty="0">
                <a:latin typeface="Helvetica Light" panose="020B0403020202020204" pitchFamily="34" charset="0"/>
              </a:rPr>
              <a:t>. </a:t>
            </a:r>
          </a:p>
        </p:txBody>
      </p:sp>
      <p:pic>
        <p:nvPicPr>
          <p:cNvPr id="39" name="Picture 38" descr="A picture containing text, sign, clipart&#10;&#10;Description automatically generated">
            <a:extLst>
              <a:ext uri="{FF2B5EF4-FFF2-40B4-BE49-F238E27FC236}">
                <a16:creationId xmlns:a16="http://schemas.microsoft.com/office/drawing/2014/main" id="{DA434715-E216-DE43-9EA0-1E633BF8DD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421" y="1457786"/>
            <a:ext cx="457200" cy="457200"/>
          </a:xfrm>
          <a:prstGeom prst="rect">
            <a:avLst/>
          </a:prstGeom>
        </p:spPr>
      </p:pic>
      <p:pic>
        <p:nvPicPr>
          <p:cNvPr id="41" name="Picture 40" descr="Icon&#10;&#10;Description automatically generated">
            <a:extLst>
              <a:ext uri="{FF2B5EF4-FFF2-40B4-BE49-F238E27FC236}">
                <a16:creationId xmlns:a16="http://schemas.microsoft.com/office/drawing/2014/main" id="{0A468B14-DDBF-F940-B8CA-4327B295A54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51421" y="3823455"/>
            <a:ext cx="457200" cy="457200"/>
          </a:xfrm>
          <a:prstGeom prst="rect">
            <a:avLst/>
          </a:prstGeom>
        </p:spPr>
      </p:pic>
      <p:pic>
        <p:nvPicPr>
          <p:cNvPr id="43" name="Picture 42" descr="Logo, icon&#10;&#10;Description automatically generated">
            <a:extLst>
              <a:ext uri="{FF2B5EF4-FFF2-40B4-BE49-F238E27FC236}">
                <a16:creationId xmlns:a16="http://schemas.microsoft.com/office/drawing/2014/main" id="{62E63307-C6B5-6942-BC94-1A19175894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3160" y="1457786"/>
            <a:ext cx="457200" cy="457200"/>
          </a:xfrm>
          <a:prstGeom prst="rect">
            <a:avLst/>
          </a:prstGeom>
        </p:spPr>
      </p:pic>
      <p:pic>
        <p:nvPicPr>
          <p:cNvPr id="45" name="Picture 44" descr="Qr code&#10;&#10;Description automatically generated">
            <a:extLst>
              <a:ext uri="{FF2B5EF4-FFF2-40B4-BE49-F238E27FC236}">
                <a16:creationId xmlns:a16="http://schemas.microsoft.com/office/drawing/2014/main" id="{6F0DCAD9-56A0-CF49-8096-EF8D4DA01F8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549162" y="1931641"/>
            <a:ext cx="411480" cy="411480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731B78B5-7683-A34C-B56F-97E6B69AF5C7}"/>
              </a:ext>
            </a:extLst>
          </p:cNvPr>
          <p:cNvSpPr txBox="1"/>
          <p:nvPr/>
        </p:nvSpPr>
        <p:spPr>
          <a:xfrm>
            <a:off x="5533260" y="2802401"/>
            <a:ext cx="4250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-40" dirty="0" smtClean="0">
                <a:latin typeface="Helvetica" pitchFamily="2" charset="0"/>
              </a:rPr>
              <a:t>ACONDICIONAMIENTO DEL HOGAR PARA AHORRAR ENERGÍA</a:t>
            </a:r>
            <a:r>
              <a:rPr lang="en-US" sz="1200" b="1" spc="-40" dirty="0">
                <a:latin typeface="Helvetica" pitchFamily="2" charset="0"/>
              </a:rPr>
              <a:t> </a:t>
            </a:r>
            <a:endParaRPr lang="en-US" sz="1200" spc="-40" dirty="0">
              <a:latin typeface="Helvetica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C33BA14-1DBD-714A-90BA-966F7719F130}"/>
              </a:ext>
            </a:extLst>
          </p:cNvPr>
          <p:cNvSpPr txBox="1"/>
          <p:nvPr/>
        </p:nvSpPr>
        <p:spPr>
          <a:xfrm>
            <a:off x="5969147" y="3155391"/>
            <a:ext cx="361505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Helvetica" pitchFamily="2" charset="0"/>
              </a:rPr>
              <a:t>Mass Save: </a:t>
            </a:r>
            <a:r>
              <a:rPr lang="en-US" sz="900" b="1" dirty="0" err="1" smtClean="0">
                <a:latin typeface="Helvetica" pitchFamily="2" charset="0"/>
              </a:rPr>
              <a:t>Acondicionamiento</a:t>
            </a:r>
            <a:r>
              <a:rPr lang="en-US" sz="900" b="1" dirty="0" smtClean="0">
                <a:latin typeface="Helvetica" pitchFamily="2" charset="0"/>
              </a:rPr>
              <a:t> de </a:t>
            </a:r>
            <a:r>
              <a:rPr lang="en-US" sz="900" b="1" dirty="0" err="1" smtClean="0">
                <a:latin typeface="Helvetica" pitchFamily="2" charset="0"/>
              </a:rPr>
              <a:t>bajo</a:t>
            </a:r>
            <a:r>
              <a:rPr lang="en-US" sz="900" b="1" dirty="0" smtClean="0">
                <a:latin typeface="Helvetica" pitchFamily="2" charset="0"/>
              </a:rPr>
              <a:t> </a:t>
            </a:r>
            <a:r>
              <a:rPr lang="en-US" sz="900" b="1" dirty="0" err="1" smtClean="0">
                <a:latin typeface="Helvetica" pitchFamily="2" charset="0"/>
              </a:rPr>
              <a:t>costo</a:t>
            </a:r>
            <a:r>
              <a:rPr lang="en-US" sz="900" b="1" dirty="0" smtClean="0">
                <a:latin typeface="Helvetica" pitchFamily="2" charset="0"/>
              </a:rPr>
              <a:t> o sin </a:t>
            </a:r>
            <a:r>
              <a:rPr lang="en-US" sz="900" b="1" dirty="0" err="1" smtClean="0">
                <a:latin typeface="Helvetica" pitchFamily="2" charset="0"/>
              </a:rPr>
              <a:t>costo</a:t>
            </a:r>
            <a:r>
              <a:rPr lang="en-US" sz="900" b="1" dirty="0" smtClean="0">
                <a:latin typeface="Helvetica" pitchFamily="2" charset="0"/>
              </a:rPr>
              <a:t> para </a:t>
            </a:r>
            <a:r>
              <a:rPr lang="en-US" sz="900" b="1" dirty="0" err="1" smtClean="0">
                <a:latin typeface="Helvetica" pitchFamily="2" charset="0"/>
              </a:rPr>
              <a:t>mejorar</a:t>
            </a:r>
            <a:r>
              <a:rPr lang="en-US" sz="900" b="1" dirty="0" smtClean="0">
                <a:latin typeface="Helvetica" pitchFamily="2" charset="0"/>
              </a:rPr>
              <a:t> la </a:t>
            </a:r>
            <a:r>
              <a:rPr lang="en-US" sz="900" b="1" dirty="0" err="1" smtClean="0">
                <a:latin typeface="Helvetica" pitchFamily="2" charset="0"/>
              </a:rPr>
              <a:t>salud</a:t>
            </a:r>
            <a:r>
              <a:rPr lang="en-US" sz="900" b="1" dirty="0" smtClean="0">
                <a:latin typeface="Helvetica" pitchFamily="2" charset="0"/>
              </a:rPr>
              <a:t> y </a:t>
            </a:r>
            <a:r>
              <a:rPr lang="en-US" sz="900" b="1" dirty="0" err="1" smtClean="0">
                <a:latin typeface="Helvetica" pitchFamily="2" charset="0"/>
              </a:rPr>
              <a:t>reducir</a:t>
            </a:r>
            <a:r>
              <a:rPr lang="en-US" sz="900" b="1" dirty="0" smtClean="0">
                <a:latin typeface="Helvetica" pitchFamily="2" charset="0"/>
              </a:rPr>
              <a:t> </a:t>
            </a:r>
            <a:r>
              <a:rPr lang="en-US" sz="900" b="1" dirty="0" err="1" smtClean="0">
                <a:latin typeface="Helvetica" pitchFamily="2" charset="0"/>
              </a:rPr>
              <a:t>su</a:t>
            </a:r>
            <a:r>
              <a:rPr lang="en-US" sz="900" b="1" dirty="0" smtClean="0">
                <a:latin typeface="Helvetica" pitchFamily="2" charset="0"/>
              </a:rPr>
              <a:t> </a:t>
            </a:r>
            <a:r>
              <a:rPr lang="en-US" sz="900" b="1" dirty="0" err="1" smtClean="0">
                <a:latin typeface="Helvetica" pitchFamily="2" charset="0"/>
              </a:rPr>
              <a:t>factura</a:t>
            </a:r>
            <a:r>
              <a:rPr lang="en-US" sz="900" b="1" dirty="0" smtClean="0">
                <a:latin typeface="Helvetica" pitchFamily="2" charset="0"/>
              </a:rPr>
              <a:t> de </a:t>
            </a:r>
            <a:r>
              <a:rPr lang="en-US" sz="900" b="1" dirty="0" err="1" smtClean="0">
                <a:latin typeface="Helvetica" pitchFamily="2" charset="0"/>
              </a:rPr>
              <a:t>servicios</a:t>
            </a:r>
            <a:r>
              <a:rPr lang="en-US" sz="900" b="1" dirty="0" smtClean="0">
                <a:latin typeface="Helvetica" pitchFamily="2" charset="0"/>
              </a:rPr>
              <a:t> </a:t>
            </a:r>
            <a:r>
              <a:rPr lang="en-US" sz="900" b="1" dirty="0" err="1" smtClean="0">
                <a:latin typeface="Helvetica" pitchFamily="2" charset="0"/>
              </a:rPr>
              <a:t>públicos</a:t>
            </a:r>
            <a:r>
              <a:rPr lang="en-US" sz="900" b="1" dirty="0" smtClean="0">
                <a:latin typeface="Helvetica" pitchFamily="2" charset="0"/>
              </a:rPr>
              <a:t> </a:t>
            </a:r>
            <a:r>
              <a:rPr lang="en-US" sz="900" b="1" dirty="0">
                <a:latin typeface="Helvetica" pitchFamily="2" charset="0"/>
              </a:rPr>
              <a:t> </a:t>
            </a:r>
            <a:endParaRPr lang="en-US" sz="900" dirty="0">
              <a:latin typeface="Helvetica" pitchFamily="2" charset="0"/>
            </a:endParaRPr>
          </a:p>
          <a:p>
            <a:r>
              <a:rPr lang="en-US" sz="900" dirty="0" smtClean="0">
                <a:latin typeface="Helvetica Light" panose="020B0403020202020204" pitchFamily="34" charset="0"/>
              </a:rPr>
              <a:t>¿</a:t>
            </a:r>
            <a:r>
              <a:rPr lang="en-US" sz="900" dirty="0" err="1" smtClean="0">
                <a:latin typeface="Helvetica Light" panose="020B0403020202020204" pitchFamily="34" charset="0"/>
              </a:rPr>
              <a:t>Es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usted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residente</a:t>
            </a:r>
            <a:r>
              <a:rPr lang="en-US" sz="900" dirty="0" smtClean="0">
                <a:latin typeface="Helvetica Light" panose="020B0403020202020204" pitchFamily="34" charset="0"/>
              </a:rPr>
              <a:t> de Massachusetts y vive </a:t>
            </a:r>
            <a:r>
              <a:rPr lang="en-US" sz="900" dirty="0" err="1" smtClean="0">
                <a:latin typeface="Helvetica Light" panose="020B0403020202020204" pitchFamily="34" charset="0"/>
              </a:rPr>
              <a:t>en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una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vivienda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unifamiliar</a:t>
            </a:r>
            <a:r>
              <a:rPr lang="en-US" sz="900" dirty="0" smtClean="0">
                <a:latin typeface="Helvetica Light" panose="020B0403020202020204" pitchFamily="34" charset="0"/>
              </a:rPr>
              <a:t> o </a:t>
            </a:r>
            <a:r>
              <a:rPr lang="en-US" sz="900" dirty="0" err="1" smtClean="0">
                <a:latin typeface="Helvetica Light" panose="020B0403020202020204" pitchFamily="34" charset="0"/>
              </a:rPr>
              <a:t>en</a:t>
            </a:r>
            <a:r>
              <a:rPr lang="en-US" sz="900" dirty="0" smtClean="0">
                <a:latin typeface="Helvetica Light" panose="020B0403020202020204" pitchFamily="34" charset="0"/>
              </a:rPr>
              <a:t> un </a:t>
            </a:r>
            <a:r>
              <a:rPr lang="en-US" sz="900" dirty="0" err="1" smtClean="0">
                <a:latin typeface="Helvetica Light" panose="020B0403020202020204" pitchFamily="34" charset="0"/>
              </a:rPr>
              <a:t>edificio</a:t>
            </a:r>
            <a:r>
              <a:rPr lang="en-US" sz="900" dirty="0" smtClean="0">
                <a:latin typeface="Helvetica Light" panose="020B0403020202020204" pitchFamily="34" charset="0"/>
              </a:rPr>
              <a:t> de </a:t>
            </a:r>
            <a:r>
              <a:rPr lang="en-US" sz="900" dirty="0" err="1" smtClean="0">
                <a:latin typeface="Helvetica Light" panose="020B0403020202020204" pitchFamily="34" charset="0"/>
              </a:rPr>
              <a:t>apartamentos</a:t>
            </a:r>
            <a:r>
              <a:rPr lang="en-US" sz="900" dirty="0" smtClean="0">
                <a:latin typeface="Helvetica Light" panose="020B0403020202020204" pitchFamily="34" charset="0"/>
              </a:rPr>
              <a:t> de entre 2 y 4-viviendas? </a:t>
            </a:r>
            <a:r>
              <a:rPr lang="en-US" sz="900" dirty="0" err="1" smtClean="0">
                <a:latin typeface="Helvetica Light" panose="020B0403020202020204" pitchFamily="34" charset="0"/>
              </a:rPr>
              <a:t>Usted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puede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ser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elegible</a:t>
            </a:r>
            <a:r>
              <a:rPr lang="en-US" sz="900" dirty="0" smtClean="0">
                <a:latin typeface="Helvetica Light" panose="020B0403020202020204" pitchFamily="34" charset="0"/>
              </a:rPr>
              <a:t> para </a:t>
            </a:r>
            <a:r>
              <a:rPr lang="en-US" sz="900" dirty="0" err="1" smtClean="0">
                <a:latin typeface="Helvetica Light" panose="020B0403020202020204" pitchFamily="34" charset="0"/>
              </a:rPr>
              <a:t>hacer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mejoras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en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su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hogar</a:t>
            </a:r>
            <a:r>
              <a:rPr lang="en-US" sz="900" dirty="0" smtClean="0">
                <a:latin typeface="Helvetica Light" panose="020B0403020202020204" pitchFamily="34" charset="0"/>
              </a:rPr>
              <a:t> que le </a:t>
            </a:r>
            <a:r>
              <a:rPr lang="en-US" sz="900" dirty="0" err="1" smtClean="0">
                <a:latin typeface="Helvetica Light" panose="020B0403020202020204" pitchFamily="34" charset="0"/>
              </a:rPr>
              <a:t>permitirán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ahorrar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energía</a:t>
            </a:r>
            <a:r>
              <a:rPr lang="en-US" sz="900" dirty="0" smtClean="0">
                <a:latin typeface="Helvetica Light" panose="020B0403020202020204" pitchFamily="34" charset="0"/>
              </a:rPr>
              <a:t> y </a:t>
            </a:r>
            <a:r>
              <a:rPr lang="en-US" sz="900" dirty="0" err="1" smtClean="0">
                <a:latin typeface="Helvetica Light" panose="020B0403020202020204" pitchFamily="34" charset="0"/>
              </a:rPr>
              <a:t>reducir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sus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facturas</a:t>
            </a:r>
            <a:r>
              <a:rPr lang="en-US" sz="900" dirty="0" smtClean="0">
                <a:latin typeface="Helvetica Light" panose="020B0403020202020204" pitchFamily="34" charset="0"/>
              </a:rPr>
              <a:t> de gas y de </a:t>
            </a:r>
            <a:r>
              <a:rPr lang="en-US" sz="900" dirty="0" err="1" smtClean="0">
                <a:latin typeface="Helvetica Light" panose="020B0403020202020204" pitchFamily="34" charset="0"/>
              </a:rPr>
              <a:t>electricidad</a:t>
            </a:r>
            <a:r>
              <a:rPr lang="en-US" sz="900" dirty="0" smtClean="0">
                <a:latin typeface="Helvetica Light" panose="020B0403020202020204" pitchFamily="34" charset="0"/>
              </a:rPr>
              <a:t>. </a:t>
            </a:r>
            <a:r>
              <a:rPr lang="en-US" sz="900" dirty="0" err="1" smtClean="0">
                <a:latin typeface="Helvetica Light" panose="020B0403020202020204" pitchFamily="34" charset="0"/>
              </a:rPr>
              <a:t>Consulte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si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reúne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los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requisitos</a:t>
            </a:r>
            <a:r>
              <a:rPr lang="en-US" sz="900" dirty="0" smtClean="0">
                <a:latin typeface="Helvetica Light" panose="020B0403020202020204" pitchFamily="34" charset="0"/>
              </a:rPr>
              <a:t> y </a:t>
            </a:r>
            <a:r>
              <a:rPr lang="en-US" sz="900" dirty="0" err="1" smtClean="0">
                <a:latin typeface="Helvetica Light" panose="020B0403020202020204" pitchFamily="34" charset="0"/>
              </a:rPr>
              <a:t>programe</a:t>
            </a:r>
            <a:r>
              <a:rPr lang="en-US" sz="900" dirty="0" smtClean="0">
                <a:latin typeface="Helvetica Light" panose="020B0403020202020204" pitchFamily="34" charset="0"/>
              </a:rPr>
              <a:t> la </a:t>
            </a:r>
            <a:r>
              <a:rPr lang="en-US" sz="900" dirty="0" err="1" smtClean="0">
                <a:latin typeface="Helvetica Light" panose="020B0403020202020204" pitchFamily="34" charset="0"/>
              </a:rPr>
              <a:t>evaluación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gratuita</a:t>
            </a:r>
            <a:r>
              <a:rPr lang="en-US" sz="900" dirty="0" smtClean="0">
                <a:latin typeface="Helvetica Light" panose="020B0403020202020204" pitchFamily="34" charset="0"/>
              </a:rPr>
              <a:t> de </a:t>
            </a:r>
            <a:r>
              <a:rPr lang="en-US" sz="900" dirty="0" err="1" smtClean="0">
                <a:latin typeface="Helvetica Light" panose="020B0403020202020204" pitchFamily="34" charset="0"/>
              </a:rPr>
              <a:t>eficiencia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energética</a:t>
            </a:r>
            <a:r>
              <a:rPr lang="en-US" sz="900" dirty="0" smtClean="0">
                <a:latin typeface="Helvetica Light" panose="020B0403020202020204" pitchFamily="34" charset="0"/>
              </a:rPr>
              <a:t> de </a:t>
            </a:r>
            <a:r>
              <a:rPr lang="en-US" sz="900" dirty="0" err="1" smtClean="0">
                <a:latin typeface="Helvetica Light" panose="020B0403020202020204" pitchFamily="34" charset="0"/>
              </a:rPr>
              <a:t>su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hogar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u="sng" dirty="0" err="1" smtClean="0">
                <a:solidFill>
                  <a:srgbClr val="F26722"/>
                </a:solidFill>
                <a:latin typeface="Helvetica Light" panose="020B0403020202020204" pitchFamily="34" charset="0"/>
              </a:rPr>
              <a:t>aquí</a:t>
            </a:r>
            <a:r>
              <a:rPr lang="en-US" sz="900" dirty="0" smtClean="0">
                <a:latin typeface="Helvetica Light" panose="020B0403020202020204" pitchFamily="34" charset="0"/>
              </a:rPr>
              <a:t> o </a:t>
            </a:r>
            <a:r>
              <a:rPr lang="en-US" sz="900" dirty="0" err="1" smtClean="0">
                <a:latin typeface="Helvetica Light" panose="020B0403020202020204" pitchFamily="34" charset="0"/>
              </a:rPr>
              <a:t>llame</a:t>
            </a:r>
            <a:r>
              <a:rPr lang="en-US" sz="900" dirty="0" smtClean="0">
                <a:latin typeface="Helvetica Light" panose="020B0403020202020204" pitchFamily="34" charset="0"/>
              </a:rPr>
              <a:t> al </a:t>
            </a:r>
            <a:r>
              <a:rPr lang="en-US" sz="900" dirty="0" err="1" smtClean="0">
                <a:latin typeface="Helvetica Light" panose="020B0403020202020204" pitchFamily="34" charset="0"/>
              </a:rPr>
              <a:t>teléfono</a:t>
            </a:r>
            <a:r>
              <a:rPr lang="en-US" sz="900" dirty="0" smtClean="0">
                <a:latin typeface="Helvetica Light" panose="020B0403020202020204" pitchFamily="34" charset="0"/>
              </a:rPr>
              <a:t> 866-537-7267</a:t>
            </a:r>
            <a:r>
              <a:rPr lang="en-US" sz="900" dirty="0">
                <a:latin typeface="Helvetica Light" panose="020B0403020202020204" pitchFamily="34" charset="0"/>
              </a:rPr>
              <a:t>.</a:t>
            </a:r>
          </a:p>
        </p:txBody>
      </p:sp>
      <p:pic>
        <p:nvPicPr>
          <p:cNvPr id="53" name="Picture 52" descr="Qr code&#10;&#10;Description automatically generated">
            <a:extLst>
              <a:ext uri="{FF2B5EF4-FFF2-40B4-BE49-F238E27FC236}">
                <a16:creationId xmlns:a16="http://schemas.microsoft.com/office/drawing/2014/main" id="{1466E5E7-58CF-E941-9A5E-2F5DB54C132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533260" y="3234042"/>
            <a:ext cx="411480" cy="411480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B7FADE1D-5268-8D43-AB1C-E7755BA54B4D}"/>
              </a:ext>
            </a:extLst>
          </p:cNvPr>
          <p:cNvSpPr txBox="1"/>
          <p:nvPr/>
        </p:nvSpPr>
        <p:spPr>
          <a:xfrm>
            <a:off x="5971309" y="4471947"/>
            <a:ext cx="3672224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latin typeface="Helvetica" pitchFamily="2" charset="0"/>
              </a:rPr>
              <a:t>PROGRAMA MULTIFAMILIAR DE LEAN </a:t>
            </a:r>
            <a:r>
              <a:rPr lang="en-US" sz="900" dirty="0" smtClean="0">
                <a:latin typeface="Helvetica Light" panose="020B0403020202020204" pitchFamily="34" charset="0"/>
              </a:rPr>
              <a:t>Si vive </a:t>
            </a:r>
            <a:r>
              <a:rPr lang="en-US" sz="900" dirty="0" err="1" smtClean="0">
                <a:latin typeface="Helvetica Light" panose="020B0403020202020204" pitchFamily="34" charset="0"/>
              </a:rPr>
              <a:t>en</a:t>
            </a:r>
            <a:r>
              <a:rPr lang="en-US" sz="900" dirty="0" smtClean="0">
                <a:latin typeface="Helvetica Light" panose="020B0403020202020204" pitchFamily="34" charset="0"/>
              </a:rPr>
              <a:t> un </a:t>
            </a:r>
            <a:r>
              <a:rPr lang="en-US" sz="900" dirty="0" err="1" smtClean="0">
                <a:latin typeface="Helvetica Light" panose="020B0403020202020204" pitchFamily="34" charset="0"/>
              </a:rPr>
              <a:t>edificio</a:t>
            </a:r>
            <a:r>
              <a:rPr lang="en-US" sz="900" dirty="0" smtClean="0">
                <a:latin typeface="Helvetica Light" panose="020B0403020202020204" pitchFamily="34" charset="0"/>
              </a:rPr>
              <a:t> de </a:t>
            </a:r>
            <a:r>
              <a:rPr lang="en-US" sz="900" dirty="0" err="1" smtClean="0">
                <a:latin typeface="Helvetica Light" panose="020B0403020202020204" pitchFamily="34" charset="0"/>
              </a:rPr>
              <a:t>departamentos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multifamiliares</a:t>
            </a:r>
            <a:r>
              <a:rPr lang="en-US" sz="900" dirty="0" smtClean="0">
                <a:latin typeface="Helvetica Light" panose="020B0403020202020204" pitchFamily="34" charset="0"/>
              </a:rPr>
              <a:t> de 5 o </a:t>
            </a:r>
            <a:r>
              <a:rPr lang="en-US" sz="900" dirty="0" err="1" smtClean="0">
                <a:latin typeface="Helvetica Light" panose="020B0403020202020204" pitchFamily="34" charset="0"/>
              </a:rPr>
              <a:t>más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viviendas</a:t>
            </a:r>
            <a:r>
              <a:rPr lang="en-US" sz="900" dirty="0" smtClean="0">
                <a:latin typeface="Helvetica Light" panose="020B0403020202020204" pitchFamily="34" charset="0"/>
              </a:rPr>
              <a:t>, </a:t>
            </a:r>
            <a:r>
              <a:rPr lang="en-US" sz="900" dirty="0" err="1" smtClean="0">
                <a:latin typeface="Helvetica Light" panose="020B0403020202020204" pitchFamily="34" charset="0"/>
              </a:rPr>
              <a:t>hable</a:t>
            </a:r>
            <a:r>
              <a:rPr lang="en-US" sz="900" dirty="0" smtClean="0">
                <a:latin typeface="Helvetica Light" panose="020B0403020202020204" pitchFamily="34" charset="0"/>
              </a:rPr>
              <a:t> con el </a:t>
            </a:r>
            <a:r>
              <a:rPr lang="en-US" sz="900" dirty="0" err="1" smtClean="0">
                <a:latin typeface="Helvetica Light" panose="020B0403020202020204" pitchFamily="34" charset="0"/>
              </a:rPr>
              <a:t>administrador</a:t>
            </a:r>
            <a:r>
              <a:rPr lang="en-US" sz="900" dirty="0" smtClean="0">
                <a:latin typeface="Helvetica Light" panose="020B0403020202020204" pitchFamily="34" charset="0"/>
              </a:rPr>
              <a:t> de </a:t>
            </a:r>
            <a:r>
              <a:rPr lang="en-US" sz="900" dirty="0" err="1" smtClean="0">
                <a:latin typeface="Helvetica Light" panose="020B0403020202020204" pitchFamily="34" charset="0"/>
              </a:rPr>
              <a:t>su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edificio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acerca</a:t>
            </a:r>
            <a:r>
              <a:rPr lang="en-US" sz="900" dirty="0" smtClean="0">
                <a:latin typeface="Helvetica Light" panose="020B0403020202020204" pitchFamily="34" charset="0"/>
              </a:rPr>
              <a:t> del </a:t>
            </a:r>
            <a:r>
              <a:rPr lang="en-US" sz="900" dirty="0" err="1" smtClean="0">
                <a:latin typeface="Helvetica Light" panose="020B0403020202020204" pitchFamily="34" charset="0"/>
              </a:rPr>
              <a:t>programa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multifamiliar</a:t>
            </a:r>
            <a:r>
              <a:rPr lang="en-US" sz="900" dirty="0" smtClean="0">
                <a:latin typeface="Helvetica Light" panose="020B0403020202020204" pitchFamily="34" charset="0"/>
              </a:rPr>
              <a:t> de LEAN. El </a:t>
            </a:r>
            <a:r>
              <a:rPr lang="en-US" sz="900" dirty="0" err="1" smtClean="0">
                <a:latin typeface="Helvetica Light" panose="020B0403020202020204" pitchFamily="34" charset="0"/>
              </a:rPr>
              <a:t>programa</a:t>
            </a:r>
            <a:r>
              <a:rPr lang="en-US" sz="900" dirty="0" smtClean="0">
                <a:latin typeface="Helvetica Light" panose="020B0403020202020204" pitchFamily="34" charset="0"/>
              </a:rPr>
              <a:t> de </a:t>
            </a:r>
            <a:r>
              <a:rPr lang="en-US" sz="900" dirty="0">
                <a:latin typeface="Helvetica Light" panose="020B0403020202020204" pitchFamily="34" charset="0"/>
              </a:rPr>
              <a:t>LEAN </a:t>
            </a:r>
            <a:r>
              <a:rPr lang="en-US" sz="900" dirty="0" err="1" smtClean="0">
                <a:latin typeface="Helvetica Light" panose="020B0403020202020204" pitchFamily="34" charset="0"/>
              </a:rPr>
              <a:t>ofrece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mejoras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gratuitas</a:t>
            </a:r>
            <a:r>
              <a:rPr lang="en-US" sz="900" dirty="0" smtClean="0">
                <a:latin typeface="Helvetica Light" panose="020B0403020202020204" pitchFamily="34" charset="0"/>
              </a:rPr>
              <a:t> para la </a:t>
            </a:r>
            <a:r>
              <a:rPr lang="en-US" sz="900" dirty="0" err="1" smtClean="0">
                <a:latin typeface="Helvetica Light" panose="020B0403020202020204" pitchFamily="34" charset="0"/>
              </a:rPr>
              <a:t>eficiencia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energética</a:t>
            </a:r>
            <a:r>
              <a:rPr lang="en-US" sz="900" dirty="0" smtClean="0">
                <a:latin typeface="Helvetica Light" panose="020B0403020202020204" pitchFamily="34" charset="0"/>
              </a:rPr>
              <a:t> a </a:t>
            </a:r>
            <a:r>
              <a:rPr lang="en-US" sz="900" dirty="0" err="1" smtClean="0">
                <a:latin typeface="Helvetica Light" panose="020B0403020202020204" pitchFamily="34" charset="0"/>
              </a:rPr>
              <a:t>residentes</a:t>
            </a:r>
            <a:r>
              <a:rPr lang="en-US" sz="900" dirty="0" smtClean="0">
                <a:latin typeface="Helvetica Light" panose="020B0403020202020204" pitchFamily="34" charset="0"/>
              </a:rPr>
              <a:t> de Massachusetts que </a:t>
            </a:r>
            <a:r>
              <a:rPr lang="en-US" sz="900" dirty="0" err="1" smtClean="0">
                <a:latin typeface="Helvetica Light" panose="020B0403020202020204" pitchFamily="34" charset="0"/>
              </a:rPr>
              <a:t>viven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en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viviendas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multifamiliares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asequibles</a:t>
            </a:r>
            <a:r>
              <a:rPr lang="en-US" sz="900" dirty="0" smtClean="0">
                <a:latin typeface="Helvetica Light" panose="020B0403020202020204" pitchFamily="34" charset="0"/>
              </a:rPr>
              <a:t>. </a:t>
            </a:r>
            <a:r>
              <a:rPr lang="en-US" sz="900" dirty="0" err="1" smtClean="0">
                <a:latin typeface="Helvetica Light" panose="020B0403020202020204" pitchFamily="34" charset="0"/>
              </a:rPr>
              <a:t>Consulte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si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usted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reúne</a:t>
            </a:r>
            <a:r>
              <a:rPr lang="en-US" sz="900" dirty="0" smtClean="0">
                <a:latin typeface="Helvetica Light" panose="020B0403020202020204" pitchFamily="34" charset="0"/>
              </a:rPr>
              <a:t> las </a:t>
            </a:r>
            <a:r>
              <a:rPr lang="en-US" sz="900" dirty="0" err="1" smtClean="0">
                <a:latin typeface="Helvetica Light" panose="020B0403020202020204" pitchFamily="34" charset="0"/>
              </a:rPr>
              <a:t>condiciones</a:t>
            </a:r>
            <a:r>
              <a:rPr lang="en-US" sz="900" dirty="0" smtClean="0">
                <a:latin typeface="Helvetica Light" panose="020B0403020202020204" pitchFamily="34" charset="0"/>
              </a:rPr>
              <a:t> y </a:t>
            </a:r>
            <a:r>
              <a:rPr lang="en-US" sz="900" dirty="0" err="1" smtClean="0">
                <a:latin typeface="Helvetica Light" panose="020B0403020202020204" pitchFamily="34" charset="0"/>
              </a:rPr>
              <a:t>solicite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u="sng" dirty="0" err="1" smtClean="0">
                <a:solidFill>
                  <a:srgbClr val="F26722"/>
                </a:solidFill>
                <a:latin typeface="Helvetica Light" panose="020B0403020202020204" pitchFamily="34" charset="0"/>
              </a:rPr>
              <a:t>aquí</a:t>
            </a:r>
            <a:r>
              <a:rPr lang="en-US" sz="900" dirty="0" smtClean="0">
                <a:latin typeface="Helvetica Light" panose="020B0403020202020204" pitchFamily="34" charset="0"/>
              </a:rPr>
              <a:t> o </a:t>
            </a:r>
            <a:r>
              <a:rPr lang="en-US" sz="900" dirty="0" err="1" smtClean="0">
                <a:latin typeface="Helvetica Light" panose="020B0403020202020204" pitchFamily="34" charset="0"/>
              </a:rPr>
              <a:t>llame</a:t>
            </a:r>
            <a:r>
              <a:rPr lang="en-US" sz="900" dirty="0" smtClean="0">
                <a:latin typeface="Helvetica Light" panose="020B0403020202020204" pitchFamily="34" charset="0"/>
              </a:rPr>
              <a:t> al 617-348-6425</a:t>
            </a:r>
            <a:r>
              <a:rPr lang="en-US" sz="900" dirty="0">
                <a:latin typeface="Helvetica Light" panose="020B0403020202020204" pitchFamily="34" charset="0"/>
              </a:rPr>
              <a:t>.</a:t>
            </a:r>
          </a:p>
        </p:txBody>
      </p:sp>
      <p:pic>
        <p:nvPicPr>
          <p:cNvPr id="55" name="Picture 54" descr="Qr code&#10;&#10;Description automatically generated">
            <a:extLst>
              <a:ext uri="{FF2B5EF4-FFF2-40B4-BE49-F238E27FC236}">
                <a16:creationId xmlns:a16="http://schemas.microsoft.com/office/drawing/2014/main" id="{8891C725-4C68-164E-BE58-0F7059FE63E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533260" y="4522950"/>
            <a:ext cx="411480" cy="411480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E76C88AF-BD50-874B-B762-5E15D8ED3339}"/>
              </a:ext>
            </a:extLst>
          </p:cNvPr>
          <p:cNvSpPr txBox="1"/>
          <p:nvPr/>
        </p:nvSpPr>
        <p:spPr>
          <a:xfrm>
            <a:off x="5479865" y="5462689"/>
            <a:ext cx="4326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Helvetica" pitchFamily="2" charset="0"/>
              </a:rPr>
              <a:t>La COVID-19</a:t>
            </a:r>
            <a:endParaRPr lang="en-US" sz="1400" strike="sngStrike" dirty="0">
              <a:solidFill>
                <a:srgbClr val="FF0000"/>
              </a:solidFill>
              <a:latin typeface="Helvetica" pitchFamily="2" charset="0"/>
            </a:endParaRPr>
          </a:p>
        </p:txBody>
      </p:sp>
      <p:pic>
        <p:nvPicPr>
          <p:cNvPr id="62" name="Picture 61" descr="Icon&#10;&#10;Description automatically generated">
            <a:extLst>
              <a:ext uri="{FF2B5EF4-FFF2-40B4-BE49-F238E27FC236}">
                <a16:creationId xmlns:a16="http://schemas.microsoft.com/office/drawing/2014/main" id="{FCFBEA29-8367-C44B-A577-25CAB11F86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63160" y="2705129"/>
            <a:ext cx="457200" cy="457200"/>
          </a:xfrm>
          <a:prstGeom prst="rect">
            <a:avLst/>
          </a:prstGeom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EC9ADBBC-F6E2-944C-9704-E5D2871FB509}"/>
              </a:ext>
            </a:extLst>
          </p:cNvPr>
          <p:cNvSpPr txBox="1"/>
          <p:nvPr/>
        </p:nvSpPr>
        <p:spPr>
          <a:xfrm>
            <a:off x="5969147" y="5681694"/>
            <a:ext cx="3615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latin typeface="Helvetica" pitchFamily="2" charset="0"/>
              </a:rPr>
              <a:t>La COVID-19 y </a:t>
            </a:r>
            <a:r>
              <a:rPr lang="en-US" sz="900" b="1" dirty="0" err="1" smtClean="0">
                <a:latin typeface="Helvetica" pitchFamily="2" charset="0"/>
              </a:rPr>
              <a:t>recursos</a:t>
            </a:r>
            <a:r>
              <a:rPr lang="en-US" sz="900" b="1" dirty="0" smtClean="0">
                <a:latin typeface="Helvetica" pitchFamily="2" charset="0"/>
              </a:rPr>
              <a:t> </a:t>
            </a:r>
            <a:r>
              <a:rPr lang="en-001" sz="900" b="1" dirty="0" smtClean="0">
                <a:latin typeface="Helvetica" pitchFamily="2" charset="0"/>
              </a:rPr>
              <a:t>para</a:t>
            </a:r>
            <a:r>
              <a:rPr lang="en-US" sz="900" b="1" dirty="0" smtClean="0">
                <a:latin typeface="Helvetica" pitchFamily="2" charset="0"/>
              </a:rPr>
              <a:t> </a:t>
            </a:r>
            <a:r>
              <a:rPr lang="en-US" sz="900" b="1" dirty="0" err="1" smtClean="0">
                <a:latin typeface="Helvetica" pitchFamily="2" charset="0"/>
              </a:rPr>
              <a:t>viviendas</a:t>
            </a:r>
            <a:r>
              <a:rPr lang="en-US" sz="900" b="1" dirty="0" smtClean="0">
                <a:latin typeface="Helvetica" pitchFamily="2" charset="0"/>
              </a:rPr>
              <a:t> </a:t>
            </a:r>
            <a:r>
              <a:rPr lang="en-US" sz="900" b="1" dirty="0" err="1" smtClean="0">
                <a:latin typeface="Helvetica" pitchFamily="2" charset="0"/>
              </a:rPr>
              <a:t>asequibles</a:t>
            </a:r>
            <a:endParaRPr lang="en-US" sz="900" dirty="0">
              <a:latin typeface="Helvetica" pitchFamily="2" charset="0"/>
            </a:endParaRPr>
          </a:p>
          <a:p>
            <a:r>
              <a:rPr lang="en-US" sz="900" dirty="0" smtClean="0">
                <a:latin typeface="Helvetica Light" panose="020B0403020202020204" pitchFamily="34" charset="0"/>
              </a:rPr>
              <a:t>¿Lo </a:t>
            </a:r>
            <a:r>
              <a:rPr lang="en-US" sz="900" dirty="0" err="1" smtClean="0">
                <a:latin typeface="Helvetica Light" panose="020B0403020202020204" pitchFamily="34" charset="0"/>
              </a:rPr>
              <a:t>afectó</a:t>
            </a:r>
            <a:r>
              <a:rPr lang="en-US" sz="900" dirty="0" smtClean="0">
                <a:latin typeface="Helvetica Light" panose="020B0403020202020204" pitchFamily="34" charset="0"/>
              </a:rPr>
              <a:t> la COVID-19 y </a:t>
            </a:r>
            <a:r>
              <a:rPr lang="en-US" sz="900" dirty="0" err="1" smtClean="0">
                <a:latin typeface="Helvetica Light" panose="020B0403020202020204" pitchFamily="34" charset="0"/>
              </a:rPr>
              <a:t>necesita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ayuda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inmediata</a:t>
            </a:r>
            <a:r>
              <a:rPr lang="en-US" sz="900" dirty="0" smtClean="0">
                <a:latin typeface="Helvetica Light" panose="020B0403020202020204" pitchFamily="34" charset="0"/>
              </a:rPr>
              <a:t>? </a:t>
            </a:r>
            <a:r>
              <a:rPr lang="en-US" sz="900" u="sng" dirty="0" err="1" smtClean="0">
                <a:solidFill>
                  <a:srgbClr val="F26722"/>
                </a:solidFill>
                <a:latin typeface="Helvetica Light" panose="020B0403020202020204" pitchFamily="34" charset="0"/>
              </a:rPr>
              <a:t>Haga</a:t>
            </a:r>
            <a:r>
              <a:rPr lang="en-US" sz="900" u="sng" dirty="0" smtClean="0">
                <a:solidFill>
                  <a:srgbClr val="F26722"/>
                </a:solidFill>
                <a:latin typeface="Helvetica Light" panose="020B0403020202020204" pitchFamily="34" charset="0"/>
              </a:rPr>
              <a:t> </a:t>
            </a:r>
            <a:r>
              <a:rPr lang="en-US" sz="900" u="sng" dirty="0" err="1" smtClean="0">
                <a:solidFill>
                  <a:srgbClr val="F26722"/>
                </a:solidFill>
                <a:latin typeface="Helvetica Light" panose="020B0403020202020204" pitchFamily="34" charset="0"/>
              </a:rPr>
              <a:t>clic</a:t>
            </a:r>
            <a:r>
              <a:rPr lang="en-US" sz="900" u="sng" dirty="0" smtClean="0">
                <a:solidFill>
                  <a:srgbClr val="F26722"/>
                </a:solidFill>
                <a:latin typeface="Helvetica Light" panose="020B0403020202020204" pitchFamily="34" charset="0"/>
              </a:rPr>
              <a:t> </a:t>
            </a:r>
            <a:r>
              <a:rPr lang="en-US" sz="900" u="sng" dirty="0" err="1" smtClean="0">
                <a:solidFill>
                  <a:srgbClr val="F26722"/>
                </a:solidFill>
                <a:latin typeface="Helvetica Light" panose="020B0403020202020204" pitchFamily="34" charset="0"/>
              </a:rPr>
              <a:t>aquí</a:t>
            </a:r>
            <a:r>
              <a:rPr lang="en-US" sz="900" u="sng" dirty="0" smtClean="0">
                <a:solidFill>
                  <a:srgbClr val="F26722"/>
                </a:solidFill>
                <a:latin typeface="Helvetica Light" panose="020B0403020202020204" pitchFamily="34" charset="0"/>
              </a:rPr>
              <a:t> </a:t>
            </a:r>
            <a:r>
              <a:rPr lang="en-US" sz="900" dirty="0" smtClean="0">
                <a:latin typeface="Helvetica Light" panose="020B0403020202020204" pitchFamily="34" charset="0"/>
              </a:rPr>
              <a:t>para </a:t>
            </a:r>
            <a:r>
              <a:rPr lang="en-US" sz="900" dirty="0" err="1" smtClean="0">
                <a:latin typeface="Helvetica Light" panose="020B0403020202020204" pitchFamily="34" charset="0"/>
              </a:rPr>
              <a:t>obtener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más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información</a:t>
            </a:r>
            <a:r>
              <a:rPr lang="en-US" sz="900" dirty="0" smtClean="0">
                <a:latin typeface="Helvetica Light" panose="020B0403020202020204" pitchFamily="34" charset="0"/>
              </a:rPr>
              <a:t> de la </a:t>
            </a:r>
            <a:r>
              <a:rPr lang="en-001" sz="900" dirty="0" smtClean="0">
                <a:latin typeface="Helvetica Light" panose="020B0403020202020204" pitchFamily="34" charset="0"/>
              </a:rPr>
              <a:t>“</a:t>
            </a:r>
            <a:r>
              <a:rPr lang="en-US" sz="900" dirty="0" err="1" smtClean="0">
                <a:latin typeface="Helvetica Light" panose="020B0403020202020204" pitchFamily="34" charset="0"/>
              </a:rPr>
              <a:t>Asociación</a:t>
            </a:r>
            <a:r>
              <a:rPr lang="en-US" sz="900" dirty="0" smtClean="0">
                <a:latin typeface="Helvetica Light" panose="020B0403020202020204" pitchFamily="34" charset="0"/>
              </a:rPr>
              <a:t> de </a:t>
            </a:r>
            <a:r>
              <a:rPr lang="en-US" sz="900" dirty="0" err="1" smtClean="0">
                <a:latin typeface="Helvetica Light" panose="020B0403020202020204" pitchFamily="34" charset="0"/>
              </a:rPr>
              <a:t>Planificación</a:t>
            </a:r>
            <a:r>
              <a:rPr lang="en-US" sz="900" dirty="0" smtClean="0">
                <a:latin typeface="Helvetica Light" panose="020B0403020202020204" pitchFamily="34" charset="0"/>
              </a:rPr>
              <a:t> y </a:t>
            </a:r>
            <a:r>
              <a:rPr lang="en-US" sz="900" dirty="0" err="1" smtClean="0">
                <a:latin typeface="Helvetica Light" panose="020B0403020202020204" pitchFamily="34" charset="0"/>
              </a:rPr>
              <a:t>Vivienda</a:t>
            </a:r>
            <a:r>
              <a:rPr lang="en-US" sz="900" dirty="0" smtClean="0">
                <a:latin typeface="Helvetica Light" panose="020B0403020202020204" pitchFamily="34" charset="0"/>
              </a:rPr>
              <a:t> para </a:t>
            </a:r>
            <a:r>
              <a:rPr lang="en-US" sz="900" dirty="0" err="1" smtClean="0">
                <a:latin typeface="Helvetica Light" panose="020B0403020202020204" pitchFamily="34" charset="0"/>
              </a:rPr>
              <a:t>los</a:t>
            </a:r>
            <a:r>
              <a:rPr lang="en-US" sz="900" dirty="0" smtClean="0">
                <a:latin typeface="Helvetica Light" panose="020B0403020202020204" pitchFamily="34" charset="0"/>
              </a:rPr>
              <a:t> </a:t>
            </a:r>
            <a:r>
              <a:rPr lang="en-US" sz="900" dirty="0" err="1" smtClean="0">
                <a:latin typeface="Helvetica Light" panose="020B0403020202020204" pitchFamily="34" charset="0"/>
              </a:rPr>
              <a:t>Ciudadanos</a:t>
            </a:r>
            <a:r>
              <a:rPr lang="en-001" sz="900" dirty="0" smtClean="0">
                <a:latin typeface="Helvetica Light" panose="020B0403020202020204" pitchFamily="34" charset="0"/>
              </a:rPr>
              <a:t>” (</a:t>
            </a:r>
            <a:r>
              <a:rPr lang="en-US" sz="900" dirty="0" smtClean="0">
                <a:latin typeface="Helvetica Light" panose="020B0403020202020204" pitchFamily="34" charset="0"/>
              </a:rPr>
              <a:t>Citizens</a:t>
            </a:r>
            <a:r>
              <a:rPr lang="en-US" sz="900" dirty="0">
                <a:latin typeface="Helvetica Light" panose="020B0403020202020204" pitchFamily="34" charset="0"/>
              </a:rPr>
              <a:t>’ Housing and Planning </a:t>
            </a:r>
            <a:r>
              <a:rPr lang="en-US" sz="900" dirty="0" smtClean="0">
                <a:latin typeface="Helvetica Light" panose="020B0403020202020204" pitchFamily="34" charset="0"/>
              </a:rPr>
              <a:t>Association</a:t>
            </a:r>
            <a:r>
              <a:rPr lang="en-001" sz="900" dirty="0" smtClean="0">
                <a:latin typeface="Helvetica Light" panose="020B0403020202020204" pitchFamily="34" charset="0"/>
              </a:rPr>
              <a:t>, </a:t>
            </a:r>
            <a:r>
              <a:rPr lang="en-US" sz="900" dirty="0" smtClean="0">
                <a:latin typeface="Helvetica Light" panose="020B0403020202020204" pitchFamily="34" charset="0"/>
              </a:rPr>
              <a:t>CHAPA</a:t>
            </a:r>
            <a:r>
              <a:rPr lang="en-US" sz="900" dirty="0">
                <a:latin typeface="Helvetica Light" panose="020B0403020202020204" pitchFamily="34" charset="0"/>
              </a:rPr>
              <a:t>) </a:t>
            </a:r>
            <a:r>
              <a:rPr lang="en-US" sz="900" dirty="0" smtClean="0">
                <a:latin typeface="Helvetica Light" panose="020B0403020202020204" pitchFamily="34" charset="0"/>
              </a:rPr>
              <a:t>o </a:t>
            </a:r>
            <a:r>
              <a:rPr lang="en-US" sz="900" dirty="0" err="1" smtClean="0">
                <a:latin typeface="Helvetica Light" panose="020B0403020202020204" pitchFamily="34" charset="0"/>
              </a:rPr>
              <a:t>llame</a:t>
            </a:r>
            <a:r>
              <a:rPr lang="en-US" sz="900" dirty="0" smtClean="0">
                <a:latin typeface="Helvetica Light" panose="020B0403020202020204" pitchFamily="34" charset="0"/>
              </a:rPr>
              <a:t> al 617-742-0820</a:t>
            </a:r>
            <a:r>
              <a:rPr lang="en-US" sz="900" dirty="0">
                <a:latin typeface="Helvetica Light" panose="020B0403020202020204" pitchFamily="34" charset="0"/>
              </a:rPr>
              <a:t>.</a:t>
            </a:r>
          </a:p>
        </p:txBody>
      </p:sp>
      <p:pic>
        <p:nvPicPr>
          <p:cNvPr id="65" name="Picture 64" descr="Qr code&#10;&#10;Description automatically generated">
            <a:extLst>
              <a:ext uri="{FF2B5EF4-FFF2-40B4-BE49-F238E27FC236}">
                <a16:creationId xmlns:a16="http://schemas.microsoft.com/office/drawing/2014/main" id="{E11511A1-CEB6-8148-A41C-3EFB74DA33F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533260" y="5749344"/>
            <a:ext cx="411480" cy="411480"/>
          </a:xfrm>
          <a:prstGeom prst="rect">
            <a:avLst/>
          </a:prstGeom>
        </p:spPr>
      </p:pic>
      <p:pic>
        <p:nvPicPr>
          <p:cNvPr id="6" name="Picture 5" descr="Logo&#10;&#10;Description automatically generated with medium confidence">
            <a:extLst>
              <a:ext uri="{FF2B5EF4-FFF2-40B4-BE49-F238E27FC236}">
                <a16:creationId xmlns:a16="http://schemas.microsoft.com/office/drawing/2014/main" id="{FDFED315-F3C3-274D-A100-D8357B479AA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51421" y="5901021"/>
            <a:ext cx="1109517" cy="610806"/>
          </a:xfrm>
          <a:prstGeom prst="rect">
            <a:avLst/>
          </a:prstGeom>
        </p:spPr>
      </p:pic>
      <p:pic>
        <p:nvPicPr>
          <p:cNvPr id="38" name="Picture 37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1FE86D3B-CF94-D547-8348-D2ECF28863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9489" y="359803"/>
            <a:ext cx="565785" cy="56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92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FB6C31F7B677469C7CC8B9DD6B63D0" ma:contentTypeVersion="12" ma:contentTypeDescription="Create a new document." ma:contentTypeScope="" ma:versionID="69c9c6f151330bc51c8f592693e861fc">
  <xsd:schema xmlns:xsd="http://www.w3.org/2001/XMLSchema" xmlns:xs="http://www.w3.org/2001/XMLSchema" xmlns:p="http://schemas.microsoft.com/office/2006/metadata/properties" xmlns:ns2="6a68dead-cc65-4be7-a1c5-fad9282055f1" xmlns:ns3="4a7dbaee-d756-4a4b-b1f5-897b4f3c31a2" targetNamespace="http://schemas.microsoft.com/office/2006/metadata/properties" ma:root="true" ma:fieldsID="ff20dfcdd6e5aad789488228c54dd3f2" ns2:_="" ns3:_="">
    <xsd:import namespace="6a68dead-cc65-4be7-a1c5-fad9282055f1"/>
    <xsd:import namespace="4a7dbaee-d756-4a4b-b1f5-897b4f3c31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68dead-cc65-4be7-a1c5-fad9282055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7dbaee-d756-4a4b-b1f5-897b4f3c31a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9C6B3C-4F25-45AD-8B11-9598E1915C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68dead-cc65-4be7-a1c5-fad9282055f1"/>
    <ds:schemaRef ds:uri="4a7dbaee-d756-4a4b-b1f5-897b4f3c31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0F04271-44CE-409A-937B-7AB26783F809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6a68dead-cc65-4be7-a1c5-fad9282055f1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4a7dbaee-d756-4a4b-b1f5-897b4f3c31a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47F9A7E-DBDB-472B-B0DF-ABDD00FCFCA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1446</TotalTime>
  <Words>554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Helvetica Light</vt:lpstr>
      <vt:lpstr>Segoe UI Symbol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Un, Kit</dc:creator>
  <cp:lastModifiedBy>Shawn Lindholm</cp:lastModifiedBy>
  <cp:revision>30</cp:revision>
  <dcterms:created xsi:type="dcterms:W3CDTF">2021-03-22T15:11:20Z</dcterms:created>
  <dcterms:modified xsi:type="dcterms:W3CDTF">2021-04-26T19:45:25Z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0x010100F6FB6C31F7B677469C7CC8B9DD6B63D0</vt:lpwstr>
  </property>
</Properties>
</file>