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00584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ner, Brooks" initials="WB" lastIdx="1" clrIdx="0">
    <p:extLst>
      <p:ext uri="{19B8F6BF-5375-455C-9EA6-DF929625EA0E}">
        <p15:presenceInfo xmlns:p15="http://schemas.microsoft.com/office/powerpoint/2012/main" userId="Winner, Brook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722"/>
    <a:srgbClr val="3036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5"/>
  </p:normalViewPr>
  <p:slideViewPr>
    <p:cSldViewPr snapToGrid="0" snapToObjects="1">
      <p:cViewPr>
        <p:scale>
          <a:sx n="110" d="100"/>
          <a:sy n="110" d="100"/>
        </p:scale>
        <p:origin x="276"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122363"/>
            <a:ext cx="854964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57300" y="3602038"/>
            <a:ext cx="75438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8BB42A2-7392-2E46-91EA-55B6C0BBD11A}"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174524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BB42A2-7392-2E46-91EA-55B6C0BBD11A}"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1603888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365125"/>
            <a:ext cx="2168843"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365125"/>
            <a:ext cx="638079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BB42A2-7392-2E46-91EA-55B6C0BBD11A}"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2351990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BB42A2-7392-2E46-91EA-55B6C0BBD11A}"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3310050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709740"/>
            <a:ext cx="867537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86277" y="4589465"/>
            <a:ext cx="867537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BB42A2-7392-2E46-91EA-55B6C0BBD11A}"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1017006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1825625"/>
            <a:ext cx="427482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1825625"/>
            <a:ext cx="427482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BB42A2-7392-2E46-91EA-55B6C0BBD11A}" type="datetimeFigureOut">
              <a:rPr lang="en-US" smtClean="0"/>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392021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365127"/>
            <a:ext cx="867537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681163"/>
            <a:ext cx="425517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92826" y="2505075"/>
            <a:ext cx="425517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681163"/>
            <a:ext cx="427613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92066" y="2505075"/>
            <a:ext cx="427613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8BB42A2-7392-2E46-91EA-55B6C0BBD11A}" type="datetimeFigureOut">
              <a:rPr lang="en-US" smtClean="0"/>
              <a:t>4/23/2021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4096968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BB42A2-7392-2E46-91EA-55B6C0BBD11A}" type="datetimeFigureOut">
              <a:rPr lang="en-US" smtClean="0"/>
              <a:t>4/23/2021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3700151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BB42A2-7392-2E46-91EA-55B6C0BBD11A}" type="datetimeFigureOut">
              <a:rPr lang="en-US" smtClean="0"/>
              <a:t>4/23/2021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799809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457200"/>
            <a:ext cx="3244096"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76130" y="987427"/>
            <a:ext cx="509206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057400"/>
            <a:ext cx="324409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BB42A2-7392-2E46-91EA-55B6C0BBD11A}" type="datetimeFigureOut">
              <a:rPr lang="en-US" smtClean="0"/>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1576652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457200"/>
            <a:ext cx="3244096"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987427"/>
            <a:ext cx="5092065"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92825" y="2057400"/>
            <a:ext cx="324409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BB42A2-7392-2E46-91EA-55B6C0BBD11A}" type="datetimeFigureOut">
              <a:rPr lang="en-US" smtClean="0"/>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4288355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365127"/>
            <a:ext cx="867537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1825625"/>
            <a:ext cx="86753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6356352"/>
            <a:ext cx="226314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BB42A2-7392-2E46-91EA-55B6C0BBD11A}" type="datetimeFigureOut">
              <a:rPr lang="en-US" smtClean="0"/>
              <a:t>4/23/2021</a:t>
            </a:fld>
            <a:endParaRPr lang="en-US"/>
          </a:p>
        </p:txBody>
      </p:sp>
      <p:sp>
        <p:nvSpPr>
          <p:cNvPr id="5" name="Footer Placeholder 4"/>
          <p:cNvSpPr>
            <a:spLocks noGrp="1"/>
          </p:cNvSpPr>
          <p:nvPr>
            <p:ph type="ftr" sz="quarter" idx="3"/>
          </p:nvPr>
        </p:nvSpPr>
        <p:spPr>
          <a:xfrm>
            <a:off x="3331845" y="6356352"/>
            <a:ext cx="339471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6356352"/>
            <a:ext cx="226314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A911EC-A0F3-9D44-8855-6A5393050D61}" type="slidenum">
              <a:rPr lang="en-US" smtClean="0"/>
              <a:t>‹#›</a:t>
            </a:fld>
            <a:endParaRPr lang="en-US"/>
          </a:p>
        </p:txBody>
      </p:sp>
    </p:spTree>
    <p:extLst>
      <p:ext uri="{BB962C8B-B14F-4D97-AF65-F5344CB8AC3E}">
        <p14:creationId xmlns:p14="http://schemas.microsoft.com/office/powerpoint/2010/main" val="430331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57918A-B3EE-9D4B-969F-E6E22CC5ABA8}"/>
              </a:ext>
            </a:extLst>
          </p:cNvPr>
          <p:cNvSpPr/>
          <p:nvPr/>
        </p:nvSpPr>
        <p:spPr>
          <a:xfrm>
            <a:off x="0" y="-1"/>
            <a:ext cx="10058400" cy="1280160"/>
          </a:xfrm>
          <a:prstGeom prst="rect">
            <a:avLst/>
          </a:prstGeom>
          <a:solidFill>
            <a:srgbClr val="30364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85">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975FED0-6CBC-5443-A3DB-A543B4701B0D}"/>
              </a:ext>
            </a:extLst>
          </p:cNvPr>
          <p:cNvSpPr txBox="1"/>
          <p:nvPr/>
        </p:nvSpPr>
        <p:spPr>
          <a:xfrm>
            <a:off x="351421" y="79254"/>
            <a:ext cx="5099882" cy="1107996"/>
          </a:xfrm>
          <a:prstGeom prst="rect">
            <a:avLst/>
          </a:prstGeom>
          <a:noFill/>
        </p:spPr>
        <p:txBody>
          <a:bodyPr wrap="square" rtlCol="0">
            <a:spAutoFit/>
          </a:bodyPr>
          <a:lstStyle/>
          <a:p>
            <a:r>
              <a:rPr lang="en-US" sz="2200" b="1" spc="248" dirty="0">
                <a:solidFill>
                  <a:schemeClr val="bg1"/>
                </a:solidFill>
                <a:latin typeface="Arial" panose="020B0604020202020204" pitchFamily="34" charset="0"/>
                <a:cs typeface="Arial" panose="020B0604020202020204" pitchFamily="34" charset="0"/>
              </a:rPr>
              <a:t>HỖ TRỢ HÓA Đ</a:t>
            </a:r>
            <a:r>
              <a:rPr lang="vi-VN" sz="2200" b="1" spc="248" dirty="0">
                <a:solidFill>
                  <a:schemeClr val="bg1"/>
                </a:solidFill>
                <a:latin typeface="Arial" panose="020B0604020202020204" pitchFamily="34" charset="0"/>
                <a:cs typeface="Arial" panose="020B0604020202020204" pitchFamily="34" charset="0"/>
              </a:rPr>
              <a:t>Ơ</a:t>
            </a:r>
            <a:r>
              <a:rPr lang="en-US" sz="2200" b="1" spc="248" dirty="0">
                <a:solidFill>
                  <a:schemeClr val="bg1"/>
                </a:solidFill>
                <a:latin typeface="Arial" panose="020B0604020202020204" pitchFamily="34" charset="0"/>
                <a:cs typeface="Arial" panose="020B0604020202020204" pitchFamily="34" charset="0"/>
              </a:rPr>
              <a:t>N TIỆN ÍCH VÀ CÁC CH</a:t>
            </a:r>
            <a:r>
              <a:rPr lang="vi-VN" sz="2200" b="1" spc="248" dirty="0">
                <a:solidFill>
                  <a:schemeClr val="bg1"/>
                </a:solidFill>
                <a:latin typeface="Arial" panose="020B0604020202020204" pitchFamily="34" charset="0"/>
                <a:cs typeface="Arial" panose="020B0604020202020204" pitchFamily="34" charset="0"/>
              </a:rPr>
              <a:t>Ư</a:t>
            </a:r>
            <a:r>
              <a:rPr lang="en-US" sz="2200" b="1" spc="248" dirty="0">
                <a:solidFill>
                  <a:schemeClr val="bg1"/>
                </a:solidFill>
                <a:latin typeface="Arial" panose="020B0604020202020204" pitchFamily="34" charset="0"/>
                <a:cs typeface="Arial" panose="020B0604020202020204" pitchFamily="34" charset="0"/>
              </a:rPr>
              <a:t>ƠNG TRÌNH HỖ TRỢ THEO THỜI TIẾT</a:t>
            </a:r>
          </a:p>
        </p:txBody>
      </p:sp>
      <p:pic>
        <p:nvPicPr>
          <p:cNvPr id="7" name="Picture 6" descr="A picture containing text, sign, clipart&#10;&#10;Description automatically generated">
            <a:extLst>
              <a:ext uri="{FF2B5EF4-FFF2-40B4-BE49-F238E27FC236}">
                <a16:creationId xmlns:a16="http://schemas.microsoft.com/office/drawing/2014/main" id="{F64593DE-7C83-1246-BF62-716EAA321AEF}"/>
              </a:ext>
            </a:extLst>
          </p:cNvPr>
          <p:cNvPicPr>
            <a:picLocks noChangeAspect="1"/>
          </p:cNvPicPr>
          <p:nvPr/>
        </p:nvPicPr>
        <p:blipFill>
          <a:blip r:embed="rId2"/>
          <a:stretch>
            <a:fillRect/>
          </a:stretch>
        </p:blipFill>
        <p:spPr>
          <a:xfrm>
            <a:off x="5596189" y="357187"/>
            <a:ext cx="565785" cy="565785"/>
          </a:xfrm>
          <a:prstGeom prst="rect">
            <a:avLst/>
          </a:prstGeom>
        </p:spPr>
      </p:pic>
      <p:pic>
        <p:nvPicPr>
          <p:cNvPr id="9" name="Picture 8" descr="Logo, icon&#10;&#10;Description automatically generated">
            <a:extLst>
              <a:ext uri="{FF2B5EF4-FFF2-40B4-BE49-F238E27FC236}">
                <a16:creationId xmlns:a16="http://schemas.microsoft.com/office/drawing/2014/main" id="{D5E5EF84-E654-734C-AA5B-D8739CBD3AFC}"/>
              </a:ext>
            </a:extLst>
          </p:cNvPr>
          <p:cNvPicPr>
            <a:picLocks noChangeAspect="1"/>
          </p:cNvPicPr>
          <p:nvPr/>
        </p:nvPicPr>
        <p:blipFill>
          <a:blip r:embed="rId3"/>
          <a:stretch>
            <a:fillRect/>
          </a:stretch>
        </p:blipFill>
        <p:spPr>
          <a:xfrm>
            <a:off x="6451746" y="357187"/>
            <a:ext cx="565785" cy="565785"/>
          </a:xfrm>
          <a:prstGeom prst="rect">
            <a:avLst/>
          </a:prstGeom>
        </p:spPr>
      </p:pic>
      <p:pic>
        <p:nvPicPr>
          <p:cNvPr id="11" name="Picture 10" descr="A picture containing text, sign&#10;&#10;Description automatically generated">
            <a:extLst>
              <a:ext uri="{FF2B5EF4-FFF2-40B4-BE49-F238E27FC236}">
                <a16:creationId xmlns:a16="http://schemas.microsoft.com/office/drawing/2014/main" id="{9FE6AD51-ECBB-8342-B93E-2BAF9C094D52}"/>
              </a:ext>
            </a:extLst>
          </p:cNvPr>
          <p:cNvPicPr>
            <a:picLocks noChangeAspect="1"/>
          </p:cNvPicPr>
          <p:nvPr/>
        </p:nvPicPr>
        <p:blipFill>
          <a:blip r:embed="rId4"/>
          <a:stretch>
            <a:fillRect/>
          </a:stretch>
        </p:blipFill>
        <p:spPr>
          <a:xfrm>
            <a:off x="4963160" y="5392878"/>
            <a:ext cx="457200" cy="457200"/>
          </a:xfrm>
          <a:prstGeom prst="rect">
            <a:avLst/>
          </a:prstGeom>
        </p:spPr>
      </p:pic>
      <p:pic>
        <p:nvPicPr>
          <p:cNvPr id="13" name="Picture 12" descr="Icon&#10;&#10;Description automatically generated">
            <a:extLst>
              <a:ext uri="{FF2B5EF4-FFF2-40B4-BE49-F238E27FC236}">
                <a16:creationId xmlns:a16="http://schemas.microsoft.com/office/drawing/2014/main" id="{0BAD49E2-119C-8B49-8EBA-964488A95721}"/>
              </a:ext>
            </a:extLst>
          </p:cNvPr>
          <p:cNvPicPr>
            <a:picLocks noChangeAspect="1"/>
          </p:cNvPicPr>
          <p:nvPr/>
        </p:nvPicPr>
        <p:blipFill>
          <a:blip r:embed="rId5"/>
          <a:stretch>
            <a:fillRect/>
          </a:stretch>
        </p:blipFill>
        <p:spPr>
          <a:xfrm>
            <a:off x="8162860" y="357187"/>
            <a:ext cx="565785" cy="565785"/>
          </a:xfrm>
          <a:prstGeom prst="rect">
            <a:avLst/>
          </a:prstGeom>
        </p:spPr>
      </p:pic>
      <p:pic>
        <p:nvPicPr>
          <p:cNvPr id="15" name="Picture 14" descr="A picture containing text, clipart&#10;&#10;Description automatically generated">
            <a:extLst>
              <a:ext uri="{FF2B5EF4-FFF2-40B4-BE49-F238E27FC236}">
                <a16:creationId xmlns:a16="http://schemas.microsoft.com/office/drawing/2014/main" id="{A91A00AD-F5C9-0947-9C59-42D81A6A1FED}"/>
              </a:ext>
            </a:extLst>
          </p:cNvPr>
          <p:cNvPicPr>
            <a:picLocks noChangeAspect="1"/>
          </p:cNvPicPr>
          <p:nvPr/>
        </p:nvPicPr>
        <p:blipFill>
          <a:blip r:embed="rId6"/>
          <a:stretch>
            <a:fillRect/>
          </a:stretch>
        </p:blipFill>
        <p:spPr>
          <a:xfrm>
            <a:off x="9018416" y="357187"/>
            <a:ext cx="565785" cy="565785"/>
          </a:xfrm>
          <a:prstGeom prst="rect">
            <a:avLst/>
          </a:prstGeom>
        </p:spPr>
      </p:pic>
      <p:sp>
        <p:nvSpPr>
          <p:cNvPr id="17" name="TextBox 16">
            <a:extLst>
              <a:ext uri="{FF2B5EF4-FFF2-40B4-BE49-F238E27FC236}">
                <a16:creationId xmlns:a16="http://schemas.microsoft.com/office/drawing/2014/main" id="{92263B0F-8E32-C049-BCF4-FB9EEB827398}"/>
              </a:ext>
            </a:extLst>
          </p:cNvPr>
          <p:cNvSpPr txBox="1"/>
          <p:nvPr/>
        </p:nvSpPr>
        <p:spPr>
          <a:xfrm>
            <a:off x="866433" y="1539437"/>
            <a:ext cx="3425059" cy="307777"/>
          </a:xfrm>
          <a:prstGeom prst="rect">
            <a:avLst/>
          </a:prstGeom>
          <a:noFill/>
        </p:spPr>
        <p:txBody>
          <a:bodyPr wrap="square" rtlCol="0">
            <a:spAutoFit/>
          </a:bodyPr>
          <a:lstStyle/>
          <a:p>
            <a:r>
              <a:rPr lang="en-US" sz="1400" b="1" dirty="0" err="1">
                <a:latin typeface="Arial" panose="020B0604020202020204" pitchFamily="34" charset="0"/>
                <a:cs typeface="Arial" panose="020B0604020202020204" pitchFamily="34" charset="0"/>
              </a:rPr>
              <a:t>Hỗ</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trợ</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Hóa</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đơn</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Tiện</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ích</a:t>
            </a:r>
            <a:r>
              <a:rPr lang="en-US" sz="1400" b="1" dirty="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8C7766F6-C608-C442-A0CA-A2E1137698D0}"/>
              </a:ext>
            </a:extLst>
          </p:cNvPr>
          <p:cNvSpPr txBox="1"/>
          <p:nvPr/>
        </p:nvSpPr>
        <p:spPr>
          <a:xfrm>
            <a:off x="866433" y="1847251"/>
            <a:ext cx="3944106" cy="784830"/>
          </a:xfrm>
          <a:prstGeom prst="rect">
            <a:avLst/>
          </a:prstGeom>
          <a:noFill/>
        </p:spPr>
        <p:txBody>
          <a:bodyPr wrap="square" rtlCol="0">
            <a:spAutoFit/>
          </a:bodyPr>
          <a:lstStyle/>
          <a:p>
            <a:r>
              <a:rPr lang="vi-VN" sz="900" dirty="0" err="1">
                <a:latin typeface="Arial" panose="020B0604020202020204" pitchFamily="34" charset="0"/>
                <a:cs typeface="Arial" panose="020B0604020202020204" pitchFamily="34" charset="0"/>
              </a:rPr>
              <a:t>Quý</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vị</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có</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phải</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là</a:t>
            </a:r>
            <a:r>
              <a:rPr lang="vi-VN" sz="900" dirty="0">
                <a:latin typeface="Arial" panose="020B0604020202020204" pitchFamily="34" charset="0"/>
                <a:cs typeface="Arial" panose="020B0604020202020204" pitchFamily="34" charset="0"/>
              </a:rPr>
              <a:t> cư dân </a:t>
            </a:r>
            <a:r>
              <a:rPr lang="vi-VN" sz="900" dirty="0" err="1">
                <a:latin typeface="Arial" panose="020B0604020202020204" pitchFamily="34" charset="0"/>
                <a:cs typeface="Arial" panose="020B0604020202020204" pitchFamily="34" charset="0"/>
              </a:rPr>
              <a:t>Massachusetts</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cần</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hỗ</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trợ</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về</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hóa</a:t>
            </a:r>
            <a:r>
              <a:rPr lang="vi-VN" sz="900" dirty="0">
                <a:latin typeface="Arial" panose="020B0604020202020204" pitchFamily="34" charset="0"/>
                <a:cs typeface="Arial" panose="020B0604020202020204" pitchFamily="34" charset="0"/>
              </a:rPr>
              <a:t> đơn </a:t>
            </a:r>
            <a:r>
              <a:rPr lang="vi-VN" sz="900" dirty="0" err="1">
                <a:latin typeface="Arial" panose="020B0604020202020204" pitchFamily="34" charset="0"/>
                <a:cs typeface="Arial" panose="020B0604020202020204" pitchFamily="34" charset="0"/>
              </a:rPr>
              <a:t>tiện</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ích</a:t>
            </a:r>
            <a:r>
              <a:rPr lang="vi-VN" sz="900" dirty="0">
                <a:latin typeface="Arial" panose="020B0604020202020204" pitchFamily="34" charset="0"/>
                <a:cs typeface="Arial" panose="020B0604020202020204" pitchFamily="34" charset="0"/>
              </a:rPr>
              <a:t> không? Nếu quý vị hoặc gia đình quý vị đang nhận hỗ trợ từ SNAP, School Breakfast/Lunch Program (Chương trình Bữa sáng/Bữa trưa </a:t>
            </a:r>
            <a:r>
              <a:rPr lang="en-US" sz="900" dirty="0" err="1">
                <a:latin typeface="Arial" panose="020B0604020202020204" pitchFamily="34" charset="0"/>
                <a:cs typeface="Arial" panose="020B0604020202020204" pitchFamily="34" charset="0"/>
              </a:rPr>
              <a:t>của</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Trường), Mass Health, hoặc các chương trình hỗ trợ khác, </a:t>
            </a:r>
            <a:r>
              <a:rPr lang="en-US" sz="900" dirty="0" err="1">
                <a:latin typeface="Arial" panose="020B0604020202020204" pitchFamily="34" charset="0"/>
                <a:cs typeface="Arial" panose="020B0604020202020204" pitchFamily="34" charset="0"/>
              </a:rPr>
              <a:t>thì</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quý vị có thể đủ điều kiện để được giảm giá cho các hóa đơn </a:t>
            </a:r>
            <a:r>
              <a:rPr lang="en-US" sz="900" dirty="0">
                <a:latin typeface="Arial" panose="020B0604020202020204" pitchFamily="34" charset="0"/>
                <a:cs typeface="Arial" panose="020B0604020202020204" pitchFamily="34" charset="0"/>
              </a:rPr>
              <a:t>gas </a:t>
            </a:r>
            <a:r>
              <a:rPr lang="vi-VN" sz="900" dirty="0">
                <a:latin typeface="Arial" panose="020B0604020202020204" pitchFamily="34" charset="0"/>
                <a:cs typeface="Arial" panose="020B0604020202020204" pitchFamily="34" charset="0"/>
              </a:rPr>
              <a:t>và/hoặc điện</a:t>
            </a:r>
            <a:r>
              <a:rPr lang="en-US" sz="900" dirty="0">
                <a:latin typeface="Arial" panose="020B0604020202020204" pitchFamily="34" charset="0"/>
                <a:cs typeface="Arial" panose="020B0604020202020204" pitchFamily="34" charset="0"/>
              </a:rPr>
              <a:t>.</a:t>
            </a:r>
          </a:p>
        </p:txBody>
      </p:sp>
      <p:sp>
        <p:nvSpPr>
          <p:cNvPr id="20" name="TextBox 19">
            <a:extLst>
              <a:ext uri="{FF2B5EF4-FFF2-40B4-BE49-F238E27FC236}">
                <a16:creationId xmlns:a16="http://schemas.microsoft.com/office/drawing/2014/main" id="{775A439C-0357-3349-9311-7E307D2332DC}"/>
              </a:ext>
            </a:extLst>
          </p:cNvPr>
          <p:cNvSpPr txBox="1"/>
          <p:nvPr/>
        </p:nvSpPr>
        <p:spPr>
          <a:xfrm>
            <a:off x="1373293" y="2571808"/>
            <a:ext cx="3209660" cy="507831"/>
          </a:xfrm>
          <a:prstGeom prst="rect">
            <a:avLst/>
          </a:prstGeom>
          <a:noFill/>
        </p:spPr>
        <p:txBody>
          <a:bodyPr wrap="square" rtlCol="0">
            <a:spAutoFit/>
          </a:bodyPr>
          <a:lstStyle/>
          <a:p>
            <a:r>
              <a:rPr lang="en-US" sz="900" b="1" dirty="0">
                <a:latin typeface="Arial" panose="020B0604020202020204" pitchFamily="34" charset="0"/>
                <a:cs typeface="Arial" panose="020B0604020202020204" pitchFamily="34" charset="0"/>
              </a:rPr>
              <a:t>Eversource</a:t>
            </a:r>
            <a:endParaRPr lang="en-US" sz="900" dirty="0">
              <a:latin typeface="Arial" panose="020B0604020202020204" pitchFamily="34" charset="0"/>
              <a:cs typeface="Arial" panose="020B0604020202020204" pitchFamily="34" charset="0"/>
            </a:endParaRPr>
          </a:p>
          <a:p>
            <a:r>
              <a:rPr lang="en-US" sz="900" dirty="0" err="1">
                <a:latin typeface="Arial" panose="020B0604020202020204" pitchFamily="34" charset="0"/>
                <a:cs typeface="Arial" panose="020B0604020202020204" pitchFamily="34" charset="0"/>
              </a:rPr>
              <a:t>Tìm</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hiểu</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thêm</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về</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các</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mức</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giảm</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giá</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của</a:t>
            </a:r>
            <a:r>
              <a:rPr lang="en-US" sz="900" dirty="0">
                <a:latin typeface="Arial" panose="020B0604020202020204" pitchFamily="34" charset="0"/>
                <a:cs typeface="Arial" panose="020B0604020202020204" pitchFamily="34" charset="0"/>
              </a:rPr>
              <a:t> Eversource</a:t>
            </a:r>
            <a:r>
              <a:rPr lang="en-US" sz="900"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tại</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đây</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hoặc</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gọi</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số</a:t>
            </a:r>
            <a:r>
              <a:rPr lang="en-US" sz="900" dirty="0">
                <a:latin typeface="Arial" panose="020B0604020202020204" pitchFamily="34" charset="0"/>
                <a:cs typeface="Arial" panose="020B0604020202020204" pitchFamily="34" charset="0"/>
              </a:rPr>
              <a:t> 800-592-2000.</a:t>
            </a:r>
          </a:p>
        </p:txBody>
      </p:sp>
      <p:sp>
        <p:nvSpPr>
          <p:cNvPr id="21" name="TextBox 20">
            <a:extLst>
              <a:ext uri="{FF2B5EF4-FFF2-40B4-BE49-F238E27FC236}">
                <a16:creationId xmlns:a16="http://schemas.microsoft.com/office/drawing/2014/main" id="{973D3001-859A-E544-ADB8-2649ACAFDAA2}"/>
              </a:ext>
            </a:extLst>
          </p:cNvPr>
          <p:cNvSpPr txBox="1"/>
          <p:nvPr/>
        </p:nvSpPr>
        <p:spPr>
          <a:xfrm>
            <a:off x="1373292" y="3099374"/>
            <a:ext cx="3151849" cy="784830"/>
          </a:xfrm>
          <a:prstGeom prst="rect">
            <a:avLst/>
          </a:prstGeom>
          <a:noFill/>
        </p:spPr>
        <p:txBody>
          <a:bodyPr wrap="square" rtlCol="0">
            <a:spAutoFit/>
          </a:bodyPr>
          <a:lstStyle/>
          <a:p>
            <a:r>
              <a:rPr lang="en-US" sz="900" b="1" dirty="0">
                <a:latin typeface="Arial" panose="020B0604020202020204" pitchFamily="34" charset="0"/>
                <a:cs typeface="Arial" panose="020B0604020202020204" pitchFamily="34" charset="0"/>
              </a:rPr>
              <a:t>National Grid (</a:t>
            </a:r>
            <a:r>
              <a:rPr lang="en-US" sz="900" b="1" dirty="0" err="1">
                <a:latin typeface="Arial" panose="020B0604020202020204" pitchFamily="34" charset="0"/>
                <a:cs typeface="Arial" panose="020B0604020202020204" pitchFamily="34" charset="0"/>
              </a:rPr>
              <a:t>Mạng</a:t>
            </a:r>
            <a:r>
              <a:rPr lang="vi-VN" sz="900" b="1" dirty="0">
                <a:latin typeface="Arial" panose="020B0604020202020204" pitchFamily="34" charset="0"/>
                <a:cs typeface="Arial" panose="020B0604020202020204" pitchFamily="34" charset="0"/>
              </a:rPr>
              <a:t> </a:t>
            </a:r>
            <a:r>
              <a:rPr lang="vi-VN" sz="900" b="1" dirty="0" err="1">
                <a:latin typeface="Arial" panose="020B0604020202020204" pitchFamily="34" charset="0"/>
                <a:cs typeface="Arial" panose="020B0604020202020204" pitchFamily="34" charset="0"/>
              </a:rPr>
              <a:t>lưới</a:t>
            </a:r>
            <a:r>
              <a:rPr lang="vi-VN" sz="900" b="1" dirty="0">
                <a:latin typeface="Arial" panose="020B0604020202020204" pitchFamily="34" charset="0"/>
                <a:cs typeface="Arial" panose="020B0604020202020204" pitchFamily="34" charset="0"/>
              </a:rPr>
              <a:t> </a:t>
            </a:r>
            <a:r>
              <a:rPr lang="vi-VN" sz="900" b="1" dirty="0" err="1">
                <a:latin typeface="Arial" panose="020B0604020202020204" pitchFamily="34" charset="0"/>
                <a:cs typeface="Arial" panose="020B0604020202020204" pitchFamily="34" charset="0"/>
              </a:rPr>
              <a:t>Quốc</a:t>
            </a:r>
            <a:r>
              <a:rPr lang="vi-VN" sz="900" b="1" dirty="0">
                <a:latin typeface="Arial" panose="020B0604020202020204" pitchFamily="34" charset="0"/>
                <a:cs typeface="Arial" panose="020B0604020202020204" pitchFamily="34" charset="0"/>
              </a:rPr>
              <a:t> gia</a:t>
            </a:r>
            <a:r>
              <a:rPr lang="en-US" sz="900" b="1" dirty="0">
                <a:latin typeface="Arial" panose="020B0604020202020204" pitchFamily="34" charset="0"/>
                <a:cs typeface="Arial" panose="020B0604020202020204" pitchFamily="34" charset="0"/>
              </a:rPr>
              <a:t>)</a:t>
            </a:r>
          </a:p>
          <a:p>
            <a:r>
              <a:rPr lang="vi-VN" sz="900" dirty="0">
                <a:latin typeface="Arial" panose="020B0604020202020204" pitchFamily="34" charset="0"/>
                <a:cs typeface="Arial" panose="020B0604020202020204" pitchFamily="34" charset="0"/>
              </a:rPr>
              <a:t>Mức giá giảm</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đối</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với</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thu nhập thấp của National Grid (</a:t>
            </a:r>
            <a:r>
              <a:rPr lang="en-US" sz="900" dirty="0" err="1">
                <a:latin typeface="Arial" panose="020B0604020202020204" pitchFamily="34" charset="0"/>
                <a:cs typeface="Arial" panose="020B0604020202020204" pitchFamily="34" charset="0"/>
              </a:rPr>
              <a:t>Mạng</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lưới</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Quốc</a:t>
            </a:r>
            <a:r>
              <a:rPr lang="vi-VN" sz="900" dirty="0">
                <a:latin typeface="Arial" panose="020B0604020202020204" pitchFamily="34" charset="0"/>
                <a:cs typeface="Arial" panose="020B0604020202020204" pitchFamily="34" charset="0"/>
              </a:rPr>
              <a:t> gia) </a:t>
            </a:r>
            <a:r>
              <a:rPr lang="en-US" sz="900" dirty="0" err="1">
                <a:latin typeface="Arial" panose="020B0604020202020204" pitchFamily="34" charset="0"/>
                <a:cs typeface="Arial" panose="020B0604020202020204" pitchFamily="34" charset="0"/>
              </a:rPr>
              <a:t>cung</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cấp</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các</a:t>
            </a:r>
            <a:r>
              <a:rPr lang="vi-VN" sz="900" dirty="0">
                <a:latin typeface="Arial" panose="020B0604020202020204" pitchFamily="34" charset="0"/>
                <a:cs typeface="Arial" panose="020B0604020202020204" pitchFamily="34" charset="0"/>
              </a:rPr>
              <a:t> mức giảm</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giá</a:t>
            </a:r>
            <a:r>
              <a:rPr lang="vi-VN" sz="900" dirty="0">
                <a:latin typeface="Arial" panose="020B0604020202020204" pitchFamily="34" charset="0"/>
                <a:cs typeface="Arial" panose="020B0604020202020204" pitchFamily="34" charset="0"/>
              </a:rPr>
              <a:t> đối với hóa đơn tiền điện cho những cư dân đủ điều kiện </a:t>
            </a:r>
            <a:r>
              <a:rPr lang="en-US" sz="900" dirty="0" err="1">
                <a:latin typeface="Arial" panose="020B0604020202020204" pitchFamily="34" charset="0"/>
                <a:cs typeface="Arial" panose="020B0604020202020204" pitchFamily="34" charset="0"/>
              </a:rPr>
              <a:t>xét</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về thu nhập. </a:t>
            </a:r>
            <a:r>
              <a:rPr lang="vi-VN" sz="900" dirty="0" err="1">
                <a:latin typeface="Arial" panose="020B0604020202020204" pitchFamily="34" charset="0"/>
                <a:cs typeface="Arial" panose="020B0604020202020204" pitchFamily="34" charset="0"/>
              </a:rPr>
              <a:t>Nộp</a:t>
            </a:r>
            <a:r>
              <a:rPr lang="vi-VN" sz="900" dirty="0">
                <a:latin typeface="Arial" panose="020B0604020202020204" pitchFamily="34" charset="0"/>
                <a:cs typeface="Arial" panose="020B0604020202020204" pitchFamily="34" charset="0"/>
              </a:rPr>
              <a:t> đơn </a:t>
            </a:r>
            <a:r>
              <a:rPr lang="en-US" sz="900" u="sng" dirty="0" err="1">
                <a:solidFill>
                  <a:srgbClr val="F26722"/>
                </a:solidFill>
                <a:latin typeface="Arial" panose="020B0604020202020204" pitchFamily="34" charset="0"/>
                <a:cs typeface="Arial" panose="020B0604020202020204" pitchFamily="34" charset="0"/>
              </a:rPr>
              <a:t>tại</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đây</a:t>
            </a:r>
            <a:r>
              <a:rPr lang="vi-VN" sz="900" dirty="0">
                <a:latin typeface="Arial" panose="020B0604020202020204" pitchFamily="34" charset="0"/>
                <a:cs typeface="Arial" panose="020B0604020202020204" pitchFamily="34" charset="0"/>
              </a:rPr>
              <a:t> hoặc gọi</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số</a:t>
            </a:r>
            <a:r>
              <a:rPr lang="vi-VN" sz="900" dirty="0">
                <a:latin typeface="Arial" panose="020B0604020202020204" pitchFamily="34" charset="0"/>
                <a:cs typeface="Arial" panose="020B0604020202020204" pitchFamily="34" charset="0"/>
              </a:rPr>
              <a:t> 800-322-3223</a:t>
            </a:r>
            <a:r>
              <a:rPr lang="en-US" sz="900" dirty="0">
                <a:latin typeface="Arial" panose="020B0604020202020204" pitchFamily="34" charset="0"/>
                <a:cs typeface="Arial" panose="020B0604020202020204" pitchFamily="34" charset="0"/>
              </a:rPr>
              <a:t>.</a:t>
            </a:r>
          </a:p>
        </p:txBody>
      </p:sp>
      <p:pic>
        <p:nvPicPr>
          <p:cNvPr id="23" name="Picture 22" descr="Qr code&#10;&#10;Description automatically generated">
            <a:extLst>
              <a:ext uri="{FF2B5EF4-FFF2-40B4-BE49-F238E27FC236}">
                <a16:creationId xmlns:a16="http://schemas.microsoft.com/office/drawing/2014/main" id="{8BFD0689-0D6D-E34F-8ABC-919F37172F34}"/>
              </a:ext>
            </a:extLst>
          </p:cNvPr>
          <p:cNvPicPr>
            <a:picLocks noChangeAspect="1"/>
          </p:cNvPicPr>
          <p:nvPr/>
        </p:nvPicPr>
        <p:blipFill>
          <a:blip r:embed="rId7"/>
          <a:stretch>
            <a:fillRect/>
          </a:stretch>
        </p:blipFill>
        <p:spPr>
          <a:xfrm>
            <a:off x="959566" y="2632042"/>
            <a:ext cx="365760" cy="365760"/>
          </a:xfrm>
          <a:prstGeom prst="rect">
            <a:avLst/>
          </a:prstGeom>
        </p:spPr>
      </p:pic>
      <p:pic>
        <p:nvPicPr>
          <p:cNvPr id="25" name="Picture 24" descr="Qr code&#10;&#10;Description automatically generated">
            <a:extLst>
              <a:ext uri="{FF2B5EF4-FFF2-40B4-BE49-F238E27FC236}">
                <a16:creationId xmlns:a16="http://schemas.microsoft.com/office/drawing/2014/main" id="{DC240F10-2921-4041-B969-1461AF873D64}"/>
              </a:ext>
            </a:extLst>
          </p:cNvPr>
          <p:cNvPicPr>
            <a:picLocks noChangeAspect="1"/>
          </p:cNvPicPr>
          <p:nvPr/>
        </p:nvPicPr>
        <p:blipFill>
          <a:blip r:embed="rId8"/>
          <a:stretch>
            <a:fillRect/>
          </a:stretch>
        </p:blipFill>
        <p:spPr>
          <a:xfrm>
            <a:off x="959566" y="3186310"/>
            <a:ext cx="365760" cy="365760"/>
          </a:xfrm>
          <a:prstGeom prst="rect">
            <a:avLst/>
          </a:prstGeom>
        </p:spPr>
      </p:pic>
      <p:sp>
        <p:nvSpPr>
          <p:cNvPr id="26" name="TextBox 25">
            <a:extLst>
              <a:ext uri="{FF2B5EF4-FFF2-40B4-BE49-F238E27FC236}">
                <a16:creationId xmlns:a16="http://schemas.microsoft.com/office/drawing/2014/main" id="{7AA5366D-4D3F-6547-B278-B77E01ECD0E9}"/>
              </a:ext>
            </a:extLst>
          </p:cNvPr>
          <p:cNvSpPr txBox="1"/>
          <p:nvPr/>
        </p:nvSpPr>
        <p:spPr>
          <a:xfrm>
            <a:off x="866433" y="3914626"/>
            <a:ext cx="4096727" cy="523220"/>
          </a:xfrm>
          <a:prstGeom prst="rect">
            <a:avLst/>
          </a:prstGeom>
          <a:noFill/>
        </p:spPr>
        <p:txBody>
          <a:bodyPr wrap="square" rtlCol="0">
            <a:spAutoFit/>
          </a:bodyPr>
          <a:lstStyle/>
          <a:p>
            <a:r>
              <a:rPr lang="en-US" sz="1400" b="1" dirty="0" err="1">
                <a:latin typeface="Arial" panose="020B0604020202020204" pitchFamily="34" charset="0"/>
                <a:cs typeface="Arial" panose="020B0604020202020204" pitchFamily="34" charset="0"/>
              </a:rPr>
              <a:t>Các</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gói</a:t>
            </a:r>
            <a:r>
              <a:rPr lang="en-US" sz="1400" b="1" dirty="0">
                <a:latin typeface="Arial" panose="020B0604020202020204" pitchFamily="34" charset="0"/>
                <a:cs typeface="Arial" panose="020B0604020202020204" pitchFamily="34" charset="0"/>
              </a:rPr>
              <a:t> Thanh </a:t>
            </a:r>
            <a:r>
              <a:rPr lang="en-US" sz="1400" b="1" dirty="0" err="1">
                <a:latin typeface="Arial" panose="020B0604020202020204" pitchFamily="34" charset="0"/>
                <a:cs typeface="Arial" panose="020B0604020202020204" pitchFamily="34" charset="0"/>
              </a:rPr>
              <a:t>toán</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Hàng</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tháng</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và</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Miễn</a:t>
            </a:r>
            <a:r>
              <a:rPr lang="en-US" sz="1400" b="1" dirty="0">
                <a:latin typeface="Arial" panose="020B0604020202020204" pitchFamily="34" charset="0"/>
                <a:cs typeface="Arial" panose="020B0604020202020204" pitchFamily="34" charset="0"/>
              </a:rPr>
              <a:t> Thanh </a:t>
            </a:r>
            <a:r>
              <a:rPr lang="en-US" sz="1400" b="1" dirty="0" err="1">
                <a:latin typeface="Arial" panose="020B0604020202020204" pitchFamily="34" charset="0"/>
                <a:cs typeface="Arial" panose="020B0604020202020204" pitchFamily="34" charset="0"/>
              </a:rPr>
              <a:t>toán</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Hóa</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đơn</a:t>
            </a:r>
            <a:r>
              <a:rPr lang="en-US" sz="1400" b="1" dirty="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2617E844-0D80-CB40-A24B-48A5E3657838}"/>
              </a:ext>
            </a:extLst>
          </p:cNvPr>
          <p:cNvSpPr txBox="1"/>
          <p:nvPr/>
        </p:nvSpPr>
        <p:spPr>
          <a:xfrm>
            <a:off x="1373293" y="4366618"/>
            <a:ext cx="3151848" cy="784830"/>
          </a:xfrm>
          <a:prstGeom prst="rect">
            <a:avLst/>
          </a:prstGeom>
          <a:noFill/>
        </p:spPr>
        <p:txBody>
          <a:bodyPr wrap="square" rtlCol="0">
            <a:spAutoFit/>
          </a:bodyPr>
          <a:lstStyle/>
          <a:p>
            <a:r>
              <a:rPr lang="en-US" sz="900" b="1" dirty="0">
                <a:latin typeface="Arial" panose="020B0604020202020204" pitchFamily="34" charset="0"/>
                <a:cs typeface="Arial" panose="020B0604020202020204" pitchFamily="34" charset="0"/>
              </a:rPr>
              <a:t>Eversource</a:t>
            </a:r>
            <a:endParaRPr lang="en-US" sz="900" dirty="0">
              <a:latin typeface="Arial" panose="020B0604020202020204" pitchFamily="34" charset="0"/>
              <a:cs typeface="Arial" panose="020B0604020202020204" pitchFamily="34" charset="0"/>
            </a:endParaRPr>
          </a:p>
          <a:p>
            <a:r>
              <a:rPr lang="vi-VN" sz="900" dirty="0" err="1">
                <a:latin typeface="Arial" panose="020B0604020202020204" pitchFamily="34" charset="0"/>
                <a:cs typeface="Arial" panose="020B0604020202020204" pitchFamily="34" charset="0"/>
              </a:rPr>
              <a:t>Eversource</a:t>
            </a:r>
            <a:r>
              <a:rPr lang="vi-VN" sz="900" dirty="0">
                <a:latin typeface="Arial" panose="020B0604020202020204" pitchFamily="34" charset="0"/>
                <a:cs typeface="Arial" panose="020B0604020202020204" pitchFamily="34" charset="0"/>
              </a:rPr>
              <a:t> cung </a:t>
            </a:r>
            <a:r>
              <a:rPr lang="vi-VN" sz="900" dirty="0" err="1">
                <a:latin typeface="Arial" panose="020B0604020202020204" pitchFamily="34" charset="0"/>
                <a:cs typeface="Arial" panose="020B0604020202020204" pitchFamily="34" charset="0"/>
              </a:rPr>
              <a:t>cấp</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các</a:t>
            </a:r>
            <a:r>
              <a:rPr lang="vi-VN" sz="900" dirty="0">
                <a:latin typeface="Arial" panose="020B0604020202020204" pitchFamily="34" charset="0"/>
                <a:cs typeface="Arial" panose="020B0604020202020204" pitchFamily="34" charset="0"/>
              </a:rPr>
              <a:t> chương </a:t>
            </a:r>
            <a:r>
              <a:rPr lang="vi-VN" sz="900" dirty="0" err="1">
                <a:latin typeface="Arial" panose="020B0604020202020204" pitchFamily="34" charset="0"/>
                <a:cs typeface="Arial" panose="020B0604020202020204" pitchFamily="34" charset="0"/>
              </a:rPr>
              <a:t>trình</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hỗ</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trợ</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hàng</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tháng</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và</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dựa</a:t>
            </a:r>
            <a:r>
              <a:rPr lang="vi-VN" sz="900" dirty="0">
                <a:latin typeface="Arial" panose="020B0604020202020204" pitchFamily="34" charset="0"/>
                <a:cs typeface="Arial" panose="020B0604020202020204" pitchFamily="34" charset="0"/>
              </a:rPr>
              <a:t> trên thu </a:t>
            </a:r>
            <a:r>
              <a:rPr lang="vi-VN" sz="900" dirty="0" err="1">
                <a:latin typeface="Arial" panose="020B0604020202020204" pitchFamily="34" charset="0"/>
                <a:cs typeface="Arial" panose="020B0604020202020204" pitchFamily="34" charset="0"/>
              </a:rPr>
              <a:t>nhập</a:t>
            </a:r>
            <a:r>
              <a:rPr lang="vi-VN" sz="900" dirty="0">
                <a:latin typeface="Arial" panose="020B0604020202020204" pitchFamily="34" charset="0"/>
                <a:cs typeface="Arial" panose="020B0604020202020204" pitchFamily="34" charset="0"/>
              </a:rPr>
              <a:t> cho cư dân </a:t>
            </a:r>
            <a:r>
              <a:rPr lang="vi-VN" sz="900" dirty="0" err="1">
                <a:latin typeface="Arial" panose="020B0604020202020204" pitchFamily="34" charset="0"/>
                <a:cs typeface="Arial" panose="020B0604020202020204" pitchFamily="34" charset="0"/>
              </a:rPr>
              <a:t>Massachusetts</a:t>
            </a:r>
            <a:r>
              <a:rPr lang="vi-VN" sz="900" dirty="0">
                <a:latin typeface="Arial" panose="020B0604020202020204" pitchFamily="34" charset="0"/>
                <a:cs typeface="Arial" panose="020B0604020202020204" pitchFamily="34" charset="0"/>
              </a:rPr>
              <a:t> đang </a:t>
            </a:r>
            <a:r>
              <a:rPr lang="vi-VN" sz="900" dirty="0" err="1">
                <a:latin typeface="Arial" panose="020B0604020202020204" pitchFamily="34" charset="0"/>
                <a:cs typeface="Arial" panose="020B0604020202020204" pitchFamily="34" charset="0"/>
              </a:rPr>
              <a:t>gặp</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khó</a:t>
            </a:r>
            <a:r>
              <a:rPr lang="vi-VN" sz="900" dirty="0">
                <a:latin typeface="Arial" panose="020B0604020202020204" pitchFamily="34" charset="0"/>
                <a:cs typeface="Arial" panose="020B0604020202020204" pitchFamily="34" charset="0"/>
              </a:rPr>
              <a:t> khăn </a:t>
            </a:r>
            <a:r>
              <a:rPr lang="vi-VN" sz="900" dirty="0" err="1">
                <a:latin typeface="Arial" panose="020B0604020202020204" pitchFamily="34" charset="0"/>
                <a:cs typeface="Arial" panose="020B0604020202020204" pitchFamily="34" charset="0"/>
              </a:rPr>
              <a:t>với</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các</a:t>
            </a:r>
            <a:r>
              <a:rPr lang="vi-VN" sz="900" dirty="0">
                <a:latin typeface="Arial" panose="020B0604020202020204" pitchFamily="34" charset="0"/>
                <a:cs typeface="Arial" panose="020B0604020202020204" pitchFamily="34" charset="0"/>
              </a:rPr>
              <a:t> chi </a:t>
            </a:r>
            <a:r>
              <a:rPr lang="vi-VN" sz="900" dirty="0" err="1">
                <a:latin typeface="Arial" panose="020B0604020202020204" pitchFamily="34" charset="0"/>
                <a:cs typeface="Arial" panose="020B0604020202020204" pitchFamily="34" charset="0"/>
              </a:rPr>
              <a:t>phí</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tiện</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ích</a:t>
            </a:r>
            <a:r>
              <a:rPr lang="vi-VN" sz="900" dirty="0">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Hãy</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xem</a:t>
            </a:r>
            <a:r>
              <a:rPr lang="vi-VN" sz="900" dirty="0">
                <a:latin typeface="Arial" panose="020B0604020202020204" pitchFamily="34" charset="0"/>
                <a:cs typeface="Arial" panose="020B0604020202020204" pitchFamily="34" charset="0"/>
              </a:rPr>
              <a:t> chương trình nào phù hợp với quý vị hoặc gọi </a:t>
            </a:r>
            <a:r>
              <a:rPr lang="en-US" sz="900" dirty="0" err="1">
                <a:latin typeface="Arial" panose="020B0604020202020204" pitchFamily="34" charset="0"/>
                <a:cs typeface="Arial" panose="020B0604020202020204" pitchFamily="34" charset="0"/>
              </a:rPr>
              <a:t>số</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800-592-2000</a:t>
            </a:r>
            <a:r>
              <a:rPr lang="en-US" sz="900" dirty="0">
                <a:latin typeface="Arial" panose="020B0604020202020204" pitchFamily="34" charset="0"/>
                <a:cs typeface="Arial" panose="020B0604020202020204" pitchFamily="34" charset="0"/>
              </a:rPr>
              <a:t>.</a:t>
            </a:r>
          </a:p>
        </p:txBody>
      </p:sp>
      <p:sp>
        <p:nvSpPr>
          <p:cNvPr id="29" name="TextBox 28">
            <a:extLst>
              <a:ext uri="{FF2B5EF4-FFF2-40B4-BE49-F238E27FC236}">
                <a16:creationId xmlns:a16="http://schemas.microsoft.com/office/drawing/2014/main" id="{8AEEA8F6-5DFF-8C47-A8DD-E1A8E9155AB6}"/>
              </a:ext>
            </a:extLst>
          </p:cNvPr>
          <p:cNvSpPr txBox="1"/>
          <p:nvPr/>
        </p:nvSpPr>
        <p:spPr>
          <a:xfrm>
            <a:off x="1373294" y="5194993"/>
            <a:ext cx="3176254" cy="923330"/>
          </a:xfrm>
          <a:prstGeom prst="rect">
            <a:avLst/>
          </a:prstGeom>
          <a:noFill/>
        </p:spPr>
        <p:txBody>
          <a:bodyPr wrap="square" rtlCol="0">
            <a:spAutoFit/>
          </a:bodyPr>
          <a:lstStyle/>
          <a:p>
            <a:r>
              <a:rPr lang="en-US" sz="900" b="1" dirty="0">
                <a:latin typeface="Arial" panose="020B0604020202020204" pitchFamily="34" charset="0"/>
                <a:cs typeface="Arial" panose="020B0604020202020204" pitchFamily="34" charset="0"/>
              </a:rPr>
              <a:t>National Grid </a:t>
            </a:r>
            <a:r>
              <a:rPr lang="vi-VN" sz="900" b="1" dirty="0">
                <a:latin typeface="Arial" panose="020B0604020202020204" pitchFamily="34" charset="0"/>
                <a:cs typeface="Arial" panose="020B0604020202020204" pitchFamily="34" charset="0"/>
              </a:rPr>
              <a:t>(</a:t>
            </a:r>
            <a:r>
              <a:rPr lang="vi-VN" sz="900" b="1" dirty="0" err="1">
                <a:latin typeface="Arial" panose="020B0604020202020204" pitchFamily="34" charset="0"/>
                <a:cs typeface="Arial" panose="020B0604020202020204" pitchFamily="34" charset="0"/>
              </a:rPr>
              <a:t>Mạng</a:t>
            </a:r>
            <a:r>
              <a:rPr lang="vi-VN" sz="900" b="1" dirty="0">
                <a:latin typeface="Arial" panose="020B0604020202020204" pitchFamily="34" charset="0"/>
                <a:cs typeface="Arial" panose="020B0604020202020204" pitchFamily="34" charset="0"/>
              </a:rPr>
              <a:t> </a:t>
            </a:r>
            <a:r>
              <a:rPr lang="vi-VN" sz="900" b="1" dirty="0" err="1">
                <a:latin typeface="Arial" panose="020B0604020202020204" pitchFamily="34" charset="0"/>
                <a:cs typeface="Arial" panose="020B0604020202020204" pitchFamily="34" charset="0"/>
              </a:rPr>
              <a:t>lưới</a:t>
            </a:r>
            <a:r>
              <a:rPr lang="vi-VN" sz="900" b="1" dirty="0">
                <a:latin typeface="Arial" panose="020B0604020202020204" pitchFamily="34" charset="0"/>
                <a:cs typeface="Arial" panose="020B0604020202020204" pitchFamily="34" charset="0"/>
              </a:rPr>
              <a:t> </a:t>
            </a:r>
            <a:r>
              <a:rPr lang="vi-VN" sz="900" b="1" dirty="0" err="1">
                <a:latin typeface="Arial" panose="020B0604020202020204" pitchFamily="34" charset="0"/>
                <a:cs typeface="Arial" panose="020B0604020202020204" pitchFamily="34" charset="0"/>
              </a:rPr>
              <a:t>Quốc</a:t>
            </a:r>
            <a:r>
              <a:rPr lang="vi-VN" sz="900" b="1" dirty="0">
                <a:latin typeface="Arial" panose="020B0604020202020204" pitchFamily="34" charset="0"/>
                <a:cs typeface="Arial" panose="020B0604020202020204" pitchFamily="34" charset="0"/>
              </a:rPr>
              <a:t> gia)</a:t>
            </a:r>
            <a:endParaRPr lang="en-US" sz="900" dirty="0">
              <a:latin typeface="Arial" panose="020B0604020202020204" pitchFamily="34" charset="0"/>
              <a:cs typeface="Arial" panose="020B0604020202020204" pitchFamily="34" charset="0"/>
            </a:endParaRPr>
          </a:p>
          <a:p>
            <a:r>
              <a:rPr lang="vi-VN" sz="900" dirty="0">
                <a:latin typeface="Arial" panose="020B0604020202020204" pitchFamily="34" charset="0"/>
                <a:cs typeface="Arial" panose="020B0604020202020204" pitchFamily="34" charset="0"/>
              </a:rPr>
              <a:t>Nếu quý vị đang gặp khó khăn trong việc thanh toán các hóa đơn tiện ích của mình, hãy cân nhắc chọn một trong các gói thanh toán của National Grid (Mạng lưới Quốc gia) hoặc </a:t>
            </a:r>
            <a:r>
              <a:rPr lang="en-US" sz="900" dirty="0" err="1">
                <a:latin typeface="Arial" panose="020B0604020202020204" pitchFamily="34" charset="0"/>
                <a:cs typeface="Arial" panose="020B0604020202020204" pitchFamily="34" charset="0"/>
              </a:rPr>
              <a:t>các</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lựa</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chọn hoãn thanh toán. </a:t>
            </a:r>
            <a:r>
              <a:rPr lang="vi-VN" sz="900" dirty="0" err="1">
                <a:latin typeface="Arial" panose="020B0604020202020204" pitchFamily="34" charset="0"/>
                <a:cs typeface="Arial" panose="020B0604020202020204" pitchFamily="34" charset="0"/>
              </a:rPr>
              <a:t>Tìm</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hiểu</a:t>
            </a:r>
            <a:r>
              <a:rPr lang="vi-VN" sz="900" dirty="0">
                <a:latin typeface="Arial" panose="020B0604020202020204" pitchFamily="34" charset="0"/>
                <a:cs typeface="Arial" panose="020B0604020202020204" pitchFamily="34" charset="0"/>
              </a:rPr>
              <a:t> thêm </a:t>
            </a:r>
            <a:r>
              <a:rPr lang="en-US" sz="900" u="sng" dirty="0" err="1">
                <a:solidFill>
                  <a:srgbClr val="F26722"/>
                </a:solidFill>
                <a:latin typeface="Arial" panose="020B0604020202020204" pitchFamily="34" charset="0"/>
                <a:cs typeface="Arial" panose="020B0604020202020204" pitchFamily="34" charset="0"/>
              </a:rPr>
              <a:t>tại</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đây</a:t>
            </a:r>
            <a:r>
              <a:rPr lang="vi-VN" sz="900" dirty="0">
                <a:latin typeface="Arial" panose="020B0604020202020204" pitchFamily="34" charset="0"/>
                <a:cs typeface="Arial" panose="020B0604020202020204" pitchFamily="34" charset="0"/>
              </a:rPr>
              <a:t> hoặc gọi </a:t>
            </a:r>
            <a:r>
              <a:rPr lang="en-US" sz="900" dirty="0" err="1">
                <a:latin typeface="Arial" panose="020B0604020202020204" pitchFamily="34" charset="0"/>
                <a:cs typeface="Arial" panose="020B0604020202020204" pitchFamily="34" charset="0"/>
              </a:rPr>
              <a:t>số</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800-322-3223</a:t>
            </a:r>
            <a:r>
              <a:rPr lang="en-US" sz="900" dirty="0">
                <a:latin typeface="Arial" panose="020B0604020202020204" pitchFamily="34" charset="0"/>
                <a:cs typeface="Arial" panose="020B0604020202020204" pitchFamily="34" charset="0"/>
              </a:rPr>
              <a:t>.</a:t>
            </a:r>
          </a:p>
        </p:txBody>
      </p:sp>
      <p:pic>
        <p:nvPicPr>
          <p:cNvPr id="31" name="Picture 30" descr="Qr code&#10;&#10;Description automatically generated">
            <a:extLst>
              <a:ext uri="{FF2B5EF4-FFF2-40B4-BE49-F238E27FC236}">
                <a16:creationId xmlns:a16="http://schemas.microsoft.com/office/drawing/2014/main" id="{42E5FF56-0D9B-1A41-9928-69D9A812934F}"/>
              </a:ext>
            </a:extLst>
          </p:cNvPr>
          <p:cNvPicPr>
            <a:picLocks noChangeAspect="1"/>
          </p:cNvPicPr>
          <p:nvPr/>
        </p:nvPicPr>
        <p:blipFill>
          <a:blip r:embed="rId9"/>
          <a:stretch>
            <a:fillRect/>
          </a:stretch>
        </p:blipFill>
        <p:spPr>
          <a:xfrm>
            <a:off x="959566" y="4470894"/>
            <a:ext cx="365760" cy="365760"/>
          </a:xfrm>
          <a:prstGeom prst="rect">
            <a:avLst/>
          </a:prstGeom>
        </p:spPr>
      </p:pic>
      <p:pic>
        <p:nvPicPr>
          <p:cNvPr id="33" name="Picture 32" descr="Qr code&#10;&#10;Description automatically generated">
            <a:extLst>
              <a:ext uri="{FF2B5EF4-FFF2-40B4-BE49-F238E27FC236}">
                <a16:creationId xmlns:a16="http://schemas.microsoft.com/office/drawing/2014/main" id="{4E11BED2-A050-1147-8477-CAB1DD6A0DB5}"/>
              </a:ext>
            </a:extLst>
          </p:cNvPr>
          <p:cNvPicPr>
            <a:picLocks noChangeAspect="1"/>
          </p:cNvPicPr>
          <p:nvPr/>
        </p:nvPicPr>
        <p:blipFill>
          <a:blip r:embed="rId10"/>
          <a:stretch>
            <a:fillRect/>
          </a:stretch>
        </p:blipFill>
        <p:spPr>
          <a:xfrm>
            <a:off x="959566" y="5275946"/>
            <a:ext cx="365760" cy="365760"/>
          </a:xfrm>
          <a:prstGeom prst="rect">
            <a:avLst/>
          </a:prstGeom>
        </p:spPr>
      </p:pic>
      <p:sp>
        <p:nvSpPr>
          <p:cNvPr id="36" name="TextBox 35">
            <a:extLst>
              <a:ext uri="{FF2B5EF4-FFF2-40B4-BE49-F238E27FC236}">
                <a16:creationId xmlns:a16="http://schemas.microsoft.com/office/drawing/2014/main" id="{58D9B3A5-22BA-B64C-B508-1A4F53AC3487}"/>
              </a:ext>
            </a:extLst>
          </p:cNvPr>
          <p:cNvSpPr txBox="1"/>
          <p:nvPr/>
        </p:nvSpPr>
        <p:spPr>
          <a:xfrm>
            <a:off x="5479864" y="1375573"/>
            <a:ext cx="4326365" cy="523220"/>
          </a:xfrm>
          <a:prstGeom prst="rect">
            <a:avLst/>
          </a:prstGeom>
          <a:noFill/>
        </p:spPr>
        <p:txBody>
          <a:bodyPr wrap="square" rtlCol="0">
            <a:spAutoFit/>
          </a:bodyPr>
          <a:lstStyle/>
          <a:p>
            <a:r>
              <a:rPr lang="vi-VN" sz="1400" b="1" dirty="0">
                <a:latin typeface="Arial" panose="020B0604020202020204" pitchFamily="34" charset="0"/>
                <a:cs typeface="Arial" panose="020B0604020202020204" pitchFamily="34" charset="0"/>
              </a:rPr>
              <a:t>Chương </a:t>
            </a:r>
            <a:r>
              <a:rPr lang="vi-VN" sz="1400" b="1" dirty="0" err="1">
                <a:latin typeface="Arial" panose="020B0604020202020204" pitchFamily="34" charset="0"/>
                <a:cs typeface="Arial" panose="020B0604020202020204" pitchFamily="34" charset="0"/>
              </a:rPr>
              <a:t>trình</a:t>
            </a:r>
            <a:r>
              <a:rPr lang="vi-VN" sz="1400" b="1" dirty="0">
                <a:latin typeface="Arial" panose="020B0604020202020204" pitchFamily="34" charset="0"/>
                <a:cs typeface="Arial" panose="020B0604020202020204" pitchFamily="34" charset="0"/>
              </a:rPr>
              <a:t> </a:t>
            </a:r>
            <a:r>
              <a:rPr lang="vi-VN" sz="1400" b="1" dirty="0" err="1">
                <a:latin typeface="Arial" panose="020B0604020202020204" pitchFamily="34" charset="0"/>
                <a:cs typeface="Arial" panose="020B0604020202020204" pitchFamily="34" charset="0"/>
              </a:rPr>
              <a:t>Hỗ</a:t>
            </a:r>
            <a:r>
              <a:rPr lang="vi-VN" sz="1400" b="1" dirty="0">
                <a:latin typeface="Arial" panose="020B0604020202020204" pitchFamily="34" charset="0"/>
                <a:cs typeface="Arial" panose="020B0604020202020204" pitchFamily="34" charset="0"/>
              </a:rPr>
              <a:t> </a:t>
            </a:r>
            <a:r>
              <a:rPr lang="vi-VN" sz="1400" b="1" dirty="0" err="1">
                <a:latin typeface="Arial" panose="020B0604020202020204" pitchFamily="34" charset="0"/>
                <a:cs typeface="Arial" panose="020B0604020202020204" pitchFamily="34" charset="0"/>
              </a:rPr>
              <a:t>trợ</a:t>
            </a:r>
            <a:r>
              <a:rPr lang="vi-VN" sz="1400" b="1" dirty="0">
                <a:latin typeface="Arial" panose="020B0604020202020204" pitchFamily="34" charset="0"/>
                <a:cs typeface="Arial" panose="020B0604020202020204" pitchFamily="34" charset="0"/>
              </a:rPr>
              <a:t> Năng </a:t>
            </a:r>
            <a:r>
              <a:rPr lang="vi-VN" sz="1400" b="1" dirty="0" err="1">
                <a:latin typeface="Arial" panose="020B0604020202020204" pitchFamily="34" charset="0"/>
                <a:cs typeface="Arial" panose="020B0604020202020204" pitchFamily="34" charset="0"/>
              </a:rPr>
              <a:t>lượng</a:t>
            </a:r>
            <a:r>
              <a:rPr lang="vi-VN" sz="1400" b="1"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Gia </a:t>
            </a:r>
            <a:r>
              <a:rPr lang="en-US" sz="1400" b="1" dirty="0" err="1">
                <a:latin typeface="Arial" panose="020B0604020202020204" pitchFamily="34" charset="0"/>
                <a:cs typeface="Arial" panose="020B0604020202020204" pitchFamily="34" charset="0"/>
              </a:rPr>
              <a:t>đình</a:t>
            </a:r>
            <a:r>
              <a:rPr lang="en-US" sz="1400" b="1" dirty="0">
                <a:latin typeface="Arial" panose="020B0604020202020204" pitchFamily="34" charset="0"/>
                <a:cs typeface="Arial" panose="020B0604020202020204" pitchFamily="34" charset="0"/>
              </a:rPr>
              <a:t> T</a:t>
            </a:r>
            <a:r>
              <a:rPr lang="vi-VN" sz="1400" b="1" dirty="0">
                <a:latin typeface="Arial" panose="020B0604020202020204" pitchFamily="34" charset="0"/>
                <a:cs typeface="Arial" panose="020B0604020202020204" pitchFamily="34" charset="0"/>
              </a:rPr>
              <a:t>hu nhập thấp</a:t>
            </a:r>
            <a:r>
              <a:rPr lang="en-US" sz="1400" b="1" dirty="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CE408666-B688-C546-8347-9512D1C801A7}"/>
              </a:ext>
            </a:extLst>
          </p:cNvPr>
          <p:cNvSpPr txBox="1"/>
          <p:nvPr/>
        </p:nvSpPr>
        <p:spPr>
          <a:xfrm>
            <a:off x="5969147" y="1847251"/>
            <a:ext cx="3520684" cy="1061829"/>
          </a:xfrm>
          <a:prstGeom prst="rect">
            <a:avLst/>
          </a:prstGeom>
          <a:noFill/>
        </p:spPr>
        <p:txBody>
          <a:bodyPr wrap="square" rtlCol="0">
            <a:spAutoFit/>
          </a:bodyPr>
          <a:lstStyle/>
          <a:p>
            <a:r>
              <a:rPr lang="vi-VN" sz="900" dirty="0">
                <a:latin typeface="Arial" panose="020B0604020202020204" pitchFamily="34" charset="0"/>
                <a:cs typeface="Arial" panose="020B0604020202020204" pitchFamily="34" charset="0"/>
              </a:rPr>
              <a:t>Nếu quý vị cần hỗ trợ thanh toán hóa đơn sưởi ấm vào mùa đông, quý vị có thể đủ điều kiện tham gia chương trình hỗ trợ nhiên liệu t</a:t>
            </a:r>
            <a:r>
              <a:rPr lang="en-US" sz="900" dirty="0" err="1">
                <a:latin typeface="Arial" panose="020B0604020202020204" pitchFamily="34" charset="0"/>
                <a:cs typeface="Arial" panose="020B0604020202020204" pitchFamily="34" charset="0"/>
              </a:rPr>
              <a:t>huộc</a:t>
            </a:r>
            <a:r>
              <a:rPr lang="vi-VN" sz="900" dirty="0">
                <a:latin typeface="Arial" panose="020B0604020202020204" pitchFamily="34" charset="0"/>
                <a:cs typeface="Arial" panose="020B0604020202020204" pitchFamily="34" charset="0"/>
              </a:rPr>
              <a:t> Chương trình Hỗ trợ Năng lượng Gia đình </a:t>
            </a:r>
            <a:r>
              <a:rPr lang="en-US" sz="900" dirty="0">
                <a:latin typeface="Arial" panose="020B0604020202020204" pitchFamily="34" charset="0"/>
                <a:cs typeface="Arial" panose="020B0604020202020204" pitchFamily="34" charset="0"/>
              </a:rPr>
              <a:t>T</a:t>
            </a:r>
            <a:r>
              <a:rPr lang="vi-VN" sz="900" dirty="0">
                <a:latin typeface="Arial" panose="020B0604020202020204" pitchFamily="34" charset="0"/>
                <a:cs typeface="Arial" panose="020B0604020202020204" pitchFamily="34" charset="0"/>
              </a:rPr>
              <a:t>hu nhập thấp (LIHEAP). </a:t>
            </a:r>
            <a:r>
              <a:rPr lang="vi-VN" sz="900" dirty="0" err="1">
                <a:latin typeface="Arial" panose="020B0604020202020204" pitchFamily="34" charset="0"/>
                <a:cs typeface="Arial" panose="020B0604020202020204" pitchFamily="34" charset="0"/>
              </a:rPr>
              <a:t>Hãy</a:t>
            </a:r>
            <a:r>
              <a:rPr lang="vi-VN" sz="900" dirty="0">
                <a:latin typeface="Arial" panose="020B0604020202020204" pitchFamily="34" charset="0"/>
                <a:cs typeface="Arial" panose="020B0604020202020204" pitchFamily="34" charset="0"/>
              </a:rPr>
              <a:t> xem </a:t>
            </a:r>
            <a:r>
              <a:rPr lang="vi-VN" sz="900" dirty="0" err="1">
                <a:latin typeface="Arial" panose="020B0604020202020204" pitchFamily="34" charset="0"/>
                <a:cs typeface="Arial" panose="020B0604020202020204" pitchFamily="34" charset="0"/>
              </a:rPr>
              <a:t>quý</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vị</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có</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đủ</a:t>
            </a:r>
            <a:r>
              <a:rPr lang="vi-VN"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điều</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kiện</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hay không </a:t>
            </a:r>
            <a:r>
              <a:rPr lang="en-US" sz="900" u="sng" dirty="0" err="1">
                <a:solidFill>
                  <a:srgbClr val="F26722"/>
                </a:solidFill>
                <a:latin typeface="Arial" panose="020B0604020202020204" pitchFamily="34" charset="0"/>
                <a:cs typeface="Arial" panose="020B0604020202020204" pitchFamily="34" charset="0"/>
              </a:rPr>
              <a:t>tại</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đây</a:t>
            </a:r>
            <a:r>
              <a:rPr lang="vi-VN" sz="900" dirty="0">
                <a:latin typeface="Arial" panose="020B0604020202020204" pitchFamily="34" charset="0"/>
                <a:cs typeface="Arial" panose="020B0604020202020204" pitchFamily="34" charset="0"/>
              </a:rPr>
              <a:t> và xem </a:t>
            </a:r>
            <a:r>
              <a:rPr lang="en-US" sz="900" dirty="0">
                <a:latin typeface="Arial" panose="020B0604020202020204" pitchFamily="34" charset="0"/>
                <a:cs typeface="Arial" panose="020B0604020202020204" pitchFamily="34" charset="0"/>
              </a:rPr>
              <a:t>qua </a:t>
            </a:r>
            <a:r>
              <a:rPr lang="en-US" sz="900" dirty="0" err="1">
                <a:latin typeface="Arial" panose="020B0604020202020204" pitchFamily="34" charset="0"/>
                <a:cs typeface="Arial" panose="020B0604020202020204" pitchFamily="34" charset="0"/>
              </a:rPr>
              <a:t>tờ</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thông</a:t>
            </a:r>
            <a:r>
              <a:rPr lang="en-US" sz="900" dirty="0">
                <a:latin typeface="Arial" panose="020B0604020202020204" pitchFamily="34" charset="0"/>
                <a:cs typeface="Arial" panose="020B0604020202020204" pitchFamily="34" charset="0"/>
              </a:rPr>
              <a:t> tin</a:t>
            </a:r>
            <a:r>
              <a:rPr lang="vi-VN" sz="900" dirty="0">
                <a:latin typeface="Arial" panose="020B0604020202020204" pitchFamily="34" charset="0"/>
                <a:cs typeface="Arial" panose="020B0604020202020204" pitchFamily="34" charset="0"/>
              </a:rPr>
              <a:t> về Massachusetts Cold Relief</a:t>
            </a:r>
            <a:r>
              <a:rPr lang="en-US" sz="900" dirty="0">
                <a:latin typeface="Arial" panose="020B0604020202020204" pitchFamily="34" charset="0"/>
                <a:cs typeface="Arial" panose="020B0604020202020204" pitchFamily="34" charset="0"/>
              </a:rPr>
              <a:t> (Ch</a:t>
            </a:r>
            <a:r>
              <a:rPr lang="vi-VN" sz="900" dirty="0">
                <a:latin typeface="Arial" panose="020B0604020202020204" pitchFamily="34" charset="0"/>
                <a:cs typeface="Arial" panose="020B0604020202020204" pitchFamily="34" charset="0"/>
              </a:rPr>
              <a:t>ư</a:t>
            </a:r>
            <a:r>
              <a:rPr lang="en-US" sz="900" dirty="0" err="1">
                <a:latin typeface="Arial" panose="020B0604020202020204" pitchFamily="34" charset="0"/>
                <a:cs typeface="Arial" panose="020B0604020202020204" pitchFamily="34" charset="0"/>
              </a:rPr>
              <a:t>ơng</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trình</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Giảm</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Lạnh</a:t>
            </a:r>
            <a:r>
              <a:rPr lang="en-US" sz="900" dirty="0">
                <a:latin typeface="Arial" panose="020B0604020202020204" pitchFamily="34" charset="0"/>
                <a:cs typeface="Arial" panose="020B0604020202020204" pitchFamily="34" charset="0"/>
              </a:rPr>
              <a:t> Massachusetts)</a:t>
            </a:r>
            <a:r>
              <a:rPr lang="vi-VN" sz="900" dirty="0">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tại</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đây</a:t>
            </a:r>
            <a:r>
              <a:rPr lang="vi-VN" sz="900" dirty="0">
                <a:latin typeface="Arial" panose="020B0604020202020204" pitchFamily="34" charset="0"/>
                <a:cs typeface="Arial" panose="020B0604020202020204" pitchFamily="34" charset="0"/>
              </a:rPr>
              <a:t> hoặc gọi cho Đường dây nóng Cold Relief theo số 800-632-8175</a:t>
            </a:r>
            <a:r>
              <a:rPr lang="en-US" sz="900" dirty="0">
                <a:latin typeface="Arial" panose="020B0604020202020204" pitchFamily="34" charset="0"/>
                <a:cs typeface="Arial" panose="020B0604020202020204" pitchFamily="34" charset="0"/>
              </a:rPr>
              <a:t>. </a:t>
            </a:r>
          </a:p>
        </p:txBody>
      </p:sp>
      <p:pic>
        <p:nvPicPr>
          <p:cNvPr id="39" name="Picture 38" descr="A picture containing text, sign, clipart&#10;&#10;Description automatically generated">
            <a:extLst>
              <a:ext uri="{FF2B5EF4-FFF2-40B4-BE49-F238E27FC236}">
                <a16:creationId xmlns:a16="http://schemas.microsoft.com/office/drawing/2014/main" id="{DA434715-E216-DE43-9EA0-1E633BF8DDC1}"/>
              </a:ext>
            </a:extLst>
          </p:cNvPr>
          <p:cNvPicPr>
            <a:picLocks noChangeAspect="1"/>
          </p:cNvPicPr>
          <p:nvPr/>
        </p:nvPicPr>
        <p:blipFill>
          <a:blip r:embed="rId2"/>
          <a:stretch>
            <a:fillRect/>
          </a:stretch>
        </p:blipFill>
        <p:spPr>
          <a:xfrm>
            <a:off x="351421" y="1457786"/>
            <a:ext cx="457200" cy="457200"/>
          </a:xfrm>
          <a:prstGeom prst="rect">
            <a:avLst/>
          </a:prstGeom>
        </p:spPr>
      </p:pic>
      <p:pic>
        <p:nvPicPr>
          <p:cNvPr id="41" name="Picture 40" descr="Icon&#10;&#10;Description automatically generated">
            <a:extLst>
              <a:ext uri="{FF2B5EF4-FFF2-40B4-BE49-F238E27FC236}">
                <a16:creationId xmlns:a16="http://schemas.microsoft.com/office/drawing/2014/main" id="{0A468B14-DDBF-F940-B8CA-4327B295A546}"/>
              </a:ext>
            </a:extLst>
          </p:cNvPr>
          <p:cNvPicPr>
            <a:picLocks noChangeAspect="1"/>
          </p:cNvPicPr>
          <p:nvPr/>
        </p:nvPicPr>
        <p:blipFill>
          <a:blip r:embed="rId11"/>
          <a:stretch>
            <a:fillRect/>
          </a:stretch>
        </p:blipFill>
        <p:spPr>
          <a:xfrm>
            <a:off x="351421" y="3936671"/>
            <a:ext cx="457200" cy="457200"/>
          </a:xfrm>
          <a:prstGeom prst="rect">
            <a:avLst/>
          </a:prstGeom>
        </p:spPr>
      </p:pic>
      <p:pic>
        <p:nvPicPr>
          <p:cNvPr id="43" name="Picture 42" descr="Logo, icon&#10;&#10;Description automatically generated">
            <a:extLst>
              <a:ext uri="{FF2B5EF4-FFF2-40B4-BE49-F238E27FC236}">
                <a16:creationId xmlns:a16="http://schemas.microsoft.com/office/drawing/2014/main" id="{62E63307-C6B5-6942-BC94-1A19175894D9}"/>
              </a:ext>
            </a:extLst>
          </p:cNvPr>
          <p:cNvPicPr>
            <a:picLocks noChangeAspect="1"/>
          </p:cNvPicPr>
          <p:nvPr/>
        </p:nvPicPr>
        <p:blipFill>
          <a:blip r:embed="rId3"/>
          <a:stretch>
            <a:fillRect/>
          </a:stretch>
        </p:blipFill>
        <p:spPr>
          <a:xfrm>
            <a:off x="4963160" y="1457786"/>
            <a:ext cx="457200" cy="457200"/>
          </a:xfrm>
          <a:prstGeom prst="rect">
            <a:avLst/>
          </a:prstGeom>
        </p:spPr>
      </p:pic>
      <p:pic>
        <p:nvPicPr>
          <p:cNvPr id="45" name="Picture 44" descr="Qr code&#10;&#10;Description automatically generated">
            <a:extLst>
              <a:ext uri="{FF2B5EF4-FFF2-40B4-BE49-F238E27FC236}">
                <a16:creationId xmlns:a16="http://schemas.microsoft.com/office/drawing/2014/main" id="{6F0DCAD9-56A0-CF49-8096-EF8D4DA01F84}"/>
              </a:ext>
            </a:extLst>
          </p:cNvPr>
          <p:cNvPicPr>
            <a:picLocks noChangeAspect="1"/>
          </p:cNvPicPr>
          <p:nvPr/>
        </p:nvPicPr>
        <p:blipFill>
          <a:blip r:embed="rId12"/>
          <a:stretch>
            <a:fillRect/>
          </a:stretch>
        </p:blipFill>
        <p:spPr>
          <a:xfrm>
            <a:off x="5549162" y="1924626"/>
            <a:ext cx="411480" cy="411480"/>
          </a:xfrm>
          <a:prstGeom prst="rect">
            <a:avLst/>
          </a:prstGeom>
        </p:spPr>
      </p:pic>
      <p:sp>
        <p:nvSpPr>
          <p:cNvPr id="48" name="TextBox 47">
            <a:extLst>
              <a:ext uri="{FF2B5EF4-FFF2-40B4-BE49-F238E27FC236}">
                <a16:creationId xmlns:a16="http://schemas.microsoft.com/office/drawing/2014/main" id="{731B78B5-7683-A34C-B56F-97E6B69AF5C7}"/>
              </a:ext>
            </a:extLst>
          </p:cNvPr>
          <p:cNvSpPr txBox="1"/>
          <p:nvPr/>
        </p:nvSpPr>
        <p:spPr>
          <a:xfrm>
            <a:off x="5479865" y="2823386"/>
            <a:ext cx="4326365" cy="307777"/>
          </a:xfrm>
          <a:prstGeom prst="rect">
            <a:avLst/>
          </a:prstGeom>
          <a:noFill/>
        </p:spPr>
        <p:txBody>
          <a:bodyPr wrap="square" rtlCol="0">
            <a:spAutoFit/>
          </a:bodyPr>
          <a:lstStyle/>
          <a:p>
            <a:r>
              <a:rPr lang="en-US" sz="1400" b="1" dirty="0" err="1">
                <a:latin typeface="Arial" panose="020B0604020202020204" pitchFamily="34" charset="0"/>
                <a:cs typeface="Arial" panose="020B0604020202020204" pitchFamily="34" charset="0"/>
              </a:rPr>
              <a:t>Các</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ch</a:t>
            </a:r>
            <a:r>
              <a:rPr lang="vi-VN" sz="1400" b="1" dirty="0">
                <a:latin typeface="Arial" panose="020B0604020202020204" pitchFamily="34" charset="0"/>
                <a:cs typeface="Arial" panose="020B0604020202020204" pitchFamily="34" charset="0"/>
              </a:rPr>
              <a:t>ư</a:t>
            </a:r>
            <a:r>
              <a:rPr lang="en-US" sz="1400" b="1" dirty="0" err="1">
                <a:latin typeface="Arial" panose="020B0604020202020204" pitchFamily="34" charset="0"/>
                <a:cs typeface="Arial" panose="020B0604020202020204" pitchFamily="34" charset="0"/>
              </a:rPr>
              <a:t>ơng</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trình</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hỗ</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trợ</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theo</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thời</a:t>
            </a:r>
            <a:r>
              <a:rPr lang="en-US" sz="1400" b="1" dirty="0">
                <a:latin typeface="Arial" panose="020B0604020202020204" pitchFamily="34" charset="0"/>
                <a:cs typeface="Arial" panose="020B0604020202020204" pitchFamily="34" charset="0"/>
              </a:rPr>
              <a:t> </a:t>
            </a:r>
            <a:r>
              <a:rPr lang="en-US" sz="1400" b="1" dirty="0" err="1">
                <a:latin typeface="Arial" panose="020B0604020202020204" pitchFamily="34" charset="0"/>
                <a:cs typeface="Arial" panose="020B0604020202020204" pitchFamily="34" charset="0"/>
              </a:rPr>
              <a:t>tiết</a:t>
            </a:r>
            <a:endParaRPr lang="en-US" sz="1400" dirty="0">
              <a:latin typeface="Arial" panose="020B0604020202020204" pitchFamily="34" charset="0"/>
              <a:cs typeface="Arial" panose="020B0604020202020204" pitchFamily="34" charset="0"/>
            </a:endParaRPr>
          </a:p>
        </p:txBody>
      </p:sp>
      <p:sp>
        <p:nvSpPr>
          <p:cNvPr id="49" name="TextBox 48">
            <a:extLst>
              <a:ext uri="{FF2B5EF4-FFF2-40B4-BE49-F238E27FC236}">
                <a16:creationId xmlns:a16="http://schemas.microsoft.com/office/drawing/2014/main" id="{9C33BA14-1DBD-714A-90BA-966F7719F130}"/>
              </a:ext>
            </a:extLst>
          </p:cNvPr>
          <p:cNvSpPr txBox="1"/>
          <p:nvPr/>
        </p:nvSpPr>
        <p:spPr>
          <a:xfrm>
            <a:off x="5969147" y="3087655"/>
            <a:ext cx="3520684" cy="1200329"/>
          </a:xfrm>
          <a:prstGeom prst="rect">
            <a:avLst/>
          </a:prstGeom>
          <a:noFill/>
        </p:spPr>
        <p:txBody>
          <a:bodyPr wrap="square" rtlCol="0">
            <a:spAutoFit/>
          </a:bodyPr>
          <a:lstStyle/>
          <a:p>
            <a:r>
              <a:rPr lang="vi-VN" sz="900" b="1" dirty="0">
                <a:latin typeface="Arial" panose="020B0604020202020204" pitchFamily="34" charset="0"/>
                <a:cs typeface="Arial" panose="020B0604020202020204" pitchFamily="34" charset="0"/>
              </a:rPr>
              <a:t>Chương trình</a:t>
            </a:r>
            <a:r>
              <a:rPr lang="en-US" sz="900" b="1" dirty="0">
                <a:latin typeface="Arial" panose="020B0604020202020204" pitchFamily="34" charset="0"/>
                <a:cs typeface="Arial" panose="020B0604020202020204" pitchFamily="34" charset="0"/>
              </a:rPr>
              <a:t> Mass Save</a:t>
            </a:r>
            <a:r>
              <a:rPr lang="vi-VN" sz="900" b="1" dirty="0">
                <a:latin typeface="Arial" panose="020B0604020202020204" pitchFamily="34" charset="0"/>
                <a:cs typeface="Arial" panose="020B0604020202020204" pitchFamily="34" charset="0"/>
              </a:rPr>
              <a:t>: Nâng cấp với giá thấp hoặc không tốn phí để cải thiện sức khỏe và giảm hóa đơn tiện ích</a:t>
            </a:r>
            <a:r>
              <a:rPr lang="en-US" sz="900" b="1" dirty="0">
                <a:latin typeface="Arial" panose="020B0604020202020204" pitchFamily="34" charset="0"/>
                <a:cs typeface="Arial" panose="020B0604020202020204" pitchFamily="34" charset="0"/>
              </a:rPr>
              <a:t>  </a:t>
            </a:r>
            <a:endParaRPr lang="en-US" sz="900" dirty="0">
              <a:latin typeface="Arial" panose="020B0604020202020204" pitchFamily="34" charset="0"/>
              <a:cs typeface="Arial" panose="020B0604020202020204" pitchFamily="34" charset="0"/>
            </a:endParaRPr>
          </a:p>
          <a:p>
            <a:r>
              <a:rPr lang="vi-VN" sz="900" dirty="0">
                <a:latin typeface="Arial" panose="020B0604020202020204" pitchFamily="34" charset="0"/>
                <a:cs typeface="Arial" panose="020B0604020202020204" pitchFamily="34" charset="0"/>
              </a:rPr>
              <a:t>Quý vị </a:t>
            </a:r>
            <a:r>
              <a:rPr lang="en-US" sz="900" dirty="0" err="1">
                <a:latin typeface="Arial" panose="020B0604020202020204" pitchFamily="34" charset="0"/>
                <a:cs typeface="Arial" panose="020B0604020202020204" pitchFamily="34" charset="0"/>
              </a:rPr>
              <a:t>có</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là cư dân Massachusetts đang sống trong một </a:t>
            </a:r>
            <a:r>
              <a:rPr lang="en-US" sz="900" dirty="0" err="1">
                <a:latin typeface="Arial" panose="020B0604020202020204" pitchFamily="34" charset="0"/>
                <a:cs typeface="Arial" panose="020B0604020202020204" pitchFamily="34" charset="0"/>
              </a:rPr>
              <a:t>căn</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nhà</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biệt</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lập</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cho</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một gia đình hoặc một</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tòa</a:t>
            </a:r>
            <a:r>
              <a:rPr lang="vi-VN" sz="900" dirty="0">
                <a:latin typeface="Arial" panose="020B0604020202020204" pitchFamily="34" charset="0"/>
                <a:cs typeface="Arial" panose="020B0604020202020204" pitchFamily="34" charset="0"/>
              </a:rPr>
              <a:t> nhà có 2-4 căn hộ</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không</a:t>
            </a:r>
            <a:r>
              <a:rPr lang="vi-VN" sz="900" dirty="0">
                <a:latin typeface="Arial" panose="020B0604020202020204" pitchFamily="34" charset="0"/>
                <a:cs typeface="Arial" panose="020B0604020202020204" pitchFamily="34" charset="0"/>
              </a:rPr>
              <a:t>? Quý vị có thể đủ điều kiện để nâng cấp hiệu suất năng lượng cho nhà mình để giảm hóa đơn tiền điện và </a:t>
            </a:r>
            <a:r>
              <a:rPr lang="en-US" sz="900" dirty="0">
                <a:latin typeface="Arial" panose="020B0604020202020204" pitchFamily="34" charset="0"/>
                <a:cs typeface="Arial" panose="020B0604020202020204" pitchFamily="34" charset="0"/>
              </a:rPr>
              <a:t>gas</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Hãy</a:t>
            </a:r>
            <a:r>
              <a:rPr lang="vi-VN" sz="900" dirty="0">
                <a:latin typeface="Arial" panose="020B0604020202020204" pitchFamily="34" charset="0"/>
                <a:cs typeface="Arial" panose="020B0604020202020204" pitchFamily="34" charset="0"/>
              </a:rPr>
              <a:t> xem </a:t>
            </a:r>
            <a:r>
              <a:rPr lang="vi-VN" sz="900" dirty="0" err="1">
                <a:latin typeface="Arial" panose="020B0604020202020204" pitchFamily="34" charset="0"/>
                <a:cs typeface="Arial" panose="020B0604020202020204" pitchFamily="34" charset="0"/>
              </a:rPr>
              <a:t>quý</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vị</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có</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đủ</a:t>
            </a:r>
            <a:r>
              <a:rPr lang="vi-VN" sz="900" dirty="0">
                <a:latin typeface="Arial" panose="020B0604020202020204" pitchFamily="34" charset="0"/>
                <a:cs typeface="Arial" panose="020B0604020202020204" pitchFamily="34" charset="0"/>
              </a:rPr>
              <a:t> tiêu </a:t>
            </a:r>
            <a:r>
              <a:rPr lang="vi-VN" sz="900" dirty="0" err="1">
                <a:latin typeface="Arial" panose="020B0604020202020204" pitchFamily="34" charset="0"/>
                <a:cs typeface="Arial" panose="020B0604020202020204" pitchFamily="34" charset="0"/>
              </a:rPr>
              <a:t>chuẩn</a:t>
            </a:r>
            <a:r>
              <a:rPr lang="vi-VN" sz="900" dirty="0">
                <a:latin typeface="Arial" panose="020B0604020202020204" pitchFamily="34" charset="0"/>
                <a:cs typeface="Arial" panose="020B0604020202020204" pitchFamily="34" charset="0"/>
              </a:rPr>
              <a:t> hay không </a:t>
            </a:r>
            <a:r>
              <a:rPr lang="vi-VN" sz="900" dirty="0" err="1">
                <a:latin typeface="Arial" panose="020B0604020202020204" pitchFamily="34" charset="0"/>
                <a:cs typeface="Arial" panose="020B0604020202020204" pitchFamily="34" charset="0"/>
              </a:rPr>
              <a:t>và</a:t>
            </a:r>
            <a:r>
              <a:rPr lang="vi-VN" sz="900" dirty="0">
                <a:latin typeface="Arial" panose="020B0604020202020204" pitchFamily="34" charset="0"/>
                <a:cs typeface="Arial" panose="020B0604020202020204" pitchFamily="34" charset="0"/>
              </a:rPr>
              <a:t> lên </a:t>
            </a:r>
            <a:r>
              <a:rPr lang="vi-VN" sz="900" dirty="0" err="1">
                <a:latin typeface="Arial" panose="020B0604020202020204" pitchFamily="34" charset="0"/>
                <a:cs typeface="Arial" panose="020B0604020202020204" pitchFamily="34" charset="0"/>
              </a:rPr>
              <a:t>lịch</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Đánh</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giá</a:t>
            </a:r>
            <a:r>
              <a:rPr lang="vi-VN" sz="900" dirty="0">
                <a:latin typeface="Arial" panose="020B0604020202020204" pitchFamily="34" charset="0"/>
                <a:cs typeface="Arial" panose="020B0604020202020204" pitchFamily="34" charset="0"/>
              </a:rPr>
              <a:t> Năng </a:t>
            </a:r>
            <a:r>
              <a:rPr lang="vi-VN" sz="900" dirty="0" err="1">
                <a:latin typeface="Arial" panose="020B0604020202020204" pitchFamily="34" charset="0"/>
                <a:cs typeface="Arial" panose="020B0604020202020204" pitchFamily="34" charset="0"/>
              </a:rPr>
              <a:t>lượng</a:t>
            </a:r>
            <a:r>
              <a:rPr lang="vi-VN" sz="900" dirty="0">
                <a:latin typeface="Arial" panose="020B0604020202020204" pitchFamily="34" charset="0"/>
                <a:cs typeface="Arial" panose="020B0604020202020204" pitchFamily="34" charset="0"/>
              </a:rPr>
              <a:t> Gia </a:t>
            </a:r>
            <a:r>
              <a:rPr lang="vi-VN" sz="900" dirty="0" err="1">
                <a:latin typeface="Arial" panose="020B0604020202020204" pitchFamily="34" charset="0"/>
                <a:cs typeface="Arial" panose="020B0604020202020204" pitchFamily="34" charset="0"/>
              </a:rPr>
              <a:t>đình</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miễn</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phí</a:t>
            </a:r>
            <a:r>
              <a:rPr lang="vi-VN" sz="900" dirty="0">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tại</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đây</a:t>
            </a:r>
            <a:r>
              <a:rPr lang="vi-VN" sz="900" dirty="0">
                <a:latin typeface="Arial" panose="020B0604020202020204" pitchFamily="34" charset="0"/>
                <a:cs typeface="Arial" panose="020B0604020202020204" pitchFamily="34" charset="0"/>
              </a:rPr>
              <a:t> hoặc gọi </a:t>
            </a:r>
            <a:r>
              <a:rPr lang="en-US" sz="900" dirty="0" err="1">
                <a:latin typeface="Arial" panose="020B0604020202020204" pitchFamily="34" charset="0"/>
                <a:cs typeface="Arial" panose="020B0604020202020204" pitchFamily="34" charset="0"/>
              </a:rPr>
              <a:t>số</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866-537-7267.</a:t>
            </a:r>
            <a:endParaRPr lang="en-US" sz="900" dirty="0">
              <a:latin typeface="Arial" panose="020B0604020202020204" pitchFamily="34" charset="0"/>
              <a:cs typeface="Arial" panose="020B0604020202020204" pitchFamily="34" charset="0"/>
            </a:endParaRPr>
          </a:p>
        </p:txBody>
      </p:sp>
      <p:pic>
        <p:nvPicPr>
          <p:cNvPr id="53" name="Picture 52" descr="Qr code&#10;&#10;Description automatically generated">
            <a:extLst>
              <a:ext uri="{FF2B5EF4-FFF2-40B4-BE49-F238E27FC236}">
                <a16:creationId xmlns:a16="http://schemas.microsoft.com/office/drawing/2014/main" id="{1466E5E7-58CF-E941-9A5E-2F5DB54C132E}"/>
              </a:ext>
            </a:extLst>
          </p:cNvPr>
          <p:cNvPicPr>
            <a:picLocks noChangeAspect="1"/>
          </p:cNvPicPr>
          <p:nvPr/>
        </p:nvPicPr>
        <p:blipFill>
          <a:blip r:embed="rId13"/>
          <a:stretch>
            <a:fillRect/>
          </a:stretch>
        </p:blipFill>
        <p:spPr>
          <a:xfrm>
            <a:off x="5533260" y="3150340"/>
            <a:ext cx="411480" cy="411480"/>
          </a:xfrm>
          <a:prstGeom prst="rect">
            <a:avLst/>
          </a:prstGeom>
        </p:spPr>
      </p:pic>
      <p:sp>
        <p:nvSpPr>
          <p:cNvPr id="54" name="TextBox 53">
            <a:extLst>
              <a:ext uri="{FF2B5EF4-FFF2-40B4-BE49-F238E27FC236}">
                <a16:creationId xmlns:a16="http://schemas.microsoft.com/office/drawing/2014/main" id="{B7FADE1D-5268-8D43-AB1C-E7755BA54B4D}"/>
              </a:ext>
            </a:extLst>
          </p:cNvPr>
          <p:cNvSpPr txBox="1"/>
          <p:nvPr/>
        </p:nvSpPr>
        <p:spPr>
          <a:xfrm>
            <a:off x="5969146" y="4293834"/>
            <a:ext cx="3688659" cy="1200329"/>
          </a:xfrm>
          <a:prstGeom prst="rect">
            <a:avLst/>
          </a:prstGeom>
          <a:noFill/>
        </p:spPr>
        <p:txBody>
          <a:bodyPr wrap="square" rtlCol="0">
            <a:spAutoFit/>
          </a:bodyPr>
          <a:lstStyle/>
          <a:p>
            <a:r>
              <a:rPr lang="en-US" sz="900" b="1" dirty="0">
                <a:latin typeface="Arial" panose="020B0604020202020204" pitchFamily="34" charset="0"/>
                <a:cs typeface="Arial" panose="020B0604020202020204" pitchFamily="34" charset="0"/>
              </a:rPr>
              <a:t>LEAN Multifamily Program (Ch</a:t>
            </a:r>
            <a:r>
              <a:rPr lang="vi-VN" sz="900" b="1" dirty="0">
                <a:latin typeface="Arial" panose="020B0604020202020204" pitchFamily="34" charset="0"/>
                <a:cs typeface="Arial" panose="020B0604020202020204" pitchFamily="34" charset="0"/>
              </a:rPr>
              <a:t>ư</a:t>
            </a:r>
            <a:r>
              <a:rPr lang="en-US" sz="900" b="1" dirty="0" err="1">
                <a:latin typeface="Arial" panose="020B0604020202020204" pitchFamily="34" charset="0"/>
                <a:cs typeface="Arial" panose="020B0604020202020204" pitchFamily="34" charset="0"/>
              </a:rPr>
              <a:t>ơng</a:t>
            </a:r>
            <a:r>
              <a:rPr lang="en-US" sz="900" b="1" dirty="0">
                <a:latin typeface="Arial" panose="020B0604020202020204" pitchFamily="34" charset="0"/>
                <a:cs typeface="Arial" panose="020B0604020202020204" pitchFamily="34" charset="0"/>
              </a:rPr>
              <a:t> </a:t>
            </a:r>
            <a:r>
              <a:rPr lang="en-US" sz="900" b="1" dirty="0" err="1">
                <a:latin typeface="Arial" panose="020B0604020202020204" pitchFamily="34" charset="0"/>
                <a:cs typeface="Arial" panose="020B0604020202020204" pitchFamily="34" charset="0"/>
              </a:rPr>
              <a:t>trình</a:t>
            </a:r>
            <a:r>
              <a:rPr lang="en-US" sz="900" b="1" dirty="0">
                <a:latin typeface="Arial" panose="020B0604020202020204" pitchFamily="34" charset="0"/>
                <a:cs typeface="Arial" panose="020B0604020202020204" pitchFamily="34" charset="0"/>
              </a:rPr>
              <a:t> </a:t>
            </a:r>
            <a:r>
              <a:rPr lang="en-US" sz="900" b="1" dirty="0" err="1">
                <a:latin typeface="Arial" panose="020B0604020202020204" pitchFamily="34" charset="0"/>
                <a:cs typeface="Arial" panose="020B0604020202020204" pitchFamily="34" charset="0"/>
              </a:rPr>
              <a:t>Nhiều</a:t>
            </a:r>
            <a:r>
              <a:rPr lang="en-US" sz="900" b="1" dirty="0">
                <a:latin typeface="Arial" panose="020B0604020202020204" pitchFamily="34" charset="0"/>
                <a:cs typeface="Arial" panose="020B0604020202020204" pitchFamily="34" charset="0"/>
              </a:rPr>
              <a:t> </a:t>
            </a:r>
            <a:r>
              <a:rPr lang="en-US" sz="900" b="1" dirty="0" err="1">
                <a:latin typeface="Arial" panose="020B0604020202020204" pitchFamily="34" charset="0"/>
                <a:cs typeface="Arial" panose="020B0604020202020204" pitchFamily="34" charset="0"/>
              </a:rPr>
              <a:t>gia</a:t>
            </a:r>
            <a:r>
              <a:rPr lang="en-US" sz="900" b="1" dirty="0">
                <a:latin typeface="Arial" panose="020B0604020202020204" pitchFamily="34" charset="0"/>
                <a:cs typeface="Arial" panose="020B0604020202020204" pitchFamily="34" charset="0"/>
              </a:rPr>
              <a:t> </a:t>
            </a:r>
            <a:r>
              <a:rPr lang="en-US" sz="900" b="1" dirty="0" err="1">
                <a:latin typeface="Arial" panose="020B0604020202020204" pitchFamily="34" charset="0"/>
                <a:cs typeface="Arial" panose="020B0604020202020204" pitchFamily="34" charset="0"/>
              </a:rPr>
              <a:t>đình</a:t>
            </a:r>
            <a:r>
              <a:rPr lang="en-US" sz="900" b="1" dirty="0">
                <a:latin typeface="Arial" panose="020B0604020202020204" pitchFamily="34" charset="0"/>
                <a:cs typeface="Arial" panose="020B0604020202020204" pitchFamily="34" charset="0"/>
              </a:rPr>
              <a:t> LEAN)</a:t>
            </a:r>
            <a:endParaRPr lang="en-US" sz="900" dirty="0">
              <a:latin typeface="Arial" panose="020B0604020202020204" pitchFamily="34" charset="0"/>
              <a:cs typeface="Arial" panose="020B0604020202020204" pitchFamily="34" charset="0"/>
            </a:endParaRPr>
          </a:p>
          <a:p>
            <a:r>
              <a:rPr lang="vi-VN" sz="900" dirty="0">
                <a:latin typeface="Arial" panose="020B0604020202020204" pitchFamily="34" charset="0"/>
                <a:cs typeface="Arial" panose="020B0604020202020204" pitchFamily="34" charset="0"/>
              </a:rPr>
              <a:t>Nếu quý vị sống trong</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một</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tòa</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nhà</a:t>
            </a:r>
            <a:r>
              <a:rPr lang="vi-VN" sz="900" dirty="0">
                <a:latin typeface="Arial" panose="020B0604020202020204" pitchFamily="34" charset="0"/>
                <a:cs typeface="Arial" panose="020B0604020202020204" pitchFamily="34" charset="0"/>
              </a:rPr>
              <a:t> căn hộ có nhiều gia đình </a:t>
            </a:r>
            <a:r>
              <a:rPr lang="en-US" sz="900" dirty="0" err="1">
                <a:latin typeface="Arial" panose="020B0604020202020204" pitchFamily="34" charset="0"/>
                <a:cs typeface="Arial" panose="020B0604020202020204" pitchFamily="34" charset="0"/>
              </a:rPr>
              <a:t>với</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từ 5 căn hộ trở lên, hãy nói chuyện với người quản lý tòa nhà về Chương trình Nhiều gia đình LEAN. Chương </a:t>
            </a:r>
            <a:r>
              <a:rPr lang="vi-VN" sz="900" dirty="0" err="1">
                <a:latin typeface="Arial" panose="020B0604020202020204" pitchFamily="34" charset="0"/>
                <a:cs typeface="Arial" panose="020B0604020202020204" pitchFamily="34" charset="0"/>
              </a:rPr>
              <a:t>trình</a:t>
            </a:r>
            <a:r>
              <a:rPr lang="vi-VN" sz="900" dirty="0">
                <a:latin typeface="Arial" panose="020B0604020202020204" pitchFamily="34" charset="0"/>
                <a:cs typeface="Arial" panose="020B0604020202020204" pitchFamily="34" charset="0"/>
              </a:rPr>
              <a:t> LEAN cung </a:t>
            </a:r>
            <a:r>
              <a:rPr lang="vi-VN" sz="900" dirty="0" err="1">
                <a:latin typeface="Arial" panose="020B0604020202020204" pitchFamily="34" charset="0"/>
                <a:cs typeface="Arial" panose="020B0604020202020204" pitchFamily="34" charset="0"/>
              </a:rPr>
              <a:t>cấp</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dịch</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vụ</a:t>
            </a:r>
            <a:r>
              <a:rPr lang="vi-VN" sz="900" dirty="0">
                <a:latin typeface="Arial" panose="020B0604020202020204" pitchFamily="34" charset="0"/>
                <a:cs typeface="Arial" panose="020B0604020202020204" pitchFamily="34" charset="0"/>
              </a:rPr>
              <a:t> nâng </a:t>
            </a:r>
            <a:r>
              <a:rPr lang="vi-VN" sz="900" dirty="0" err="1">
                <a:latin typeface="Arial" panose="020B0604020202020204" pitchFamily="34" charset="0"/>
                <a:cs typeface="Arial" panose="020B0604020202020204" pitchFamily="34" charset="0"/>
              </a:rPr>
              <a:t>cấp</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hiệu</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suất</a:t>
            </a:r>
            <a:r>
              <a:rPr lang="vi-VN" sz="900" dirty="0">
                <a:latin typeface="Arial" panose="020B0604020202020204" pitchFamily="34" charset="0"/>
                <a:cs typeface="Arial" panose="020B0604020202020204" pitchFamily="34" charset="0"/>
              </a:rPr>
              <a:t> năng </a:t>
            </a:r>
            <a:r>
              <a:rPr lang="vi-VN" sz="900" dirty="0" err="1">
                <a:latin typeface="Arial" panose="020B0604020202020204" pitchFamily="34" charset="0"/>
                <a:cs typeface="Arial" panose="020B0604020202020204" pitchFamily="34" charset="0"/>
              </a:rPr>
              <a:t>lượng</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miễn</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phí</a:t>
            </a:r>
            <a:r>
              <a:rPr lang="vi-VN" sz="900" dirty="0">
                <a:latin typeface="Arial" panose="020B0604020202020204" pitchFamily="34" charset="0"/>
                <a:cs typeface="Arial" panose="020B0604020202020204" pitchFamily="34" charset="0"/>
              </a:rPr>
              <a:t> cho cư dân </a:t>
            </a:r>
            <a:r>
              <a:rPr lang="vi-VN" sz="900" dirty="0" err="1">
                <a:latin typeface="Arial" panose="020B0604020202020204" pitchFamily="34" charset="0"/>
                <a:cs typeface="Arial" panose="020B0604020202020204" pitchFamily="34" charset="0"/>
              </a:rPr>
              <a:t>Massachusetts</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sống</a:t>
            </a:r>
            <a:r>
              <a:rPr lang="vi-VN" sz="900" dirty="0">
                <a:latin typeface="Arial" panose="020B0604020202020204" pitchFamily="34" charset="0"/>
                <a:cs typeface="Arial" panose="020B0604020202020204" pitchFamily="34" charset="0"/>
              </a:rPr>
              <a:t> trong </a:t>
            </a:r>
            <a:r>
              <a:rPr lang="vi-VN" sz="900" dirty="0" err="1">
                <a:latin typeface="Arial" panose="020B0604020202020204" pitchFamily="34" charset="0"/>
                <a:cs typeface="Arial" panose="020B0604020202020204" pitchFamily="34" charset="0"/>
              </a:rPr>
              <a:t>các</a:t>
            </a:r>
            <a:r>
              <a:rPr lang="vi-VN" sz="900" dirty="0">
                <a:latin typeface="Arial" panose="020B0604020202020204" pitchFamily="34" charset="0"/>
                <a:cs typeface="Arial" panose="020B0604020202020204" pitchFamily="34" charset="0"/>
              </a:rPr>
              <a:t> căn </a:t>
            </a:r>
            <a:r>
              <a:rPr lang="vi-VN" sz="900" dirty="0" err="1">
                <a:latin typeface="Arial" panose="020B0604020202020204" pitchFamily="34" charset="0"/>
                <a:cs typeface="Arial" panose="020B0604020202020204" pitchFamily="34" charset="0"/>
              </a:rPr>
              <a:t>hộ</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giá</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rẻ</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dành</a:t>
            </a:r>
            <a:r>
              <a:rPr lang="vi-VN" sz="900" dirty="0">
                <a:latin typeface="Arial" panose="020B0604020202020204" pitchFamily="34" charset="0"/>
                <a:cs typeface="Arial" panose="020B0604020202020204" pitchFamily="34" charset="0"/>
              </a:rPr>
              <a:t> cho </a:t>
            </a:r>
            <a:r>
              <a:rPr lang="vi-VN" sz="900" dirty="0" err="1">
                <a:latin typeface="Arial" panose="020B0604020202020204" pitchFamily="34" charset="0"/>
                <a:cs typeface="Arial" panose="020B0604020202020204" pitchFamily="34" charset="0"/>
              </a:rPr>
              <a:t>nhiều</a:t>
            </a:r>
            <a:r>
              <a:rPr lang="vi-VN" sz="900" dirty="0">
                <a:latin typeface="Arial" panose="020B0604020202020204" pitchFamily="34" charset="0"/>
                <a:cs typeface="Arial" panose="020B0604020202020204" pitchFamily="34" charset="0"/>
              </a:rPr>
              <a:t> gia </a:t>
            </a:r>
            <a:r>
              <a:rPr lang="vi-VN" sz="900" dirty="0" err="1">
                <a:latin typeface="Arial" panose="020B0604020202020204" pitchFamily="34" charset="0"/>
                <a:cs typeface="Arial" panose="020B0604020202020204" pitchFamily="34" charset="0"/>
              </a:rPr>
              <a:t>đình</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Hãy</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kiểm</a:t>
            </a:r>
            <a:r>
              <a:rPr lang="vi-VN" sz="900" dirty="0">
                <a:latin typeface="Arial" panose="020B0604020202020204" pitchFamily="34" charset="0"/>
                <a:cs typeface="Arial" panose="020B0604020202020204" pitchFamily="34" charset="0"/>
              </a:rPr>
              <a:t> tra xem </a:t>
            </a:r>
            <a:r>
              <a:rPr lang="vi-VN" sz="900" dirty="0" err="1">
                <a:latin typeface="Arial" panose="020B0604020202020204" pitchFamily="34" charset="0"/>
                <a:cs typeface="Arial" panose="020B0604020202020204" pitchFamily="34" charset="0"/>
              </a:rPr>
              <a:t>quý</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vị</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có</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đủ</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điều</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kiện</a:t>
            </a:r>
            <a:r>
              <a:rPr lang="vi-VN" sz="900" dirty="0">
                <a:latin typeface="Arial" panose="020B0604020202020204" pitchFamily="34" charset="0"/>
                <a:cs typeface="Arial" panose="020B0604020202020204" pitchFamily="34" charset="0"/>
              </a:rPr>
              <a:t> hay không </a:t>
            </a:r>
            <a:r>
              <a:rPr lang="vi-VN" sz="900" dirty="0" err="1">
                <a:latin typeface="Arial" panose="020B0604020202020204" pitchFamily="34" charset="0"/>
                <a:cs typeface="Arial" panose="020B0604020202020204" pitchFamily="34" charset="0"/>
              </a:rPr>
              <a:t>và</a:t>
            </a:r>
            <a:r>
              <a:rPr lang="vi-VN" sz="900" dirty="0">
                <a:latin typeface="Arial" panose="020B0604020202020204" pitchFamily="34" charset="0"/>
                <a:cs typeface="Arial" panose="020B0604020202020204" pitchFamily="34" charset="0"/>
              </a:rPr>
              <a:t> </a:t>
            </a:r>
            <a:r>
              <a:rPr lang="vi-VN" sz="900" dirty="0" err="1">
                <a:latin typeface="Arial" panose="020B0604020202020204" pitchFamily="34" charset="0"/>
                <a:cs typeface="Arial" panose="020B0604020202020204" pitchFamily="34" charset="0"/>
              </a:rPr>
              <a:t>nộp</a:t>
            </a:r>
            <a:r>
              <a:rPr lang="vi-VN" sz="900" dirty="0">
                <a:latin typeface="Arial" panose="020B0604020202020204" pitchFamily="34" charset="0"/>
                <a:cs typeface="Arial" panose="020B0604020202020204" pitchFamily="34" charset="0"/>
              </a:rPr>
              <a:t> đơn đăng </a:t>
            </a:r>
            <a:r>
              <a:rPr lang="vi-VN" sz="900" dirty="0" err="1">
                <a:latin typeface="Arial" panose="020B0604020202020204" pitchFamily="34" charset="0"/>
                <a:cs typeface="Arial" panose="020B0604020202020204" pitchFamily="34" charset="0"/>
              </a:rPr>
              <a:t>ký</a:t>
            </a:r>
            <a:r>
              <a:rPr lang="vi-VN" sz="900" dirty="0">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tại</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đây</a:t>
            </a:r>
            <a:r>
              <a:rPr lang="en-US" sz="900" u="sng" dirty="0">
                <a:solidFill>
                  <a:srgbClr val="F26722"/>
                </a:solidFill>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hoặc gọi </a:t>
            </a:r>
            <a:r>
              <a:rPr lang="en-US" sz="900" dirty="0" err="1">
                <a:latin typeface="Arial" panose="020B0604020202020204" pitchFamily="34" charset="0"/>
                <a:cs typeface="Arial" panose="020B0604020202020204" pitchFamily="34" charset="0"/>
              </a:rPr>
              <a:t>số</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617-348-6425</a:t>
            </a:r>
            <a:r>
              <a:rPr lang="en-US" sz="900" dirty="0">
                <a:latin typeface="Arial" panose="020B0604020202020204" pitchFamily="34" charset="0"/>
                <a:cs typeface="Arial" panose="020B0604020202020204" pitchFamily="34" charset="0"/>
              </a:rPr>
              <a:t>.</a:t>
            </a:r>
          </a:p>
        </p:txBody>
      </p:sp>
      <p:pic>
        <p:nvPicPr>
          <p:cNvPr id="55" name="Picture 54" descr="Qr code&#10;&#10;Description automatically generated">
            <a:extLst>
              <a:ext uri="{FF2B5EF4-FFF2-40B4-BE49-F238E27FC236}">
                <a16:creationId xmlns:a16="http://schemas.microsoft.com/office/drawing/2014/main" id="{8891C725-4C68-164E-BE58-0F7059FE63E7}"/>
              </a:ext>
            </a:extLst>
          </p:cNvPr>
          <p:cNvPicPr>
            <a:picLocks noChangeAspect="1"/>
          </p:cNvPicPr>
          <p:nvPr/>
        </p:nvPicPr>
        <p:blipFill>
          <a:blip r:embed="rId13"/>
          <a:stretch>
            <a:fillRect/>
          </a:stretch>
        </p:blipFill>
        <p:spPr>
          <a:xfrm>
            <a:off x="5533260" y="4347810"/>
            <a:ext cx="411480" cy="411480"/>
          </a:xfrm>
          <a:prstGeom prst="rect">
            <a:avLst/>
          </a:prstGeom>
        </p:spPr>
      </p:pic>
      <p:sp>
        <p:nvSpPr>
          <p:cNvPr id="60" name="TextBox 59">
            <a:extLst>
              <a:ext uri="{FF2B5EF4-FFF2-40B4-BE49-F238E27FC236}">
                <a16:creationId xmlns:a16="http://schemas.microsoft.com/office/drawing/2014/main" id="{E76C88AF-BD50-874B-B762-5E15D8ED3339}"/>
              </a:ext>
            </a:extLst>
          </p:cNvPr>
          <p:cNvSpPr txBox="1"/>
          <p:nvPr/>
        </p:nvSpPr>
        <p:spPr>
          <a:xfrm>
            <a:off x="5479865" y="5474529"/>
            <a:ext cx="4326365" cy="307777"/>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COVID-19</a:t>
            </a:r>
            <a:endParaRPr lang="en-US" sz="1400" strike="sngStrike" dirty="0">
              <a:solidFill>
                <a:srgbClr val="FF0000"/>
              </a:solidFill>
              <a:latin typeface="Arial" panose="020B0604020202020204" pitchFamily="34" charset="0"/>
              <a:cs typeface="Arial" panose="020B0604020202020204" pitchFamily="34" charset="0"/>
            </a:endParaRPr>
          </a:p>
        </p:txBody>
      </p:sp>
      <p:pic>
        <p:nvPicPr>
          <p:cNvPr id="62" name="Picture 61" descr="Icon&#10;&#10;Description automatically generated">
            <a:extLst>
              <a:ext uri="{FF2B5EF4-FFF2-40B4-BE49-F238E27FC236}">
                <a16:creationId xmlns:a16="http://schemas.microsoft.com/office/drawing/2014/main" id="{FCFBEA29-8367-C44B-A577-25CAB11F8637}"/>
              </a:ext>
            </a:extLst>
          </p:cNvPr>
          <p:cNvPicPr>
            <a:picLocks noChangeAspect="1"/>
          </p:cNvPicPr>
          <p:nvPr/>
        </p:nvPicPr>
        <p:blipFill>
          <a:blip r:embed="rId5"/>
          <a:stretch>
            <a:fillRect/>
          </a:stretch>
        </p:blipFill>
        <p:spPr>
          <a:xfrm>
            <a:off x="4963160" y="2757383"/>
            <a:ext cx="457200" cy="457200"/>
          </a:xfrm>
          <a:prstGeom prst="rect">
            <a:avLst/>
          </a:prstGeom>
        </p:spPr>
      </p:pic>
      <p:sp>
        <p:nvSpPr>
          <p:cNvPr id="63" name="TextBox 62">
            <a:extLst>
              <a:ext uri="{FF2B5EF4-FFF2-40B4-BE49-F238E27FC236}">
                <a16:creationId xmlns:a16="http://schemas.microsoft.com/office/drawing/2014/main" id="{EC9ADBBC-F6E2-944C-9704-E5D2871FB509}"/>
              </a:ext>
            </a:extLst>
          </p:cNvPr>
          <p:cNvSpPr txBox="1"/>
          <p:nvPr/>
        </p:nvSpPr>
        <p:spPr>
          <a:xfrm>
            <a:off x="5969147" y="5837473"/>
            <a:ext cx="3615054" cy="784830"/>
          </a:xfrm>
          <a:prstGeom prst="rect">
            <a:avLst/>
          </a:prstGeom>
          <a:noFill/>
        </p:spPr>
        <p:txBody>
          <a:bodyPr wrap="square" rtlCol="0">
            <a:spAutoFit/>
          </a:bodyPr>
          <a:lstStyle/>
          <a:p>
            <a:r>
              <a:rPr lang="en-US" sz="900" b="1" dirty="0">
                <a:latin typeface="Arial" panose="020B0604020202020204" pitchFamily="34" charset="0"/>
                <a:cs typeface="Arial" panose="020B0604020202020204" pitchFamily="34" charset="0"/>
              </a:rPr>
              <a:t>COVID-19 </a:t>
            </a:r>
            <a:r>
              <a:rPr lang="en-US" sz="900" b="1" dirty="0" err="1">
                <a:latin typeface="Arial" panose="020B0604020202020204" pitchFamily="34" charset="0"/>
                <a:cs typeface="Arial" panose="020B0604020202020204" pitchFamily="34" charset="0"/>
              </a:rPr>
              <a:t>và</a:t>
            </a:r>
            <a:r>
              <a:rPr lang="en-US" sz="900" b="1" dirty="0">
                <a:latin typeface="Arial" panose="020B0604020202020204" pitchFamily="34" charset="0"/>
                <a:cs typeface="Arial" panose="020B0604020202020204" pitchFamily="34" charset="0"/>
              </a:rPr>
              <a:t> </a:t>
            </a:r>
            <a:r>
              <a:rPr lang="en-US" sz="900" b="1" dirty="0" err="1">
                <a:latin typeface="Arial" panose="020B0604020202020204" pitchFamily="34" charset="0"/>
                <a:cs typeface="Arial" panose="020B0604020202020204" pitchFamily="34" charset="0"/>
              </a:rPr>
              <a:t>Các</a:t>
            </a:r>
            <a:r>
              <a:rPr lang="en-US" sz="900" b="1" dirty="0">
                <a:latin typeface="Arial" panose="020B0604020202020204" pitchFamily="34" charset="0"/>
                <a:cs typeface="Arial" panose="020B0604020202020204" pitchFamily="34" charset="0"/>
              </a:rPr>
              <a:t> </a:t>
            </a:r>
            <a:r>
              <a:rPr lang="en-US" sz="900" b="1" dirty="0" err="1">
                <a:latin typeface="Arial" panose="020B0604020202020204" pitchFamily="34" charset="0"/>
                <a:cs typeface="Arial" panose="020B0604020202020204" pitchFamily="34" charset="0"/>
              </a:rPr>
              <a:t>nguồn</a:t>
            </a:r>
            <a:r>
              <a:rPr lang="en-US" sz="900" b="1" dirty="0">
                <a:latin typeface="Arial" panose="020B0604020202020204" pitchFamily="34" charset="0"/>
                <a:cs typeface="Arial" panose="020B0604020202020204" pitchFamily="34" charset="0"/>
              </a:rPr>
              <a:t> </a:t>
            </a:r>
            <a:r>
              <a:rPr lang="en-US" sz="900" b="1" dirty="0" err="1">
                <a:latin typeface="Arial" panose="020B0604020202020204" pitchFamily="34" charset="0"/>
                <a:cs typeface="Arial" panose="020B0604020202020204" pitchFamily="34" charset="0"/>
              </a:rPr>
              <a:t>Nhà</a:t>
            </a:r>
            <a:r>
              <a:rPr lang="en-US" sz="900" b="1" dirty="0">
                <a:latin typeface="Arial" panose="020B0604020202020204" pitchFamily="34" charset="0"/>
                <a:cs typeface="Arial" panose="020B0604020202020204" pitchFamily="34" charset="0"/>
              </a:rPr>
              <a:t> ở </a:t>
            </a:r>
            <a:r>
              <a:rPr lang="en-US" sz="900" b="1" dirty="0" err="1">
                <a:latin typeface="Arial" panose="020B0604020202020204" pitchFamily="34" charset="0"/>
                <a:cs typeface="Arial" panose="020B0604020202020204" pitchFamily="34" charset="0"/>
              </a:rPr>
              <a:t>Giá</a:t>
            </a:r>
            <a:r>
              <a:rPr lang="en-US" sz="900" b="1" dirty="0">
                <a:latin typeface="Arial" panose="020B0604020202020204" pitchFamily="34" charset="0"/>
                <a:cs typeface="Arial" panose="020B0604020202020204" pitchFamily="34" charset="0"/>
              </a:rPr>
              <a:t> </a:t>
            </a:r>
            <a:r>
              <a:rPr lang="en-US" sz="900" b="1" dirty="0" err="1">
                <a:latin typeface="Arial" panose="020B0604020202020204" pitchFamily="34" charset="0"/>
                <a:cs typeface="Arial" panose="020B0604020202020204" pitchFamily="34" charset="0"/>
              </a:rPr>
              <a:t>rẻ</a:t>
            </a:r>
            <a:endParaRPr lang="en-US" sz="900" dirty="0">
              <a:latin typeface="Arial" panose="020B0604020202020204" pitchFamily="34" charset="0"/>
              <a:cs typeface="Arial" panose="020B0604020202020204" pitchFamily="34" charset="0"/>
            </a:endParaRPr>
          </a:p>
          <a:p>
            <a:r>
              <a:rPr lang="vi-VN" sz="900" dirty="0">
                <a:latin typeface="Arial" panose="020B0604020202020204" pitchFamily="34" charset="0"/>
                <a:cs typeface="Arial" panose="020B0604020202020204" pitchFamily="34" charset="0"/>
              </a:rPr>
              <a:t>Quý </a:t>
            </a:r>
            <a:r>
              <a:rPr lang="en-US" sz="900" dirty="0" err="1">
                <a:latin typeface="Arial" panose="020B0604020202020204" pitchFamily="34" charset="0"/>
                <a:cs typeface="Arial" panose="020B0604020202020204" pitchFamily="34" charset="0"/>
              </a:rPr>
              <a:t>vị</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có bị ảnh hưởng bởi COVID-19 và cần hỗ trợ ngay lập tức không? </a:t>
            </a:r>
            <a:r>
              <a:rPr lang="en-US" sz="900" u="sng" dirty="0" err="1">
                <a:solidFill>
                  <a:srgbClr val="F26722"/>
                </a:solidFill>
                <a:latin typeface="Arial" panose="020B0604020202020204" pitchFamily="34" charset="0"/>
                <a:cs typeface="Arial" panose="020B0604020202020204" pitchFamily="34" charset="0"/>
              </a:rPr>
              <a:t>Nhấn</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vào</a:t>
            </a:r>
            <a:r>
              <a:rPr lang="en-US" sz="900" u="sng" dirty="0">
                <a:solidFill>
                  <a:srgbClr val="F26722"/>
                </a:solidFill>
                <a:latin typeface="Arial" panose="020B0604020202020204" pitchFamily="34" charset="0"/>
                <a:cs typeface="Arial" panose="020B0604020202020204" pitchFamily="34" charset="0"/>
              </a:rPr>
              <a:t> </a:t>
            </a:r>
            <a:r>
              <a:rPr lang="en-US" sz="900" u="sng" dirty="0" err="1">
                <a:solidFill>
                  <a:srgbClr val="F26722"/>
                </a:solidFill>
                <a:latin typeface="Arial" panose="020B0604020202020204" pitchFamily="34" charset="0"/>
                <a:cs typeface="Arial" panose="020B0604020202020204" pitchFamily="34" charset="0"/>
              </a:rPr>
              <a:t>đây</a:t>
            </a:r>
            <a:r>
              <a:rPr lang="vi-VN" sz="900" dirty="0">
                <a:latin typeface="Arial" panose="020B0604020202020204" pitchFamily="34" charset="0"/>
                <a:cs typeface="Arial" panose="020B0604020202020204" pitchFamily="34" charset="0"/>
              </a:rPr>
              <a:t> để biết thêm thông tin từ Hiệp hội Quy hoạch và Nhà ở Công dân (</a:t>
            </a:r>
            <a:r>
              <a:rPr lang="en-US" sz="900" dirty="0">
                <a:latin typeface="Arial" panose="020B0604020202020204" pitchFamily="34" charset="0"/>
                <a:cs typeface="Arial" panose="020B0604020202020204" pitchFamily="34" charset="0"/>
              </a:rPr>
              <a:t>Citizens’ Housing and Planning Association, </a:t>
            </a:r>
            <a:r>
              <a:rPr lang="en-US" sz="900" dirty="0" err="1">
                <a:latin typeface="Arial" panose="020B0604020202020204" pitchFamily="34" charset="0"/>
                <a:cs typeface="Arial" panose="020B0604020202020204" pitchFamily="34" charset="0"/>
              </a:rPr>
              <a:t>gọi</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tắt</a:t>
            </a:r>
            <a:r>
              <a:rPr lang="en-US" sz="900" dirty="0">
                <a:latin typeface="Arial" panose="020B0604020202020204" pitchFamily="34" charset="0"/>
                <a:cs typeface="Arial" panose="020B0604020202020204" pitchFamily="34" charset="0"/>
              </a:rPr>
              <a:t> </a:t>
            </a:r>
            <a:r>
              <a:rPr lang="en-US" sz="900" dirty="0" err="1">
                <a:latin typeface="Arial" panose="020B0604020202020204" pitchFamily="34" charset="0"/>
                <a:cs typeface="Arial" panose="020B0604020202020204" pitchFamily="34" charset="0"/>
              </a:rPr>
              <a:t>là</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CHAPA) hoặc gọi </a:t>
            </a:r>
            <a:r>
              <a:rPr lang="en-US" sz="900" dirty="0" err="1">
                <a:latin typeface="Arial" panose="020B0604020202020204" pitchFamily="34" charset="0"/>
                <a:cs typeface="Arial" panose="020B0604020202020204" pitchFamily="34" charset="0"/>
              </a:rPr>
              <a:t>số</a:t>
            </a:r>
            <a:r>
              <a:rPr lang="en-US" sz="900" dirty="0">
                <a:latin typeface="Arial" panose="020B0604020202020204" pitchFamily="34" charset="0"/>
                <a:cs typeface="Arial" panose="020B0604020202020204" pitchFamily="34" charset="0"/>
              </a:rPr>
              <a:t> </a:t>
            </a:r>
            <a:r>
              <a:rPr lang="vi-VN" sz="900" dirty="0">
                <a:latin typeface="Arial" panose="020B0604020202020204" pitchFamily="34" charset="0"/>
                <a:cs typeface="Arial" panose="020B0604020202020204" pitchFamily="34" charset="0"/>
              </a:rPr>
              <a:t>617-742-0820</a:t>
            </a:r>
            <a:r>
              <a:rPr lang="en-US" sz="900" dirty="0">
                <a:latin typeface="Arial" panose="020B0604020202020204" pitchFamily="34" charset="0"/>
                <a:cs typeface="Arial" panose="020B0604020202020204" pitchFamily="34" charset="0"/>
              </a:rPr>
              <a:t>.</a:t>
            </a:r>
          </a:p>
        </p:txBody>
      </p:sp>
      <p:pic>
        <p:nvPicPr>
          <p:cNvPr id="65" name="Picture 64" descr="Qr code&#10;&#10;Description automatically generated">
            <a:extLst>
              <a:ext uri="{FF2B5EF4-FFF2-40B4-BE49-F238E27FC236}">
                <a16:creationId xmlns:a16="http://schemas.microsoft.com/office/drawing/2014/main" id="{E11511A1-CEB6-8148-A41C-3EFB74DA33F5}"/>
              </a:ext>
            </a:extLst>
          </p:cNvPr>
          <p:cNvPicPr>
            <a:picLocks noChangeAspect="1"/>
          </p:cNvPicPr>
          <p:nvPr/>
        </p:nvPicPr>
        <p:blipFill>
          <a:blip r:embed="rId14"/>
          <a:stretch>
            <a:fillRect/>
          </a:stretch>
        </p:blipFill>
        <p:spPr>
          <a:xfrm>
            <a:off x="5533260" y="5862788"/>
            <a:ext cx="411480" cy="411480"/>
          </a:xfrm>
          <a:prstGeom prst="rect">
            <a:avLst/>
          </a:prstGeom>
        </p:spPr>
      </p:pic>
      <p:pic>
        <p:nvPicPr>
          <p:cNvPr id="6" name="Picture 5" descr="Logo&#10;&#10;Description automatically generated with medium confidence">
            <a:extLst>
              <a:ext uri="{FF2B5EF4-FFF2-40B4-BE49-F238E27FC236}">
                <a16:creationId xmlns:a16="http://schemas.microsoft.com/office/drawing/2014/main" id="{FDFED315-F3C3-274D-A100-D8357B479AAA}"/>
              </a:ext>
            </a:extLst>
          </p:cNvPr>
          <p:cNvPicPr>
            <a:picLocks noChangeAspect="1"/>
          </p:cNvPicPr>
          <p:nvPr/>
        </p:nvPicPr>
        <p:blipFill>
          <a:blip r:embed="rId15"/>
          <a:stretch>
            <a:fillRect/>
          </a:stretch>
        </p:blipFill>
        <p:spPr>
          <a:xfrm>
            <a:off x="351421" y="5901021"/>
            <a:ext cx="1109517" cy="610806"/>
          </a:xfrm>
          <a:prstGeom prst="rect">
            <a:avLst/>
          </a:prstGeom>
        </p:spPr>
      </p:pic>
      <p:pic>
        <p:nvPicPr>
          <p:cNvPr id="38" name="Picture 37" descr="A picture containing text, sign&#10;&#10;Description automatically generated">
            <a:extLst>
              <a:ext uri="{FF2B5EF4-FFF2-40B4-BE49-F238E27FC236}">
                <a16:creationId xmlns:a16="http://schemas.microsoft.com/office/drawing/2014/main" id="{1FE86D3B-CF94-D547-8348-D2ECF28863B5}"/>
              </a:ext>
            </a:extLst>
          </p:cNvPr>
          <p:cNvPicPr>
            <a:picLocks noChangeAspect="1"/>
          </p:cNvPicPr>
          <p:nvPr/>
        </p:nvPicPr>
        <p:blipFill>
          <a:blip r:embed="rId4"/>
          <a:stretch>
            <a:fillRect/>
          </a:stretch>
        </p:blipFill>
        <p:spPr>
          <a:xfrm>
            <a:off x="7307302" y="375044"/>
            <a:ext cx="565785" cy="565785"/>
          </a:xfrm>
          <a:prstGeom prst="rect">
            <a:avLst/>
          </a:prstGeom>
        </p:spPr>
      </p:pic>
    </p:spTree>
    <p:extLst>
      <p:ext uri="{BB962C8B-B14F-4D97-AF65-F5344CB8AC3E}">
        <p14:creationId xmlns:p14="http://schemas.microsoft.com/office/powerpoint/2010/main" val="41319283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FB6C31F7B677469C7CC8B9DD6B63D0" ma:contentTypeVersion="12" ma:contentTypeDescription="Create a new document." ma:contentTypeScope="" ma:versionID="69c9c6f151330bc51c8f592693e861fc">
  <xsd:schema xmlns:xsd="http://www.w3.org/2001/XMLSchema" xmlns:xs="http://www.w3.org/2001/XMLSchema" xmlns:p="http://schemas.microsoft.com/office/2006/metadata/properties" xmlns:ns2="6a68dead-cc65-4be7-a1c5-fad9282055f1" xmlns:ns3="4a7dbaee-d756-4a4b-b1f5-897b4f3c31a2" targetNamespace="http://schemas.microsoft.com/office/2006/metadata/properties" ma:root="true" ma:fieldsID="ff20dfcdd6e5aad789488228c54dd3f2" ns2:_="" ns3:_="">
    <xsd:import namespace="6a68dead-cc65-4be7-a1c5-fad9282055f1"/>
    <xsd:import namespace="4a7dbaee-d756-4a4b-b1f5-897b4f3c31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68dead-cc65-4be7-a1c5-fad9282055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a7dbaee-d756-4a4b-b1f5-897b4f3c31a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9C6B3C-4F25-45AD-8B11-9598E1915C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68dead-cc65-4be7-a1c5-fad9282055f1"/>
    <ds:schemaRef ds:uri="4a7dbaee-d756-4a4b-b1f5-897b4f3c31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F04271-44CE-409A-937B-7AB26783F809}">
  <ds:schemaRefs>
    <ds:schemaRef ds:uri="http://schemas.microsoft.com/office/2006/metadata/properties"/>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http://purl.org/dc/dcmitype/"/>
    <ds:schemaRef ds:uri="6a68dead-cc65-4be7-a1c5-fad9282055f1"/>
    <ds:schemaRef ds:uri="http://purl.org/dc/elements/1.1/"/>
    <ds:schemaRef ds:uri="4a7dbaee-d756-4a4b-b1f5-897b4f3c31a2"/>
    <ds:schemaRef ds:uri="http://www.w3.org/XML/1998/namespace"/>
  </ds:schemaRefs>
</ds:datastoreItem>
</file>

<file path=customXml/itemProps3.xml><?xml version="1.0" encoding="utf-8"?>
<ds:datastoreItem xmlns:ds="http://schemas.openxmlformats.org/officeDocument/2006/customXml" ds:itemID="{347F9A7E-DBDB-472B-B0DF-ABDD00FCFC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584</TotalTime>
  <Words>699</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Un, Kit</dc:creator>
  <cp:lastModifiedBy>Shawn Lindholm</cp:lastModifiedBy>
  <cp:revision>26</cp:revision>
  <dcterms:created xsi:type="dcterms:W3CDTF">2021-03-22T15:11:20Z</dcterms:created>
  <dcterms:modified xsi:type="dcterms:W3CDTF">2021-04-23T13:51:02Z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0x010100F6FB6C31F7B677469C7CC8B9DD6B63D0</vt:lpwstr>
  </property>
</Properties>
</file>