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100584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ner, Brooks" initials="WB" lastIdx="1" clrIdx="0">
    <p:extLst>
      <p:ext uri="{19B8F6BF-5375-455C-9EA6-DF929625EA0E}">
        <p15:presenceInfo xmlns:p15="http://schemas.microsoft.com/office/powerpoint/2012/main" userId="Winner, Broo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722"/>
    <a:srgbClr val="3036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E728CD-68FB-E12B-69B5-564F4765C2B2}" v="4" dt="2022-07-18T15:06:37.444"/>
    <p1510:client id="{3F69E73D-20B9-C68E-428B-5ABBD95797FA}" v="7" dt="2022-12-20T19:37:27.750"/>
    <p1510:client id="{49E5559F-9309-1D7F-F082-267FF637CA7C}" v="42" dt="2022-07-11T20:42:07.5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p:restoredTop sz="94675"/>
  </p:normalViewPr>
  <p:slideViewPr>
    <p:cSldViewPr snapToGrid="0" snapToObjects="1">
      <p:cViewPr varScale="1">
        <p:scale>
          <a:sx n="67" d="100"/>
          <a:sy n="67" d="100"/>
        </p:scale>
        <p:origin x="1456" y="44"/>
      </p:cViewPr>
      <p:guideLst>
        <p:guide orient="horz" pos="2160"/>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122363"/>
            <a:ext cx="854964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57300" y="3602038"/>
            <a:ext cx="75438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BB42A2-7392-2E46-91EA-55B6C0BBD11A}" type="datetimeFigureOut">
              <a:rPr lang="en-US" smtClean="0"/>
              <a:pPr/>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911EC-A0F3-9D44-8855-6A5393050D61}" type="slidenum">
              <a:rPr lang="en-US" smtClean="0"/>
              <a:pPr/>
              <a:t>‹#›</a:t>
            </a:fld>
            <a:endParaRPr lang="en-US"/>
          </a:p>
        </p:txBody>
      </p:sp>
    </p:spTree>
    <p:extLst>
      <p:ext uri="{BB962C8B-B14F-4D97-AF65-F5344CB8AC3E}">
        <p14:creationId xmlns:p14="http://schemas.microsoft.com/office/powerpoint/2010/main" val="1745247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BB42A2-7392-2E46-91EA-55B6C0BBD11A}" type="datetimeFigureOut">
              <a:rPr lang="en-US" smtClean="0"/>
              <a:pPr/>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911EC-A0F3-9D44-8855-6A5393050D61}" type="slidenum">
              <a:rPr lang="en-US" smtClean="0"/>
              <a:pPr/>
              <a:t>‹#›</a:t>
            </a:fld>
            <a:endParaRPr lang="en-US"/>
          </a:p>
        </p:txBody>
      </p:sp>
    </p:spTree>
    <p:extLst>
      <p:ext uri="{BB962C8B-B14F-4D97-AF65-F5344CB8AC3E}">
        <p14:creationId xmlns:p14="http://schemas.microsoft.com/office/powerpoint/2010/main" val="1603888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365125"/>
            <a:ext cx="2168843"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365125"/>
            <a:ext cx="6380798"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BB42A2-7392-2E46-91EA-55B6C0BBD11A}" type="datetimeFigureOut">
              <a:rPr lang="en-US" smtClean="0"/>
              <a:pPr/>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911EC-A0F3-9D44-8855-6A5393050D61}" type="slidenum">
              <a:rPr lang="en-US" smtClean="0"/>
              <a:pPr/>
              <a:t>‹#›</a:t>
            </a:fld>
            <a:endParaRPr lang="en-US"/>
          </a:p>
        </p:txBody>
      </p:sp>
    </p:spTree>
    <p:extLst>
      <p:ext uri="{BB962C8B-B14F-4D97-AF65-F5344CB8AC3E}">
        <p14:creationId xmlns:p14="http://schemas.microsoft.com/office/powerpoint/2010/main" val="2351990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BB42A2-7392-2E46-91EA-55B6C0BBD11A}" type="datetimeFigureOut">
              <a:rPr lang="en-US" smtClean="0"/>
              <a:pPr/>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911EC-A0F3-9D44-8855-6A5393050D61}" type="slidenum">
              <a:rPr lang="en-US" smtClean="0"/>
              <a:pPr/>
              <a:t>‹#›</a:t>
            </a:fld>
            <a:endParaRPr lang="en-US"/>
          </a:p>
        </p:txBody>
      </p:sp>
    </p:spTree>
    <p:extLst>
      <p:ext uri="{BB962C8B-B14F-4D97-AF65-F5344CB8AC3E}">
        <p14:creationId xmlns:p14="http://schemas.microsoft.com/office/powerpoint/2010/main" val="3310050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709740"/>
            <a:ext cx="867537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86277" y="4589465"/>
            <a:ext cx="867537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BB42A2-7392-2E46-91EA-55B6C0BBD11A}" type="datetimeFigureOut">
              <a:rPr lang="en-US" smtClean="0"/>
              <a:pPr/>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911EC-A0F3-9D44-8855-6A5393050D61}" type="slidenum">
              <a:rPr lang="en-US" smtClean="0"/>
              <a:pPr/>
              <a:t>‹#›</a:t>
            </a:fld>
            <a:endParaRPr lang="en-US"/>
          </a:p>
        </p:txBody>
      </p:sp>
    </p:spTree>
    <p:extLst>
      <p:ext uri="{BB962C8B-B14F-4D97-AF65-F5344CB8AC3E}">
        <p14:creationId xmlns:p14="http://schemas.microsoft.com/office/powerpoint/2010/main" val="1017006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1825625"/>
            <a:ext cx="427482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1825625"/>
            <a:ext cx="427482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BB42A2-7392-2E46-91EA-55B6C0BBD11A}" type="datetimeFigureOut">
              <a:rPr lang="en-US" smtClean="0"/>
              <a:pPr/>
              <a:t>12/21/2022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911EC-A0F3-9D44-8855-6A5393050D61}" type="slidenum">
              <a:rPr lang="en-US" smtClean="0"/>
              <a:pPr/>
              <a:t>‹#›</a:t>
            </a:fld>
            <a:endParaRPr lang="en-US"/>
          </a:p>
        </p:txBody>
      </p:sp>
    </p:spTree>
    <p:extLst>
      <p:ext uri="{BB962C8B-B14F-4D97-AF65-F5344CB8AC3E}">
        <p14:creationId xmlns:p14="http://schemas.microsoft.com/office/powerpoint/2010/main" val="3920210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365127"/>
            <a:ext cx="867537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681163"/>
            <a:ext cx="425517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2826" y="2505075"/>
            <a:ext cx="4255174"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681163"/>
            <a:ext cx="427613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2066" y="2505075"/>
            <a:ext cx="427613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BB42A2-7392-2E46-91EA-55B6C0BBD11A}" type="datetimeFigureOut">
              <a:rPr lang="en-US" smtClean="0"/>
              <a:pPr/>
              <a:t>12/21/2022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A911EC-A0F3-9D44-8855-6A5393050D61}" type="slidenum">
              <a:rPr lang="en-US" smtClean="0"/>
              <a:pPr/>
              <a:t>‹#›</a:t>
            </a:fld>
            <a:endParaRPr lang="en-US"/>
          </a:p>
        </p:txBody>
      </p:sp>
    </p:spTree>
    <p:extLst>
      <p:ext uri="{BB962C8B-B14F-4D97-AF65-F5344CB8AC3E}">
        <p14:creationId xmlns:p14="http://schemas.microsoft.com/office/powerpoint/2010/main" val="4096968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BB42A2-7392-2E46-91EA-55B6C0BBD11A}" type="datetimeFigureOut">
              <a:rPr lang="en-US" smtClean="0"/>
              <a:pPr/>
              <a:t>12/21/2022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911EC-A0F3-9D44-8855-6A5393050D61}" type="slidenum">
              <a:rPr lang="en-US" smtClean="0"/>
              <a:pPr/>
              <a:t>‹#›</a:t>
            </a:fld>
            <a:endParaRPr lang="en-US"/>
          </a:p>
        </p:txBody>
      </p:sp>
    </p:spTree>
    <p:extLst>
      <p:ext uri="{BB962C8B-B14F-4D97-AF65-F5344CB8AC3E}">
        <p14:creationId xmlns:p14="http://schemas.microsoft.com/office/powerpoint/2010/main" val="3700151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BB42A2-7392-2E46-91EA-55B6C0BBD11A}" type="datetimeFigureOut">
              <a:rPr lang="en-US" smtClean="0"/>
              <a:pPr/>
              <a:t>12/21/2022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A911EC-A0F3-9D44-8855-6A5393050D61}" type="slidenum">
              <a:rPr lang="en-US" smtClean="0"/>
              <a:pPr/>
              <a:t>‹#›</a:t>
            </a:fld>
            <a:endParaRPr lang="en-US"/>
          </a:p>
        </p:txBody>
      </p:sp>
    </p:spTree>
    <p:extLst>
      <p:ext uri="{BB962C8B-B14F-4D97-AF65-F5344CB8AC3E}">
        <p14:creationId xmlns:p14="http://schemas.microsoft.com/office/powerpoint/2010/main" val="799809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457200"/>
            <a:ext cx="3244096"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76130" y="987427"/>
            <a:ext cx="509206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057400"/>
            <a:ext cx="324409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BB42A2-7392-2E46-91EA-55B6C0BBD11A}" type="datetimeFigureOut">
              <a:rPr lang="en-US" smtClean="0"/>
              <a:pPr/>
              <a:t>12/21/2022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911EC-A0F3-9D44-8855-6A5393050D61}" type="slidenum">
              <a:rPr lang="en-US" smtClean="0"/>
              <a:pPr/>
              <a:t>‹#›</a:t>
            </a:fld>
            <a:endParaRPr lang="en-US"/>
          </a:p>
        </p:txBody>
      </p:sp>
    </p:spTree>
    <p:extLst>
      <p:ext uri="{BB962C8B-B14F-4D97-AF65-F5344CB8AC3E}">
        <p14:creationId xmlns:p14="http://schemas.microsoft.com/office/powerpoint/2010/main" val="157665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457200"/>
            <a:ext cx="3244096"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987427"/>
            <a:ext cx="5092065"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92825" y="2057400"/>
            <a:ext cx="324409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BB42A2-7392-2E46-91EA-55B6C0BBD11A}" type="datetimeFigureOut">
              <a:rPr lang="en-US" smtClean="0"/>
              <a:pPr/>
              <a:t>12/21/2022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911EC-A0F3-9D44-8855-6A5393050D61}" type="slidenum">
              <a:rPr lang="en-US" smtClean="0"/>
              <a:pPr/>
              <a:t>‹#›</a:t>
            </a:fld>
            <a:endParaRPr lang="en-US"/>
          </a:p>
        </p:txBody>
      </p:sp>
    </p:spTree>
    <p:extLst>
      <p:ext uri="{BB962C8B-B14F-4D97-AF65-F5344CB8AC3E}">
        <p14:creationId xmlns:p14="http://schemas.microsoft.com/office/powerpoint/2010/main" val="4288355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365127"/>
            <a:ext cx="867537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1825625"/>
            <a:ext cx="867537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6356352"/>
            <a:ext cx="226314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BB42A2-7392-2E46-91EA-55B6C0BBD11A}" type="datetimeFigureOut">
              <a:rPr lang="en-US" smtClean="0"/>
              <a:pPr/>
              <a:t>12/21/2022</a:t>
            </a:fld>
            <a:endParaRPr lang="en-US"/>
          </a:p>
        </p:txBody>
      </p:sp>
      <p:sp>
        <p:nvSpPr>
          <p:cNvPr id="5" name="Footer Placeholder 4"/>
          <p:cNvSpPr>
            <a:spLocks noGrp="1"/>
          </p:cNvSpPr>
          <p:nvPr>
            <p:ph type="ftr" sz="quarter" idx="3"/>
          </p:nvPr>
        </p:nvSpPr>
        <p:spPr>
          <a:xfrm>
            <a:off x="3331845" y="6356352"/>
            <a:ext cx="339471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6356352"/>
            <a:ext cx="226314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911EC-A0F3-9D44-8855-6A5393050D61}" type="slidenum">
              <a:rPr lang="en-US" smtClean="0"/>
              <a:pPr/>
              <a:t>‹#›</a:t>
            </a:fld>
            <a:endParaRPr lang="en-US"/>
          </a:p>
        </p:txBody>
      </p:sp>
    </p:spTree>
    <p:extLst>
      <p:ext uri="{BB962C8B-B14F-4D97-AF65-F5344CB8AC3E}">
        <p14:creationId xmlns:p14="http://schemas.microsoft.com/office/powerpoint/2010/main" val="4303315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nationalgridus.com/Discount-Rate-App-MA" TargetMode="External"/><Relationship Id="rId13" Type="http://schemas.openxmlformats.org/officeDocument/2006/relationships/image" Target="../media/image8.png"/><Relationship Id="rId18" Type="http://schemas.openxmlformats.org/officeDocument/2006/relationships/image" Target="../media/image11.png"/><Relationship Id="rId3" Type="http://schemas.openxmlformats.org/officeDocument/2006/relationships/image" Target="../media/image2.png"/><Relationship Id="rId21" Type="http://schemas.openxmlformats.org/officeDocument/2006/relationships/hyperlink" Target="https://leanmultifamily.org/" TargetMode="External"/><Relationship Id="rId7" Type="http://schemas.openxmlformats.org/officeDocument/2006/relationships/hyperlink" Target="https://www.eversource.com/content/ema-c/residential/my-account/billing-payments/help-pay-my-bill/discount-rate" TargetMode="External"/><Relationship Id="rId12" Type="http://schemas.openxmlformats.org/officeDocument/2006/relationships/hyperlink" Target="https://www.nationalgridus.com/MA-Home/Bill-Help/Help-Making-Payments" TargetMode="External"/><Relationship Id="rId17" Type="http://schemas.openxmlformats.org/officeDocument/2006/relationships/image" Target="../media/image10.png"/><Relationship Id="rId25" Type="http://schemas.openxmlformats.org/officeDocument/2006/relationships/image" Target="../media/image15.png"/><Relationship Id="rId2" Type="http://schemas.openxmlformats.org/officeDocument/2006/relationships/image" Target="../media/image1.png"/><Relationship Id="rId16" Type="http://schemas.openxmlformats.org/officeDocument/2006/relationships/hyperlink" Target="https://www.mass.gov/doc/cold-relief-brochure-2023-1/download" TargetMode="External"/><Relationship Id="rId20"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www.eversource.com/content/ema-c/residential/account-billing/payment-assistance" TargetMode="External"/><Relationship Id="rId24" Type="http://schemas.openxmlformats.org/officeDocument/2006/relationships/image" Target="../media/image14.png"/><Relationship Id="rId5" Type="http://schemas.openxmlformats.org/officeDocument/2006/relationships/image" Target="../media/image4.png"/><Relationship Id="rId15" Type="http://schemas.openxmlformats.org/officeDocument/2006/relationships/hyperlink" Target="https://www.mass.gov/service-details/learn-about-low-income-home-energy-assistance-program-liheap" TargetMode="External"/><Relationship Id="rId23" Type="http://schemas.openxmlformats.org/officeDocument/2006/relationships/image" Target="../media/image13.png"/><Relationship Id="rId10" Type="http://schemas.openxmlformats.org/officeDocument/2006/relationships/image" Target="../media/image7.png"/><Relationship Id="rId19" Type="http://schemas.openxmlformats.org/officeDocument/2006/relationships/hyperlink" Target="https://www.masssave.com/residential/for-renters" TargetMode="External"/><Relationship Id="rId4" Type="http://schemas.openxmlformats.org/officeDocument/2006/relationships/image" Target="../media/image3.png"/><Relationship Id="rId9" Type="http://schemas.openxmlformats.org/officeDocument/2006/relationships/image" Target="../media/image6.png"/><Relationship Id="rId14" Type="http://schemas.openxmlformats.org/officeDocument/2006/relationships/image" Target="../media/image9.png"/><Relationship Id="rId22" Type="http://schemas.openxmlformats.org/officeDocument/2006/relationships/hyperlink" Target="https://www.chapa.org/housing-courses/covid-19-immediate-assist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57918A-B3EE-9D4B-969F-E6E22CC5ABA8}"/>
              </a:ext>
            </a:extLst>
          </p:cNvPr>
          <p:cNvSpPr/>
          <p:nvPr/>
        </p:nvSpPr>
        <p:spPr>
          <a:xfrm>
            <a:off x="0" y="-1"/>
            <a:ext cx="10058400" cy="1280160"/>
          </a:xfrm>
          <a:prstGeom prst="rect">
            <a:avLst/>
          </a:prstGeom>
          <a:solidFill>
            <a:srgbClr val="30364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485"/>
          </a:p>
        </p:txBody>
      </p:sp>
      <p:sp>
        <p:nvSpPr>
          <p:cNvPr id="5" name="TextBox 4">
            <a:extLst>
              <a:ext uri="{FF2B5EF4-FFF2-40B4-BE49-F238E27FC236}">
                <a16:creationId xmlns:a16="http://schemas.microsoft.com/office/drawing/2014/main" id="{0975FED0-6CBC-5443-A3DB-A543B4701B0D}"/>
              </a:ext>
            </a:extLst>
          </p:cNvPr>
          <p:cNvSpPr txBox="1"/>
          <p:nvPr/>
        </p:nvSpPr>
        <p:spPr>
          <a:xfrm>
            <a:off x="351421" y="255359"/>
            <a:ext cx="5244768" cy="923330"/>
          </a:xfrm>
          <a:prstGeom prst="rect">
            <a:avLst/>
          </a:prstGeom>
          <a:noFill/>
        </p:spPr>
        <p:txBody>
          <a:bodyPr wrap="square" rtlCol="0">
            <a:spAutoFit/>
          </a:bodyPr>
          <a:lstStyle/>
          <a:p>
            <a:r>
              <a:rPr lang="en-US" b="1" spc="248" dirty="0" err="1">
                <a:solidFill>
                  <a:schemeClr val="bg1"/>
                </a:solidFill>
                <a:latin typeface="Helvetica" pitchFamily="2" charset="0"/>
                <a:cs typeface="Calibri" panose="020F0502020204030204" pitchFamily="34" charset="0"/>
              </a:rPr>
              <a:t>ASISTANS</a:t>
            </a:r>
            <a:r>
              <a:rPr lang="en-US" b="1" spc="248" dirty="0">
                <a:solidFill>
                  <a:schemeClr val="bg1"/>
                </a:solidFill>
                <a:latin typeface="Helvetica" pitchFamily="2" charset="0"/>
                <a:cs typeface="Calibri" panose="020F0502020204030204" pitchFamily="34" charset="0"/>
              </a:rPr>
              <a:t> NAN </a:t>
            </a:r>
            <a:r>
              <a:rPr lang="en-US" b="1" spc="248" dirty="0" err="1">
                <a:solidFill>
                  <a:schemeClr val="bg1"/>
                </a:solidFill>
                <a:latin typeface="Helvetica" pitchFamily="2" charset="0"/>
                <a:cs typeface="Calibri" panose="020F0502020204030204" pitchFamily="34" charset="0"/>
              </a:rPr>
              <a:t>PEYE</a:t>
            </a:r>
            <a:r>
              <a:rPr lang="en-US" b="1" spc="248" dirty="0">
                <a:solidFill>
                  <a:schemeClr val="bg1"/>
                </a:solidFill>
                <a:latin typeface="Helvetica" pitchFamily="2" charset="0"/>
                <a:cs typeface="Calibri" panose="020F0502020204030204" pitchFamily="34" charset="0"/>
              </a:rPr>
              <a:t> </a:t>
            </a:r>
            <a:r>
              <a:rPr lang="en-US" b="1" spc="248" dirty="0" err="1">
                <a:solidFill>
                  <a:schemeClr val="bg1"/>
                </a:solidFill>
                <a:latin typeface="Helvetica" pitchFamily="2" charset="0"/>
                <a:cs typeface="Calibri" panose="020F0502020204030204" pitchFamily="34" charset="0"/>
              </a:rPr>
              <a:t>BÒDWO</a:t>
            </a:r>
            <a:r>
              <a:rPr lang="en-US" b="1" spc="248" dirty="0">
                <a:solidFill>
                  <a:schemeClr val="bg1"/>
                </a:solidFill>
                <a:latin typeface="Helvetica" pitchFamily="2" charset="0"/>
                <a:cs typeface="Calibri" panose="020F0502020204030204" pitchFamily="34" charset="0"/>
              </a:rPr>
              <a:t> </a:t>
            </a:r>
            <a:r>
              <a:rPr lang="en-US" b="1" spc="248" dirty="0" err="1">
                <a:solidFill>
                  <a:schemeClr val="bg1"/>
                </a:solidFill>
                <a:latin typeface="Helvetica" pitchFamily="2" charset="0"/>
                <a:cs typeface="Calibri" panose="020F0502020204030204" pitchFamily="34" charset="0"/>
              </a:rPr>
              <a:t>POU</a:t>
            </a:r>
            <a:r>
              <a:rPr lang="en-US" b="1" spc="248" dirty="0">
                <a:solidFill>
                  <a:schemeClr val="bg1"/>
                </a:solidFill>
                <a:latin typeface="Helvetica" pitchFamily="2" charset="0"/>
                <a:cs typeface="Calibri" panose="020F0502020204030204" pitchFamily="34" charset="0"/>
              </a:rPr>
              <a:t> </a:t>
            </a:r>
            <a:r>
              <a:rPr lang="en-US" b="1" spc="248" dirty="0" err="1">
                <a:solidFill>
                  <a:schemeClr val="bg1"/>
                </a:solidFill>
                <a:latin typeface="Helvetica" pitchFamily="2" charset="0"/>
                <a:cs typeface="Calibri" panose="020F0502020204030204" pitchFamily="34" charset="0"/>
              </a:rPr>
              <a:t>DLO</a:t>
            </a:r>
            <a:r>
              <a:rPr lang="en-US" b="1" spc="248" dirty="0">
                <a:solidFill>
                  <a:schemeClr val="bg1"/>
                </a:solidFill>
                <a:latin typeface="Helvetica" pitchFamily="2" charset="0"/>
                <a:cs typeface="Calibri" panose="020F0502020204030204" pitchFamily="34" charset="0"/>
              </a:rPr>
              <a:t>, </a:t>
            </a:r>
            <a:r>
              <a:rPr lang="en-US" b="1" spc="248" dirty="0" err="1">
                <a:solidFill>
                  <a:schemeClr val="bg1"/>
                </a:solidFill>
                <a:latin typeface="Helvetica" pitchFamily="2" charset="0"/>
                <a:cs typeface="Calibri" panose="020F0502020204030204" pitchFamily="34" charset="0"/>
              </a:rPr>
              <a:t>KOURAN</a:t>
            </a:r>
            <a:r>
              <a:rPr lang="en-US" b="1" spc="248" dirty="0">
                <a:solidFill>
                  <a:schemeClr val="bg1"/>
                </a:solidFill>
                <a:latin typeface="Helvetica" pitchFamily="2" charset="0"/>
                <a:cs typeface="Calibri" panose="020F0502020204030204" pitchFamily="34" charset="0"/>
              </a:rPr>
              <a:t>, </a:t>
            </a:r>
            <a:r>
              <a:rPr lang="en-US" b="1" spc="248" dirty="0" err="1">
                <a:solidFill>
                  <a:schemeClr val="bg1"/>
                </a:solidFill>
                <a:latin typeface="Helvetica" pitchFamily="2" charset="0"/>
                <a:cs typeface="Calibri" panose="020F0502020204030204" pitchFamily="34" charset="0"/>
              </a:rPr>
              <a:t>GAZ</a:t>
            </a:r>
            <a:r>
              <a:rPr lang="en-US" b="1" spc="248" dirty="0">
                <a:solidFill>
                  <a:schemeClr val="bg1"/>
                </a:solidFill>
                <a:latin typeface="Helvetica" pitchFamily="2" charset="0"/>
                <a:cs typeface="Calibri" panose="020F0502020204030204" pitchFamily="34" charset="0"/>
              </a:rPr>
              <a:t>, AK </a:t>
            </a:r>
            <a:r>
              <a:rPr lang="en-US" b="1" spc="248" dirty="0" err="1">
                <a:solidFill>
                  <a:schemeClr val="bg1"/>
                </a:solidFill>
                <a:latin typeface="Helvetica" pitchFamily="2" charset="0"/>
                <a:cs typeface="Calibri" panose="020F0502020204030204" pitchFamily="34" charset="0"/>
              </a:rPr>
              <a:t>POU</a:t>
            </a:r>
            <a:r>
              <a:rPr lang="en-US" b="1" spc="248" dirty="0">
                <a:solidFill>
                  <a:schemeClr val="bg1"/>
                </a:solidFill>
                <a:latin typeface="Helvetica" pitchFamily="2" charset="0"/>
                <a:cs typeface="Calibri" panose="020F0502020204030204" pitchFamily="34" charset="0"/>
              </a:rPr>
              <a:t> </a:t>
            </a:r>
            <a:r>
              <a:rPr lang="en-US" b="1" spc="248" dirty="0" err="1">
                <a:solidFill>
                  <a:schemeClr val="bg1"/>
                </a:solidFill>
                <a:latin typeface="Helvetica" pitchFamily="2" charset="0"/>
                <a:cs typeface="Calibri" panose="020F0502020204030204" pitchFamily="34" charset="0"/>
              </a:rPr>
              <a:t>KLIMATIZASYON</a:t>
            </a:r>
            <a:endParaRPr lang="en-US" sz="2200" b="1" spc="248" dirty="0">
              <a:solidFill>
                <a:schemeClr val="bg1"/>
              </a:solidFill>
              <a:latin typeface="Helvetica" pitchFamily="2" charset="0"/>
              <a:cs typeface="Calibri" panose="020F0502020204030204" pitchFamily="34" charset="0"/>
            </a:endParaRPr>
          </a:p>
        </p:txBody>
      </p:sp>
      <p:pic>
        <p:nvPicPr>
          <p:cNvPr id="7" name="Picture 6" descr="A picture containing text, sign, clipart&#10;&#10;Description automatically generated">
            <a:extLst>
              <a:ext uri="{FF2B5EF4-FFF2-40B4-BE49-F238E27FC236}">
                <a16:creationId xmlns:a16="http://schemas.microsoft.com/office/drawing/2014/main" id="{F64593DE-7C83-1246-BF62-716EAA321AEF}"/>
              </a:ext>
            </a:extLst>
          </p:cNvPr>
          <p:cNvPicPr>
            <a:picLocks noChangeAspect="1"/>
          </p:cNvPicPr>
          <p:nvPr/>
        </p:nvPicPr>
        <p:blipFill>
          <a:blip r:embed="rId2"/>
          <a:stretch>
            <a:fillRect/>
          </a:stretch>
        </p:blipFill>
        <p:spPr>
          <a:xfrm>
            <a:off x="5596189" y="357187"/>
            <a:ext cx="565785" cy="565785"/>
          </a:xfrm>
          <a:prstGeom prst="rect">
            <a:avLst/>
          </a:prstGeom>
        </p:spPr>
      </p:pic>
      <p:pic>
        <p:nvPicPr>
          <p:cNvPr id="9" name="Picture 8" descr="Logo, icon&#10;&#10;Description automatically generated">
            <a:extLst>
              <a:ext uri="{FF2B5EF4-FFF2-40B4-BE49-F238E27FC236}">
                <a16:creationId xmlns:a16="http://schemas.microsoft.com/office/drawing/2014/main" id="{D5E5EF84-E654-734C-AA5B-D8739CBD3AFC}"/>
              </a:ext>
            </a:extLst>
          </p:cNvPr>
          <p:cNvPicPr>
            <a:picLocks noChangeAspect="1"/>
          </p:cNvPicPr>
          <p:nvPr/>
        </p:nvPicPr>
        <p:blipFill>
          <a:blip r:embed="rId3"/>
          <a:stretch>
            <a:fillRect/>
          </a:stretch>
        </p:blipFill>
        <p:spPr>
          <a:xfrm>
            <a:off x="6451746" y="357187"/>
            <a:ext cx="565785" cy="565785"/>
          </a:xfrm>
          <a:prstGeom prst="rect">
            <a:avLst/>
          </a:prstGeom>
        </p:spPr>
      </p:pic>
      <p:pic>
        <p:nvPicPr>
          <p:cNvPr id="11" name="Picture 10" descr="A picture containing text, sign&#10;&#10;Description automatically generated">
            <a:extLst>
              <a:ext uri="{FF2B5EF4-FFF2-40B4-BE49-F238E27FC236}">
                <a16:creationId xmlns:a16="http://schemas.microsoft.com/office/drawing/2014/main" id="{9FE6AD51-ECBB-8342-B93E-2BAF9C094D52}"/>
              </a:ext>
            </a:extLst>
          </p:cNvPr>
          <p:cNvPicPr>
            <a:picLocks noChangeAspect="1"/>
          </p:cNvPicPr>
          <p:nvPr/>
        </p:nvPicPr>
        <p:blipFill>
          <a:blip r:embed="rId4"/>
          <a:stretch>
            <a:fillRect/>
          </a:stretch>
        </p:blipFill>
        <p:spPr>
          <a:xfrm>
            <a:off x="4963160" y="5340462"/>
            <a:ext cx="457200" cy="457200"/>
          </a:xfrm>
          <a:prstGeom prst="rect">
            <a:avLst/>
          </a:prstGeom>
        </p:spPr>
      </p:pic>
      <p:pic>
        <p:nvPicPr>
          <p:cNvPr id="13" name="Picture 12" descr="Icon&#10;&#10;Description automatically generated">
            <a:extLst>
              <a:ext uri="{FF2B5EF4-FFF2-40B4-BE49-F238E27FC236}">
                <a16:creationId xmlns:a16="http://schemas.microsoft.com/office/drawing/2014/main" id="{0BAD49E2-119C-8B49-8EBA-964488A95721}"/>
              </a:ext>
            </a:extLst>
          </p:cNvPr>
          <p:cNvPicPr>
            <a:picLocks noChangeAspect="1"/>
          </p:cNvPicPr>
          <p:nvPr/>
        </p:nvPicPr>
        <p:blipFill>
          <a:blip r:embed="rId5"/>
          <a:stretch>
            <a:fillRect/>
          </a:stretch>
        </p:blipFill>
        <p:spPr>
          <a:xfrm>
            <a:off x="8162860" y="357187"/>
            <a:ext cx="565785" cy="565785"/>
          </a:xfrm>
          <a:prstGeom prst="rect">
            <a:avLst/>
          </a:prstGeom>
        </p:spPr>
      </p:pic>
      <p:pic>
        <p:nvPicPr>
          <p:cNvPr id="15" name="Picture 14" descr="A picture containing text, clipart&#10;&#10;Description automatically generated">
            <a:extLst>
              <a:ext uri="{FF2B5EF4-FFF2-40B4-BE49-F238E27FC236}">
                <a16:creationId xmlns:a16="http://schemas.microsoft.com/office/drawing/2014/main" id="{A91A00AD-F5C9-0947-9C59-42D81A6A1FED}"/>
              </a:ext>
            </a:extLst>
          </p:cNvPr>
          <p:cNvPicPr>
            <a:picLocks noChangeAspect="1"/>
          </p:cNvPicPr>
          <p:nvPr/>
        </p:nvPicPr>
        <p:blipFill>
          <a:blip r:embed="rId6"/>
          <a:stretch>
            <a:fillRect/>
          </a:stretch>
        </p:blipFill>
        <p:spPr>
          <a:xfrm>
            <a:off x="9018416" y="357187"/>
            <a:ext cx="565785" cy="565785"/>
          </a:xfrm>
          <a:prstGeom prst="rect">
            <a:avLst/>
          </a:prstGeom>
        </p:spPr>
      </p:pic>
      <p:sp>
        <p:nvSpPr>
          <p:cNvPr id="17" name="TextBox 16">
            <a:extLst>
              <a:ext uri="{FF2B5EF4-FFF2-40B4-BE49-F238E27FC236}">
                <a16:creationId xmlns:a16="http://schemas.microsoft.com/office/drawing/2014/main" id="{92263B0F-8E32-C049-BCF4-FB9EEB827398}"/>
              </a:ext>
            </a:extLst>
          </p:cNvPr>
          <p:cNvSpPr txBox="1"/>
          <p:nvPr/>
        </p:nvSpPr>
        <p:spPr>
          <a:xfrm>
            <a:off x="866432" y="1420172"/>
            <a:ext cx="3872545" cy="677108"/>
          </a:xfrm>
          <a:prstGeom prst="rect">
            <a:avLst/>
          </a:prstGeom>
          <a:noFill/>
        </p:spPr>
        <p:txBody>
          <a:bodyPr wrap="square" rtlCol="0">
            <a:spAutoFit/>
          </a:bodyPr>
          <a:lstStyle/>
          <a:p>
            <a:r>
              <a:rPr lang="en-US" sz="1200" b="1" dirty="0" err="1">
                <a:latin typeface="Helvetica" pitchFamily="2" charset="0"/>
              </a:rPr>
              <a:t>Asistans</a:t>
            </a:r>
            <a:r>
              <a:rPr lang="en-US" sz="1200" b="1" dirty="0">
                <a:latin typeface="Helvetica" pitchFamily="2" charset="0"/>
              </a:rPr>
              <a:t> </a:t>
            </a:r>
            <a:r>
              <a:rPr lang="en-US" sz="1200" b="1" dirty="0" err="1">
                <a:latin typeface="Helvetica" pitchFamily="2" charset="0"/>
              </a:rPr>
              <a:t>nan</a:t>
            </a:r>
            <a:r>
              <a:rPr lang="en-US" sz="1200" b="1" dirty="0">
                <a:latin typeface="Helvetica" pitchFamily="2" charset="0"/>
              </a:rPr>
              <a:t> </a:t>
            </a:r>
            <a:r>
              <a:rPr lang="en-US" sz="1200" b="1" dirty="0" err="1">
                <a:latin typeface="Helvetica" pitchFamily="2" charset="0"/>
              </a:rPr>
              <a:t>Peye</a:t>
            </a:r>
            <a:r>
              <a:rPr lang="en-US" sz="1200" b="1" dirty="0">
                <a:latin typeface="Helvetica" pitchFamily="2" charset="0"/>
              </a:rPr>
              <a:t> </a:t>
            </a:r>
            <a:r>
              <a:rPr lang="en-US" sz="1200" b="1" dirty="0" err="1">
                <a:latin typeface="Helvetica" pitchFamily="2" charset="0"/>
              </a:rPr>
              <a:t>Bòdwo</a:t>
            </a:r>
            <a:r>
              <a:rPr lang="en-US" sz="1200" b="1" dirty="0">
                <a:latin typeface="Helvetica" pitchFamily="2" charset="0"/>
              </a:rPr>
              <a:t> </a:t>
            </a:r>
            <a:r>
              <a:rPr lang="en-US" sz="1200" b="1" dirty="0" err="1">
                <a:latin typeface="Helvetica" pitchFamily="2" charset="0"/>
              </a:rPr>
              <a:t>pou</a:t>
            </a:r>
            <a:r>
              <a:rPr lang="en-US" sz="1200" b="1" dirty="0">
                <a:latin typeface="Helvetica" pitchFamily="2" charset="0"/>
              </a:rPr>
              <a:t> </a:t>
            </a:r>
            <a:r>
              <a:rPr lang="en-US" sz="1200" b="1" dirty="0" err="1">
                <a:latin typeface="Helvetica" pitchFamily="2" charset="0"/>
              </a:rPr>
              <a:t>Dlo</a:t>
            </a:r>
            <a:r>
              <a:rPr lang="en-US" sz="1200" b="1" dirty="0">
                <a:latin typeface="Helvetica" pitchFamily="2" charset="0"/>
              </a:rPr>
              <a:t>, </a:t>
            </a:r>
            <a:r>
              <a:rPr lang="en-US" sz="1200" b="1" dirty="0" err="1">
                <a:latin typeface="Helvetica" pitchFamily="2" charset="0"/>
              </a:rPr>
              <a:t>Kouran</a:t>
            </a:r>
            <a:r>
              <a:rPr lang="en-US" sz="1200" b="1" dirty="0">
                <a:latin typeface="Helvetica" pitchFamily="2" charset="0"/>
              </a:rPr>
              <a:t>, </a:t>
            </a:r>
            <a:r>
              <a:rPr lang="en-US" sz="1200" b="1" dirty="0" err="1">
                <a:latin typeface="Helvetica" pitchFamily="2" charset="0"/>
              </a:rPr>
              <a:t>Gaz</a:t>
            </a:r>
            <a:r>
              <a:rPr lang="en-US" sz="1200" b="1" dirty="0">
                <a:latin typeface="Helvetica" pitchFamily="2" charset="0"/>
              </a:rPr>
              <a:t>, </a:t>
            </a:r>
            <a:r>
              <a:rPr lang="en-US" sz="1200" b="1" dirty="0" err="1">
                <a:latin typeface="Helvetica" pitchFamily="2" charset="0"/>
              </a:rPr>
              <a:t>ak</a:t>
            </a:r>
            <a:r>
              <a:rPr lang="en-US" sz="1200" b="1" dirty="0">
                <a:latin typeface="Helvetica" pitchFamily="2" charset="0"/>
              </a:rPr>
              <a:t> </a:t>
            </a:r>
            <a:r>
              <a:rPr lang="en-US" sz="1200" b="1" dirty="0" err="1">
                <a:latin typeface="Helvetica" pitchFamily="2" charset="0"/>
              </a:rPr>
              <a:t>pou</a:t>
            </a:r>
            <a:r>
              <a:rPr lang="en-US" sz="1200" b="1" dirty="0">
                <a:latin typeface="Helvetica" pitchFamily="2" charset="0"/>
              </a:rPr>
              <a:t> </a:t>
            </a:r>
            <a:r>
              <a:rPr lang="en-US" sz="1200" b="1" dirty="0" err="1">
                <a:latin typeface="Helvetica" pitchFamily="2" charset="0"/>
              </a:rPr>
              <a:t>Klimatizasyon</a:t>
            </a:r>
            <a:endParaRPr lang="en-US" sz="1200" b="1" dirty="0">
              <a:latin typeface="Helvetica" pitchFamily="2" charset="0"/>
            </a:endParaRPr>
          </a:p>
          <a:p>
            <a:r>
              <a:rPr lang="en-US" sz="1400" b="1" dirty="0">
                <a:latin typeface="Helvetica" pitchFamily="2" charset="0"/>
              </a:rPr>
              <a:t>   </a:t>
            </a:r>
            <a:endParaRPr lang="en-US" sz="1400" dirty="0">
              <a:latin typeface="Helvetica" pitchFamily="2" charset="0"/>
            </a:endParaRPr>
          </a:p>
        </p:txBody>
      </p:sp>
      <p:sp>
        <p:nvSpPr>
          <p:cNvPr id="19" name="TextBox 18">
            <a:extLst>
              <a:ext uri="{FF2B5EF4-FFF2-40B4-BE49-F238E27FC236}">
                <a16:creationId xmlns:a16="http://schemas.microsoft.com/office/drawing/2014/main" id="{8C7766F6-C608-C442-A0CA-A2E1137698D0}"/>
              </a:ext>
            </a:extLst>
          </p:cNvPr>
          <p:cNvSpPr txBox="1"/>
          <p:nvPr/>
        </p:nvSpPr>
        <p:spPr>
          <a:xfrm>
            <a:off x="866433" y="1831349"/>
            <a:ext cx="3944106" cy="784830"/>
          </a:xfrm>
          <a:prstGeom prst="rect">
            <a:avLst/>
          </a:prstGeom>
          <a:noFill/>
        </p:spPr>
        <p:txBody>
          <a:bodyPr wrap="square" rtlCol="0">
            <a:spAutoFit/>
          </a:bodyPr>
          <a:lstStyle/>
          <a:p>
            <a:r>
              <a:rPr lang="en-US" sz="900" dirty="0" err="1">
                <a:latin typeface="Helvetica Light" panose="020B0403020202020204" pitchFamily="34" charset="0"/>
              </a:rPr>
              <a:t>Èske</a:t>
            </a:r>
            <a:r>
              <a:rPr lang="en-US" sz="900" dirty="0">
                <a:latin typeface="Helvetica Light" panose="020B0403020202020204" pitchFamily="34" charset="0"/>
              </a:rPr>
              <a:t> </a:t>
            </a:r>
            <a:r>
              <a:rPr lang="en-US" sz="900" dirty="0" err="1">
                <a:latin typeface="Helvetica Light" panose="020B0403020202020204" pitchFamily="34" charset="0"/>
              </a:rPr>
              <a:t>ou</a:t>
            </a:r>
            <a:r>
              <a:rPr lang="en-US" sz="900" dirty="0">
                <a:latin typeface="Helvetica Light" panose="020B0403020202020204" pitchFamily="34" charset="0"/>
              </a:rPr>
              <a:t> se yon </a:t>
            </a:r>
            <a:r>
              <a:rPr lang="en-US" sz="900" dirty="0" err="1">
                <a:latin typeface="Helvetica Light" panose="020B0403020202020204" pitchFamily="34" charset="0"/>
              </a:rPr>
              <a:t>rezidan</a:t>
            </a:r>
            <a:r>
              <a:rPr lang="en-US" sz="900" dirty="0">
                <a:latin typeface="Helvetica Light" panose="020B0403020202020204" pitchFamily="34" charset="0"/>
              </a:rPr>
              <a:t> Massachusetts </a:t>
            </a:r>
            <a:r>
              <a:rPr lang="en-US" sz="900" dirty="0" err="1">
                <a:latin typeface="Helvetica Light" panose="020B0403020202020204" pitchFamily="34" charset="0"/>
              </a:rPr>
              <a:t>ki</a:t>
            </a:r>
            <a:r>
              <a:rPr lang="en-US" sz="900" dirty="0">
                <a:latin typeface="Helvetica Light" panose="020B0403020202020204" pitchFamily="34" charset="0"/>
              </a:rPr>
              <a:t> </a:t>
            </a:r>
            <a:r>
              <a:rPr lang="en-US" sz="900" dirty="0" err="1">
                <a:latin typeface="Helvetica Light" panose="020B0403020202020204" pitchFamily="34" charset="0"/>
              </a:rPr>
              <a:t>bezwen</a:t>
            </a:r>
            <a:r>
              <a:rPr lang="en-US" sz="900" dirty="0">
                <a:latin typeface="Helvetica Light" panose="020B0403020202020204" pitchFamily="34" charset="0"/>
              </a:rPr>
              <a:t> </a:t>
            </a:r>
            <a:r>
              <a:rPr lang="en-US" sz="900" dirty="0" err="1">
                <a:latin typeface="Helvetica Light" panose="020B0403020202020204" pitchFamily="34" charset="0"/>
              </a:rPr>
              <a:t>asistans</a:t>
            </a:r>
            <a:r>
              <a:rPr lang="en-US" sz="900" dirty="0">
                <a:latin typeface="Helvetica Light" panose="020B0403020202020204" pitchFamily="34" charset="0"/>
              </a:rPr>
              <a:t> </a:t>
            </a:r>
            <a:r>
              <a:rPr lang="en-US" sz="900" dirty="0" err="1">
                <a:latin typeface="Helvetica Light" panose="020B0403020202020204" pitchFamily="34" charset="0"/>
              </a:rPr>
              <a:t>pou</a:t>
            </a:r>
            <a:r>
              <a:rPr lang="en-US" sz="900" dirty="0">
                <a:latin typeface="Helvetica Light" panose="020B0403020202020204" pitchFamily="34" charset="0"/>
              </a:rPr>
              <a:t> </a:t>
            </a:r>
            <a:r>
              <a:rPr lang="en-US" sz="900" dirty="0" err="1">
                <a:latin typeface="Helvetica Light" panose="020B0403020202020204" pitchFamily="34" charset="0"/>
              </a:rPr>
              <a:t>peye</a:t>
            </a:r>
            <a:r>
              <a:rPr lang="en-US" sz="900" dirty="0">
                <a:latin typeface="Helvetica Light" panose="020B0403020202020204" pitchFamily="34" charset="0"/>
              </a:rPr>
              <a:t> </a:t>
            </a:r>
            <a:r>
              <a:rPr lang="en-US" sz="900" dirty="0" err="1">
                <a:latin typeface="Helvetica Light" panose="020B0403020202020204" pitchFamily="34" charset="0"/>
              </a:rPr>
              <a:t>bòdwo</a:t>
            </a:r>
            <a:r>
              <a:rPr lang="en-US" sz="900" dirty="0">
                <a:latin typeface="Helvetica Light" panose="020B0403020202020204" pitchFamily="34" charset="0"/>
              </a:rPr>
              <a:t> </a:t>
            </a:r>
            <a:r>
              <a:rPr lang="en-US" sz="900" dirty="0" err="1">
                <a:latin typeface="Helvetica Light" panose="020B0403020202020204" pitchFamily="34" charset="0"/>
              </a:rPr>
              <a:t>pou</a:t>
            </a:r>
            <a:r>
              <a:rPr lang="en-US" sz="900" dirty="0">
                <a:latin typeface="Helvetica Light" panose="020B0403020202020204" pitchFamily="34" charset="0"/>
              </a:rPr>
              <a:t> </a:t>
            </a:r>
            <a:r>
              <a:rPr lang="en-US" sz="900" dirty="0" err="1">
                <a:latin typeface="Helvetica Light" panose="020B0403020202020204" pitchFamily="34" charset="0"/>
              </a:rPr>
              <a:t>dlo</a:t>
            </a:r>
            <a:r>
              <a:rPr lang="en-US" sz="900" dirty="0">
                <a:latin typeface="Helvetica Light" panose="020B0403020202020204" pitchFamily="34" charset="0"/>
              </a:rPr>
              <a:t>, </a:t>
            </a:r>
            <a:r>
              <a:rPr lang="en-US" sz="900" dirty="0" err="1">
                <a:latin typeface="Helvetica Light" panose="020B0403020202020204" pitchFamily="34" charset="0"/>
              </a:rPr>
              <a:t>kouran</a:t>
            </a:r>
            <a:r>
              <a:rPr lang="en-US" sz="900" dirty="0">
                <a:latin typeface="Helvetica Light" panose="020B0403020202020204" pitchFamily="34" charset="0"/>
              </a:rPr>
              <a:t>, </a:t>
            </a:r>
            <a:r>
              <a:rPr lang="en-US" sz="900" dirty="0" err="1">
                <a:latin typeface="Helvetica Light" panose="020B0403020202020204" pitchFamily="34" charset="0"/>
              </a:rPr>
              <a:t>gaz</a:t>
            </a:r>
            <a:r>
              <a:rPr lang="en-US" sz="900" dirty="0">
                <a:latin typeface="Helvetica Light" panose="020B0403020202020204" pitchFamily="34" charset="0"/>
              </a:rPr>
              <a:t>, </a:t>
            </a:r>
            <a:r>
              <a:rPr lang="en-US" sz="900" dirty="0" err="1">
                <a:latin typeface="Helvetica Light" panose="020B0403020202020204" pitchFamily="34" charset="0"/>
              </a:rPr>
              <a:t>ak</a:t>
            </a:r>
            <a:r>
              <a:rPr lang="en-US" sz="900" dirty="0">
                <a:latin typeface="Helvetica Light" panose="020B0403020202020204" pitchFamily="34" charset="0"/>
              </a:rPr>
              <a:t> </a:t>
            </a:r>
            <a:r>
              <a:rPr lang="en-US" sz="900" dirty="0" err="1">
                <a:latin typeface="Helvetica Light" panose="020B0403020202020204" pitchFamily="34" charset="0"/>
              </a:rPr>
              <a:t>pou</a:t>
            </a:r>
            <a:r>
              <a:rPr lang="en-US" sz="900" dirty="0">
                <a:latin typeface="Helvetica Light" panose="020B0403020202020204" pitchFamily="34" charset="0"/>
              </a:rPr>
              <a:t> </a:t>
            </a:r>
            <a:r>
              <a:rPr lang="en-US" sz="900" dirty="0" err="1">
                <a:latin typeface="Helvetica Light" panose="020B0403020202020204" pitchFamily="34" charset="0"/>
              </a:rPr>
              <a:t>klimatizasyon</a:t>
            </a:r>
            <a:r>
              <a:rPr lang="en-US" sz="900" dirty="0">
                <a:latin typeface="Helvetica Light" panose="020B0403020202020204" pitchFamily="34" charset="0"/>
              </a:rPr>
              <a:t> ? Si </a:t>
            </a:r>
            <a:r>
              <a:rPr lang="en-US" sz="900" dirty="0" err="1">
                <a:latin typeface="Helvetica Light" panose="020B0403020202020204" pitchFamily="34" charset="0"/>
              </a:rPr>
              <a:t>ou</a:t>
            </a:r>
            <a:r>
              <a:rPr lang="en-US" sz="900" dirty="0">
                <a:latin typeface="Helvetica Light" panose="020B0403020202020204" pitchFamily="34" charset="0"/>
              </a:rPr>
              <a:t> </a:t>
            </a:r>
            <a:r>
              <a:rPr lang="en-US" sz="900" dirty="0" err="1">
                <a:latin typeface="Helvetica Light" panose="020B0403020202020204" pitchFamily="34" charset="0"/>
              </a:rPr>
              <a:t>menm</a:t>
            </a:r>
            <a:r>
              <a:rPr lang="en-US" sz="900" dirty="0">
                <a:latin typeface="Helvetica Light" panose="020B0403020202020204" pitchFamily="34" charset="0"/>
              </a:rPr>
              <a:t> </a:t>
            </a:r>
            <a:r>
              <a:rPr lang="en-US" sz="900" dirty="0" err="1">
                <a:latin typeface="Helvetica Light" panose="020B0403020202020204" pitchFamily="34" charset="0"/>
              </a:rPr>
              <a:t>oswa</a:t>
            </a:r>
            <a:r>
              <a:rPr lang="en-US" sz="900" dirty="0">
                <a:latin typeface="Helvetica Light" panose="020B0403020202020204" pitchFamily="34" charset="0"/>
              </a:rPr>
              <a:t> </a:t>
            </a:r>
            <a:r>
              <a:rPr lang="en-US" sz="900" dirty="0" err="1">
                <a:latin typeface="Helvetica Light" panose="020B0403020202020204" pitchFamily="34" charset="0"/>
              </a:rPr>
              <a:t>moun</a:t>
            </a:r>
            <a:r>
              <a:rPr lang="en-US" sz="900" dirty="0">
                <a:latin typeface="Helvetica Light" panose="020B0403020202020204" pitchFamily="34" charset="0"/>
              </a:rPr>
              <a:t> nan </a:t>
            </a:r>
            <a:r>
              <a:rPr lang="en-US" sz="900" dirty="0" err="1">
                <a:latin typeface="Helvetica Light" panose="020B0403020202020204" pitchFamily="34" charset="0"/>
              </a:rPr>
              <a:t>fanmi</a:t>
            </a:r>
            <a:r>
              <a:rPr lang="en-US" sz="900" dirty="0">
                <a:latin typeface="Helvetica Light" panose="020B0403020202020204" pitchFamily="34" charset="0"/>
              </a:rPr>
              <a:t> </a:t>
            </a:r>
            <a:r>
              <a:rPr lang="en-US" sz="900" dirty="0" err="1">
                <a:latin typeface="Helvetica Light" panose="020B0403020202020204" pitchFamily="34" charset="0"/>
              </a:rPr>
              <a:t>ou</a:t>
            </a:r>
            <a:r>
              <a:rPr lang="en-US" sz="900" dirty="0">
                <a:latin typeface="Helvetica Light" panose="020B0403020202020204" pitchFamily="34" charset="0"/>
              </a:rPr>
              <a:t> </a:t>
            </a:r>
            <a:r>
              <a:rPr lang="en-US" sz="900" dirty="0" err="1">
                <a:latin typeface="Helvetica Light" panose="020B0403020202020204" pitchFamily="34" charset="0"/>
              </a:rPr>
              <a:t>ap</a:t>
            </a:r>
            <a:r>
              <a:rPr lang="en-US" sz="900" dirty="0">
                <a:latin typeface="Helvetica Light" panose="020B0403020202020204" pitchFamily="34" charset="0"/>
              </a:rPr>
              <a:t> </a:t>
            </a:r>
            <a:r>
              <a:rPr lang="en-US" sz="900" dirty="0" err="1">
                <a:latin typeface="Helvetica Light" panose="020B0403020202020204" pitchFamily="34" charset="0"/>
              </a:rPr>
              <a:t>resevwa</a:t>
            </a:r>
            <a:r>
              <a:rPr lang="en-US" sz="900" dirty="0">
                <a:latin typeface="Helvetica Light" panose="020B0403020202020204" pitchFamily="34" charset="0"/>
              </a:rPr>
              <a:t> </a:t>
            </a:r>
            <a:r>
              <a:rPr lang="en-US" sz="900" dirty="0" err="1">
                <a:latin typeface="Helvetica Light" panose="020B0403020202020204" pitchFamily="34" charset="0"/>
              </a:rPr>
              <a:t>sipò</a:t>
            </a:r>
            <a:r>
              <a:rPr lang="en-US" sz="900" dirty="0">
                <a:latin typeface="Helvetica Light" panose="020B0403020202020204" pitchFamily="34" charset="0"/>
              </a:rPr>
              <a:t> nan men SNAP, School Breakfast/ Lunch Program, Mass Health, </a:t>
            </a:r>
            <a:r>
              <a:rPr lang="en-US" sz="900" dirty="0" err="1">
                <a:latin typeface="Helvetica Light" panose="020B0403020202020204" pitchFamily="34" charset="0"/>
              </a:rPr>
              <a:t>oubyen</a:t>
            </a:r>
            <a:r>
              <a:rPr lang="en-US" sz="900" dirty="0">
                <a:latin typeface="Helvetica Light" panose="020B0403020202020204" pitchFamily="34" charset="0"/>
              </a:rPr>
              <a:t> </a:t>
            </a:r>
            <a:r>
              <a:rPr lang="en-US" sz="900" dirty="0" err="1">
                <a:latin typeface="Helvetica Light" panose="020B0403020202020204" pitchFamily="34" charset="0"/>
              </a:rPr>
              <a:t>lòt</a:t>
            </a:r>
            <a:r>
              <a:rPr lang="en-US" sz="900" dirty="0">
                <a:latin typeface="Helvetica Light" panose="020B0403020202020204" pitchFamily="34" charset="0"/>
              </a:rPr>
              <a:t> </a:t>
            </a:r>
            <a:r>
              <a:rPr lang="en-US" sz="900" dirty="0" err="1">
                <a:latin typeface="Helvetica Light" panose="020B0403020202020204" pitchFamily="34" charset="0"/>
              </a:rPr>
              <a:t>pwogram</a:t>
            </a:r>
            <a:r>
              <a:rPr lang="en-US" sz="900" dirty="0">
                <a:latin typeface="Helvetica Light" panose="020B0403020202020204" pitchFamily="34" charset="0"/>
              </a:rPr>
              <a:t> </a:t>
            </a:r>
            <a:r>
              <a:rPr lang="en-US" sz="900" dirty="0" err="1">
                <a:latin typeface="Helvetica Light" panose="020B0403020202020204" pitchFamily="34" charset="0"/>
              </a:rPr>
              <a:t>asistans</a:t>
            </a:r>
            <a:r>
              <a:rPr lang="en-US" sz="900" dirty="0">
                <a:latin typeface="Helvetica Light" panose="020B0403020202020204" pitchFamily="34" charset="0"/>
              </a:rPr>
              <a:t>, </a:t>
            </a:r>
            <a:r>
              <a:rPr lang="en-US" sz="900" dirty="0" err="1">
                <a:latin typeface="Helvetica Light" panose="020B0403020202020204" pitchFamily="34" charset="0"/>
              </a:rPr>
              <a:t>ou</a:t>
            </a:r>
            <a:r>
              <a:rPr lang="en-US" sz="900" dirty="0">
                <a:latin typeface="Helvetica Light" panose="020B0403020202020204" pitchFamily="34" charset="0"/>
              </a:rPr>
              <a:t> ka </a:t>
            </a:r>
            <a:r>
              <a:rPr lang="en-US" sz="900" dirty="0" err="1">
                <a:latin typeface="Helvetica Light" panose="020B0403020202020204" pitchFamily="34" charset="0"/>
              </a:rPr>
              <a:t>kalifye</a:t>
            </a:r>
            <a:r>
              <a:rPr lang="en-US" sz="900" dirty="0">
                <a:latin typeface="Helvetica Light" panose="020B0403020202020204" pitchFamily="34" charset="0"/>
              </a:rPr>
              <a:t> </a:t>
            </a:r>
            <a:r>
              <a:rPr lang="en-US" sz="900" dirty="0" err="1">
                <a:latin typeface="Helvetica Light" panose="020B0403020202020204" pitchFamily="34" charset="0"/>
              </a:rPr>
              <a:t>pou</a:t>
            </a:r>
            <a:r>
              <a:rPr lang="en-US" sz="900" dirty="0">
                <a:latin typeface="Helvetica Light" panose="020B0403020202020204" pitchFamily="34" charset="0"/>
              </a:rPr>
              <a:t> yon </a:t>
            </a:r>
            <a:r>
              <a:rPr lang="en-US" sz="900" dirty="0" err="1">
                <a:latin typeface="Helvetica Light" panose="020B0403020202020204" pitchFamily="34" charset="0"/>
              </a:rPr>
              <a:t>rediksyon</a:t>
            </a:r>
            <a:r>
              <a:rPr lang="en-US" sz="900" dirty="0">
                <a:latin typeface="Helvetica Light" panose="020B0403020202020204" pitchFamily="34" charset="0"/>
              </a:rPr>
              <a:t> nan </a:t>
            </a:r>
            <a:r>
              <a:rPr lang="en-US" sz="900" dirty="0" err="1">
                <a:latin typeface="Helvetica Light" panose="020B0403020202020204" pitchFamily="34" charset="0"/>
              </a:rPr>
              <a:t>bòdwo</a:t>
            </a:r>
            <a:r>
              <a:rPr lang="en-US" sz="900" dirty="0">
                <a:latin typeface="Helvetica Light" panose="020B0403020202020204" pitchFamily="34" charset="0"/>
              </a:rPr>
              <a:t> </a:t>
            </a:r>
            <a:r>
              <a:rPr lang="en-US" sz="900" dirty="0" err="1">
                <a:latin typeface="Helvetica Light" panose="020B0403020202020204" pitchFamily="34" charset="0"/>
              </a:rPr>
              <a:t>pou</a:t>
            </a:r>
            <a:r>
              <a:rPr lang="en-US" sz="900" dirty="0">
                <a:latin typeface="Helvetica Light" panose="020B0403020202020204" pitchFamily="34" charset="0"/>
              </a:rPr>
              <a:t> </a:t>
            </a:r>
            <a:r>
              <a:rPr lang="en-US" sz="900" dirty="0" err="1">
                <a:latin typeface="Helvetica Light" panose="020B0403020202020204" pitchFamily="34" charset="0"/>
              </a:rPr>
              <a:t>gaz</a:t>
            </a:r>
            <a:r>
              <a:rPr lang="en-US" sz="900" dirty="0">
                <a:latin typeface="Helvetica Light" panose="020B0403020202020204" pitchFamily="34" charset="0"/>
              </a:rPr>
              <a:t> </a:t>
            </a:r>
            <a:r>
              <a:rPr lang="en-US" sz="900" dirty="0" err="1">
                <a:latin typeface="Helvetica Light" panose="020B0403020202020204" pitchFamily="34" charset="0"/>
              </a:rPr>
              <a:t>ak</a:t>
            </a:r>
            <a:r>
              <a:rPr lang="en-US" sz="900" dirty="0">
                <a:latin typeface="Helvetica Light" panose="020B0403020202020204" pitchFamily="34" charset="0"/>
              </a:rPr>
              <a:t>/</a:t>
            </a:r>
            <a:r>
              <a:rPr lang="en-US" sz="900" dirty="0" err="1">
                <a:latin typeface="Helvetica Light" panose="020B0403020202020204" pitchFamily="34" charset="0"/>
              </a:rPr>
              <a:t>oswa</a:t>
            </a:r>
            <a:r>
              <a:rPr lang="en-US" sz="900" dirty="0">
                <a:latin typeface="Helvetica Light" panose="020B0403020202020204" pitchFamily="34" charset="0"/>
              </a:rPr>
              <a:t> </a:t>
            </a:r>
            <a:r>
              <a:rPr lang="en-US" sz="900" dirty="0" err="1">
                <a:latin typeface="Helvetica Light" panose="020B0403020202020204" pitchFamily="34" charset="0"/>
              </a:rPr>
              <a:t>kouran</a:t>
            </a:r>
            <a:r>
              <a:rPr lang="en-US" sz="900" dirty="0">
                <a:latin typeface="Helvetica Light" panose="020B0403020202020204" pitchFamily="34" charset="0"/>
              </a:rPr>
              <a:t> </a:t>
            </a:r>
            <a:r>
              <a:rPr lang="en-US" sz="900" dirty="0" err="1">
                <a:latin typeface="Helvetica Light" panose="020B0403020202020204" pitchFamily="34" charset="0"/>
              </a:rPr>
              <a:t>elektrik</a:t>
            </a:r>
            <a:r>
              <a:rPr lang="en-US" sz="900" dirty="0">
                <a:latin typeface="Helvetica Light" panose="020B0403020202020204" pitchFamily="34" charset="0"/>
              </a:rPr>
              <a:t>.</a:t>
            </a:r>
          </a:p>
        </p:txBody>
      </p:sp>
      <p:sp>
        <p:nvSpPr>
          <p:cNvPr id="20" name="TextBox 19">
            <a:extLst>
              <a:ext uri="{FF2B5EF4-FFF2-40B4-BE49-F238E27FC236}">
                <a16:creationId xmlns:a16="http://schemas.microsoft.com/office/drawing/2014/main" id="{775A439C-0357-3349-9311-7E307D2332DC}"/>
              </a:ext>
            </a:extLst>
          </p:cNvPr>
          <p:cNvSpPr txBox="1"/>
          <p:nvPr/>
        </p:nvSpPr>
        <p:spPr>
          <a:xfrm>
            <a:off x="1373293" y="2605673"/>
            <a:ext cx="3273468" cy="507831"/>
          </a:xfrm>
          <a:prstGeom prst="rect">
            <a:avLst/>
          </a:prstGeom>
          <a:noFill/>
        </p:spPr>
        <p:txBody>
          <a:bodyPr wrap="square" lIns="91440" tIns="45720" rIns="91440" bIns="45720" rtlCol="0" anchor="t">
            <a:spAutoFit/>
          </a:bodyPr>
          <a:lstStyle/>
          <a:p>
            <a:r>
              <a:rPr lang="en-US" sz="900" b="1" dirty="0">
                <a:latin typeface="Helvetica" pitchFamily="2" charset="0"/>
              </a:rPr>
              <a:t>Eversource</a:t>
            </a:r>
            <a:endParaRPr lang="en-US" sz="900" dirty="0">
              <a:latin typeface="Helvetica" pitchFamily="2" charset="0"/>
            </a:endParaRPr>
          </a:p>
          <a:p>
            <a:r>
              <a:rPr lang="en-US" sz="900" dirty="0" err="1">
                <a:latin typeface="Helvetica Light"/>
              </a:rPr>
              <a:t>Jwenn</a:t>
            </a:r>
            <a:r>
              <a:rPr lang="en-US" sz="900" dirty="0">
                <a:latin typeface="Helvetica Light"/>
              </a:rPr>
              <a:t> </a:t>
            </a:r>
            <a:r>
              <a:rPr lang="en-US" sz="900" dirty="0" err="1">
                <a:latin typeface="Helvetica Light"/>
              </a:rPr>
              <a:t>enfòmasyon</a:t>
            </a:r>
            <a:r>
              <a:rPr lang="en-US" sz="900" dirty="0">
                <a:latin typeface="Helvetica Light"/>
              </a:rPr>
              <a:t> sou </a:t>
            </a:r>
            <a:r>
              <a:rPr lang="en-US" sz="900" dirty="0" err="1">
                <a:latin typeface="Helvetica Light"/>
              </a:rPr>
              <a:t>rediksyon</a:t>
            </a:r>
            <a:r>
              <a:rPr lang="en-US" sz="900" dirty="0">
                <a:latin typeface="Helvetica Light"/>
              </a:rPr>
              <a:t> </a:t>
            </a:r>
            <a:r>
              <a:rPr lang="en-US" sz="900" dirty="0" err="1">
                <a:latin typeface="Helvetica Light"/>
              </a:rPr>
              <a:t>tarif</a:t>
            </a:r>
            <a:r>
              <a:rPr lang="en-US" sz="900" dirty="0">
                <a:latin typeface="Helvetica Light"/>
              </a:rPr>
              <a:t> Eversource </a:t>
            </a:r>
            <a:r>
              <a:rPr lang="en-US" sz="900" dirty="0" err="1">
                <a:latin typeface="Helvetica Light"/>
              </a:rPr>
              <a:t>yo</a:t>
            </a:r>
            <a:r>
              <a:rPr lang="en-US" sz="900" dirty="0">
                <a:latin typeface="Helvetica Light"/>
              </a:rPr>
              <a:t> </a:t>
            </a:r>
            <a:r>
              <a:rPr lang="en-US" sz="900" u="sng" dirty="0">
                <a:solidFill>
                  <a:srgbClr val="F26722"/>
                </a:solidFill>
                <a:latin typeface="Helvetica Light"/>
                <a:hlinkClick r:id="rId7"/>
              </a:rPr>
              <a:t>isit la</a:t>
            </a:r>
            <a:r>
              <a:rPr lang="en-US" sz="900" dirty="0">
                <a:solidFill>
                  <a:srgbClr val="FF0000"/>
                </a:solidFill>
                <a:latin typeface="Helvetica Light"/>
              </a:rPr>
              <a:t> </a:t>
            </a:r>
            <a:r>
              <a:rPr lang="en-US" sz="900" dirty="0" err="1">
                <a:latin typeface="Helvetica Light"/>
              </a:rPr>
              <a:t>oswa</a:t>
            </a:r>
            <a:r>
              <a:rPr lang="en-US" sz="900" dirty="0">
                <a:latin typeface="Helvetica Light"/>
              </a:rPr>
              <a:t> </a:t>
            </a:r>
            <a:r>
              <a:rPr lang="en-US" sz="900" dirty="0" err="1">
                <a:latin typeface="Helvetica Light"/>
              </a:rPr>
              <a:t>rele</a:t>
            </a:r>
            <a:r>
              <a:rPr lang="en-US" sz="900" dirty="0">
                <a:latin typeface="Helvetica Light"/>
              </a:rPr>
              <a:t> </a:t>
            </a:r>
            <a:r>
              <a:rPr lang="en-US" sz="900" dirty="0" err="1">
                <a:latin typeface="Helvetica Light"/>
              </a:rPr>
              <a:t>nimewo</a:t>
            </a:r>
            <a:r>
              <a:rPr lang="en-US" sz="900" dirty="0">
                <a:latin typeface="Helvetica Light"/>
              </a:rPr>
              <a:t> 800-592-2000.</a:t>
            </a:r>
          </a:p>
        </p:txBody>
      </p:sp>
      <p:sp>
        <p:nvSpPr>
          <p:cNvPr id="21" name="TextBox 20">
            <a:extLst>
              <a:ext uri="{FF2B5EF4-FFF2-40B4-BE49-F238E27FC236}">
                <a16:creationId xmlns:a16="http://schemas.microsoft.com/office/drawing/2014/main" id="{973D3001-859A-E544-ADB8-2649ACAFDAA2}"/>
              </a:ext>
            </a:extLst>
          </p:cNvPr>
          <p:cNvSpPr txBox="1"/>
          <p:nvPr/>
        </p:nvSpPr>
        <p:spPr>
          <a:xfrm>
            <a:off x="1373292" y="3073247"/>
            <a:ext cx="3365685" cy="646331"/>
          </a:xfrm>
          <a:prstGeom prst="rect">
            <a:avLst/>
          </a:prstGeom>
          <a:noFill/>
        </p:spPr>
        <p:txBody>
          <a:bodyPr wrap="square" lIns="91440" tIns="45720" rIns="91440" bIns="45720" rtlCol="0" anchor="t">
            <a:spAutoFit/>
          </a:bodyPr>
          <a:lstStyle/>
          <a:p>
            <a:r>
              <a:rPr lang="en-US" sz="900" b="1" dirty="0">
                <a:latin typeface="Helvetica" pitchFamily="2" charset="0"/>
              </a:rPr>
              <a:t>National Grid</a:t>
            </a:r>
            <a:endParaRPr lang="en-US" sz="900" dirty="0">
              <a:latin typeface="Helvetica" pitchFamily="2" charset="0"/>
            </a:endParaRPr>
          </a:p>
          <a:p>
            <a:r>
              <a:rPr lang="en-US" sz="900" dirty="0">
                <a:latin typeface="Helvetica Light"/>
              </a:rPr>
              <a:t>Tarif </a:t>
            </a:r>
            <a:r>
              <a:rPr lang="en-US" sz="900" dirty="0" err="1">
                <a:latin typeface="Helvetica Light"/>
              </a:rPr>
              <a:t>Rediksyon</a:t>
            </a:r>
            <a:r>
              <a:rPr lang="en-US" sz="900" dirty="0">
                <a:latin typeface="Helvetica Light"/>
              </a:rPr>
              <a:t> National Grid </a:t>
            </a:r>
            <a:r>
              <a:rPr lang="en-US" sz="900" dirty="0" err="1">
                <a:latin typeface="Helvetica Light"/>
              </a:rPr>
              <a:t>yo</a:t>
            </a:r>
            <a:r>
              <a:rPr lang="en-US" sz="900" dirty="0">
                <a:latin typeface="Helvetica Light"/>
              </a:rPr>
              <a:t> </a:t>
            </a:r>
            <a:r>
              <a:rPr lang="en-US" sz="900" dirty="0" err="1">
                <a:latin typeface="Helvetica Light"/>
              </a:rPr>
              <a:t>ofri</a:t>
            </a:r>
            <a:r>
              <a:rPr lang="en-US" sz="900" dirty="0">
                <a:latin typeface="Helvetica Light"/>
              </a:rPr>
              <a:t> </a:t>
            </a:r>
            <a:r>
              <a:rPr lang="en-US" sz="900" dirty="0" err="1">
                <a:latin typeface="Helvetica Light"/>
              </a:rPr>
              <a:t>rediksyon</a:t>
            </a:r>
            <a:r>
              <a:rPr lang="en-US" sz="900" dirty="0">
                <a:latin typeface="Helvetica Light"/>
              </a:rPr>
              <a:t> </a:t>
            </a:r>
            <a:r>
              <a:rPr lang="en-US" sz="900" dirty="0" err="1">
                <a:latin typeface="Helvetica Light"/>
              </a:rPr>
              <a:t>tarif</a:t>
            </a:r>
            <a:r>
              <a:rPr lang="en-US" sz="900" dirty="0">
                <a:latin typeface="Helvetica Light"/>
              </a:rPr>
              <a:t> sou </a:t>
            </a:r>
            <a:r>
              <a:rPr lang="en-US" sz="900" dirty="0" err="1">
                <a:latin typeface="Helvetica Light"/>
              </a:rPr>
              <a:t>bòdwo</a:t>
            </a:r>
            <a:r>
              <a:rPr lang="en-US" sz="900" dirty="0">
                <a:latin typeface="Helvetica Light"/>
              </a:rPr>
              <a:t> </a:t>
            </a:r>
            <a:r>
              <a:rPr lang="en-US" sz="900" dirty="0" err="1">
                <a:latin typeface="Helvetica Light"/>
              </a:rPr>
              <a:t>elektrisite</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rezidan</a:t>
            </a:r>
            <a:r>
              <a:rPr lang="en-US" sz="900" dirty="0">
                <a:latin typeface="Helvetica Light"/>
              </a:rPr>
              <a:t> ki pa </a:t>
            </a:r>
            <a:r>
              <a:rPr lang="en-US" sz="900" dirty="0" err="1">
                <a:latin typeface="Helvetica Light"/>
              </a:rPr>
              <a:t>touche</a:t>
            </a:r>
            <a:r>
              <a:rPr lang="en-US" sz="900" dirty="0">
                <a:latin typeface="Helvetica Light"/>
              </a:rPr>
              <a:t> </a:t>
            </a:r>
            <a:r>
              <a:rPr lang="en-US" sz="900" dirty="0" err="1">
                <a:latin typeface="Helvetica Light"/>
              </a:rPr>
              <a:t>anpil</a:t>
            </a:r>
            <a:r>
              <a:rPr lang="en-US" sz="900" dirty="0">
                <a:latin typeface="Helvetica Light"/>
              </a:rPr>
              <a:t> </a:t>
            </a:r>
            <a:r>
              <a:rPr lang="en-US" sz="900" dirty="0" err="1">
                <a:latin typeface="Helvetica Light"/>
              </a:rPr>
              <a:t>lajan</a:t>
            </a:r>
            <a:r>
              <a:rPr lang="en-US" sz="900" dirty="0">
                <a:latin typeface="Helvetica Light"/>
              </a:rPr>
              <a:t>, epi ki </a:t>
            </a:r>
            <a:r>
              <a:rPr lang="en-US" sz="900" dirty="0" err="1">
                <a:latin typeface="Helvetica Light"/>
              </a:rPr>
              <a:t>kalifye</a:t>
            </a:r>
            <a:r>
              <a:rPr lang="en-US" sz="900" dirty="0">
                <a:latin typeface="Helvetica Light"/>
              </a:rPr>
              <a:t>. </a:t>
            </a:r>
            <a:r>
              <a:rPr lang="en-US" sz="900" dirty="0" err="1">
                <a:latin typeface="Helvetica Light"/>
              </a:rPr>
              <a:t>Fè</a:t>
            </a:r>
            <a:r>
              <a:rPr lang="en-US" sz="900" dirty="0">
                <a:latin typeface="Helvetica Light"/>
              </a:rPr>
              <a:t> </a:t>
            </a:r>
            <a:r>
              <a:rPr lang="en-US" sz="900" dirty="0" err="1">
                <a:latin typeface="Helvetica Light"/>
              </a:rPr>
              <a:t>aplikasyon</a:t>
            </a:r>
            <a:r>
              <a:rPr lang="en-US" sz="900" dirty="0">
                <a:latin typeface="Helvetica Light"/>
              </a:rPr>
              <a:t> </a:t>
            </a:r>
            <a:r>
              <a:rPr lang="en-US" sz="900" u="sng" dirty="0">
                <a:solidFill>
                  <a:srgbClr val="F26722"/>
                </a:solidFill>
                <a:latin typeface="Helvetica Light"/>
                <a:hlinkClick r:id="rId8"/>
              </a:rPr>
              <a:t>isit la</a:t>
            </a:r>
            <a:r>
              <a:rPr lang="en-US" sz="900" u="sng" dirty="0">
                <a:solidFill>
                  <a:srgbClr val="F26722"/>
                </a:solidFill>
                <a:latin typeface="Helvetica Light"/>
              </a:rPr>
              <a:t> </a:t>
            </a:r>
            <a:r>
              <a:rPr lang="en-US" sz="900" dirty="0" err="1">
                <a:latin typeface="Helvetica Light"/>
              </a:rPr>
              <a:t>oswa</a:t>
            </a:r>
            <a:r>
              <a:rPr lang="en-US" sz="900" dirty="0">
                <a:latin typeface="Helvetica Light"/>
              </a:rPr>
              <a:t> </a:t>
            </a:r>
            <a:r>
              <a:rPr lang="en-US" sz="900" dirty="0" err="1">
                <a:latin typeface="Helvetica Light"/>
              </a:rPr>
              <a:t>rele</a:t>
            </a:r>
            <a:r>
              <a:rPr lang="en-US" sz="900" dirty="0">
                <a:latin typeface="Helvetica Light"/>
              </a:rPr>
              <a:t> </a:t>
            </a:r>
            <a:r>
              <a:rPr lang="en-US" sz="900" dirty="0" err="1">
                <a:latin typeface="Helvetica Light"/>
              </a:rPr>
              <a:t>nimewo</a:t>
            </a:r>
            <a:r>
              <a:rPr lang="en-US" sz="900" dirty="0">
                <a:latin typeface="Helvetica Light"/>
              </a:rPr>
              <a:t> 800-322-3223.</a:t>
            </a:r>
          </a:p>
        </p:txBody>
      </p:sp>
      <p:pic>
        <p:nvPicPr>
          <p:cNvPr id="23" name="Picture 22" descr="Qr code&#10;&#10;Description automatically generated">
            <a:extLst>
              <a:ext uri="{FF2B5EF4-FFF2-40B4-BE49-F238E27FC236}">
                <a16:creationId xmlns:a16="http://schemas.microsoft.com/office/drawing/2014/main" id="{8BFD0689-0D6D-E34F-8ABC-919F37172F34}"/>
              </a:ext>
            </a:extLst>
          </p:cNvPr>
          <p:cNvPicPr>
            <a:picLocks noChangeAspect="1"/>
          </p:cNvPicPr>
          <p:nvPr/>
        </p:nvPicPr>
        <p:blipFill>
          <a:blip r:embed="rId9"/>
          <a:stretch>
            <a:fillRect/>
          </a:stretch>
        </p:blipFill>
        <p:spPr>
          <a:xfrm>
            <a:off x="959566" y="2597206"/>
            <a:ext cx="365760" cy="365760"/>
          </a:xfrm>
          <a:prstGeom prst="rect">
            <a:avLst/>
          </a:prstGeom>
        </p:spPr>
      </p:pic>
      <p:pic>
        <p:nvPicPr>
          <p:cNvPr id="25" name="Picture 24" descr="Qr code&#10;&#10;Description automatically generated">
            <a:extLst>
              <a:ext uri="{FF2B5EF4-FFF2-40B4-BE49-F238E27FC236}">
                <a16:creationId xmlns:a16="http://schemas.microsoft.com/office/drawing/2014/main" id="{DC240F10-2921-4041-B969-1461AF873D64}"/>
              </a:ext>
            </a:extLst>
          </p:cNvPr>
          <p:cNvPicPr>
            <a:picLocks noChangeAspect="1"/>
          </p:cNvPicPr>
          <p:nvPr/>
        </p:nvPicPr>
        <p:blipFill>
          <a:blip r:embed="rId10"/>
          <a:stretch>
            <a:fillRect/>
          </a:stretch>
        </p:blipFill>
        <p:spPr>
          <a:xfrm>
            <a:off x="959566" y="3107929"/>
            <a:ext cx="365760" cy="365760"/>
          </a:xfrm>
          <a:prstGeom prst="rect">
            <a:avLst/>
          </a:prstGeom>
        </p:spPr>
      </p:pic>
      <p:sp>
        <p:nvSpPr>
          <p:cNvPr id="26" name="TextBox 25">
            <a:extLst>
              <a:ext uri="{FF2B5EF4-FFF2-40B4-BE49-F238E27FC236}">
                <a16:creationId xmlns:a16="http://schemas.microsoft.com/office/drawing/2014/main" id="{7AA5366D-4D3F-6547-B278-B77E01ECD0E9}"/>
              </a:ext>
            </a:extLst>
          </p:cNvPr>
          <p:cNvSpPr txBox="1"/>
          <p:nvPr/>
        </p:nvSpPr>
        <p:spPr>
          <a:xfrm>
            <a:off x="866433" y="3858412"/>
            <a:ext cx="4096727" cy="307777"/>
          </a:xfrm>
          <a:prstGeom prst="rect">
            <a:avLst/>
          </a:prstGeom>
          <a:noFill/>
        </p:spPr>
        <p:txBody>
          <a:bodyPr wrap="square" rtlCol="0">
            <a:spAutoFit/>
          </a:bodyPr>
          <a:lstStyle/>
          <a:p>
            <a:r>
              <a:rPr lang="en-US" sz="1200" b="1" dirty="0">
                <a:latin typeface="Helvetica" pitchFamily="2" charset="0"/>
              </a:rPr>
              <a:t>Plan </a:t>
            </a:r>
            <a:r>
              <a:rPr lang="en-US" sz="1200" b="1" dirty="0" err="1">
                <a:latin typeface="Helvetica" pitchFamily="2" charset="0"/>
              </a:rPr>
              <a:t>Peman</a:t>
            </a:r>
            <a:r>
              <a:rPr lang="en-US" sz="1200" b="1" dirty="0">
                <a:latin typeface="Helvetica" pitchFamily="2" charset="0"/>
              </a:rPr>
              <a:t> </a:t>
            </a:r>
            <a:r>
              <a:rPr lang="en-US" sz="1200" b="1" dirty="0" err="1">
                <a:latin typeface="Helvetica" pitchFamily="2" charset="0"/>
              </a:rPr>
              <a:t>Chak</a:t>
            </a:r>
            <a:r>
              <a:rPr lang="en-US" sz="1200" b="1" dirty="0">
                <a:latin typeface="Helvetica" pitchFamily="2" charset="0"/>
              </a:rPr>
              <a:t> </a:t>
            </a:r>
            <a:r>
              <a:rPr lang="en-US" sz="1200" b="1" dirty="0" err="1">
                <a:latin typeface="Helvetica" pitchFamily="2" charset="0"/>
              </a:rPr>
              <a:t>Mwa</a:t>
            </a:r>
            <a:r>
              <a:rPr lang="en-US" sz="1200" b="1" dirty="0">
                <a:latin typeface="Helvetica" pitchFamily="2" charset="0"/>
              </a:rPr>
              <a:t> </a:t>
            </a:r>
            <a:r>
              <a:rPr lang="en-US" sz="1200" b="1" dirty="0" err="1">
                <a:latin typeface="Helvetica" pitchFamily="2" charset="0"/>
              </a:rPr>
              <a:t>ak</a:t>
            </a:r>
            <a:r>
              <a:rPr lang="en-US" sz="1200" b="1" dirty="0">
                <a:latin typeface="Helvetica" pitchFamily="2" charset="0"/>
              </a:rPr>
              <a:t> </a:t>
            </a:r>
            <a:r>
              <a:rPr lang="en-US" sz="1200" b="1" dirty="0" err="1">
                <a:latin typeface="Helvetica" pitchFamily="2" charset="0"/>
              </a:rPr>
              <a:t>Ànilasyon</a:t>
            </a:r>
            <a:r>
              <a:rPr lang="en-US" sz="1200" b="1" dirty="0">
                <a:latin typeface="Helvetica" pitchFamily="2" charset="0"/>
              </a:rPr>
              <a:t> </a:t>
            </a:r>
            <a:r>
              <a:rPr lang="en-US" sz="1200" b="1" dirty="0" err="1">
                <a:latin typeface="Helvetica" pitchFamily="2" charset="0"/>
              </a:rPr>
              <a:t>Dèt</a:t>
            </a:r>
            <a:r>
              <a:rPr lang="en-US" sz="1200" b="1" dirty="0">
                <a:latin typeface="Helvetica" pitchFamily="2" charset="0"/>
              </a:rPr>
              <a:t> </a:t>
            </a:r>
            <a:r>
              <a:rPr lang="en-US" sz="1200" b="1" dirty="0" err="1">
                <a:latin typeface="Helvetica" pitchFamily="2" charset="0"/>
              </a:rPr>
              <a:t>sou</a:t>
            </a:r>
            <a:r>
              <a:rPr lang="en-US" sz="1200" b="1" dirty="0">
                <a:latin typeface="Helvetica" pitchFamily="2" charset="0"/>
              </a:rPr>
              <a:t> </a:t>
            </a:r>
            <a:r>
              <a:rPr lang="en-US" sz="1200" b="1" dirty="0" err="1">
                <a:latin typeface="Helvetica" pitchFamily="2" charset="0"/>
              </a:rPr>
              <a:t>Bòdwo</a:t>
            </a:r>
            <a:r>
              <a:rPr lang="en-US" sz="1400" b="1" dirty="0">
                <a:latin typeface="Helvetica" pitchFamily="2" charset="0"/>
              </a:rPr>
              <a:t>  </a:t>
            </a:r>
            <a:endParaRPr lang="en-US" sz="1400" dirty="0">
              <a:latin typeface="Helvetica" pitchFamily="2" charset="0"/>
            </a:endParaRPr>
          </a:p>
        </p:txBody>
      </p:sp>
      <p:sp>
        <p:nvSpPr>
          <p:cNvPr id="28" name="TextBox 27">
            <a:extLst>
              <a:ext uri="{FF2B5EF4-FFF2-40B4-BE49-F238E27FC236}">
                <a16:creationId xmlns:a16="http://schemas.microsoft.com/office/drawing/2014/main" id="{2617E844-0D80-CB40-A24B-48A5E3657838}"/>
              </a:ext>
            </a:extLst>
          </p:cNvPr>
          <p:cNvSpPr txBox="1"/>
          <p:nvPr/>
        </p:nvSpPr>
        <p:spPr>
          <a:xfrm>
            <a:off x="1373293" y="4196986"/>
            <a:ext cx="3365684" cy="784830"/>
          </a:xfrm>
          <a:prstGeom prst="rect">
            <a:avLst/>
          </a:prstGeom>
          <a:noFill/>
        </p:spPr>
        <p:txBody>
          <a:bodyPr wrap="square" lIns="91440" tIns="45720" rIns="91440" bIns="45720" rtlCol="0" anchor="t">
            <a:spAutoFit/>
          </a:bodyPr>
          <a:lstStyle/>
          <a:p>
            <a:r>
              <a:rPr lang="en-US" sz="900" b="1" dirty="0">
                <a:latin typeface="Helvetica" pitchFamily="2" charset="0"/>
              </a:rPr>
              <a:t>Eversource</a:t>
            </a:r>
            <a:endParaRPr lang="en-US" sz="900" dirty="0">
              <a:latin typeface="Helvetica" pitchFamily="2" charset="0"/>
            </a:endParaRPr>
          </a:p>
          <a:p>
            <a:r>
              <a:rPr lang="en-US" sz="900" dirty="0">
                <a:latin typeface="Helvetica Light"/>
              </a:rPr>
              <a:t>Eversource </a:t>
            </a:r>
            <a:r>
              <a:rPr lang="en-US" sz="900" dirty="0" err="1">
                <a:latin typeface="Helvetica Light"/>
              </a:rPr>
              <a:t>ofri</a:t>
            </a:r>
            <a:r>
              <a:rPr lang="en-US" sz="900" dirty="0">
                <a:latin typeface="Helvetica Light"/>
              </a:rPr>
              <a:t> </a:t>
            </a:r>
            <a:r>
              <a:rPr lang="en-US" sz="900" dirty="0" err="1">
                <a:latin typeface="Helvetica Light"/>
              </a:rPr>
              <a:t>pwogram</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peman</a:t>
            </a:r>
            <a:r>
              <a:rPr lang="en-US" sz="900" dirty="0">
                <a:latin typeface="Helvetica Light"/>
              </a:rPr>
              <a:t> </a:t>
            </a:r>
            <a:r>
              <a:rPr lang="en-US" sz="900" dirty="0" err="1">
                <a:latin typeface="Helvetica Light"/>
              </a:rPr>
              <a:t>chak</a:t>
            </a:r>
            <a:r>
              <a:rPr lang="en-US" sz="900" dirty="0">
                <a:latin typeface="Helvetica Light"/>
              </a:rPr>
              <a:t> </a:t>
            </a:r>
            <a:r>
              <a:rPr lang="en-US" sz="900" dirty="0" err="1">
                <a:latin typeface="Helvetica Light"/>
              </a:rPr>
              <a:t>mwa</a:t>
            </a:r>
            <a:r>
              <a:rPr lang="en-US" sz="900" dirty="0">
                <a:latin typeface="Helvetica Light"/>
              </a:rPr>
              <a:t> </a:t>
            </a:r>
            <a:r>
              <a:rPr lang="en-US" sz="900" dirty="0" err="1">
                <a:latin typeface="Helvetica Light"/>
              </a:rPr>
              <a:t>ak</a:t>
            </a:r>
            <a:r>
              <a:rPr lang="en-US" sz="900" dirty="0">
                <a:latin typeface="Helvetica Light"/>
              </a:rPr>
              <a:t> </a:t>
            </a:r>
            <a:r>
              <a:rPr lang="en-US" sz="900" dirty="0" err="1">
                <a:latin typeface="Helvetica Light"/>
              </a:rPr>
              <a:t>asistans</a:t>
            </a:r>
            <a:r>
              <a:rPr lang="en-US" sz="900" dirty="0">
                <a:latin typeface="Helvetica Light"/>
              </a:rPr>
              <a:t> </a:t>
            </a:r>
            <a:r>
              <a:rPr lang="en-US" sz="900" dirty="0" err="1">
                <a:latin typeface="Helvetica Light"/>
              </a:rPr>
              <a:t>dapre</a:t>
            </a:r>
            <a:r>
              <a:rPr lang="en-US" sz="900" dirty="0">
                <a:latin typeface="Helvetica Light"/>
              </a:rPr>
              <a:t> </a:t>
            </a:r>
            <a:r>
              <a:rPr lang="en-US" sz="900" dirty="0" err="1">
                <a:latin typeface="Helvetica Light"/>
              </a:rPr>
              <a:t>kantite</a:t>
            </a:r>
            <a:r>
              <a:rPr lang="en-US" sz="900" dirty="0">
                <a:latin typeface="Helvetica Light"/>
              </a:rPr>
              <a:t> </a:t>
            </a:r>
            <a:r>
              <a:rPr lang="en-US" sz="900" dirty="0" err="1">
                <a:latin typeface="Helvetica Light"/>
              </a:rPr>
              <a:t>lajan</a:t>
            </a:r>
            <a:r>
              <a:rPr lang="en-US" sz="900" dirty="0">
                <a:latin typeface="Helvetica Light"/>
              </a:rPr>
              <a:t> </a:t>
            </a:r>
            <a:r>
              <a:rPr lang="en-US" sz="900" dirty="0" err="1">
                <a:latin typeface="Helvetica Light"/>
              </a:rPr>
              <a:t>moun</a:t>
            </a:r>
            <a:r>
              <a:rPr lang="en-US" sz="900" dirty="0">
                <a:latin typeface="Helvetica Light"/>
              </a:rPr>
              <a:t> </a:t>
            </a:r>
            <a:r>
              <a:rPr lang="en-US" sz="900" dirty="0" err="1">
                <a:latin typeface="Helvetica Light"/>
              </a:rPr>
              <a:t>touche</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rezidan</a:t>
            </a:r>
            <a:r>
              <a:rPr lang="en-US" sz="900" dirty="0">
                <a:latin typeface="Helvetica Light"/>
              </a:rPr>
              <a:t> Massachusetts ki </a:t>
            </a:r>
            <a:r>
              <a:rPr lang="en-US" sz="900" dirty="0" err="1">
                <a:latin typeface="Helvetica Light"/>
              </a:rPr>
              <a:t>oblije</a:t>
            </a:r>
            <a:r>
              <a:rPr lang="en-US" sz="900" dirty="0">
                <a:latin typeface="Helvetica Light"/>
              </a:rPr>
              <a:t> </a:t>
            </a:r>
            <a:r>
              <a:rPr lang="en-US" sz="900" dirty="0" err="1">
                <a:latin typeface="Helvetica Light"/>
              </a:rPr>
              <a:t>fè</a:t>
            </a:r>
            <a:r>
              <a:rPr lang="en-US" sz="900" dirty="0">
                <a:latin typeface="Helvetica Light"/>
              </a:rPr>
              <a:t> </a:t>
            </a:r>
            <a:r>
              <a:rPr lang="en-US" sz="900" dirty="0" err="1">
                <a:latin typeface="Helvetica Light"/>
              </a:rPr>
              <a:t>efò</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peye</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dlo</a:t>
            </a:r>
            <a:r>
              <a:rPr lang="en-US" sz="900" dirty="0">
                <a:latin typeface="Helvetica Light"/>
              </a:rPr>
              <a:t>, </a:t>
            </a:r>
            <a:r>
              <a:rPr lang="en-US" sz="900" dirty="0" err="1">
                <a:latin typeface="Helvetica Light"/>
              </a:rPr>
              <a:t>kouran</a:t>
            </a:r>
            <a:r>
              <a:rPr lang="en-US" sz="900" dirty="0">
                <a:latin typeface="Helvetica Light"/>
              </a:rPr>
              <a:t>, </a:t>
            </a:r>
            <a:r>
              <a:rPr lang="en-US" sz="900" dirty="0" err="1">
                <a:latin typeface="Helvetica Light"/>
              </a:rPr>
              <a:t>ak</a:t>
            </a:r>
            <a:r>
              <a:rPr lang="en-US" sz="900" dirty="0">
                <a:latin typeface="Helvetica Light"/>
              </a:rPr>
              <a:t> gaz. </a:t>
            </a:r>
            <a:r>
              <a:rPr lang="en-US" sz="900" u="sng" dirty="0">
                <a:solidFill>
                  <a:srgbClr val="F26722"/>
                </a:solidFill>
                <a:latin typeface="Helvetica Light"/>
                <a:hlinkClick r:id="rId11"/>
              </a:rPr>
              <a:t>Gade</a:t>
            </a:r>
            <a:r>
              <a:rPr lang="en-US" sz="900" u="sng" dirty="0">
                <a:solidFill>
                  <a:srgbClr val="F26722"/>
                </a:solidFill>
                <a:latin typeface="Helvetica Light"/>
              </a:rPr>
              <a:t> </a:t>
            </a:r>
            <a:r>
              <a:rPr lang="en-US" sz="900" dirty="0">
                <a:latin typeface="Helvetica Light"/>
              </a:rPr>
              <a:t>ki </a:t>
            </a:r>
            <a:r>
              <a:rPr lang="en-US" sz="900" dirty="0" err="1">
                <a:latin typeface="Helvetica Light"/>
              </a:rPr>
              <a:t>pwogram</a:t>
            </a:r>
            <a:r>
              <a:rPr lang="en-US" sz="900" dirty="0">
                <a:latin typeface="Helvetica Light"/>
              </a:rPr>
              <a:t> ki pi bon </a:t>
            </a:r>
            <a:r>
              <a:rPr lang="en-US" sz="900" dirty="0" err="1">
                <a:latin typeface="Helvetica Light"/>
              </a:rPr>
              <a:t>pou</a:t>
            </a:r>
            <a:r>
              <a:rPr lang="en-US" sz="900" dirty="0">
                <a:latin typeface="Helvetica Light"/>
              </a:rPr>
              <a:t> </a:t>
            </a:r>
            <a:r>
              <a:rPr lang="en-US" sz="900" dirty="0" err="1">
                <a:latin typeface="Helvetica Light"/>
              </a:rPr>
              <a:t>ou</a:t>
            </a:r>
            <a:r>
              <a:rPr lang="en-US" sz="900" dirty="0">
                <a:latin typeface="Helvetica Light"/>
              </a:rPr>
              <a:t>, </a:t>
            </a:r>
            <a:r>
              <a:rPr lang="en-US" sz="900" dirty="0" err="1">
                <a:latin typeface="Helvetica Light"/>
              </a:rPr>
              <a:t>oswa</a:t>
            </a:r>
            <a:r>
              <a:rPr lang="en-US" sz="900" dirty="0">
                <a:latin typeface="Helvetica Light"/>
              </a:rPr>
              <a:t> </a:t>
            </a:r>
            <a:r>
              <a:rPr lang="en-US" sz="900" dirty="0" err="1">
                <a:latin typeface="Helvetica Light"/>
              </a:rPr>
              <a:t>rele</a:t>
            </a:r>
            <a:r>
              <a:rPr lang="en-US" sz="900" dirty="0">
                <a:latin typeface="Helvetica Light"/>
              </a:rPr>
              <a:t> </a:t>
            </a:r>
            <a:r>
              <a:rPr lang="en-US" sz="900" dirty="0" err="1">
                <a:latin typeface="Helvetica Light"/>
              </a:rPr>
              <a:t>nimewo</a:t>
            </a:r>
            <a:r>
              <a:rPr lang="en-US" sz="900" dirty="0">
                <a:latin typeface="Helvetica Light"/>
              </a:rPr>
              <a:t> 800-592-2000.</a:t>
            </a:r>
          </a:p>
        </p:txBody>
      </p:sp>
      <p:sp>
        <p:nvSpPr>
          <p:cNvPr id="29" name="TextBox 28">
            <a:extLst>
              <a:ext uri="{FF2B5EF4-FFF2-40B4-BE49-F238E27FC236}">
                <a16:creationId xmlns:a16="http://schemas.microsoft.com/office/drawing/2014/main" id="{8AEEA8F6-5DFF-8C47-A8DD-E1A8E9155AB6}"/>
              </a:ext>
            </a:extLst>
          </p:cNvPr>
          <p:cNvSpPr txBox="1"/>
          <p:nvPr/>
        </p:nvSpPr>
        <p:spPr>
          <a:xfrm>
            <a:off x="1373293" y="5029522"/>
            <a:ext cx="3365683" cy="784830"/>
          </a:xfrm>
          <a:prstGeom prst="rect">
            <a:avLst/>
          </a:prstGeom>
          <a:noFill/>
        </p:spPr>
        <p:txBody>
          <a:bodyPr wrap="square" lIns="91440" tIns="45720" rIns="91440" bIns="45720" rtlCol="0" anchor="t">
            <a:spAutoFit/>
          </a:bodyPr>
          <a:lstStyle/>
          <a:p>
            <a:r>
              <a:rPr lang="en-US" sz="900" b="1" dirty="0">
                <a:latin typeface="Helvetica" pitchFamily="2" charset="0"/>
              </a:rPr>
              <a:t>National Grid</a:t>
            </a:r>
            <a:endParaRPr lang="en-US" sz="900" dirty="0">
              <a:latin typeface="Helvetica" pitchFamily="2" charset="0"/>
            </a:endParaRPr>
          </a:p>
          <a:p>
            <a:r>
              <a:rPr lang="en-US" sz="900" dirty="0">
                <a:latin typeface="Helvetica Light"/>
              </a:rPr>
              <a:t>Si </a:t>
            </a:r>
            <a:r>
              <a:rPr lang="en-US" sz="900" dirty="0" err="1">
                <a:latin typeface="Helvetica Light"/>
              </a:rPr>
              <a:t>ou</a:t>
            </a:r>
            <a:r>
              <a:rPr lang="en-US" sz="900" dirty="0">
                <a:latin typeface="Helvetica Light"/>
              </a:rPr>
              <a:t> </a:t>
            </a:r>
            <a:r>
              <a:rPr lang="en-US" sz="900" dirty="0" err="1">
                <a:latin typeface="Helvetica Light"/>
              </a:rPr>
              <a:t>oblije</a:t>
            </a:r>
            <a:r>
              <a:rPr lang="en-US" sz="900" dirty="0">
                <a:latin typeface="Helvetica Light"/>
              </a:rPr>
              <a:t> </a:t>
            </a:r>
            <a:r>
              <a:rPr lang="en-US" sz="900" dirty="0" err="1">
                <a:latin typeface="Helvetica Light"/>
              </a:rPr>
              <a:t>fè</a:t>
            </a:r>
            <a:r>
              <a:rPr lang="en-US" sz="900" dirty="0">
                <a:latin typeface="Helvetica Light"/>
              </a:rPr>
              <a:t> </a:t>
            </a:r>
            <a:r>
              <a:rPr lang="en-US" sz="900" dirty="0" err="1">
                <a:latin typeface="Helvetica Light"/>
              </a:rPr>
              <a:t>efò</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peye</a:t>
            </a:r>
            <a:r>
              <a:rPr lang="en-US" sz="900" dirty="0">
                <a:latin typeface="Helvetica Light"/>
              </a:rPr>
              <a:t> </a:t>
            </a:r>
            <a:r>
              <a:rPr lang="en-US" sz="900" dirty="0" err="1">
                <a:latin typeface="Helvetica Light"/>
              </a:rPr>
              <a:t>bòdwo</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dlo</a:t>
            </a:r>
            <a:r>
              <a:rPr lang="en-US" sz="900" dirty="0">
                <a:latin typeface="Helvetica Light"/>
              </a:rPr>
              <a:t>, </a:t>
            </a:r>
            <a:r>
              <a:rPr lang="en-US" sz="900" dirty="0" err="1">
                <a:latin typeface="Helvetica Light"/>
              </a:rPr>
              <a:t>kouran</a:t>
            </a:r>
            <a:r>
              <a:rPr lang="en-US" sz="900" dirty="0">
                <a:latin typeface="Helvetica Light"/>
              </a:rPr>
              <a:t>, </a:t>
            </a:r>
            <a:r>
              <a:rPr lang="en-US" sz="900" dirty="0" err="1">
                <a:latin typeface="Helvetica Light"/>
              </a:rPr>
              <a:t>ak</a:t>
            </a:r>
            <a:r>
              <a:rPr lang="en-US" sz="900" dirty="0">
                <a:latin typeface="Helvetica Light"/>
              </a:rPr>
              <a:t> </a:t>
            </a:r>
            <a:r>
              <a:rPr lang="en-US" sz="900" dirty="0" err="1">
                <a:latin typeface="Helvetica Light"/>
              </a:rPr>
              <a:t>gaz</a:t>
            </a:r>
            <a:r>
              <a:rPr lang="en-US" sz="900" dirty="0">
                <a:latin typeface="Helvetica Light"/>
              </a:rPr>
              <a:t>, </a:t>
            </a:r>
            <a:r>
              <a:rPr lang="en-US" sz="900" dirty="0" err="1">
                <a:latin typeface="Helvetica Light"/>
              </a:rPr>
              <a:t>gade</a:t>
            </a:r>
            <a:r>
              <a:rPr lang="en-US" sz="900" dirty="0">
                <a:latin typeface="Helvetica Light"/>
              </a:rPr>
              <a:t> </a:t>
            </a:r>
            <a:r>
              <a:rPr lang="en-US" sz="900" dirty="0" err="1">
                <a:latin typeface="Helvetica Light"/>
              </a:rPr>
              <a:t>ou</a:t>
            </a:r>
            <a:r>
              <a:rPr lang="en-US" sz="900" dirty="0">
                <a:latin typeface="Helvetica Light"/>
              </a:rPr>
              <a:t> </a:t>
            </a:r>
            <a:r>
              <a:rPr lang="en-US" sz="900" dirty="0" err="1">
                <a:latin typeface="Helvetica Light"/>
              </a:rPr>
              <a:t>si</a:t>
            </a:r>
            <a:r>
              <a:rPr lang="en-US" sz="900" dirty="0">
                <a:latin typeface="Helvetica Light"/>
              </a:rPr>
              <a:t> </a:t>
            </a:r>
            <a:r>
              <a:rPr lang="en-US" sz="900" dirty="0" err="1">
                <a:latin typeface="Helvetica Light"/>
              </a:rPr>
              <a:t>vle</a:t>
            </a:r>
            <a:r>
              <a:rPr lang="en-US" sz="900" dirty="0">
                <a:latin typeface="Helvetica Light"/>
              </a:rPr>
              <a:t> </a:t>
            </a:r>
            <a:r>
              <a:rPr lang="en-US" sz="900" dirty="0" err="1">
                <a:latin typeface="Helvetica Light"/>
              </a:rPr>
              <a:t>patisipe</a:t>
            </a:r>
            <a:r>
              <a:rPr lang="en-US" sz="900" dirty="0">
                <a:latin typeface="Helvetica Light"/>
              </a:rPr>
              <a:t> nan </a:t>
            </a:r>
            <a:r>
              <a:rPr lang="en-US" sz="900" dirty="0" err="1">
                <a:latin typeface="Helvetica Light"/>
              </a:rPr>
              <a:t>youn</a:t>
            </a:r>
            <a:r>
              <a:rPr lang="en-US" sz="900" dirty="0">
                <a:latin typeface="Helvetica Light"/>
              </a:rPr>
              <a:t> nan plan </a:t>
            </a:r>
            <a:r>
              <a:rPr lang="en-US" sz="900" dirty="0" err="1">
                <a:latin typeface="Helvetica Light"/>
              </a:rPr>
              <a:t>peman</a:t>
            </a:r>
            <a:r>
              <a:rPr lang="en-US" sz="900" dirty="0">
                <a:latin typeface="Helvetica Light"/>
              </a:rPr>
              <a:t> </a:t>
            </a:r>
            <a:r>
              <a:rPr lang="en-US" sz="900" dirty="0" err="1">
                <a:latin typeface="Helvetica Light"/>
              </a:rPr>
              <a:t>oswa</a:t>
            </a:r>
            <a:r>
              <a:rPr lang="en-US" sz="900" dirty="0">
                <a:latin typeface="Helvetica Light"/>
              </a:rPr>
              <a:t> nan </a:t>
            </a:r>
            <a:r>
              <a:rPr lang="en-US" sz="900" dirty="0" err="1">
                <a:latin typeface="Helvetica Light"/>
              </a:rPr>
              <a:t>opsyon</a:t>
            </a:r>
            <a:r>
              <a:rPr lang="en-US" sz="900" dirty="0">
                <a:latin typeface="Helvetica Light"/>
              </a:rPr>
              <a:t> </a:t>
            </a:r>
            <a:r>
              <a:rPr lang="en-US" sz="900" dirty="0" err="1">
                <a:latin typeface="Helvetica Light"/>
              </a:rPr>
              <a:t>reta</a:t>
            </a:r>
            <a:r>
              <a:rPr lang="en-US" sz="900" dirty="0">
                <a:latin typeface="Helvetica Light"/>
              </a:rPr>
              <a:t> nan </a:t>
            </a:r>
            <a:r>
              <a:rPr lang="en-US" sz="900" dirty="0" err="1">
                <a:latin typeface="Helvetica Light"/>
              </a:rPr>
              <a:t>peman</a:t>
            </a:r>
            <a:r>
              <a:rPr lang="en-US" sz="900" dirty="0">
                <a:latin typeface="Helvetica Light"/>
              </a:rPr>
              <a:t> National Grid </a:t>
            </a:r>
            <a:r>
              <a:rPr lang="en-US" sz="900" dirty="0" err="1">
                <a:latin typeface="Helvetica Light"/>
              </a:rPr>
              <a:t>ofri</a:t>
            </a:r>
            <a:r>
              <a:rPr lang="en-US" sz="900" dirty="0">
                <a:latin typeface="Helvetica Light"/>
              </a:rPr>
              <a:t> </a:t>
            </a:r>
            <a:r>
              <a:rPr lang="en-US" sz="900" dirty="0" err="1">
                <a:latin typeface="Helvetica Light"/>
              </a:rPr>
              <a:t>yo</a:t>
            </a:r>
            <a:r>
              <a:rPr lang="en-US" sz="900" dirty="0">
                <a:latin typeface="Helvetica Light"/>
              </a:rPr>
              <a:t>. </a:t>
            </a:r>
            <a:r>
              <a:rPr lang="en-US" sz="900" dirty="0" err="1">
                <a:latin typeface="Helvetica Light"/>
              </a:rPr>
              <a:t>Aprann</a:t>
            </a:r>
            <a:r>
              <a:rPr lang="en-US" sz="900" dirty="0">
                <a:latin typeface="Helvetica Light"/>
              </a:rPr>
              <a:t> </a:t>
            </a:r>
            <a:r>
              <a:rPr lang="en-US" sz="900" dirty="0" err="1">
                <a:latin typeface="Helvetica Light"/>
              </a:rPr>
              <a:t>plis</a:t>
            </a:r>
            <a:r>
              <a:rPr lang="en-US" sz="900" dirty="0">
                <a:latin typeface="Helvetica Light"/>
              </a:rPr>
              <a:t> sou </a:t>
            </a:r>
            <a:r>
              <a:rPr lang="en-US" sz="900" dirty="0" err="1">
                <a:latin typeface="Helvetica Light"/>
              </a:rPr>
              <a:t>sa</a:t>
            </a:r>
            <a:r>
              <a:rPr lang="en-US" sz="900" dirty="0">
                <a:latin typeface="Helvetica Light"/>
              </a:rPr>
              <a:t> </a:t>
            </a:r>
            <a:r>
              <a:rPr lang="en-US" sz="900" u="sng" dirty="0">
                <a:solidFill>
                  <a:srgbClr val="F26722"/>
                </a:solidFill>
                <a:latin typeface="Helvetica Light"/>
                <a:hlinkClick r:id="rId12"/>
              </a:rPr>
              <a:t>isit la</a:t>
            </a:r>
            <a:r>
              <a:rPr lang="en-US" sz="900" u="sng" dirty="0">
                <a:solidFill>
                  <a:srgbClr val="F26722"/>
                </a:solidFill>
                <a:latin typeface="Helvetica Light"/>
              </a:rPr>
              <a:t> </a:t>
            </a:r>
            <a:r>
              <a:rPr lang="en-US" sz="900" dirty="0" err="1">
                <a:latin typeface="Helvetica Light"/>
              </a:rPr>
              <a:t>oubyen</a:t>
            </a:r>
            <a:r>
              <a:rPr lang="en-US" sz="900" dirty="0">
                <a:latin typeface="Helvetica Light"/>
              </a:rPr>
              <a:t> </a:t>
            </a:r>
            <a:r>
              <a:rPr lang="en-US" sz="900" dirty="0" err="1">
                <a:latin typeface="Helvetica Light"/>
              </a:rPr>
              <a:t>rele</a:t>
            </a:r>
            <a:r>
              <a:rPr lang="en-US" sz="900" dirty="0">
                <a:latin typeface="Helvetica Light"/>
              </a:rPr>
              <a:t> </a:t>
            </a:r>
            <a:r>
              <a:rPr lang="en-US" sz="900" dirty="0" err="1">
                <a:latin typeface="Helvetica Light"/>
              </a:rPr>
              <a:t>nimewo</a:t>
            </a:r>
            <a:r>
              <a:rPr lang="en-US" sz="900" dirty="0">
                <a:latin typeface="Helvetica Light"/>
              </a:rPr>
              <a:t> 800-322-3223.</a:t>
            </a:r>
          </a:p>
        </p:txBody>
      </p:sp>
      <p:pic>
        <p:nvPicPr>
          <p:cNvPr id="31" name="Picture 30" descr="Qr code&#10;&#10;Description automatically generated">
            <a:extLst>
              <a:ext uri="{FF2B5EF4-FFF2-40B4-BE49-F238E27FC236}">
                <a16:creationId xmlns:a16="http://schemas.microsoft.com/office/drawing/2014/main" id="{42E5FF56-0D9B-1A41-9928-69D9A812934F}"/>
              </a:ext>
            </a:extLst>
          </p:cNvPr>
          <p:cNvPicPr>
            <a:picLocks noChangeAspect="1"/>
          </p:cNvPicPr>
          <p:nvPr/>
        </p:nvPicPr>
        <p:blipFill>
          <a:blip r:embed="rId13"/>
          <a:stretch>
            <a:fillRect/>
          </a:stretch>
        </p:blipFill>
        <p:spPr>
          <a:xfrm>
            <a:off x="959566" y="4279298"/>
            <a:ext cx="365760" cy="365760"/>
          </a:xfrm>
          <a:prstGeom prst="rect">
            <a:avLst/>
          </a:prstGeom>
        </p:spPr>
      </p:pic>
      <p:pic>
        <p:nvPicPr>
          <p:cNvPr id="33" name="Picture 32" descr="Qr code&#10;&#10;Description automatically generated">
            <a:extLst>
              <a:ext uri="{FF2B5EF4-FFF2-40B4-BE49-F238E27FC236}">
                <a16:creationId xmlns:a16="http://schemas.microsoft.com/office/drawing/2014/main" id="{4E11BED2-A050-1147-8477-CAB1DD6A0DB5}"/>
              </a:ext>
            </a:extLst>
          </p:cNvPr>
          <p:cNvPicPr>
            <a:picLocks noChangeAspect="1"/>
          </p:cNvPicPr>
          <p:nvPr/>
        </p:nvPicPr>
        <p:blipFill>
          <a:blip r:embed="rId14"/>
          <a:stretch>
            <a:fillRect/>
          </a:stretch>
        </p:blipFill>
        <p:spPr>
          <a:xfrm>
            <a:off x="959566" y="5075647"/>
            <a:ext cx="365760" cy="365760"/>
          </a:xfrm>
          <a:prstGeom prst="rect">
            <a:avLst/>
          </a:prstGeom>
        </p:spPr>
      </p:pic>
      <p:sp>
        <p:nvSpPr>
          <p:cNvPr id="36" name="TextBox 35">
            <a:extLst>
              <a:ext uri="{FF2B5EF4-FFF2-40B4-BE49-F238E27FC236}">
                <a16:creationId xmlns:a16="http://schemas.microsoft.com/office/drawing/2014/main" id="{58D9B3A5-22BA-B64C-B508-1A4F53AC3487}"/>
              </a:ext>
            </a:extLst>
          </p:cNvPr>
          <p:cNvSpPr txBox="1"/>
          <p:nvPr/>
        </p:nvSpPr>
        <p:spPr>
          <a:xfrm>
            <a:off x="5479865" y="1396319"/>
            <a:ext cx="4326365" cy="461665"/>
          </a:xfrm>
          <a:prstGeom prst="rect">
            <a:avLst/>
          </a:prstGeom>
          <a:noFill/>
        </p:spPr>
        <p:txBody>
          <a:bodyPr wrap="square" rtlCol="0">
            <a:spAutoFit/>
          </a:bodyPr>
          <a:lstStyle/>
          <a:p>
            <a:r>
              <a:rPr lang="en-US" sz="1200" b="1" dirty="0" err="1">
                <a:latin typeface="Helvetica" pitchFamily="2" charset="0"/>
              </a:rPr>
              <a:t>Pwogram</a:t>
            </a:r>
            <a:r>
              <a:rPr lang="en-US" sz="1200" b="1" dirty="0">
                <a:latin typeface="Helvetica" pitchFamily="2" charset="0"/>
              </a:rPr>
              <a:t> </a:t>
            </a:r>
            <a:r>
              <a:rPr lang="en-US" sz="1200" b="1" dirty="0" err="1">
                <a:latin typeface="Helvetica" pitchFamily="2" charset="0"/>
              </a:rPr>
              <a:t>pou</a:t>
            </a:r>
            <a:r>
              <a:rPr lang="en-US" sz="1200" b="1" dirty="0">
                <a:latin typeface="Helvetica" pitchFamily="2" charset="0"/>
              </a:rPr>
              <a:t> Ede </a:t>
            </a:r>
            <a:r>
              <a:rPr lang="en-US" sz="1200" b="1" dirty="0" err="1">
                <a:latin typeface="Helvetica" pitchFamily="2" charset="0"/>
              </a:rPr>
              <a:t>Moun</a:t>
            </a:r>
            <a:r>
              <a:rPr lang="en-US" sz="1200" b="1" dirty="0">
                <a:latin typeface="Helvetica" pitchFamily="2" charset="0"/>
              </a:rPr>
              <a:t> </a:t>
            </a:r>
            <a:r>
              <a:rPr lang="en-US" sz="1200" b="1" dirty="0" err="1">
                <a:latin typeface="Helvetica" pitchFamily="2" charset="0"/>
              </a:rPr>
              <a:t>ki</a:t>
            </a:r>
            <a:r>
              <a:rPr lang="en-US" sz="1200" b="1" dirty="0">
                <a:latin typeface="Helvetica" pitchFamily="2" charset="0"/>
              </a:rPr>
              <a:t> Pa </a:t>
            </a:r>
            <a:r>
              <a:rPr lang="en-US" sz="1200" b="1" dirty="0" err="1">
                <a:latin typeface="Helvetica" pitchFamily="2" charset="0"/>
              </a:rPr>
              <a:t>Touche</a:t>
            </a:r>
            <a:r>
              <a:rPr lang="en-US" sz="1200" b="1" dirty="0">
                <a:latin typeface="Helvetica" pitchFamily="2" charset="0"/>
              </a:rPr>
              <a:t> </a:t>
            </a:r>
            <a:r>
              <a:rPr lang="en-US" sz="1200" b="1" dirty="0" err="1">
                <a:latin typeface="Helvetica" pitchFamily="2" charset="0"/>
              </a:rPr>
              <a:t>Anpil</a:t>
            </a:r>
            <a:r>
              <a:rPr lang="en-US" sz="1200" b="1" dirty="0">
                <a:latin typeface="Helvetica" pitchFamily="2" charset="0"/>
              </a:rPr>
              <a:t> </a:t>
            </a:r>
            <a:r>
              <a:rPr lang="en-US" sz="1200" b="1" dirty="0" err="1">
                <a:latin typeface="Helvetica" pitchFamily="2" charset="0"/>
              </a:rPr>
              <a:t>Peye</a:t>
            </a:r>
            <a:r>
              <a:rPr lang="en-US" sz="1200" b="1" dirty="0">
                <a:latin typeface="Helvetica" pitchFamily="2" charset="0"/>
              </a:rPr>
              <a:t> </a:t>
            </a:r>
            <a:r>
              <a:rPr lang="en-US" sz="1200" b="1" dirty="0" err="1">
                <a:latin typeface="Helvetica" pitchFamily="2" charset="0"/>
              </a:rPr>
              <a:t>pou</a:t>
            </a:r>
            <a:r>
              <a:rPr lang="en-US" sz="1200" b="1" dirty="0">
                <a:latin typeface="Helvetica" pitchFamily="2" charset="0"/>
              </a:rPr>
              <a:t> </a:t>
            </a:r>
            <a:r>
              <a:rPr lang="en-US" sz="1200" b="1" dirty="0" err="1">
                <a:latin typeface="Helvetica" pitchFamily="2" charset="0"/>
              </a:rPr>
              <a:t>Ennèji</a:t>
            </a:r>
            <a:r>
              <a:rPr lang="en-US" sz="1200" b="1" dirty="0">
                <a:latin typeface="Helvetica" pitchFamily="2" charset="0"/>
              </a:rPr>
              <a:t> </a:t>
            </a:r>
            <a:r>
              <a:rPr lang="en-US" sz="1200" b="1" dirty="0" err="1">
                <a:latin typeface="Helvetica" pitchFamily="2" charset="0"/>
              </a:rPr>
              <a:t>Lakay</a:t>
            </a:r>
            <a:r>
              <a:rPr lang="en-US" sz="1200" b="1" dirty="0">
                <a:latin typeface="Helvetica" pitchFamily="2" charset="0"/>
              </a:rPr>
              <a:t> </a:t>
            </a:r>
            <a:r>
              <a:rPr lang="en-US" sz="1200" b="1" dirty="0" err="1">
                <a:latin typeface="Helvetica" pitchFamily="2" charset="0"/>
              </a:rPr>
              <a:t>yo</a:t>
            </a:r>
            <a:endParaRPr lang="en-US" sz="1200" dirty="0">
              <a:latin typeface="Helvetica" pitchFamily="2" charset="0"/>
            </a:endParaRPr>
          </a:p>
        </p:txBody>
      </p:sp>
      <p:sp>
        <p:nvSpPr>
          <p:cNvPr id="37" name="TextBox 36">
            <a:extLst>
              <a:ext uri="{FF2B5EF4-FFF2-40B4-BE49-F238E27FC236}">
                <a16:creationId xmlns:a16="http://schemas.microsoft.com/office/drawing/2014/main" id="{CE408666-B688-C546-8347-9512D1C801A7}"/>
              </a:ext>
            </a:extLst>
          </p:cNvPr>
          <p:cNvSpPr txBox="1"/>
          <p:nvPr/>
        </p:nvSpPr>
        <p:spPr>
          <a:xfrm>
            <a:off x="5969147" y="1815447"/>
            <a:ext cx="3615054" cy="1061829"/>
          </a:xfrm>
          <a:prstGeom prst="rect">
            <a:avLst/>
          </a:prstGeom>
          <a:noFill/>
        </p:spPr>
        <p:txBody>
          <a:bodyPr wrap="square" lIns="91440" tIns="45720" rIns="91440" bIns="45720" rtlCol="0" anchor="t">
            <a:spAutoFit/>
          </a:bodyPr>
          <a:lstStyle/>
          <a:p>
            <a:r>
              <a:rPr lang="en-US" sz="900" dirty="0">
                <a:latin typeface="Helvetica Light"/>
              </a:rPr>
              <a:t>Si </a:t>
            </a:r>
            <a:r>
              <a:rPr lang="en-US" sz="900" dirty="0" err="1">
                <a:latin typeface="Helvetica Light"/>
              </a:rPr>
              <a:t>ou</a:t>
            </a:r>
            <a:r>
              <a:rPr lang="en-US" sz="900" dirty="0">
                <a:latin typeface="Helvetica Light"/>
              </a:rPr>
              <a:t> </a:t>
            </a:r>
            <a:r>
              <a:rPr lang="en-US" sz="900" dirty="0" err="1">
                <a:latin typeface="Helvetica Light"/>
              </a:rPr>
              <a:t>bezwen</a:t>
            </a:r>
            <a:r>
              <a:rPr lang="en-US" sz="900" dirty="0">
                <a:latin typeface="Helvetica Light"/>
              </a:rPr>
              <a:t> </a:t>
            </a:r>
            <a:r>
              <a:rPr lang="en-US" sz="900" dirty="0" err="1">
                <a:latin typeface="Helvetica Light"/>
              </a:rPr>
              <a:t>asistans</a:t>
            </a:r>
            <a:r>
              <a:rPr lang="en-US" sz="900" dirty="0">
                <a:latin typeface="Helvetica Light"/>
              </a:rPr>
              <a:t> nan </a:t>
            </a:r>
            <a:r>
              <a:rPr lang="en-US" sz="900" dirty="0" err="1">
                <a:latin typeface="Helvetica Light"/>
              </a:rPr>
              <a:t>peye</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bòdwo</a:t>
            </a:r>
            <a:r>
              <a:rPr lang="en-US" sz="900" dirty="0">
                <a:latin typeface="Helvetica Light"/>
              </a:rPr>
              <a:t> </a:t>
            </a:r>
            <a:r>
              <a:rPr lang="en-US" sz="900" dirty="0" err="1">
                <a:latin typeface="Helvetica Light"/>
              </a:rPr>
              <a:t>chofaj</a:t>
            </a:r>
            <a:r>
              <a:rPr lang="en-US" sz="900" dirty="0">
                <a:latin typeface="Helvetica Light"/>
              </a:rPr>
              <a:t> </a:t>
            </a:r>
            <a:r>
              <a:rPr lang="en-US" sz="900" dirty="0" err="1">
                <a:latin typeface="Helvetica Light"/>
              </a:rPr>
              <a:t>ou</a:t>
            </a:r>
            <a:r>
              <a:rPr lang="en-US" sz="900" dirty="0">
                <a:latin typeface="Helvetica Light"/>
              </a:rPr>
              <a:t> pandan </a:t>
            </a:r>
            <a:r>
              <a:rPr lang="en-US" sz="900" dirty="0" err="1">
                <a:latin typeface="Helvetica Light"/>
              </a:rPr>
              <a:t>sezon</a:t>
            </a:r>
            <a:r>
              <a:rPr lang="en-US" sz="900" dirty="0">
                <a:latin typeface="Helvetica Light"/>
              </a:rPr>
              <a:t> </a:t>
            </a:r>
            <a:r>
              <a:rPr lang="en-US" sz="900" dirty="0" err="1">
                <a:latin typeface="Helvetica Light"/>
              </a:rPr>
              <a:t>ivè</a:t>
            </a:r>
            <a:r>
              <a:rPr lang="en-US" sz="900" dirty="0">
                <a:latin typeface="Helvetica Light"/>
              </a:rPr>
              <a:t> a, </a:t>
            </a:r>
            <a:r>
              <a:rPr lang="en-US" sz="900" dirty="0" err="1">
                <a:latin typeface="Helvetica Light"/>
              </a:rPr>
              <a:t>ou</a:t>
            </a:r>
            <a:r>
              <a:rPr lang="en-US" sz="900" dirty="0">
                <a:latin typeface="Helvetica Light"/>
              </a:rPr>
              <a:t> </a:t>
            </a:r>
            <a:r>
              <a:rPr lang="en-US" sz="900" dirty="0" err="1">
                <a:latin typeface="Helvetica Light"/>
              </a:rPr>
              <a:t>kapab</a:t>
            </a:r>
            <a:r>
              <a:rPr lang="en-US" sz="900" dirty="0">
                <a:latin typeface="Helvetica Light"/>
              </a:rPr>
              <a:t> </a:t>
            </a:r>
            <a:r>
              <a:rPr lang="en-US" sz="900" dirty="0" err="1">
                <a:latin typeface="Helvetica Light"/>
              </a:rPr>
              <a:t>kalifye</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pwogram</a:t>
            </a:r>
            <a:r>
              <a:rPr lang="en-US" sz="900" dirty="0">
                <a:latin typeface="Helvetica Light"/>
              </a:rPr>
              <a:t> </a:t>
            </a:r>
            <a:r>
              <a:rPr lang="en-US" sz="900" dirty="0" err="1">
                <a:latin typeface="Helvetica Light"/>
              </a:rPr>
              <a:t>pou</a:t>
            </a:r>
            <a:r>
              <a:rPr lang="en-US" sz="900" dirty="0">
                <a:latin typeface="Helvetica Light"/>
              </a:rPr>
              <a:t> Ede Moun ki Pa Touche </a:t>
            </a:r>
            <a:r>
              <a:rPr lang="en-US" sz="900" dirty="0" err="1">
                <a:latin typeface="Helvetica Light"/>
              </a:rPr>
              <a:t>Anpil</a:t>
            </a:r>
            <a:r>
              <a:rPr lang="en-US" sz="900" dirty="0">
                <a:latin typeface="Helvetica Light"/>
              </a:rPr>
              <a:t> </a:t>
            </a:r>
            <a:r>
              <a:rPr lang="en-US" sz="900" dirty="0" err="1">
                <a:latin typeface="Helvetica Light"/>
              </a:rPr>
              <a:t>Peye</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Ennèji</a:t>
            </a:r>
            <a:r>
              <a:rPr lang="en-US" sz="900" dirty="0">
                <a:latin typeface="Helvetica Light"/>
              </a:rPr>
              <a:t> Lakay </a:t>
            </a:r>
            <a:r>
              <a:rPr lang="en-US" sz="900" dirty="0" err="1">
                <a:latin typeface="Helvetica Light"/>
              </a:rPr>
              <a:t>yo</a:t>
            </a:r>
            <a:r>
              <a:rPr lang="en-US" sz="900" dirty="0">
                <a:latin typeface="Helvetica Light"/>
              </a:rPr>
              <a:t> (LIHEAP, ki </a:t>
            </a:r>
            <a:r>
              <a:rPr lang="en-US" sz="900" dirty="0" err="1">
                <a:latin typeface="Helvetica Light"/>
              </a:rPr>
              <a:t>vle</a:t>
            </a:r>
            <a:r>
              <a:rPr lang="en-US" sz="900" dirty="0">
                <a:latin typeface="Helvetica Light"/>
              </a:rPr>
              <a:t> di “Low-Income Home Energy Assistance Program’s). </a:t>
            </a:r>
            <a:r>
              <a:rPr lang="en-US" sz="900" dirty="0" err="1">
                <a:latin typeface="Helvetica Light"/>
              </a:rPr>
              <a:t>Gade</a:t>
            </a:r>
            <a:r>
              <a:rPr lang="en-US" sz="900" dirty="0">
                <a:latin typeface="Helvetica Light"/>
              </a:rPr>
              <a:t> </a:t>
            </a:r>
            <a:r>
              <a:rPr lang="en-US" sz="900" u="sng" dirty="0">
                <a:solidFill>
                  <a:srgbClr val="F26722"/>
                </a:solidFill>
                <a:latin typeface="Helvetica Light"/>
                <a:hlinkClick r:id="rId15"/>
              </a:rPr>
              <a:t>isit la</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wè</a:t>
            </a:r>
            <a:r>
              <a:rPr lang="en-US" sz="900" dirty="0">
                <a:latin typeface="Helvetica Light"/>
              </a:rPr>
              <a:t> </a:t>
            </a:r>
            <a:r>
              <a:rPr lang="en-US" sz="900" dirty="0" err="1">
                <a:latin typeface="Helvetica Light"/>
              </a:rPr>
              <a:t>si</a:t>
            </a:r>
            <a:r>
              <a:rPr lang="en-US" sz="900" dirty="0">
                <a:latin typeface="Helvetica Light"/>
              </a:rPr>
              <a:t> </a:t>
            </a:r>
            <a:r>
              <a:rPr lang="en-US" sz="900" dirty="0" err="1">
                <a:latin typeface="Helvetica Light"/>
              </a:rPr>
              <a:t>ou</a:t>
            </a:r>
            <a:r>
              <a:rPr lang="en-US" sz="900" dirty="0">
                <a:latin typeface="Helvetica Light"/>
              </a:rPr>
              <a:t> </a:t>
            </a:r>
            <a:r>
              <a:rPr lang="en-US" sz="900" dirty="0" err="1">
                <a:latin typeface="Helvetica Light"/>
              </a:rPr>
              <a:t>kalifye</a:t>
            </a:r>
            <a:r>
              <a:rPr lang="en-US" sz="900" dirty="0">
                <a:latin typeface="Helvetica Light"/>
              </a:rPr>
              <a:t>, epi </a:t>
            </a:r>
            <a:r>
              <a:rPr lang="en-US" sz="900" dirty="0" err="1">
                <a:latin typeface="Helvetica Light"/>
              </a:rPr>
              <a:t>gade</a:t>
            </a:r>
            <a:r>
              <a:rPr lang="en-US" sz="900" dirty="0">
                <a:latin typeface="Helvetica Light"/>
              </a:rPr>
              <a:t> nan </a:t>
            </a:r>
            <a:r>
              <a:rPr lang="en-US" sz="900" dirty="0" err="1">
                <a:latin typeface="Helvetica Light"/>
              </a:rPr>
              <a:t>tiliv</a:t>
            </a:r>
            <a:r>
              <a:rPr lang="en-US" sz="900" dirty="0">
                <a:latin typeface="Helvetica Light"/>
              </a:rPr>
              <a:t> “Massachusetts Cold Relief” la </a:t>
            </a:r>
            <a:r>
              <a:rPr lang="en-US" sz="900" u="sng" dirty="0">
                <a:solidFill>
                  <a:srgbClr val="F26722"/>
                </a:solidFill>
                <a:latin typeface="Helvetica Light"/>
                <a:hlinkClick r:id="rId16"/>
              </a:rPr>
              <a:t>isit la</a:t>
            </a:r>
            <a:r>
              <a:rPr lang="en-US" sz="900" dirty="0">
                <a:latin typeface="Helvetica Light"/>
              </a:rPr>
              <a:t> </a:t>
            </a:r>
            <a:r>
              <a:rPr lang="en-US" sz="900" dirty="0" err="1">
                <a:latin typeface="Helvetica Light"/>
              </a:rPr>
              <a:t>oswa</a:t>
            </a:r>
            <a:r>
              <a:rPr lang="en-US" sz="900" dirty="0">
                <a:latin typeface="Helvetica Light"/>
              </a:rPr>
              <a:t> </a:t>
            </a:r>
            <a:r>
              <a:rPr lang="en-US" sz="900" dirty="0" err="1">
                <a:latin typeface="Helvetica Light"/>
              </a:rPr>
              <a:t>rele</a:t>
            </a:r>
            <a:r>
              <a:rPr lang="en-US" sz="900" dirty="0">
                <a:latin typeface="Helvetica Light"/>
              </a:rPr>
              <a:t> nan </a:t>
            </a:r>
            <a:r>
              <a:rPr lang="en-US" sz="900" dirty="0" err="1">
                <a:latin typeface="Helvetica Light"/>
              </a:rPr>
              <a:t>Nimewo</a:t>
            </a:r>
            <a:r>
              <a:rPr lang="en-US" sz="900" dirty="0">
                <a:latin typeface="Helvetica Light"/>
              </a:rPr>
              <a:t> </a:t>
            </a:r>
            <a:r>
              <a:rPr lang="en-US" sz="900" dirty="0" err="1">
                <a:latin typeface="Helvetica Light"/>
              </a:rPr>
              <a:t>Espesyal</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Asistans</a:t>
            </a:r>
            <a:r>
              <a:rPr lang="en-US" sz="900" dirty="0">
                <a:latin typeface="Helvetica Light"/>
              </a:rPr>
              <a:t> Ijan nan </a:t>
            </a:r>
            <a:r>
              <a:rPr lang="en-US" sz="900" dirty="0" err="1">
                <a:latin typeface="Helvetica Light"/>
              </a:rPr>
              <a:t>Sezon</a:t>
            </a:r>
            <a:r>
              <a:rPr lang="en-US" sz="900" dirty="0">
                <a:latin typeface="Helvetica Light"/>
              </a:rPr>
              <a:t> Fredi a, ki se 800-632-8175. </a:t>
            </a:r>
          </a:p>
        </p:txBody>
      </p:sp>
      <p:pic>
        <p:nvPicPr>
          <p:cNvPr id="39" name="Picture 38" descr="A picture containing text, sign, clipart&#10;&#10;Description automatically generated">
            <a:extLst>
              <a:ext uri="{FF2B5EF4-FFF2-40B4-BE49-F238E27FC236}">
                <a16:creationId xmlns:a16="http://schemas.microsoft.com/office/drawing/2014/main" id="{DA434715-E216-DE43-9EA0-1E633BF8DDC1}"/>
              </a:ext>
            </a:extLst>
          </p:cNvPr>
          <p:cNvPicPr>
            <a:picLocks noChangeAspect="1"/>
          </p:cNvPicPr>
          <p:nvPr/>
        </p:nvPicPr>
        <p:blipFill>
          <a:blip r:embed="rId2"/>
          <a:stretch>
            <a:fillRect/>
          </a:stretch>
        </p:blipFill>
        <p:spPr>
          <a:xfrm>
            <a:off x="351421" y="1457786"/>
            <a:ext cx="457200" cy="457200"/>
          </a:xfrm>
          <a:prstGeom prst="rect">
            <a:avLst/>
          </a:prstGeom>
        </p:spPr>
      </p:pic>
      <p:pic>
        <p:nvPicPr>
          <p:cNvPr id="41" name="Picture 40" descr="Icon&#10;&#10;Description automatically generated">
            <a:extLst>
              <a:ext uri="{FF2B5EF4-FFF2-40B4-BE49-F238E27FC236}">
                <a16:creationId xmlns:a16="http://schemas.microsoft.com/office/drawing/2014/main" id="{0A468B14-DDBF-F940-B8CA-4327B295A546}"/>
              </a:ext>
            </a:extLst>
          </p:cNvPr>
          <p:cNvPicPr>
            <a:picLocks noChangeAspect="1"/>
          </p:cNvPicPr>
          <p:nvPr/>
        </p:nvPicPr>
        <p:blipFill>
          <a:blip r:embed="rId17"/>
          <a:stretch>
            <a:fillRect/>
          </a:stretch>
        </p:blipFill>
        <p:spPr>
          <a:xfrm>
            <a:off x="351421" y="3823455"/>
            <a:ext cx="457200" cy="457200"/>
          </a:xfrm>
          <a:prstGeom prst="rect">
            <a:avLst/>
          </a:prstGeom>
        </p:spPr>
      </p:pic>
      <p:pic>
        <p:nvPicPr>
          <p:cNvPr id="43" name="Picture 42" descr="Logo, icon&#10;&#10;Description automatically generated">
            <a:extLst>
              <a:ext uri="{FF2B5EF4-FFF2-40B4-BE49-F238E27FC236}">
                <a16:creationId xmlns:a16="http://schemas.microsoft.com/office/drawing/2014/main" id="{62E63307-C6B5-6942-BC94-1A19175894D9}"/>
              </a:ext>
            </a:extLst>
          </p:cNvPr>
          <p:cNvPicPr>
            <a:picLocks noChangeAspect="1"/>
          </p:cNvPicPr>
          <p:nvPr/>
        </p:nvPicPr>
        <p:blipFill>
          <a:blip r:embed="rId3"/>
          <a:stretch>
            <a:fillRect/>
          </a:stretch>
        </p:blipFill>
        <p:spPr>
          <a:xfrm>
            <a:off x="4963160" y="1457786"/>
            <a:ext cx="457200" cy="457200"/>
          </a:xfrm>
          <a:prstGeom prst="rect">
            <a:avLst/>
          </a:prstGeom>
        </p:spPr>
      </p:pic>
      <p:pic>
        <p:nvPicPr>
          <p:cNvPr id="45" name="Picture 44" descr="Qr code&#10;&#10;Description automatically generated">
            <a:extLst>
              <a:ext uri="{FF2B5EF4-FFF2-40B4-BE49-F238E27FC236}">
                <a16:creationId xmlns:a16="http://schemas.microsoft.com/office/drawing/2014/main" id="{6F0DCAD9-56A0-CF49-8096-EF8D4DA01F84}"/>
              </a:ext>
            </a:extLst>
          </p:cNvPr>
          <p:cNvPicPr>
            <a:picLocks noChangeAspect="1"/>
          </p:cNvPicPr>
          <p:nvPr/>
        </p:nvPicPr>
        <p:blipFill>
          <a:blip r:embed="rId18"/>
          <a:stretch>
            <a:fillRect/>
          </a:stretch>
        </p:blipFill>
        <p:spPr>
          <a:xfrm>
            <a:off x="5549162" y="1872372"/>
            <a:ext cx="411480" cy="411480"/>
          </a:xfrm>
          <a:prstGeom prst="rect">
            <a:avLst/>
          </a:prstGeom>
        </p:spPr>
      </p:pic>
      <p:sp>
        <p:nvSpPr>
          <p:cNvPr id="48" name="TextBox 47">
            <a:extLst>
              <a:ext uri="{FF2B5EF4-FFF2-40B4-BE49-F238E27FC236}">
                <a16:creationId xmlns:a16="http://schemas.microsoft.com/office/drawing/2014/main" id="{731B78B5-7683-A34C-B56F-97E6B69AF5C7}"/>
              </a:ext>
            </a:extLst>
          </p:cNvPr>
          <p:cNvSpPr txBox="1"/>
          <p:nvPr/>
        </p:nvSpPr>
        <p:spPr>
          <a:xfrm>
            <a:off x="5479865" y="2779841"/>
            <a:ext cx="4326365" cy="307777"/>
          </a:xfrm>
          <a:prstGeom prst="rect">
            <a:avLst/>
          </a:prstGeom>
          <a:noFill/>
        </p:spPr>
        <p:txBody>
          <a:bodyPr wrap="square" rtlCol="0">
            <a:spAutoFit/>
          </a:bodyPr>
          <a:lstStyle/>
          <a:p>
            <a:r>
              <a:rPr lang="en-US" sz="1400" b="1" dirty="0" err="1">
                <a:latin typeface="Helvetica" pitchFamily="2" charset="0"/>
              </a:rPr>
              <a:t>Klimatizasyon</a:t>
            </a:r>
            <a:r>
              <a:rPr lang="en-US" sz="1400" b="1" dirty="0">
                <a:latin typeface="Helvetica" pitchFamily="2" charset="0"/>
              </a:rPr>
              <a:t>  </a:t>
            </a:r>
            <a:endParaRPr lang="en-US" sz="1400" dirty="0">
              <a:latin typeface="Helvetica" pitchFamily="2" charset="0"/>
            </a:endParaRPr>
          </a:p>
        </p:txBody>
      </p:sp>
      <p:sp>
        <p:nvSpPr>
          <p:cNvPr id="49" name="TextBox 48">
            <a:extLst>
              <a:ext uri="{FF2B5EF4-FFF2-40B4-BE49-F238E27FC236}">
                <a16:creationId xmlns:a16="http://schemas.microsoft.com/office/drawing/2014/main" id="{9C33BA14-1DBD-714A-90BA-966F7719F130}"/>
              </a:ext>
            </a:extLst>
          </p:cNvPr>
          <p:cNvSpPr txBox="1"/>
          <p:nvPr/>
        </p:nvSpPr>
        <p:spPr>
          <a:xfrm>
            <a:off x="5969147" y="3102032"/>
            <a:ext cx="3830591" cy="1262896"/>
          </a:xfrm>
          <a:prstGeom prst="rect">
            <a:avLst/>
          </a:prstGeom>
          <a:noFill/>
        </p:spPr>
        <p:txBody>
          <a:bodyPr wrap="square" lIns="91440" tIns="45720" rIns="91440" bIns="45720" rtlCol="0" anchor="t">
            <a:spAutoFit/>
          </a:bodyPr>
          <a:lstStyle/>
          <a:p>
            <a:pPr>
              <a:spcAft>
                <a:spcPts val="300"/>
              </a:spcAft>
            </a:pPr>
            <a:r>
              <a:rPr lang="en-US" sz="900" b="1" dirty="0">
                <a:latin typeface="Helvetica"/>
                <a:cs typeface="Helvetica"/>
              </a:rPr>
              <a:t>Mass Save: </a:t>
            </a:r>
            <a:r>
              <a:rPr lang="en-US" sz="900" b="1" dirty="0" err="1">
                <a:latin typeface="Helvetica"/>
                <a:cs typeface="Helvetica"/>
              </a:rPr>
              <a:t>Adaptasyon</a:t>
            </a:r>
            <a:r>
              <a:rPr lang="en-US" sz="900" b="1" dirty="0">
                <a:latin typeface="Helvetica"/>
                <a:cs typeface="Helvetica"/>
              </a:rPr>
              <a:t> Gratis </a:t>
            </a:r>
            <a:r>
              <a:rPr lang="en-US" sz="900" b="1" dirty="0" err="1">
                <a:latin typeface="Helvetica"/>
                <a:cs typeface="Helvetica"/>
              </a:rPr>
              <a:t>oswa</a:t>
            </a:r>
            <a:r>
              <a:rPr lang="en-US" sz="900" b="1" dirty="0">
                <a:latin typeface="Helvetica"/>
                <a:cs typeface="Helvetica"/>
              </a:rPr>
              <a:t> Bon Mache </a:t>
            </a:r>
            <a:r>
              <a:rPr lang="en-US" sz="900" b="1" dirty="0" err="1">
                <a:latin typeface="Helvetica"/>
                <a:cs typeface="Helvetica"/>
              </a:rPr>
              <a:t>pou</a:t>
            </a:r>
            <a:r>
              <a:rPr lang="en-US" sz="900" b="1" dirty="0">
                <a:latin typeface="Helvetica"/>
                <a:cs typeface="Helvetica"/>
              </a:rPr>
              <a:t> </a:t>
            </a:r>
            <a:r>
              <a:rPr lang="en-US" sz="900" b="1" dirty="0" err="1">
                <a:latin typeface="Helvetica"/>
                <a:cs typeface="Helvetica"/>
              </a:rPr>
              <a:t>Amelyore</a:t>
            </a:r>
            <a:r>
              <a:rPr lang="en-US" sz="900" b="1" dirty="0">
                <a:latin typeface="Helvetica"/>
                <a:cs typeface="Helvetica"/>
              </a:rPr>
              <a:t> Sante </a:t>
            </a:r>
            <a:r>
              <a:rPr lang="en-US" sz="900" b="1" dirty="0" err="1">
                <a:latin typeface="Helvetica"/>
                <a:cs typeface="Helvetica"/>
              </a:rPr>
              <a:t>ak</a:t>
            </a:r>
            <a:r>
              <a:rPr lang="en-US" sz="900" b="1" dirty="0">
                <a:latin typeface="Helvetica"/>
                <a:cs typeface="Helvetica"/>
              </a:rPr>
              <a:t> </a:t>
            </a:r>
            <a:r>
              <a:rPr lang="en-US" sz="900" b="1" dirty="0" err="1">
                <a:latin typeface="Helvetica"/>
                <a:cs typeface="Helvetica"/>
              </a:rPr>
              <a:t>Redwi</a:t>
            </a:r>
            <a:r>
              <a:rPr lang="en-US" sz="900" b="1" dirty="0">
                <a:latin typeface="Helvetica"/>
                <a:cs typeface="Helvetica"/>
              </a:rPr>
              <a:t> </a:t>
            </a:r>
            <a:r>
              <a:rPr lang="en-US" sz="900" b="1" dirty="0" err="1">
                <a:latin typeface="Helvetica"/>
                <a:cs typeface="Helvetica"/>
              </a:rPr>
              <a:t>Bòdwo</a:t>
            </a:r>
            <a:r>
              <a:rPr lang="en-US" sz="900" b="1" dirty="0">
                <a:latin typeface="Helvetica"/>
                <a:cs typeface="Helvetica"/>
              </a:rPr>
              <a:t> </a:t>
            </a:r>
            <a:r>
              <a:rPr lang="en-US" sz="900" b="1" dirty="0" err="1">
                <a:latin typeface="Helvetica"/>
                <a:cs typeface="Helvetica"/>
              </a:rPr>
              <a:t>pou</a:t>
            </a:r>
            <a:r>
              <a:rPr lang="en-US" sz="900" b="1" dirty="0">
                <a:latin typeface="Helvetica"/>
                <a:cs typeface="Helvetica"/>
              </a:rPr>
              <a:t> </a:t>
            </a:r>
            <a:r>
              <a:rPr lang="en-US" sz="900" b="1" dirty="0" err="1">
                <a:latin typeface="Helvetica"/>
                <a:cs typeface="Helvetica"/>
              </a:rPr>
              <a:t>Dlo</a:t>
            </a:r>
            <a:r>
              <a:rPr lang="en-US" sz="900" b="1" dirty="0">
                <a:latin typeface="Helvetica"/>
                <a:cs typeface="Helvetica"/>
              </a:rPr>
              <a:t>, </a:t>
            </a:r>
            <a:r>
              <a:rPr lang="en-US" sz="900" b="1" dirty="0" err="1">
                <a:latin typeface="Helvetica"/>
                <a:cs typeface="Helvetica"/>
              </a:rPr>
              <a:t>Kouran</a:t>
            </a:r>
            <a:r>
              <a:rPr lang="en-US" sz="900" b="1" dirty="0">
                <a:latin typeface="Helvetica"/>
                <a:cs typeface="Helvetica"/>
              </a:rPr>
              <a:t>, </a:t>
            </a:r>
            <a:r>
              <a:rPr lang="en-US" sz="900" b="1" dirty="0" err="1">
                <a:latin typeface="Helvetica"/>
                <a:cs typeface="Helvetica"/>
              </a:rPr>
              <a:t>ak</a:t>
            </a:r>
            <a:r>
              <a:rPr lang="en-US" sz="900" b="1" dirty="0">
                <a:latin typeface="Helvetica"/>
                <a:cs typeface="Helvetica"/>
              </a:rPr>
              <a:t> Gaz </a:t>
            </a:r>
            <a:r>
              <a:rPr lang="en-US" sz="900" b="1" dirty="0" err="1">
                <a:latin typeface="Helvetica"/>
                <a:cs typeface="Helvetica"/>
              </a:rPr>
              <a:t>ou</a:t>
            </a:r>
            <a:r>
              <a:rPr lang="en-US" sz="900" b="1" dirty="0">
                <a:latin typeface="Helvetica"/>
                <a:cs typeface="Helvetica"/>
              </a:rPr>
              <a:t>  </a:t>
            </a:r>
            <a:endParaRPr lang="en-US" sz="900" dirty="0">
              <a:latin typeface="Helvetica"/>
              <a:cs typeface="Helvetica"/>
            </a:endParaRPr>
          </a:p>
          <a:p>
            <a:r>
              <a:rPr lang="en-US" sz="900">
                <a:latin typeface="Helvetica Light"/>
              </a:rPr>
              <a:t>Èske ou se yon rezidan Massachusetts k ap viv nan yon kay ki gen yon sèl fanmi, oswa nan yon bilding apatman ki gen 2 – 4 inite ? Ou kapab kalifye pou adaptasyon nan efikasite sistèm ennèji lakay ou, ki redwi bòdwo pou gaz ak kouran ou. Gade si ou kalifye, epi pran randevou pou yon Evalyasyon Gratis Sistèm Ennèji Lakay ou </a:t>
            </a:r>
            <a:r>
              <a:rPr lang="en-US" sz="900" u="sng">
                <a:solidFill>
                  <a:srgbClr val="F26722"/>
                </a:solidFill>
                <a:latin typeface="Helvetica Light"/>
                <a:hlinkClick r:id="rId19"/>
              </a:rPr>
              <a:t>isit la</a:t>
            </a:r>
            <a:r>
              <a:rPr lang="en-US" sz="900">
                <a:latin typeface="Helvetica Light"/>
              </a:rPr>
              <a:t> oswa rele nimewo 866-537-7267.</a:t>
            </a:r>
          </a:p>
        </p:txBody>
      </p:sp>
      <p:pic>
        <p:nvPicPr>
          <p:cNvPr id="53" name="Picture 52" descr="Qr code&#10;&#10;Description automatically generated">
            <a:extLst>
              <a:ext uri="{FF2B5EF4-FFF2-40B4-BE49-F238E27FC236}">
                <a16:creationId xmlns:a16="http://schemas.microsoft.com/office/drawing/2014/main" id="{1466E5E7-58CF-E941-9A5E-2F5DB54C132E}"/>
              </a:ext>
            </a:extLst>
          </p:cNvPr>
          <p:cNvPicPr>
            <a:picLocks noChangeAspect="1"/>
          </p:cNvPicPr>
          <p:nvPr/>
        </p:nvPicPr>
        <p:blipFill>
          <a:blip r:embed="rId20"/>
          <a:stretch>
            <a:fillRect/>
          </a:stretch>
        </p:blipFill>
        <p:spPr>
          <a:xfrm>
            <a:off x="5533260" y="3147308"/>
            <a:ext cx="411480" cy="411480"/>
          </a:xfrm>
          <a:prstGeom prst="rect">
            <a:avLst/>
          </a:prstGeom>
        </p:spPr>
      </p:pic>
      <p:sp>
        <p:nvSpPr>
          <p:cNvPr id="54" name="TextBox 53">
            <a:extLst>
              <a:ext uri="{FF2B5EF4-FFF2-40B4-BE49-F238E27FC236}">
                <a16:creationId xmlns:a16="http://schemas.microsoft.com/office/drawing/2014/main" id="{B7FADE1D-5268-8D43-AB1C-E7755BA54B4D}"/>
              </a:ext>
            </a:extLst>
          </p:cNvPr>
          <p:cNvSpPr txBox="1"/>
          <p:nvPr/>
        </p:nvSpPr>
        <p:spPr>
          <a:xfrm>
            <a:off x="5970148" y="4327253"/>
            <a:ext cx="3615054" cy="1100301"/>
          </a:xfrm>
          <a:prstGeom prst="rect">
            <a:avLst/>
          </a:prstGeom>
          <a:noFill/>
        </p:spPr>
        <p:txBody>
          <a:bodyPr wrap="square" lIns="91440" tIns="45720" rIns="91440" bIns="45720" rtlCol="0" anchor="t">
            <a:spAutoFit/>
          </a:bodyPr>
          <a:lstStyle/>
          <a:p>
            <a:pPr>
              <a:spcAft>
                <a:spcPts val="300"/>
              </a:spcAft>
            </a:pPr>
            <a:r>
              <a:rPr lang="en-US" sz="900" b="1" dirty="0" err="1">
                <a:latin typeface="Helvetica"/>
                <a:cs typeface="Helvetica"/>
              </a:rPr>
              <a:t>Pwogram</a:t>
            </a:r>
            <a:r>
              <a:rPr lang="en-US" sz="900" b="1" dirty="0">
                <a:latin typeface="Helvetica"/>
                <a:cs typeface="Helvetica"/>
              </a:rPr>
              <a:t> LEAN </a:t>
            </a:r>
            <a:r>
              <a:rPr lang="en-US" sz="900" b="1" dirty="0" err="1">
                <a:latin typeface="Helvetica"/>
                <a:cs typeface="Helvetica"/>
              </a:rPr>
              <a:t>pou</a:t>
            </a:r>
            <a:r>
              <a:rPr lang="en-US" sz="900" b="1" dirty="0">
                <a:latin typeface="Helvetica"/>
                <a:cs typeface="Helvetica"/>
              </a:rPr>
              <a:t> </a:t>
            </a:r>
            <a:r>
              <a:rPr lang="en-US" sz="900" b="1" dirty="0" err="1">
                <a:latin typeface="Helvetica"/>
                <a:cs typeface="Helvetica"/>
              </a:rPr>
              <a:t>Plizyè</a:t>
            </a:r>
            <a:r>
              <a:rPr lang="en-US" sz="900" b="1" dirty="0">
                <a:latin typeface="Helvetica"/>
                <a:cs typeface="Helvetica"/>
              </a:rPr>
              <a:t> Fanmi </a:t>
            </a:r>
            <a:endParaRPr lang="en-US" sz="900" dirty="0">
              <a:latin typeface="Helvetica"/>
              <a:cs typeface="Helvetica"/>
            </a:endParaRPr>
          </a:p>
          <a:p>
            <a:r>
              <a:rPr lang="en-US" sz="900" dirty="0">
                <a:latin typeface="Helvetica Light"/>
              </a:rPr>
              <a:t>Si w ap </a:t>
            </a:r>
            <a:r>
              <a:rPr lang="en-US" sz="900" dirty="0" err="1">
                <a:latin typeface="Helvetica Light"/>
              </a:rPr>
              <a:t>viv</a:t>
            </a:r>
            <a:r>
              <a:rPr lang="en-US" sz="900" dirty="0">
                <a:latin typeface="Helvetica Light"/>
              </a:rPr>
              <a:t> nan yon </a:t>
            </a:r>
            <a:r>
              <a:rPr lang="en-US" sz="900" dirty="0" err="1">
                <a:latin typeface="Helvetica Light"/>
              </a:rPr>
              <a:t>bilding</a:t>
            </a:r>
            <a:r>
              <a:rPr lang="en-US" sz="900" dirty="0">
                <a:latin typeface="Helvetica Light"/>
              </a:rPr>
              <a:t> </a:t>
            </a:r>
            <a:r>
              <a:rPr lang="en-US" sz="900" dirty="0" err="1">
                <a:latin typeface="Helvetica Light"/>
              </a:rPr>
              <a:t>apatman</a:t>
            </a:r>
            <a:r>
              <a:rPr lang="en-US" sz="900" dirty="0">
                <a:latin typeface="Helvetica Light"/>
              </a:rPr>
              <a:t> ki gen 5 </a:t>
            </a:r>
            <a:r>
              <a:rPr lang="en-US" sz="900" dirty="0" err="1">
                <a:latin typeface="Helvetica Light"/>
              </a:rPr>
              <a:t>inite</a:t>
            </a:r>
            <a:r>
              <a:rPr lang="en-US" sz="900" dirty="0">
                <a:latin typeface="Helvetica Light"/>
              </a:rPr>
              <a:t> </a:t>
            </a:r>
            <a:r>
              <a:rPr lang="en-US" sz="900" dirty="0" err="1">
                <a:latin typeface="Helvetica Light"/>
              </a:rPr>
              <a:t>oubyen</a:t>
            </a:r>
            <a:r>
              <a:rPr lang="en-US" sz="900" dirty="0">
                <a:latin typeface="Helvetica Light"/>
              </a:rPr>
              <a:t> </a:t>
            </a:r>
            <a:r>
              <a:rPr lang="en-US" sz="900" dirty="0" err="1">
                <a:latin typeface="Helvetica Light"/>
              </a:rPr>
              <a:t>plis</a:t>
            </a:r>
            <a:r>
              <a:rPr lang="en-US" sz="900" dirty="0">
                <a:latin typeface="Helvetica Light"/>
              </a:rPr>
              <a:t>, pale </a:t>
            </a:r>
            <a:r>
              <a:rPr lang="en-US" sz="900" dirty="0" err="1">
                <a:latin typeface="Helvetica Light"/>
              </a:rPr>
              <a:t>avèk</a:t>
            </a:r>
            <a:r>
              <a:rPr lang="en-US" sz="900" dirty="0">
                <a:latin typeface="Helvetica Light"/>
              </a:rPr>
              <a:t> </a:t>
            </a:r>
            <a:r>
              <a:rPr lang="en-US" sz="900" dirty="0" err="1">
                <a:latin typeface="Helvetica Light"/>
              </a:rPr>
              <a:t>manadjè</a:t>
            </a:r>
            <a:r>
              <a:rPr lang="en-US" sz="900" dirty="0">
                <a:latin typeface="Helvetica Light"/>
              </a:rPr>
              <a:t> </a:t>
            </a:r>
            <a:r>
              <a:rPr lang="en-US" sz="900" dirty="0" err="1">
                <a:latin typeface="Helvetica Light"/>
              </a:rPr>
              <a:t>bilding</a:t>
            </a:r>
            <a:r>
              <a:rPr lang="en-US" sz="900" dirty="0">
                <a:latin typeface="Helvetica Light"/>
              </a:rPr>
              <a:t> </a:t>
            </a:r>
            <a:r>
              <a:rPr lang="en-US" sz="900" dirty="0" err="1">
                <a:latin typeface="Helvetica Light"/>
              </a:rPr>
              <a:t>lan</a:t>
            </a:r>
            <a:r>
              <a:rPr lang="en-US" sz="900" dirty="0">
                <a:latin typeface="Helvetica Light"/>
              </a:rPr>
              <a:t> sou </a:t>
            </a:r>
            <a:r>
              <a:rPr lang="en-US" sz="900" dirty="0" err="1">
                <a:latin typeface="Helvetica Light"/>
              </a:rPr>
              <a:t>Pwogram</a:t>
            </a:r>
            <a:r>
              <a:rPr lang="en-US" sz="900" dirty="0">
                <a:latin typeface="Helvetica Light"/>
              </a:rPr>
              <a:t> LEAN </a:t>
            </a:r>
            <a:r>
              <a:rPr lang="en-US" sz="900" dirty="0" err="1">
                <a:latin typeface="Helvetica Light"/>
              </a:rPr>
              <a:t>pou</a:t>
            </a:r>
            <a:r>
              <a:rPr lang="en-US" sz="900" dirty="0">
                <a:latin typeface="Helvetica Light"/>
              </a:rPr>
              <a:t> </a:t>
            </a:r>
            <a:r>
              <a:rPr lang="en-US" sz="900" dirty="0" err="1">
                <a:latin typeface="Helvetica Light"/>
              </a:rPr>
              <a:t>Plizyè</a:t>
            </a:r>
            <a:r>
              <a:rPr lang="en-US" sz="900" dirty="0">
                <a:latin typeface="Helvetica Light"/>
              </a:rPr>
              <a:t> Fanmi an. </a:t>
            </a:r>
            <a:r>
              <a:rPr lang="en-US" sz="900" dirty="0" err="1">
                <a:latin typeface="Helvetica Light"/>
              </a:rPr>
              <a:t>Pwogram</a:t>
            </a:r>
            <a:r>
              <a:rPr lang="en-US" sz="900" dirty="0">
                <a:latin typeface="Helvetica Light"/>
              </a:rPr>
              <a:t> LEAN </a:t>
            </a:r>
            <a:r>
              <a:rPr lang="en-US" sz="900" dirty="0" err="1">
                <a:latin typeface="Helvetica Light"/>
              </a:rPr>
              <a:t>lan</a:t>
            </a:r>
            <a:r>
              <a:rPr lang="en-US" sz="900" dirty="0">
                <a:latin typeface="Helvetica Light"/>
              </a:rPr>
              <a:t> </a:t>
            </a:r>
            <a:r>
              <a:rPr lang="en-US" sz="900" dirty="0" err="1">
                <a:latin typeface="Helvetica Light"/>
              </a:rPr>
              <a:t>ofri</a:t>
            </a:r>
            <a:r>
              <a:rPr lang="en-US" sz="900" dirty="0">
                <a:latin typeface="Helvetica Light"/>
              </a:rPr>
              <a:t> </a:t>
            </a:r>
            <a:r>
              <a:rPr lang="en-US" sz="900" dirty="0" err="1">
                <a:latin typeface="Helvetica Light"/>
              </a:rPr>
              <a:t>adaptasyon</a:t>
            </a:r>
            <a:r>
              <a:rPr lang="en-US" sz="900" dirty="0">
                <a:latin typeface="Helvetica Light"/>
              </a:rPr>
              <a:t> nan </a:t>
            </a:r>
            <a:r>
              <a:rPr lang="en-US" sz="900" dirty="0" err="1">
                <a:latin typeface="Helvetica Light"/>
              </a:rPr>
              <a:t>efikasiste</a:t>
            </a:r>
            <a:r>
              <a:rPr lang="en-US" sz="900" dirty="0">
                <a:latin typeface="Helvetica Light"/>
              </a:rPr>
              <a:t> </a:t>
            </a:r>
            <a:r>
              <a:rPr lang="en-US" sz="900" dirty="0" err="1">
                <a:latin typeface="Helvetica Light"/>
              </a:rPr>
              <a:t>sistèm</a:t>
            </a:r>
            <a:r>
              <a:rPr lang="en-US" sz="900" dirty="0">
                <a:latin typeface="Helvetica Light"/>
              </a:rPr>
              <a:t> </a:t>
            </a:r>
            <a:r>
              <a:rPr lang="en-US" sz="900" dirty="0" err="1">
                <a:latin typeface="Helvetica Light"/>
              </a:rPr>
              <a:t>ennèji</a:t>
            </a:r>
            <a:r>
              <a:rPr lang="en-US" sz="900" dirty="0">
                <a:latin typeface="Helvetica Light"/>
              </a:rPr>
              <a:t> gratis </a:t>
            </a:r>
            <a:r>
              <a:rPr lang="en-US" sz="900" dirty="0" err="1">
                <a:latin typeface="Helvetica Light"/>
              </a:rPr>
              <a:t>pou</a:t>
            </a:r>
            <a:r>
              <a:rPr lang="en-US" sz="900" dirty="0">
                <a:latin typeface="Helvetica Light"/>
              </a:rPr>
              <a:t> </a:t>
            </a:r>
            <a:r>
              <a:rPr lang="en-US" sz="900" dirty="0" err="1">
                <a:latin typeface="Helvetica Light"/>
              </a:rPr>
              <a:t>rezidan</a:t>
            </a:r>
            <a:r>
              <a:rPr lang="en-US" sz="900" dirty="0">
                <a:latin typeface="Helvetica Light"/>
              </a:rPr>
              <a:t> Massachusetts k ap </a:t>
            </a:r>
            <a:r>
              <a:rPr lang="en-US" sz="900" dirty="0" err="1">
                <a:latin typeface="Helvetica Light"/>
              </a:rPr>
              <a:t>viv</a:t>
            </a:r>
            <a:r>
              <a:rPr lang="en-US" sz="900" dirty="0">
                <a:latin typeface="Helvetica Light"/>
              </a:rPr>
              <a:t> nan </a:t>
            </a:r>
            <a:r>
              <a:rPr lang="en-US" sz="900" dirty="0" err="1">
                <a:latin typeface="Helvetica Light"/>
              </a:rPr>
              <a:t>inite</a:t>
            </a:r>
            <a:r>
              <a:rPr lang="en-US" sz="900" dirty="0">
                <a:latin typeface="Helvetica Light"/>
              </a:rPr>
              <a:t> </a:t>
            </a:r>
            <a:r>
              <a:rPr lang="en-US" sz="900" dirty="0" err="1">
                <a:latin typeface="Helvetica Light"/>
              </a:rPr>
              <a:t>rezidansyèl</a:t>
            </a:r>
            <a:r>
              <a:rPr lang="en-US" sz="900" dirty="0">
                <a:latin typeface="Helvetica Light"/>
              </a:rPr>
              <a:t> </a:t>
            </a:r>
            <a:r>
              <a:rPr lang="en-US" sz="900" dirty="0" err="1">
                <a:latin typeface="Helvetica Light"/>
              </a:rPr>
              <a:t>pou</a:t>
            </a:r>
            <a:r>
              <a:rPr lang="en-US" sz="900" dirty="0">
                <a:latin typeface="Helvetica Light"/>
              </a:rPr>
              <a:t> </a:t>
            </a:r>
            <a:r>
              <a:rPr lang="en-US" sz="900" dirty="0" err="1">
                <a:latin typeface="Helvetica Light"/>
              </a:rPr>
              <a:t>plizyè</a:t>
            </a:r>
            <a:r>
              <a:rPr lang="en-US" sz="900" dirty="0">
                <a:latin typeface="Helvetica Light"/>
              </a:rPr>
              <a:t> </a:t>
            </a:r>
            <a:r>
              <a:rPr lang="en-US" sz="900" dirty="0" err="1">
                <a:latin typeface="Helvetica Light"/>
              </a:rPr>
              <a:t>fanmi</a:t>
            </a:r>
            <a:r>
              <a:rPr lang="en-US" sz="900" dirty="0">
                <a:latin typeface="Helvetica Light"/>
              </a:rPr>
              <a:t> ki bon </a:t>
            </a:r>
            <a:r>
              <a:rPr lang="en-US" sz="900" dirty="0" err="1">
                <a:latin typeface="Helvetica Light"/>
              </a:rPr>
              <a:t>mache</a:t>
            </a:r>
            <a:r>
              <a:rPr lang="en-US" sz="900" dirty="0">
                <a:latin typeface="Helvetica Light"/>
              </a:rPr>
              <a:t>. </a:t>
            </a:r>
            <a:r>
              <a:rPr lang="en-US" sz="900" dirty="0" err="1">
                <a:latin typeface="Helvetica Light"/>
              </a:rPr>
              <a:t>Verifye</a:t>
            </a:r>
            <a:r>
              <a:rPr lang="en-US" sz="900" dirty="0">
                <a:latin typeface="Helvetica Light"/>
              </a:rPr>
              <a:t> </a:t>
            </a:r>
            <a:r>
              <a:rPr lang="en-US" sz="900" dirty="0" err="1">
                <a:latin typeface="Helvetica Light"/>
              </a:rPr>
              <a:t>kalifikasyon</a:t>
            </a:r>
            <a:r>
              <a:rPr lang="en-US" sz="900" dirty="0">
                <a:latin typeface="Helvetica Light"/>
              </a:rPr>
              <a:t> </a:t>
            </a:r>
            <a:r>
              <a:rPr lang="en-US" sz="900" dirty="0" err="1">
                <a:latin typeface="Helvetica Light"/>
              </a:rPr>
              <a:t>ou</a:t>
            </a:r>
            <a:r>
              <a:rPr lang="en-US" sz="900" dirty="0">
                <a:latin typeface="Helvetica Light"/>
              </a:rPr>
              <a:t>, epi </a:t>
            </a:r>
            <a:r>
              <a:rPr lang="en-US" sz="900" dirty="0" err="1">
                <a:latin typeface="Helvetica Light"/>
              </a:rPr>
              <a:t>fè</a:t>
            </a:r>
            <a:r>
              <a:rPr lang="en-US" sz="900" dirty="0">
                <a:latin typeface="Helvetica Light"/>
              </a:rPr>
              <a:t> </a:t>
            </a:r>
            <a:r>
              <a:rPr lang="en-US" sz="900" dirty="0" err="1">
                <a:latin typeface="Helvetica Light"/>
              </a:rPr>
              <a:t>aplikasyon</a:t>
            </a:r>
            <a:r>
              <a:rPr lang="en-US" sz="900" dirty="0">
                <a:latin typeface="Helvetica Light"/>
              </a:rPr>
              <a:t>  </a:t>
            </a:r>
            <a:r>
              <a:rPr lang="en-US" sz="900" u="sng" dirty="0">
                <a:solidFill>
                  <a:srgbClr val="F26722"/>
                </a:solidFill>
                <a:latin typeface="Helvetica Light"/>
                <a:hlinkClick r:id="rId21"/>
              </a:rPr>
              <a:t>isit la</a:t>
            </a:r>
            <a:r>
              <a:rPr lang="en-US" sz="900" dirty="0">
                <a:latin typeface="Helvetica Light"/>
              </a:rPr>
              <a:t> </a:t>
            </a:r>
            <a:r>
              <a:rPr lang="en-US" sz="900" dirty="0" err="1">
                <a:latin typeface="Helvetica Light"/>
              </a:rPr>
              <a:t>oswa</a:t>
            </a:r>
            <a:r>
              <a:rPr lang="en-US" sz="900" dirty="0">
                <a:latin typeface="Helvetica Light"/>
              </a:rPr>
              <a:t> </a:t>
            </a:r>
            <a:r>
              <a:rPr lang="en-US" sz="900" dirty="0" err="1">
                <a:latin typeface="Helvetica Light"/>
              </a:rPr>
              <a:t>rele</a:t>
            </a:r>
            <a:r>
              <a:rPr lang="en-US" sz="900" dirty="0">
                <a:latin typeface="Helvetica Light"/>
              </a:rPr>
              <a:t> nan </a:t>
            </a:r>
            <a:r>
              <a:rPr lang="en-US" sz="900" dirty="0" err="1">
                <a:latin typeface="Helvetica Light"/>
              </a:rPr>
              <a:t>nimewo</a:t>
            </a:r>
            <a:r>
              <a:rPr lang="en-US" sz="900" dirty="0">
                <a:latin typeface="Helvetica Light"/>
              </a:rPr>
              <a:t> 617-348-6425.</a:t>
            </a:r>
          </a:p>
        </p:txBody>
      </p:sp>
      <p:sp>
        <p:nvSpPr>
          <p:cNvPr id="60" name="TextBox 59">
            <a:extLst>
              <a:ext uri="{FF2B5EF4-FFF2-40B4-BE49-F238E27FC236}">
                <a16:creationId xmlns:a16="http://schemas.microsoft.com/office/drawing/2014/main" id="{E76C88AF-BD50-874B-B762-5E15D8ED3339}"/>
              </a:ext>
            </a:extLst>
          </p:cNvPr>
          <p:cNvSpPr txBox="1"/>
          <p:nvPr/>
        </p:nvSpPr>
        <p:spPr>
          <a:xfrm>
            <a:off x="5479865" y="5406211"/>
            <a:ext cx="4326365" cy="307777"/>
          </a:xfrm>
          <a:prstGeom prst="rect">
            <a:avLst/>
          </a:prstGeom>
          <a:noFill/>
        </p:spPr>
        <p:txBody>
          <a:bodyPr wrap="square" rtlCol="0">
            <a:spAutoFit/>
          </a:bodyPr>
          <a:lstStyle/>
          <a:p>
            <a:r>
              <a:rPr lang="en-US" sz="1400" b="1" dirty="0">
                <a:latin typeface="Helvetica" pitchFamily="2" charset="0"/>
              </a:rPr>
              <a:t>COVID-19</a:t>
            </a:r>
            <a:endParaRPr lang="en-US" sz="1400" strike="sngStrike" dirty="0">
              <a:solidFill>
                <a:srgbClr val="FF0000"/>
              </a:solidFill>
              <a:latin typeface="Helvetica" pitchFamily="2" charset="0"/>
            </a:endParaRPr>
          </a:p>
        </p:txBody>
      </p:sp>
      <p:pic>
        <p:nvPicPr>
          <p:cNvPr id="62" name="Picture 61" descr="Icon&#10;&#10;Description automatically generated">
            <a:extLst>
              <a:ext uri="{FF2B5EF4-FFF2-40B4-BE49-F238E27FC236}">
                <a16:creationId xmlns:a16="http://schemas.microsoft.com/office/drawing/2014/main" id="{FCFBEA29-8367-C44B-A577-25CAB11F8637}"/>
              </a:ext>
            </a:extLst>
          </p:cNvPr>
          <p:cNvPicPr>
            <a:picLocks noChangeAspect="1"/>
          </p:cNvPicPr>
          <p:nvPr/>
        </p:nvPicPr>
        <p:blipFill>
          <a:blip r:embed="rId5"/>
          <a:stretch>
            <a:fillRect/>
          </a:stretch>
        </p:blipFill>
        <p:spPr>
          <a:xfrm>
            <a:off x="4963160" y="2705129"/>
            <a:ext cx="457200" cy="457200"/>
          </a:xfrm>
          <a:prstGeom prst="rect">
            <a:avLst/>
          </a:prstGeom>
        </p:spPr>
      </p:pic>
      <p:sp>
        <p:nvSpPr>
          <p:cNvPr id="63" name="TextBox 62">
            <a:extLst>
              <a:ext uri="{FF2B5EF4-FFF2-40B4-BE49-F238E27FC236}">
                <a16:creationId xmlns:a16="http://schemas.microsoft.com/office/drawing/2014/main" id="{EC9ADBBC-F6E2-944C-9704-E5D2871FB509}"/>
              </a:ext>
            </a:extLst>
          </p:cNvPr>
          <p:cNvSpPr txBox="1"/>
          <p:nvPr/>
        </p:nvSpPr>
        <p:spPr>
          <a:xfrm>
            <a:off x="5969146" y="5681694"/>
            <a:ext cx="3711467" cy="684803"/>
          </a:xfrm>
          <a:prstGeom prst="rect">
            <a:avLst/>
          </a:prstGeom>
          <a:noFill/>
        </p:spPr>
        <p:txBody>
          <a:bodyPr wrap="square" lIns="91440" tIns="45720" rIns="91440" bIns="45720" rtlCol="0" anchor="t">
            <a:spAutoFit/>
          </a:bodyPr>
          <a:lstStyle/>
          <a:p>
            <a:pPr>
              <a:spcAft>
                <a:spcPts val="300"/>
              </a:spcAft>
            </a:pPr>
            <a:r>
              <a:rPr lang="en-US" sz="900" b="1" dirty="0">
                <a:latin typeface="Helvetica"/>
                <a:cs typeface="Helvetica"/>
              </a:rPr>
              <a:t>COVID-19 </a:t>
            </a:r>
            <a:r>
              <a:rPr lang="en-US" sz="900" b="1" dirty="0" err="1">
                <a:latin typeface="Helvetica"/>
                <a:cs typeface="Helvetica"/>
              </a:rPr>
              <a:t>ak</a:t>
            </a:r>
            <a:r>
              <a:rPr lang="en-US" sz="900" b="1" dirty="0">
                <a:latin typeface="Helvetica"/>
                <a:cs typeface="Helvetica"/>
              </a:rPr>
              <a:t> </a:t>
            </a:r>
            <a:r>
              <a:rPr lang="en-US" sz="900" b="1" dirty="0" err="1">
                <a:latin typeface="Helvetica"/>
                <a:cs typeface="Helvetica"/>
              </a:rPr>
              <a:t>Resous</a:t>
            </a:r>
            <a:r>
              <a:rPr lang="en-US" sz="900" b="1" dirty="0">
                <a:latin typeface="Helvetica"/>
                <a:cs typeface="Helvetica"/>
              </a:rPr>
              <a:t> Bon Mache </a:t>
            </a:r>
            <a:r>
              <a:rPr lang="en-US" sz="900" b="1" dirty="0" err="1">
                <a:latin typeface="Helvetica"/>
                <a:cs typeface="Helvetica"/>
              </a:rPr>
              <a:t>pou</a:t>
            </a:r>
            <a:r>
              <a:rPr lang="en-US" sz="900" b="1" dirty="0">
                <a:latin typeface="Helvetica"/>
                <a:cs typeface="Helvetica"/>
              </a:rPr>
              <a:t> </a:t>
            </a:r>
            <a:r>
              <a:rPr lang="en-US" sz="900" b="1" dirty="0" err="1">
                <a:latin typeface="Helvetica"/>
                <a:cs typeface="Helvetica"/>
              </a:rPr>
              <a:t>Lojman</a:t>
            </a:r>
            <a:endParaRPr lang="en-US" sz="900" dirty="0">
              <a:latin typeface="Helvetica"/>
              <a:cs typeface="Helvetica"/>
            </a:endParaRPr>
          </a:p>
          <a:p>
            <a:r>
              <a:rPr lang="en-US" sz="900" dirty="0" err="1">
                <a:latin typeface="Helvetica Light"/>
              </a:rPr>
              <a:t>Èske</a:t>
            </a:r>
            <a:r>
              <a:rPr lang="en-US" sz="900" dirty="0">
                <a:latin typeface="Helvetica Light"/>
              </a:rPr>
              <a:t> </a:t>
            </a:r>
            <a:r>
              <a:rPr lang="en-US" sz="900" dirty="0" err="1">
                <a:latin typeface="Helvetica Light"/>
              </a:rPr>
              <a:t>ou</a:t>
            </a:r>
            <a:r>
              <a:rPr lang="en-US" sz="900" dirty="0">
                <a:latin typeface="Helvetica Light"/>
              </a:rPr>
              <a:t> </a:t>
            </a:r>
            <a:r>
              <a:rPr lang="en-US" sz="900" dirty="0" err="1">
                <a:latin typeface="Helvetica Light"/>
              </a:rPr>
              <a:t>sibi</a:t>
            </a:r>
            <a:r>
              <a:rPr lang="en-US" sz="900" dirty="0">
                <a:latin typeface="Helvetica Light"/>
              </a:rPr>
              <a:t> </a:t>
            </a:r>
            <a:r>
              <a:rPr lang="en-US" sz="900" dirty="0" err="1">
                <a:latin typeface="Helvetica Light"/>
              </a:rPr>
              <a:t>konsekans</a:t>
            </a:r>
            <a:r>
              <a:rPr lang="en-US" sz="900" dirty="0">
                <a:latin typeface="Helvetica Light"/>
              </a:rPr>
              <a:t> COVID-19 epi </a:t>
            </a:r>
            <a:r>
              <a:rPr lang="en-US" sz="900" dirty="0" err="1">
                <a:latin typeface="Helvetica Light"/>
              </a:rPr>
              <a:t>ou</a:t>
            </a:r>
            <a:r>
              <a:rPr lang="en-US" sz="900" dirty="0">
                <a:latin typeface="Helvetica Light"/>
              </a:rPr>
              <a:t> </a:t>
            </a:r>
            <a:r>
              <a:rPr lang="en-US" sz="900" dirty="0" err="1">
                <a:latin typeface="Helvetica Light"/>
              </a:rPr>
              <a:t>bezwen</a:t>
            </a:r>
            <a:r>
              <a:rPr lang="en-US" sz="900" dirty="0">
                <a:latin typeface="Helvetica Light"/>
              </a:rPr>
              <a:t> </a:t>
            </a:r>
            <a:r>
              <a:rPr lang="en-US" sz="900" dirty="0" err="1">
                <a:latin typeface="Helvetica Light"/>
              </a:rPr>
              <a:t>asistans</a:t>
            </a:r>
            <a:r>
              <a:rPr lang="en-US" sz="900" dirty="0">
                <a:latin typeface="Helvetica Light"/>
              </a:rPr>
              <a:t> </a:t>
            </a:r>
            <a:r>
              <a:rPr lang="en-US" sz="900" dirty="0" err="1">
                <a:latin typeface="Helvetica Light"/>
              </a:rPr>
              <a:t>kounye</a:t>
            </a:r>
            <a:r>
              <a:rPr lang="en-US" sz="900" dirty="0">
                <a:latin typeface="Helvetica Light"/>
              </a:rPr>
              <a:t> a? </a:t>
            </a:r>
            <a:r>
              <a:rPr lang="en-US" sz="900" u="sng" dirty="0">
                <a:solidFill>
                  <a:srgbClr val="F26722"/>
                </a:solidFill>
                <a:latin typeface="Helvetica Light"/>
                <a:hlinkClick r:id="rId22"/>
              </a:rPr>
              <a:t>Klike isit la</a:t>
            </a:r>
            <a:r>
              <a:rPr lang="en-US" sz="900" dirty="0">
                <a:solidFill>
                  <a:srgbClr val="F26722"/>
                </a:solidFill>
                <a:latin typeface="Helvetica Light"/>
              </a:rPr>
              <a:t> </a:t>
            </a:r>
            <a:r>
              <a:rPr lang="en-US" sz="900" dirty="0" err="1">
                <a:latin typeface="Helvetica Light"/>
              </a:rPr>
              <a:t>pou</a:t>
            </a:r>
            <a:r>
              <a:rPr lang="en-US" sz="900" dirty="0">
                <a:latin typeface="Helvetica Light"/>
              </a:rPr>
              <a:t> </a:t>
            </a:r>
            <a:r>
              <a:rPr lang="en-US" sz="900" dirty="0" err="1">
                <a:latin typeface="Helvetica Light"/>
              </a:rPr>
              <a:t>plis</a:t>
            </a:r>
            <a:r>
              <a:rPr lang="en-US" sz="900" dirty="0">
                <a:latin typeface="Helvetica Light"/>
              </a:rPr>
              <a:t> </a:t>
            </a:r>
            <a:r>
              <a:rPr lang="en-US" sz="900" dirty="0" err="1">
                <a:latin typeface="Helvetica Light"/>
              </a:rPr>
              <a:t>enfòmasyon</a:t>
            </a:r>
            <a:r>
              <a:rPr lang="en-US" sz="900" dirty="0">
                <a:latin typeface="Helvetica Light"/>
              </a:rPr>
              <a:t> nan Citizens’ Housing and Planning Association (CHAPA) </a:t>
            </a:r>
            <a:r>
              <a:rPr lang="en-US" sz="900" dirty="0" err="1">
                <a:latin typeface="Helvetica Light"/>
              </a:rPr>
              <a:t>oswa</a:t>
            </a:r>
            <a:r>
              <a:rPr lang="en-US" sz="900" dirty="0">
                <a:latin typeface="Helvetica Light"/>
              </a:rPr>
              <a:t> </a:t>
            </a:r>
            <a:r>
              <a:rPr lang="en-US" sz="900" dirty="0" err="1">
                <a:latin typeface="Helvetica Light"/>
              </a:rPr>
              <a:t>rele</a:t>
            </a:r>
            <a:r>
              <a:rPr lang="en-US" sz="900" dirty="0">
                <a:latin typeface="Helvetica Light"/>
              </a:rPr>
              <a:t> </a:t>
            </a:r>
            <a:r>
              <a:rPr lang="en-US" sz="900" dirty="0" err="1">
                <a:latin typeface="Helvetica Light"/>
              </a:rPr>
              <a:t>nimewo</a:t>
            </a:r>
            <a:r>
              <a:rPr lang="en-US" sz="900" dirty="0">
                <a:latin typeface="Helvetica Light"/>
              </a:rPr>
              <a:t> 617-742-0820.</a:t>
            </a:r>
          </a:p>
        </p:txBody>
      </p:sp>
      <p:pic>
        <p:nvPicPr>
          <p:cNvPr id="65" name="Picture 64" descr="Qr code&#10;&#10;Description automatically generated">
            <a:extLst>
              <a:ext uri="{FF2B5EF4-FFF2-40B4-BE49-F238E27FC236}">
                <a16:creationId xmlns:a16="http://schemas.microsoft.com/office/drawing/2014/main" id="{E11511A1-CEB6-8148-A41C-3EFB74DA33F5}"/>
              </a:ext>
            </a:extLst>
          </p:cNvPr>
          <p:cNvPicPr>
            <a:picLocks noChangeAspect="1"/>
          </p:cNvPicPr>
          <p:nvPr/>
        </p:nvPicPr>
        <p:blipFill>
          <a:blip r:embed="rId23"/>
          <a:stretch>
            <a:fillRect/>
          </a:stretch>
        </p:blipFill>
        <p:spPr>
          <a:xfrm>
            <a:off x="5533260" y="5762666"/>
            <a:ext cx="411480" cy="411480"/>
          </a:xfrm>
          <a:prstGeom prst="rect">
            <a:avLst/>
          </a:prstGeom>
        </p:spPr>
      </p:pic>
      <p:pic>
        <p:nvPicPr>
          <p:cNvPr id="6" name="Picture 5" descr="Logo&#10;&#10;Description automatically generated with medium confidence">
            <a:extLst>
              <a:ext uri="{FF2B5EF4-FFF2-40B4-BE49-F238E27FC236}">
                <a16:creationId xmlns:a16="http://schemas.microsoft.com/office/drawing/2014/main" id="{FDFED315-F3C3-274D-A100-D8357B479AAA}"/>
              </a:ext>
            </a:extLst>
          </p:cNvPr>
          <p:cNvPicPr>
            <a:picLocks noChangeAspect="1"/>
          </p:cNvPicPr>
          <p:nvPr/>
        </p:nvPicPr>
        <p:blipFill>
          <a:blip r:embed="rId24"/>
          <a:stretch>
            <a:fillRect/>
          </a:stretch>
        </p:blipFill>
        <p:spPr>
          <a:xfrm>
            <a:off x="351421" y="5901021"/>
            <a:ext cx="1109517" cy="610806"/>
          </a:xfrm>
          <a:prstGeom prst="rect">
            <a:avLst/>
          </a:prstGeom>
        </p:spPr>
      </p:pic>
      <p:pic>
        <p:nvPicPr>
          <p:cNvPr id="38" name="Picture 37" descr="A picture containing text, sign&#10;&#10;Description automatically generated">
            <a:extLst>
              <a:ext uri="{FF2B5EF4-FFF2-40B4-BE49-F238E27FC236}">
                <a16:creationId xmlns:a16="http://schemas.microsoft.com/office/drawing/2014/main" id="{1FE86D3B-CF94-D547-8348-D2ECF28863B5}"/>
              </a:ext>
            </a:extLst>
          </p:cNvPr>
          <p:cNvPicPr>
            <a:picLocks noChangeAspect="1"/>
          </p:cNvPicPr>
          <p:nvPr/>
        </p:nvPicPr>
        <p:blipFill>
          <a:blip r:embed="rId4"/>
          <a:stretch>
            <a:fillRect/>
          </a:stretch>
        </p:blipFill>
        <p:spPr>
          <a:xfrm>
            <a:off x="7307302" y="375044"/>
            <a:ext cx="565785" cy="565785"/>
          </a:xfrm>
          <a:prstGeom prst="rect">
            <a:avLst/>
          </a:prstGeom>
        </p:spPr>
      </p:pic>
      <p:pic>
        <p:nvPicPr>
          <p:cNvPr id="2" name="Picture 2" descr="Qr code&#10;&#10;Description automatically generated">
            <a:extLst>
              <a:ext uri="{FF2B5EF4-FFF2-40B4-BE49-F238E27FC236}">
                <a16:creationId xmlns:a16="http://schemas.microsoft.com/office/drawing/2014/main" id="{20C682F9-B2AE-65E8-8A18-FB44864B8DE4}"/>
              </a:ext>
            </a:extLst>
          </p:cNvPr>
          <p:cNvPicPr>
            <a:picLocks noChangeAspect="1"/>
          </p:cNvPicPr>
          <p:nvPr/>
        </p:nvPicPr>
        <p:blipFill>
          <a:blip r:embed="rId25"/>
          <a:stretch>
            <a:fillRect/>
          </a:stretch>
        </p:blipFill>
        <p:spPr>
          <a:xfrm>
            <a:off x="5548180" y="4371391"/>
            <a:ext cx="352455" cy="371475"/>
          </a:xfrm>
          <a:prstGeom prst="rect">
            <a:avLst/>
          </a:prstGeom>
        </p:spPr>
      </p:pic>
    </p:spTree>
    <p:extLst>
      <p:ext uri="{BB962C8B-B14F-4D97-AF65-F5344CB8AC3E}">
        <p14:creationId xmlns:p14="http://schemas.microsoft.com/office/powerpoint/2010/main" val="41319283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a68dead-cc65-4be7-a1c5-fad9282055f1">
      <Terms xmlns="http://schemas.microsoft.com/office/infopath/2007/PartnerControls"/>
    </lcf76f155ced4ddcb4097134ff3c332f>
    <TaxCatchAll xmlns="4a7dbaee-d756-4a4b-b1f5-897b4f3c31a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FB6C31F7B677469C7CC8B9DD6B63D0" ma:contentTypeVersion="16" ma:contentTypeDescription="Create a new document." ma:contentTypeScope="" ma:versionID="073cd0e5425ed9a3f0f5f85ddf9cf7b1">
  <xsd:schema xmlns:xsd="http://www.w3.org/2001/XMLSchema" xmlns:xs="http://www.w3.org/2001/XMLSchema" xmlns:p="http://schemas.microsoft.com/office/2006/metadata/properties" xmlns:ns2="6a68dead-cc65-4be7-a1c5-fad9282055f1" xmlns:ns3="4a7dbaee-d756-4a4b-b1f5-897b4f3c31a2" targetNamespace="http://schemas.microsoft.com/office/2006/metadata/properties" ma:root="true" ma:fieldsID="f6367341f37f298ce54e97f05f4d6ef2" ns2:_="" ns3:_="">
    <xsd:import namespace="6a68dead-cc65-4be7-a1c5-fad9282055f1"/>
    <xsd:import namespace="4a7dbaee-d756-4a4b-b1f5-897b4f3c31a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68dead-cc65-4be7-a1c5-fad9282055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940289e-7c2c-41a1-9630-5237cb6f5e2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a7dbaee-d756-4a4b-b1f5-897b4f3c31a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ba92791-a091-4576-94e9-d1a1f2b1cef0}" ma:internalName="TaxCatchAll" ma:showField="CatchAllData" ma:web="4a7dbaee-d756-4a4b-b1f5-897b4f3c31a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F04271-44CE-409A-937B-7AB26783F809}">
  <ds:schemaRefs>
    <ds:schemaRef ds:uri="http://purl.org/dc/terms/"/>
    <ds:schemaRef ds:uri="http://schemas.microsoft.com/office/2006/documentManagement/types"/>
    <ds:schemaRef ds:uri="http://purl.org/dc/dcmitype/"/>
    <ds:schemaRef ds:uri="http://schemas.openxmlformats.org/package/2006/metadata/core-properties"/>
    <ds:schemaRef ds:uri="4a7dbaee-d756-4a4b-b1f5-897b4f3c31a2"/>
    <ds:schemaRef ds:uri="6a68dead-cc65-4be7-a1c5-fad9282055f1"/>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2D2FEAD1-A9F0-4D10-B6AA-A29AC34ED7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68dead-cc65-4be7-a1c5-fad9282055f1"/>
    <ds:schemaRef ds:uri="4a7dbaee-d756-4a4b-b1f5-897b4f3c31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7F9A7E-DBDB-472B-B0DF-ABDD00FCFC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935</TotalTime>
  <Words>561</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Helvetica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 Kit</dc:creator>
  <cp:lastModifiedBy>Belles, Amanda</cp:lastModifiedBy>
  <cp:revision>57</cp:revision>
  <dcterms:created xsi:type="dcterms:W3CDTF">2021-03-22T15:11:20Z</dcterms:created>
  <dcterms:modified xsi:type="dcterms:W3CDTF">2022-12-21T17:02:09Z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0x010100F6FB6C31F7B677469C7CC8B9DD6B63D0</vt:lpwstr>
  </property>
  <property fmtid="{D5CDD505-2E9C-101B-9397-08002B2CF9AE}" pid="3" name="MediaServiceImageTags">
    <vt:lpwstr/>
  </property>
</Properties>
</file>