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100584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ner, Brooks" initials="WB" lastIdx="1" clrIdx="0">
    <p:extLst>
      <p:ext uri="{19B8F6BF-5375-455C-9EA6-DF929625EA0E}">
        <p15:presenceInfo xmlns:p15="http://schemas.microsoft.com/office/powerpoint/2012/main" userId="Winner, Brook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722"/>
    <a:srgbClr val="3036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B076E0-94A5-442B-6463-53DE58091F58}" v="9" dt="2022-12-20T19:40:25.861"/>
    <p1510:client id="{A5F24218-70E2-3BCA-F036-8E463E1E956A}" v="34" dt="2022-07-11T20:41:48.922"/>
    <p1510:client id="{BE514EB1-E790-9D62-7C12-4325A5E21F1B}" v="4" dt="2022-07-18T15:06:13.7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5"/>
  </p:normalViewPr>
  <p:slideViewPr>
    <p:cSldViewPr snapToGrid="0" snapToObjects="1">
      <p:cViewPr varScale="1">
        <p:scale>
          <a:sx n="62" d="100"/>
          <a:sy n="62" d="100"/>
        </p:scale>
        <p:origin x="12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122363"/>
            <a:ext cx="854964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3602038"/>
            <a:ext cx="75438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247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88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365125"/>
            <a:ext cx="2168843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365125"/>
            <a:ext cx="6380798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9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5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709740"/>
            <a:ext cx="867537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4589465"/>
            <a:ext cx="86753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0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1825625"/>
            <a:ext cx="427482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1825625"/>
            <a:ext cx="427482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10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365127"/>
            <a:ext cx="867537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681163"/>
            <a:ext cx="425517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505075"/>
            <a:ext cx="425517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681163"/>
            <a:ext cx="427613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505075"/>
            <a:ext cx="427613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68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151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809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57200"/>
            <a:ext cx="324409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987427"/>
            <a:ext cx="509206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057400"/>
            <a:ext cx="324409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52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57200"/>
            <a:ext cx="324409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987427"/>
            <a:ext cx="5092065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057400"/>
            <a:ext cx="324409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5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365127"/>
            <a:ext cx="86753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1825625"/>
            <a:ext cx="86753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6356352"/>
            <a:ext cx="22631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B42A2-7392-2E46-91EA-55B6C0BBD11A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6356352"/>
            <a:ext cx="3394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6356352"/>
            <a:ext cx="22631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3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ationalgridus.com/Discount-Rate-App-MA" TargetMode="External"/><Relationship Id="rId13" Type="http://schemas.openxmlformats.org/officeDocument/2006/relationships/image" Target="../media/image8.png"/><Relationship Id="rId18" Type="http://schemas.openxmlformats.org/officeDocument/2006/relationships/image" Target="../media/image11.png"/><Relationship Id="rId3" Type="http://schemas.openxmlformats.org/officeDocument/2006/relationships/image" Target="../media/image2.png"/><Relationship Id="rId21" Type="http://schemas.openxmlformats.org/officeDocument/2006/relationships/hyperlink" Target="https://leanmultifamily.org/" TargetMode="External"/><Relationship Id="rId7" Type="http://schemas.openxmlformats.org/officeDocument/2006/relationships/hyperlink" Target="https://www.eversource.com/content/ema-c/residential/my-account/billing-payments/help-pay-my-bill/discount-rate" TargetMode="External"/><Relationship Id="rId12" Type="http://schemas.openxmlformats.org/officeDocument/2006/relationships/hyperlink" Target="https://www.nationalgridus.com/MA-Home/Bill-Help/Help-Making-Payments" TargetMode="External"/><Relationship Id="rId17" Type="http://schemas.openxmlformats.org/officeDocument/2006/relationships/image" Target="../media/image10.png"/><Relationship Id="rId25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hyperlink" Target="https://www.mass.gov/doc/cold-relief-brochure-2023-1/download" TargetMode="External"/><Relationship Id="rId20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hyperlink" Target="https://www.eversource.com/content/ema-c/residential/account-billing/payment-assistance" TargetMode="External"/><Relationship Id="rId24" Type="http://schemas.openxmlformats.org/officeDocument/2006/relationships/image" Target="../media/image14.png"/><Relationship Id="rId5" Type="http://schemas.openxmlformats.org/officeDocument/2006/relationships/image" Target="../media/image4.png"/><Relationship Id="rId15" Type="http://schemas.openxmlformats.org/officeDocument/2006/relationships/hyperlink" Target="https://www.mass.gov/service-details/learn-about-low-income-home-energy-assistance-program-liheap" TargetMode="External"/><Relationship Id="rId23" Type="http://schemas.openxmlformats.org/officeDocument/2006/relationships/image" Target="../media/image13.png"/><Relationship Id="rId10" Type="http://schemas.openxmlformats.org/officeDocument/2006/relationships/image" Target="../media/image7.png"/><Relationship Id="rId19" Type="http://schemas.openxmlformats.org/officeDocument/2006/relationships/hyperlink" Target="https://www.masssave.com/residential/for-renters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image" Target="../media/image9.png"/><Relationship Id="rId22" Type="http://schemas.openxmlformats.org/officeDocument/2006/relationships/hyperlink" Target="https://www.chapa.org/housing-courses/covid-19-immediate-assistanc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57918A-B3EE-9D4B-969F-E6E22CC5ABA8}"/>
              </a:ext>
            </a:extLst>
          </p:cNvPr>
          <p:cNvSpPr/>
          <p:nvPr/>
        </p:nvSpPr>
        <p:spPr>
          <a:xfrm>
            <a:off x="0" y="-1"/>
            <a:ext cx="10058400" cy="1280160"/>
          </a:xfrm>
          <a:prstGeom prst="rect">
            <a:avLst/>
          </a:prstGeom>
          <a:solidFill>
            <a:srgbClr val="30364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75FED0-6CBC-5443-A3DB-A543B4701B0D}"/>
              </a:ext>
            </a:extLst>
          </p:cNvPr>
          <p:cNvSpPr txBox="1"/>
          <p:nvPr/>
        </p:nvSpPr>
        <p:spPr>
          <a:xfrm>
            <a:off x="351421" y="79254"/>
            <a:ext cx="50998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spc="24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HỖ TRỢ HÓA Đ</a:t>
            </a:r>
            <a:r>
              <a:rPr lang="vi-VN" sz="2200" b="1" spc="24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Ơ</a:t>
            </a:r>
            <a:r>
              <a:rPr lang="en-US" sz="2200" b="1" spc="24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TIỆN ÍCH VÀ CÁC CH</a:t>
            </a:r>
            <a:r>
              <a:rPr lang="vi-VN" sz="2200" b="1" spc="24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sz="2200" b="1" spc="24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ƠNG TRÌNH HỖ TRỢ THEO THỜI TIẾT</a:t>
            </a:r>
          </a:p>
        </p:txBody>
      </p:sp>
      <p:pic>
        <p:nvPicPr>
          <p:cNvPr id="7" name="Picture 6" descr="A picture containing text, sign, clipart&#10;&#10;Description automatically generated">
            <a:extLst>
              <a:ext uri="{FF2B5EF4-FFF2-40B4-BE49-F238E27FC236}">
                <a16:creationId xmlns:a16="http://schemas.microsoft.com/office/drawing/2014/main" id="{F64593DE-7C83-1246-BF62-716EAA321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6189" y="357187"/>
            <a:ext cx="565785" cy="565785"/>
          </a:xfrm>
          <a:prstGeom prst="rect">
            <a:avLst/>
          </a:prstGeom>
        </p:spPr>
      </p:pic>
      <p:pic>
        <p:nvPicPr>
          <p:cNvPr id="9" name="Picture 8" descr="Logo, icon&#10;&#10;Description automatically generated">
            <a:extLst>
              <a:ext uri="{FF2B5EF4-FFF2-40B4-BE49-F238E27FC236}">
                <a16:creationId xmlns:a16="http://schemas.microsoft.com/office/drawing/2014/main" id="{D5E5EF84-E654-734C-AA5B-D8739CBD3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1746" y="357187"/>
            <a:ext cx="565785" cy="565785"/>
          </a:xfrm>
          <a:prstGeom prst="rect">
            <a:avLst/>
          </a:prstGeom>
        </p:spPr>
      </p:pic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9FE6AD51-ECBB-8342-B93E-2BAF9C094D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3160" y="5392878"/>
            <a:ext cx="457200" cy="457200"/>
          </a:xfrm>
          <a:prstGeom prst="rect">
            <a:avLst/>
          </a:prstGeom>
        </p:spPr>
      </p:pic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0BAD49E2-119C-8B49-8EBA-964488A957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62860" y="357187"/>
            <a:ext cx="565785" cy="565785"/>
          </a:xfrm>
          <a:prstGeom prst="rect">
            <a:avLst/>
          </a:prstGeom>
        </p:spPr>
      </p:pic>
      <p:pic>
        <p:nvPicPr>
          <p:cNvPr id="15" name="Picture 1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91A00AD-F5C9-0947-9C59-42D81A6A1F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8416" y="357187"/>
            <a:ext cx="565785" cy="56578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2263B0F-8E32-C049-BCF4-FB9EEB827398}"/>
              </a:ext>
            </a:extLst>
          </p:cNvPr>
          <p:cNvSpPr txBox="1"/>
          <p:nvPr/>
        </p:nvSpPr>
        <p:spPr>
          <a:xfrm>
            <a:off x="866433" y="1539437"/>
            <a:ext cx="3425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Hỗ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trợ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Tiện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ích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  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C7766F6-C608-C442-A0CA-A2E1137698D0}"/>
              </a:ext>
            </a:extLst>
          </p:cNvPr>
          <p:cNvSpPr txBox="1"/>
          <p:nvPr/>
        </p:nvSpPr>
        <p:spPr>
          <a:xfrm>
            <a:off x="866433" y="1847251"/>
            <a:ext cx="394410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900" dirty="0" err="1">
                <a:latin typeface="Arial" panose="020B0604020202020204" pitchFamily="34" charset="0"/>
                <a:cs typeface="Arial" panose="020B0604020202020204" pitchFamily="34" charset="0"/>
              </a:rPr>
              <a:t>Quý</a:t>
            </a:r>
            <a:r>
              <a:rPr lang="vi-VN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900" dirty="0" err="1">
                <a:latin typeface="Arial" panose="020B0604020202020204" pitchFamily="34" charset="0"/>
                <a:cs typeface="Arial" panose="020B0604020202020204" pitchFamily="34" charset="0"/>
              </a:rPr>
              <a:t>vị</a:t>
            </a:r>
            <a:r>
              <a:rPr lang="vi-VN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9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900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vi-VN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9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900" dirty="0">
                <a:latin typeface="Arial" panose="020B0604020202020204" pitchFamily="34" charset="0"/>
                <a:cs typeface="Arial" panose="020B0604020202020204" pitchFamily="34" charset="0"/>
              </a:rPr>
              <a:t> cư dân </a:t>
            </a:r>
            <a:r>
              <a:rPr lang="vi-VN" sz="900" dirty="0" err="1">
                <a:latin typeface="Arial" panose="020B0604020202020204" pitchFamily="34" charset="0"/>
                <a:cs typeface="Arial" panose="020B0604020202020204" pitchFamily="34" charset="0"/>
              </a:rPr>
              <a:t>Massachusetts</a:t>
            </a:r>
            <a:r>
              <a:rPr lang="vi-VN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900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vi-VN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900" dirty="0" err="1">
                <a:latin typeface="Arial" panose="020B0604020202020204" pitchFamily="34" charset="0"/>
                <a:cs typeface="Arial" panose="020B0604020202020204" pitchFamily="34" charset="0"/>
              </a:rPr>
              <a:t>hỗ</a:t>
            </a:r>
            <a:r>
              <a:rPr lang="vi-VN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900" dirty="0" err="1">
                <a:latin typeface="Arial" panose="020B0604020202020204" pitchFamily="34" charset="0"/>
                <a:cs typeface="Arial" panose="020B0604020202020204" pitchFamily="34" charset="0"/>
              </a:rPr>
              <a:t>trợ</a:t>
            </a:r>
            <a:r>
              <a:rPr lang="vi-VN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9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vi-VN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900" dirty="0" err="1">
                <a:latin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vi-VN" sz="900" dirty="0">
                <a:latin typeface="Arial" panose="020B0604020202020204" pitchFamily="34" charset="0"/>
                <a:cs typeface="Arial" panose="020B0604020202020204" pitchFamily="34" charset="0"/>
              </a:rPr>
              <a:t> đơn </a:t>
            </a:r>
            <a:r>
              <a:rPr lang="vi-VN" sz="900" dirty="0" err="1">
                <a:latin typeface="Arial" panose="020B0604020202020204" pitchFamily="34" charset="0"/>
                <a:cs typeface="Arial" panose="020B0604020202020204" pitchFamily="34" charset="0"/>
              </a:rPr>
              <a:t>tiện</a:t>
            </a:r>
            <a:r>
              <a:rPr lang="vi-VN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900" dirty="0" err="1">
                <a:latin typeface="Arial" panose="020B0604020202020204" pitchFamily="34" charset="0"/>
                <a:cs typeface="Arial" panose="020B0604020202020204" pitchFamily="34" charset="0"/>
              </a:rPr>
              <a:t>ích</a:t>
            </a:r>
            <a:r>
              <a:rPr lang="vi-VN" sz="900" dirty="0">
                <a:latin typeface="Arial" panose="020B0604020202020204" pitchFamily="34" charset="0"/>
                <a:cs typeface="Arial" panose="020B0604020202020204" pitchFamily="34" charset="0"/>
              </a:rPr>
              <a:t> không? Nếu quý vị hoặc gia đình quý vị đang nhận hỗ trợ từ SNAP, School Breakfast/Lunch Program (Chương trình Bữa sáng/Bữa trưa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900" dirty="0">
                <a:latin typeface="Arial" panose="020B0604020202020204" pitchFamily="34" charset="0"/>
                <a:cs typeface="Arial" panose="020B0604020202020204" pitchFamily="34" charset="0"/>
              </a:rPr>
              <a:t>Trường), Mass Health, hoặc các chương trình hỗ trợ khác,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900" dirty="0">
                <a:latin typeface="Arial" panose="020B0604020202020204" pitchFamily="34" charset="0"/>
                <a:cs typeface="Arial" panose="020B0604020202020204" pitchFamily="34" charset="0"/>
              </a:rPr>
              <a:t>quý vị có thể đủ điều kiện để được giảm giá cho các hóa đơn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gas </a:t>
            </a:r>
            <a:r>
              <a:rPr lang="vi-VN" sz="900" dirty="0">
                <a:latin typeface="Arial" panose="020B0604020202020204" pitchFamily="34" charset="0"/>
                <a:cs typeface="Arial" panose="020B0604020202020204" pitchFamily="34" charset="0"/>
              </a:rPr>
              <a:t>và/hoặc điện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75A439C-0357-3349-9311-7E307D2332DC}"/>
              </a:ext>
            </a:extLst>
          </p:cNvPr>
          <p:cNvSpPr txBox="1"/>
          <p:nvPr/>
        </p:nvSpPr>
        <p:spPr>
          <a:xfrm>
            <a:off x="1373293" y="2571808"/>
            <a:ext cx="3209660" cy="5078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Eversource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latin typeface="Arial"/>
                <a:cs typeface="Arial"/>
              </a:rPr>
              <a:t>Tìm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hiểu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thêm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về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các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mức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giảm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giá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của</a:t>
            </a:r>
            <a:r>
              <a:rPr lang="en-US" sz="900" dirty="0">
                <a:latin typeface="Arial"/>
                <a:cs typeface="Arial"/>
              </a:rPr>
              <a:t> Eversource</a:t>
            </a:r>
            <a:r>
              <a:rPr lang="en-US" sz="900" dirty="0">
                <a:solidFill>
                  <a:srgbClr val="F26722"/>
                </a:solidFill>
                <a:latin typeface="Arial"/>
                <a:cs typeface="Arial"/>
              </a:rPr>
              <a:t> </a:t>
            </a:r>
            <a:r>
              <a:rPr lang="en-US" sz="900" u="sng" dirty="0">
                <a:solidFill>
                  <a:srgbClr val="F26722"/>
                </a:solidFill>
                <a:latin typeface="Arial"/>
                <a:cs typeface="Arial"/>
                <a:hlinkClick r:id="rId7"/>
              </a:rPr>
              <a:t>tại đây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hoặc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gọi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số</a:t>
            </a:r>
            <a:r>
              <a:rPr lang="en-US" sz="900" dirty="0">
                <a:latin typeface="Arial"/>
                <a:cs typeface="Arial"/>
              </a:rPr>
              <a:t> 800-592-2000.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73D3001-859A-E544-ADB8-2649ACAFDAA2}"/>
              </a:ext>
            </a:extLst>
          </p:cNvPr>
          <p:cNvSpPr txBox="1"/>
          <p:nvPr/>
        </p:nvSpPr>
        <p:spPr>
          <a:xfrm>
            <a:off x="1373292" y="3099374"/>
            <a:ext cx="3151849" cy="7848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National Grid (</a:t>
            </a:r>
            <a:r>
              <a:rPr lang="en-US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Mạng</a:t>
            </a:r>
            <a:r>
              <a:rPr lang="vi-VN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lưới</a:t>
            </a:r>
            <a:r>
              <a:rPr lang="vi-VN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Quốc</a:t>
            </a:r>
            <a:r>
              <a:rPr lang="vi-VN" sz="900" b="1" dirty="0">
                <a:latin typeface="Arial" panose="020B0604020202020204" pitchFamily="34" charset="0"/>
                <a:cs typeface="Arial" panose="020B0604020202020204" pitchFamily="34" charset="0"/>
              </a:rPr>
              <a:t> gia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vi-VN" sz="900" dirty="0" err="1">
                <a:latin typeface="Arial"/>
                <a:cs typeface="Arial"/>
              </a:rPr>
              <a:t>Mức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giá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giảm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đối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với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vi-VN" sz="900" dirty="0">
                <a:latin typeface="Arial"/>
                <a:cs typeface="Arial"/>
              </a:rPr>
              <a:t>thu </a:t>
            </a:r>
            <a:r>
              <a:rPr lang="vi-VN" sz="900" dirty="0" err="1">
                <a:latin typeface="Arial"/>
                <a:cs typeface="Arial"/>
              </a:rPr>
              <a:t>nhập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thấp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của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National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Grid</a:t>
            </a:r>
            <a:r>
              <a:rPr lang="vi-VN" sz="900" dirty="0">
                <a:latin typeface="Arial"/>
                <a:cs typeface="Arial"/>
              </a:rPr>
              <a:t> (</a:t>
            </a:r>
            <a:r>
              <a:rPr lang="en-US" sz="900" dirty="0" err="1">
                <a:latin typeface="Arial"/>
                <a:cs typeface="Arial"/>
              </a:rPr>
              <a:t>Mạng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lưới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Quốc</a:t>
            </a:r>
            <a:r>
              <a:rPr lang="vi-VN" sz="900" dirty="0">
                <a:latin typeface="Arial"/>
                <a:cs typeface="Arial"/>
              </a:rPr>
              <a:t> gia) </a:t>
            </a:r>
            <a:r>
              <a:rPr lang="en-US" sz="900" dirty="0" err="1">
                <a:latin typeface="Arial"/>
                <a:cs typeface="Arial"/>
              </a:rPr>
              <a:t>cung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cấp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các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mức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giảm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giá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đối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với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hóa</a:t>
            </a:r>
            <a:r>
              <a:rPr lang="vi-VN" sz="900" dirty="0">
                <a:latin typeface="Arial"/>
                <a:cs typeface="Arial"/>
              </a:rPr>
              <a:t> đơn </a:t>
            </a:r>
            <a:r>
              <a:rPr lang="vi-VN" sz="900" dirty="0" err="1">
                <a:latin typeface="Arial"/>
                <a:cs typeface="Arial"/>
              </a:rPr>
              <a:t>tiền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điện</a:t>
            </a:r>
            <a:r>
              <a:rPr lang="vi-VN" sz="900" dirty="0">
                <a:latin typeface="Arial"/>
                <a:cs typeface="Arial"/>
              </a:rPr>
              <a:t> cho </a:t>
            </a:r>
            <a:r>
              <a:rPr lang="vi-VN" sz="900" dirty="0" err="1">
                <a:latin typeface="Arial"/>
                <a:cs typeface="Arial"/>
              </a:rPr>
              <a:t>những</a:t>
            </a:r>
            <a:r>
              <a:rPr lang="vi-VN" sz="900" dirty="0">
                <a:latin typeface="Arial"/>
                <a:cs typeface="Arial"/>
              </a:rPr>
              <a:t> cư dân </a:t>
            </a:r>
            <a:r>
              <a:rPr lang="vi-VN" sz="900" dirty="0" err="1">
                <a:latin typeface="Arial"/>
                <a:cs typeface="Arial"/>
              </a:rPr>
              <a:t>đủ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điều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kiện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xét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về</a:t>
            </a:r>
            <a:r>
              <a:rPr lang="vi-VN" sz="900" dirty="0">
                <a:latin typeface="Arial"/>
                <a:cs typeface="Arial"/>
              </a:rPr>
              <a:t> thu </a:t>
            </a:r>
            <a:r>
              <a:rPr lang="vi-VN" sz="900" dirty="0" err="1">
                <a:latin typeface="Arial"/>
                <a:cs typeface="Arial"/>
              </a:rPr>
              <a:t>nhập</a:t>
            </a:r>
            <a:r>
              <a:rPr lang="vi-VN" sz="900" dirty="0">
                <a:latin typeface="Arial"/>
                <a:cs typeface="Arial"/>
              </a:rPr>
              <a:t>. </a:t>
            </a:r>
            <a:r>
              <a:rPr lang="vi-VN" sz="900" dirty="0" err="1">
                <a:latin typeface="Arial"/>
                <a:cs typeface="Arial"/>
              </a:rPr>
              <a:t>Nộp</a:t>
            </a:r>
            <a:r>
              <a:rPr lang="vi-VN" sz="900" dirty="0">
                <a:latin typeface="Arial"/>
                <a:cs typeface="Arial"/>
              </a:rPr>
              <a:t> đơn </a:t>
            </a:r>
            <a:r>
              <a:rPr lang="en-US" sz="900" u="sng" dirty="0">
                <a:solidFill>
                  <a:srgbClr val="F26722"/>
                </a:solidFill>
                <a:latin typeface="Arial"/>
                <a:cs typeface="Arial"/>
                <a:hlinkClick r:id="rId8"/>
              </a:rPr>
              <a:t>tại đây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hoặc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gọi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số</a:t>
            </a:r>
            <a:r>
              <a:rPr lang="vi-VN" sz="900" dirty="0">
                <a:latin typeface="Arial"/>
                <a:cs typeface="Arial"/>
              </a:rPr>
              <a:t> 800-322-3223</a:t>
            </a:r>
            <a:r>
              <a:rPr lang="en-US" sz="900" dirty="0">
                <a:latin typeface="Arial"/>
                <a:cs typeface="Arial"/>
              </a:rPr>
              <a:t>.</a:t>
            </a:r>
          </a:p>
        </p:txBody>
      </p:sp>
      <p:pic>
        <p:nvPicPr>
          <p:cNvPr id="23" name="Picture 22" descr="Qr code&#10;&#10;Description automatically generated">
            <a:extLst>
              <a:ext uri="{FF2B5EF4-FFF2-40B4-BE49-F238E27FC236}">
                <a16:creationId xmlns:a16="http://schemas.microsoft.com/office/drawing/2014/main" id="{8BFD0689-0D6D-E34F-8ABC-919F37172F3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59566" y="2632042"/>
            <a:ext cx="365760" cy="365760"/>
          </a:xfrm>
          <a:prstGeom prst="rect">
            <a:avLst/>
          </a:prstGeom>
        </p:spPr>
      </p:pic>
      <p:pic>
        <p:nvPicPr>
          <p:cNvPr id="25" name="Picture 24" descr="Qr code&#10;&#10;Description automatically generated">
            <a:extLst>
              <a:ext uri="{FF2B5EF4-FFF2-40B4-BE49-F238E27FC236}">
                <a16:creationId xmlns:a16="http://schemas.microsoft.com/office/drawing/2014/main" id="{DC240F10-2921-4041-B969-1461AF873D6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59566" y="3186310"/>
            <a:ext cx="365760" cy="36576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7AA5366D-4D3F-6547-B278-B77E01ECD0E9}"/>
              </a:ext>
            </a:extLst>
          </p:cNvPr>
          <p:cNvSpPr txBox="1"/>
          <p:nvPr/>
        </p:nvSpPr>
        <p:spPr>
          <a:xfrm>
            <a:off x="866433" y="3914626"/>
            <a:ext cx="4096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gói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Thanh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Miễn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Thanh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 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617E844-0D80-CB40-A24B-48A5E3657838}"/>
              </a:ext>
            </a:extLst>
          </p:cNvPr>
          <p:cNvSpPr txBox="1"/>
          <p:nvPr/>
        </p:nvSpPr>
        <p:spPr>
          <a:xfrm>
            <a:off x="1373293" y="4366618"/>
            <a:ext cx="3151848" cy="7848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Eversource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900" dirty="0" err="1">
                <a:latin typeface="Arial"/>
                <a:cs typeface="Arial"/>
              </a:rPr>
              <a:t>Eversource</a:t>
            </a:r>
            <a:r>
              <a:rPr lang="vi-VN" sz="900" dirty="0">
                <a:latin typeface="Arial"/>
                <a:cs typeface="Arial"/>
              </a:rPr>
              <a:t> cung </a:t>
            </a:r>
            <a:r>
              <a:rPr lang="vi-VN" sz="900" dirty="0" err="1">
                <a:latin typeface="Arial"/>
                <a:cs typeface="Arial"/>
              </a:rPr>
              <a:t>cấp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các</a:t>
            </a:r>
            <a:r>
              <a:rPr lang="vi-VN" sz="900" dirty="0">
                <a:latin typeface="Arial"/>
                <a:cs typeface="Arial"/>
              </a:rPr>
              <a:t> chương </a:t>
            </a:r>
            <a:r>
              <a:rPr lang="vi-VN" sz="900" dirty="0" err="1">
                <a:latin typeface="Arial"/>
                <a:cs typeface="Arial"/>
              </a:rPr>
              <a:t>trình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hỗ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trợ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hàng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tháng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và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dựa</a:t>
            </a:r>
            <a:r>
              <a:rPr lang="vi-VN" sz="900" dirty="0">
                <a:latin typeface="Arial"/>
                <a:cs typeface="Arial"/>
              </a:rPr>
              <a:t> trên thu </a:t>
            </a:r>
            <a:r>
              <a:rPr lang="vi-VN" sz="900" dirty="0" err="1">
                <a:latin typeface="Arial"/>
                <a:cs typeface="Arial"/>
              </a:rPr>
              <a:t>nhập</a:t>
            </a:r>
            <a:r>
              <a:rPr lang="vi-VN" sz="900" dirty="0">
                <a:latin typeface="Arial"/>
                <a:cs typeface="Arial"/>
              </a:rPr>
              <a:t> cho cư dân </a:t>
            </a:r>
            <a:r>
              <a:rPr lang="vi-VN" sz="900" dirty="0" err="1">
                <a:latin typeface="Arial"/>
                <a:cs typeface="Arial"/>
              </a:rPr>
              <a:t>Massachusetts</a:t>
            </a:r>
            <a:r>
              <a:rPr lang="vi-VN" sz="900" dirty="0">
                <a:latin typeface="Arial"/>
                <a:cs typeface="Arial"/>
              </a:rPr>
              <a:t> đang </a:t>
            </a:r>
            <a:r>
              <a:rPr lang="vi-VN" sz="900" dirty="0" err="1">
                <a:latin typeface="Arial"/>
                <a:cs typeface="Arial"/>
              </a:rPr>
              <a:t>gặp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khó</a:t>
            </a:r>
            <a:r>
              <a:rPr lang="vi-VN" sz="900" dirty="0">
                <a:latin typeface="Arial"/>
                <a:cs typeface="Arial"/>
              </a:rPr>
              <a:t> khăn </a:t>
            </a:r>
            <a:r>
              <a:rPr lang="vi-VN" sz="900" dirty="0" err="1">
                <a:latin typeface="Arial"/>
                <a:cs typeface="Arial"/>
              </a:rPr>
              <a:t>với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các</a:t>
            </a:r>
            <a:r>
              <a:rPr lang="vi-VN" sz="900" dirty="0">
                <a:latin typeface="Arial"/>
                <a:cs typeface="Arial"/>
              </a:rPr>
              <a:t> chi </a:t>
            </a:r>
            <a:r>
              <a:rPr lang="vi-VN" sz="900" dirty="0" err="1">
                <a:latin typeface="Arial"/>
                <a:cs typeface="Arial"/>
              </a:rPr>
              <a:t>phí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tiện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ích</a:t>
            </a:r>
            <a:r>
              <a:rPr lang="vi-VN" sz="900" dirty="0">
                <a:latin typeface="Arial"/>
                <a:cs typeface="Arial"/>
              </a:rPr>
              <a:t>. </a:t>
            </a:r>
            <a:r>
              <a:rPr lang="en-US" sz="900" u="sng" dirty="0">
                <a:solidFill>
                  <a:srgbClr val="F26722"/>
                </a:solidFill>
                <a:latin typeface="Arial"/>
                <a:cs typeface="Arial"/>
                <a:hlinkClick r:id="rId11"/>
              </a:rPr>
              <a:t>Hãy xem</a:t>
            </a:r>
            <a:r>
              <a:rPr lang="vi-VN" sz="900" dirty="0">
                <a:latin typeface="Arial"/>
                <a:cs typeface="Arial"/>
              </a:rPr>
              <a:t> chương </a:t>
            </a:r>
            <a:r>
              <a:rPr lang="vi-VN" sz="900" dirty="0" err="1">
                <a:latin typeface="Arial"/>
                <a:cs typeface="Arial"/>
              </a:rPr>
              <a:t>trình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nào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phù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hợp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với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quý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vị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hoặc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gọi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số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vi-VN" sz="900" dirty="0">
                <a:latin typeface="Arial"/>
                <a:cs typeface="Arial"/>
              </a:rPr>
              <a:t>800-592-2000</a:t>
            </a:r>
            <a:r>
              <a:rPr lang="en-US" sz="900" dirty="0">
                <a:latin typeface="Arial"/>
                <a:cs typeface="Arial"/>
              </a:rPr>
              <a:t>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AEEA8F6-5DFF-8C47-A8DD-E1A8E9155AB6}"/>
              </a:ext>
            </a:extLst>
          </p:cNvPr>
          <p:cNvSpPr txBox="1"/>
          <p:nvPr/>
        </p:nvSpPr>
        <p:spPr>
          <a:xfrm>
            <a:off x="1373294" y="5194993"/>
            <a:ext cx="317625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National Grid </a:t>
            </a:r>
            <a:r>
              <a:rPr lang="vi-VN" sz="9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vi-VN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Mạng</a:t>
            </a:r>
            <a:r>
              <a:rPr lang="vi-VN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lưới</a:t>
            </a:r>
            <a:r>
              <a:rPr lang="vi-VN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Quốc</a:t>
            </a:r>
            <a:r>
              <a:rPr lang="vi-VN" sz="900" b="1" dirty="0">
                <a:latin typeface="Arial" panose="020B0604020202020204" pitchFamily="34" charset="0"/>
                <a:cs typeface="Arial" panose="020B0604020202020204" pitchFamily="34" charset="0"/>
              </a:rPr>
              <a:t> gia)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900" dirty="0" err="1">
                <a:latin typeface="Arial"/>
                <a:cs typeface="Arial"/>
              </a:rPr>
              <a:t>Nếu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quý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vị</a:t>
            </a:r>
            <a:r>
              <a:rPr lang="vi-VN" sz="900" dirty="0">
                <a:latin typeface="Arial"/>
                <a:cs typeface="Arial"/>
              </a:rPr>
              <a:t> đang </a:t>
            </a:r>
            <a:r>
              <a:rPr lang="vi-VN" sz="900" dirty="0" err="1">
                <a:latin typeface="Arial"/>
                <a:cs typeface="Arial"/>
              </a:rPr>
              <a:t>gặp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khó</a:t>
            </a:r>
            <a:r>
              <a:rPr lang="vi-VN" sz="900" dirty="0">
                <a:latin typeface="Arial"/>
                <a:cs typeface="Arial"/>
              </a:rPr>
              <a:t> khăn trong </a:t>
            </a:r>
            <a:r>
              <a:rPr lang="vi-VN" sz="900" dirty="0" err="1">
                <a:latin typeface="Arial"/>
                <a:cs typeface="Arial"/>
              </a:rPr>
              <a:t>việc</a:t>
            </a:r>
            <a:r>
              <a:rPr lang="vi-VN" sz="900" dirty="0">
                <a:latin typeface="Arial"/>
                <a:cs typeface="Arial"/>
              </a:rPr>
              <a:t> thanh </a:t>
            </a:r>
            <a:r>
              <a:rPr lang="vi-VN" sz="900" dirty="0" err="1">
                <a:latin typeface="Arial"/>
                <a:cs typeface="Arial"/>
              </a:rPr>
              <a:t>toán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các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hóa</a:t>
            </a:r>
            <a:r>
              <a:rPr lang="vi-VN" sz="900" dirty="0">
                <a:latin typeface="Arial"/>
                <a:cs typeface="Arial"/>
              </a:rPr>
              <a:t> đơn </a:t>
            </a:r>
            <a:r>
              <a:rPr lang="vi-VN" sz="900" dirty="0" err="1">
                <a:latin typeface="Arial"/>
                <a:cs typeface="Arial"/>
              </a:rPr>
              <a:t>tiện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ích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của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mình</a:t>
            </a:r>
            <a:r>
              <a:rPr lang="vi-VN" sz="900" dirty="0">
                <a:latin typeface="Arial"/>
                <a:cs typeface="Arial"/>
              </a:rPr>
              <a:t>, </a:t>
            </a:r>
            <a:r>
              <a:rPr lang="vi-VN" sz="900" dirty="0" err="1">
                <a:latin typeface="Arial"/>
                <a:cs typeface="Arial"/>
              </a:rPr>
              <a:t>hãy</a:t>
            </a:r>
            <a:r>
              <a:rPr lang="vi-VN" sz="900" dirty="0">
                <a:latin typeface="Arial"/>
                <a:cs typeface="Arial"/>
              </a:rPr>
              <a:t> cân </a:t>
            </a:r>
            <a:r>
              <a:rPr lang="vi-VN" sz="900" dirty="0" err="1">
                <a:latin typeface="Arial"/>
                <a:cs typeface="Arial"/>
              </a:rPr>
              <a:t>nhắc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chọn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một</a:t>
            </a:r>
            <a:r>
              <a:rPr lang="vi-VN" sz="900" dirty="0">
                <a:latin typeface="Arial"/>
                <a:cs typeface="Arial"/>
              </a:rPr>
              <a:t> trong </a:t>
            </a:r>
            <a:r>
              <a:rPr lang="vi-VN" sz="900" dirty="0" err="1">
                <a:latin typeface="Arial"/>
                <a:cs typeface="Arial"/>
              </a:rPr>
              <a:t>các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gói</a:t>
            </a:r>
            <a:r>
              <a:rPr lang="vi-VN" sz="900" dirty="0">
                <a:latin typeface="Arial"/>
                <a:cs typeface="Arial"/>
              </a:rPr>
              <a:t> thanh </a:t>
            </a:r>
            <a:r>
              <a:rPr lang="vi-VN" sz="900" dirty="0" err="1">
                <a:latin typeface="Arial"/>
                <a:cs typeface="Arial"/>
              </a:rPr>
              <a:t>toán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của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National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Grid</a:t>
            </a:r>
            <a:r>
              <a:rPr lang="vi-VN" sz="900" dirty="0">
                <a:latin typeface="Arial"/>
                <a:cs typeface="Arial"/>
              </a:rPr>
              <a:t> (</a:t>
            </a:r>
            <a:r>
              <a:rPr lang="vi-VN" sz="900" dirty="0" err="1">
                <a:latin typeface="Arial"/>
                <a:cs typeface="Arial"/>
              </a:rPr>
              <a:t>Mạng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lưới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Quốc</a:t>
            </a:r>
            <a:r>
              <a:rPr lang="vi-VN" sz="900" dirty="0">
                <a:latin typeface="Arial"/>
                <a:cs typeface="Arial"/>
              </a:rPr>
              <a:t> gia) </a:t>
            </a:r>
            <a:r>
              <a:rPr lang="vi-VN" sz="900" dirty="0" err="1">
                <a:latin typeface="Arial"/>
                <a:cs typeface="Arial"/>
              </a:rPr>
              <a:t>hoặc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các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lựa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chọn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hoãn</a:t>
            </a:r>
            <a:r>
              <a:rPr lang="vi-VN" sz="900" dirty="0">
                <a:latin typeface="Arial"/>
                <a:cs typeface="Arial"/>
              </a:rPr>
              <a:t> thanh </a:t>
            </a:r>
            <a:r>
              <a:rPr lang="vi-VN" sz="900" dirty="0" err="1">
                <a:latin typeface="Arial"/>
                <a:cs typeface="Arial"/>
              </a:rPr>
              <a:t>toán</a:t>
            </a:r>
            <a:r>
              <a:rPr lang="vi-VN" sz="900" dirty="0">
                <a:latin typeface="Arial"/>
                <a:cs typeface="Arial"/>
              </a:rPr>
              <a:t>. </a:t>
            </a:r>
            <a:r>
              <a:rPr lang="vi-VN" sz="900" dirty="0" err="1">
                <a:latin typeface="Arial"/>
                <a:cs typeface="Arial"/>
              </a:rPr>
              <a:t>Tìm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hiểu</a:t>
            </a:r>
            <a:r>
              <a:rPr lang="vi-VN" sz="900" dirty="0">
                <a:latin typeface="Arial"/>
                <a:cs typeface="Arial"/>
              </a:rPr>
              <a:t> thêm </a:t>
            </a:r>
            <a:r>
              <a:rPr lang="en-US" sz="900" u="sng" dirty="0">
                <a:solidFill>
                  <a:srgbClr val="F26722"/>
                </a:solidFill>
                <a:latin typeface="Arial"/>
                <a:cs typeface="Arial"/>
                <a:hlinkClick r:id="rId12"/>
              </a:rPr>
              <a:t>tại đây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hoặc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gọi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số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vi-VN" sz="900" dirty="0">
                <a:latin typeface="Arial"/>
                <a:cs typeface="Arial"/>
              </a:rPr>
              <a:t>800-322-3223</a:t>
            </a:r>
            <a:r>
              <a:rPr lang="en-US" sz="900" dirty="0">
                <a:latin typeface="Arial"/>
                <a:cs typeface="Arial"/>
              </a:rPr>
              <a:t>.</a:t>
            </a:r>
          </a:p>
        </p:txBody>
      </p:sp>
      <p:pic>
        <p:nvPicPr>
          <p:cNvPr id="31" name="Picture 30" descr="Qr code&#10;&#10;Description automatically generated">
            <a:extLst>
              <a:ext uri="{FF2B5EF4-FFF2-40B4-BE49-F238E27FC236}">
                <a16:creationId xmlns:a16="http://schemas.microsoft.com/office/drawing/2014/main" id="{42E5FF56-0D9B-1A41-9928-69D9A812934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59566" y="4470894"/>
            <a:ext cx="365760" cy="365760"/>
          </a:xfrm>
          <a:prstGeom prst="rect">
            <a:avLst/>
          </a:prstGeom>
        </p:spPr>
      </p:pic>
      <p:pic>
        <p:nvPicPr>
          <p:cNvPr id="33" name="Picture 32" descr="Qr code&#10;&#10;Description automatically generated">
            <a:extLst>
              <a:ext uri="{FF2B5EF4-FFF2-40B4-BE49-F238E27FC236}">
                <a16:creationId xmlns:a16="http://schemas.microsoft.com/office/drawing/2014/main" id="{4E11BED2-A050-1147-8477-CAB1DD6A0DB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59566" y="5275946"/>
            <a:ext cx="365760" cy="36576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58D9B3A5-22BA-B64C-B508-1A4F53AC3487}"/>
              </a:ext>
            </a:extLst>
          </p:cNvPr>
          <p:cNvSpPr txBox="1"/>
          <p:nvPr/>
        </p:nvSpPr>
        <p:spPr>
          <a:xfrm>
            <a:off x="5479864" y="1375573"/>
            <a:ext cx="4326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Chương </a:t>
            </a:r>
            <a:r>
              <a:rPr lang="vi-VN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Hỗ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trợ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 Năng </a:t>
            </a:r>
            <a:r>
              <a:rPr lang="vi-VN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Gia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đình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T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hu nhập thấp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 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E408666-B688-C546-8347-9512D1C801A7}"/>
              </a:ext>
            </a:extLst>
          </p:cNvPr>
          <p:cNvSpPr txBox="1"/>
          <p:nvPr/>
        </p:nvSpPr>
        <p:spPr>
          <a:xfrm>
            <a:off x="5969147" y="1847251"/>
            <a:ext cx="3520684" cy="10618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vi-VN" sz="900" dirty="0">
                <a:latin typeface="Arial"/>
                <a:cs typeface="Arial"/>
              </a:rPr>
              <a:t>Nếu quý vị cần hỗ trợ thanh toán hóa đơn sưởi ấm vào mùa đông, quý vị có thể đủ điều kiện tham gia chương trình hỗ trợ nhiên liệu t</a:t>
            </a:r>
            <a:r>
              <a:rPr lang="en-US" sz="900" dirty="0" err="1">
                <a:latin typeface="Arial"/>
                <a:cs typeface="Arial"/>
              </a:rPr>
              <a:t>huộc</a:t>
            </a:r>
            <a:r>
              <a:rPr lang="vi-VN" sz="900" dirty="0">
                <a:latin typeface="Arial"/>
                <a:cs typeface="Arial"/>
              </a:rPr>
              <a:t> Chương trình Hỗ trợ Năng lượng Gia đình </a:t>
            </a:r>
            <a:r>
              <a:rPr lang="en-US" sz="900" dirty="0">
                <a:latin typeface="Arial"/>
                <a:cs typeface="Arial"/>
              </a:rPr>
              <a:t>T</a:t>
            </a:r>
            <a:r>
              <a:rPr lang="vi-VN" sz="900" dirty="0">
                <a:latin typeface="Arial"/>
                <a:cs typeface="Arial"/>
              </a:rPr>
              <a:t>hu nhập thấp (LIHEAP). Hãy xem quý vị có đủ </a:t>
            </a:r>
            <a:r>
              <a:rPr lang="en-US" sz="900" dirty="0" err="1">
                <a:latin typeface="Arial"/>
                <a:cs typeface="Arial"/>
              </a:rPr>
              <a:t>điều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kiện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vi-VN" sz="900" dirty="0">
                <a:latin typeface="Arial"/>
                <a:cs typeface="Arial"/>
              </a:rPr>
              <a:t>hay không </a:t>
            </a:r>
            <a:r>
              <a:rPr lang="en-US" sz="900" u="sng" dirty="0">
                <a:solidFill>
                  <a:srgbClr val="F26722"/>
                </a:solidFill>
                <a:latin typeface="Arial"/>
                <a:cs typeface="Arial"/>
                <a:hlinkClick r:id="rId15"/>
              </a:rPr>
              <a:t>tại đây</a:t>
            </a:r>
            <a:r>
              <a:rPr lang="vi-VN" sz="900" dirty="0">
                <a:latin typeface="Arial"/>
                <a:cs typeface="Arial"/>
              </a:rPr>
              <a:t> và xem </a:t>
            </a:r>
            <a:r>
              <a:rPr lang="en-US" sz="900" dirty="0">
                <a:latin typeface="Arial"/>
                <a:cs typeface="Arial"/>
              </a:rPr>
              <a:t>qua </a:t>
            </a:r>
            <a:r>
              <a:rPr lang="en-US" sz="900" dirty="0" err="1">
                <a:latin typeface="Arial"/>
                <a:cs typeface="Arial"/>
              </a:rPr>
              <a:t>tờ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thông</a:t>
            </a:r>
            <a:r>
              <a:rPr lang="en-US" sz="900" dirty="0">
                <a:latin typeface="Arial"/>
                <a:cs typeface="Arial"/>
              </a:rPr>
              <a:t> tin</a:t>
            </a:r>
            <a:r>
              <a:rPr lang="vi-VN" sz="900" dirty="0">
                <a:latin typeface="Arial"/>
                <a:cs typeface="Arial"/>
              </a:rPr>
              <a:t> về </a:t>
            </a:r>
            <a:r>
              <a:rPr lang="vi-VN" sz="900" dirty="0" err="1">
                <a:latin typeface="Arial"/>
                <a:cs typeface="Arial"/>
              </a:rPr>
              <a:t>Massachusetts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Cold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Relief</a:t>
            </a:r>
            <a:r>
              <a:rPr lang="en-US" sz="900" dirty="0">
                <a:latin typeface="Arial"/>
                <a:cs typeface="Arial"/>
              </a:rPr>
              <a:t> (Ch</a:t>
            </a:r>
            <a:r>
              <a:rPr lang="vi-VN" sz="900" dirty="0">
                <a:latin typeface="Arial"/>
                <a:cs typeface="Arial"/>
              </a:rPr>
              <a:t>ư</a:t>
            </a:r>
            <a:r>
              <a:rPr lang="en-US" sz="900" dirty="0" err="1">
                <a:latin typeface="Arial"/>
                <a:cs typeface="Arial"/>
              </a:rPr>
              <a:t>ơng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trình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Giảm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Lạnh</a:t>
            </a:r>
            <a:r>
              <a:rPr lang="en-US" sz="900" dirty="0">
                <a:latin typeface="Arial"/>
                <a:cs typeface="Arial"/>
              </a:rPr>
              <a:t> Massachusetts)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en-US" sz="900" u="sng" dirty="0">
                <a:solidFill>
                  <a:srgbClr val="F26722"/>
                </a:solidFill>
                <a:latin typeface="Arial"/>
                <a:cs typeface="Arial"/>
                <a:hlinkClick r:id="rId16"/>
              </a:rPr>
              <a:t>tại đây</a:t>
            </a:r>
            <a:r>
              <a:rPr lang="vi-VN" sz="900" dirty="0">
                <a:latin typeface="Arial"/>
                <a:cs typeface="Arial"/>
              </a:rPr>
              <a:t> hoặc gọi cho Đường dây nóng </a:t>
            </a:r>
            <a:r>
              <a:rPr lang="vi-VN" sz="900" dirty="0" err="1">
                <a:latin typeface="Arial"/>
                <a:cs typeface="Arial"/>
              </a:rPr>
              <a:t>Cold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Relief</a:t>
            </a:r>
            <a:r>
              <a:rPr lang="vi-VN" sz="900" dirty="0">
                <a:latin typeface="Arial"/>
                <a:cs typeface="Arial"/>
              </a:rPr>
              <a:t> theo số 800-632-8175</a:t>
            </a:r>
            <a:r>
              <a:rPr lang="en-US" sz="900" dirty="0">
                <a:latin typeface="Arial"/>
                <a:cs typeface="Arial"/>
              </a:rPr>
              <a:t>. </a:t>
            </a:r>
          </a:p>
        </p:txBody>
      </p:sp>
      <p:pic>
        <p:nvPicPr>
          <p:cNvPr id="39" name="Picture 38" descr="A picture containing text, sign, clipart&#10;&#10;Description automatically generated">
            <a:extLst>
              <a:ext uri="{FF2B5EF4-FFF2-40B4-BE49-F238E27FC236}">
                <a16:creationId xmlns:a16="http://schemas.microsoft.com/office/drawing/2014/main" id="{DA434715-E216-DE43-9EA0-1E633BF8DD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421" y="1457786"/>
            <a:ext cx="457200" cy="457200"/>
          </a:xfrm>
          <a:prstGeom prst="rect">
            <a:avLst/>
          </a:prstGeom>
        </p:spPr>
      </p:pic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0A468B14-DDBF-F940-B8CA-4327B295A546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51421" y="3936671"/>
            <a:ext cx="457200" cy="457200"/>
          </a:xfrm>
          <a:prstGeom prst="rect">
            <a:avLst/>
          </a:prstGeom>
        </p:spPr>
      </p:pic>
      <p:pic>
        <p:nvPicPr>
          <p:cNvPr id="43" name="Picture 42" descr="Logo, icon&#10;&#10;Description automatically generated">
            <a:extLst>
              <a:ext uri="{FF2B5EF4-FFF2-40B4-BE49-F238E27FC236}">
                <a16:creationId xmlns:a16="http://schemas.microsoft.com/office/drawing/2014/main" id="{62E63307-C6B5-6942-BC94-1A19175894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3160" y="1457786"/>
            <a:ext cx="457200" cy="457200"/>
          </a:xfrm>
          <a:prstGeom prst="rect">
            <a:avLst/>
          </a:prstGeom>
        </p:spPr>
      </p:pic>
      <p:pic>
        <p:nvPicPr>
          <p:cNvPr id="45" name="Picture 44" descr="Qr code&#10;&#10;Description automatically generated">
            <a:extLst>
              <a:ext uri="{FF2B5EF4-FFF2-40B4-BE49-F238E27FC236}">
                <a16:creationId xmlns:a16="http://schemas.microsoft.com/office/drawing/2014/main" id="{6F0DCAD9-56A0-CF49-8096-EF8D4DA01F84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49162" y="1924626"/>
            <a:ext cx="411480" cy="411480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731B78B5-7683-A34C-B56F-97E6B69AF5C7}"/>
              </a:ext>
            </a:extLst>
          </p:cNvPr>
          <p:cNvSpPr txBox="1"/>
          <p:nvPr/>
        </p:nvSpPr>
        <p:spPr>
          <a:xfrm>
            <a:off x="5479865" y="2823386"/>
            <a:ext cx="4326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ơng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hỗ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trợ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C33BA14-1DBD-714A-90BA-966F7719F130}"/>
              </a:ext>
            </a:extLst>
          </p:cNvPr>
          <p:cNvSpPr txBox="1"/>
          <p:nvPr/>
        </p:nvSpPr>
        <p:spPr>
          <a:xfrm>
            <a:off x="5969147" y="3102032"/>
            <a:ext cx="3693113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vi-VN" sz="900" b="1" dirty="0">
                <a:latin typeface="Arial" panose="020B0604020202020204" pitchFamily="34" charset="0"/>
                <a:cs typeface="Arial" panose="020B0604020202020204" pitchFamily="34" charset="0"/>
              </a:rPr>
              <a:t>Chương trình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Mass Save</a:t>
            </a:r>
            <a:r>
              <a:rPr lang="vi-VN" sz="900" b="1" dirty="0">
                <a:latin typeface="Arial" panose="020B0604020202020204" pitchFamily="34" charset="0"/>
                <a:cs typeface="Arial" panose="020B0604020202020204" pitchFamily="34" charset="0"/>
              </a:rPr>
              <a:t>: Nâng cấp với giá thấp hoặc không tốn phí để cải thiện sức khỏe và giảm hóa đơn tiện ích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 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900" dirty="0">
                <a:latin typeface="Arial"/>
                <a:cs typeface="Arial"/>
              </a:rPr>
              <a:t>Quý vị </a:t>
            </a:r>
            <a:r>
              <a:rPr lang="en-US" sz="900" dirty="0" err="1">
                <a:latin typeface="Arial"/>
                <a:cs typeface="Arial"/>
              </a:rPr>
              <a:t>có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vi-VN" sz="900" dirty="0">
                <a:latin typeface="Arial"/>
                <a:cs typeface="Arial"/>
              </a:rPr>
              <a:t>là cư dân </a:t>
            </a:r>
            <a:r>
              <a:rPr lang="vi-VN" sz="900" dirty="0" err="1">
                <a:latin typeface="Arial"/>
                <a:cs typeface="Arial"/>
              </a:rPr>
              <a:t>Massachusetts</a:t>
            </a:r>
            <a:r>
              <a:rPr lang="vi-VN" sz="900" dirty="0">
                <a:latin typeface="Arial"/>
                <a:cs typeface="Arial"/>
              </a:rPr>
              <a:t> đang sống trong một </a:t>
            </a:r>
            <a:r>
              <a:rPr lang="en-US" sz="900" dirty="0" err="1">
                <a:latin typeface="Arial"/>
                <a:cs typeface="Arial"/>
              </a:rPr>
              <a:t>căn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vi-VN" sz="900" dirty="0">
                <a:latin typeface="Arial"/>
                <a:cs typeface="Arial"/>
              </a:rPr>
              <a:t>nhà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biệt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lập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cho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vi-VN" sz="900" dirty="0">
                <a:latin typeface="Arial"/>
                <a:cs typeface="Arial"/>
              </a:rPr>
              <a:t>một gia đình hoặc một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tòa</a:t>
            </a:r>
            <a:r>
              <a:rPr lang="vi-VN" sz="900" dirty="0">
                <a:latin typeface="Arial"/>
                <a:cs typeface="Arial"/>
              </a:rPr>
              <a:t> nhà có 2-4 căn hộ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không</a:t>
            </a:r>
            <a:r>
              <a:rPr lang="vi-VN" sz="900" dirty="0">
                <a:latin typeface="Arial"/>
                <a:cs typeface="Arial"/>
              </a:rPr>
              <a:t>? Quý vị có thể đủ điều kiện để nâng cấp hiệu suất năng lượng cho nhà mình để giảm hóa đơn tiền điện và </a:t>
            </a:r>
            <a:r>
              <a:rPr lang="en-US" sz="900" dirty="0">
                <a:latin typeface="Arial"/>
                <a:cs typeface="Arial"/>
              </a:rPr>
              <a:t>gas</a:t>
            </a:r>
            <a:r>
              <a:rPr lang="vi-VN" sz="900" dirty="0">
                <a:latin typeface="Arial"/>
                <a:cs typeface="Arial"/>
              </a:rPr>
              <a:t>. Hãy xem quý vị có đủ tiêu chuẩn hay không và lên lịch Đánh giá Năng lượng Gia đình miễn phí </a:t>
            </a:r>
            <a:r>
              <a:rPr lang="en-US" sz="900" u="sng" dirty="0">
                <a:solidFill>
                  <a:srgbClr val="F26722"/>
                </a:solidFill>
                <a:latin typeface="Arial"/>
                <a:cs typeface="Arial"/>
                <a:hlinkClick r:id="rId19"/>
              </a:rPr>
              <a:t>tại đây</a:t>
            </a:r>
            <a:r>
              <a:rPr lang="vi-VN" sz="900" dirty="0">
                <a:latin typeface="Arial"/>
                <a:cs typeface="Arial"/>
              </a:rPr>
              <a:t> hoặc gọi </a:t>
            </a:r>
            <a:r>
              <a:rPr lang="en-US" sz="900" dirty="0" err="1">
                <a:latin typeface="Arial"/>
                <a:cs typeface="Arial"/>
              </a:rPr>
              <a:t>số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vi-VN" sz="900" dirty="0">
                <a:latin typeface="Arial"/>
                <a:cs typeface="Arial"/>
              </a:rPr>
              <a:t>866-537-7267.</a:t>
            </a:r>
            <a:endParaRPr lang="en-US" sz="900" dirty="0">
              <a:latin typeface="Arial"/>
              <a:cs typeface="Arial"/>
            </a:endParaRPr>
          </a:p>
        </p:txBody>
      </p:sp>
      <p:pic>
        <p:nvPicPr>
          <p:cNvPr id="53" name="Picture 52" descr="Qr code&#10;&#10;Description automatically generated">
            <a:extLst>
              <a:ext uri="{FF2B5EF4-FFF2-40B4-BE49-F238E27FC236}">
                <a16:creationId xmlns:a16="http://schemas.microsoft.com/office/drawing/2014/main" id="{1466E5E7-58CF-E941-9A5E-2F5DB54C132E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533260" y="3150340"/>
            <a:ext cx="411480" cy="411480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B7FADE1D-5268-8D43-AB1C-E7755BA54B4D}"/>
              </a:ext>
            </a:extLst>
          </p:cNvPr>
          <p:cNvSpPr txBox="1"/>
          <p:nvPr/>
        </p:nvSpPr>
        <p:spPr>
          <a:xfrm>
            <a:off x="5969146" y="4293834"/>
            <a:ext cx="3688659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LEAN Multifamily Program (Ch</a:t>
            </a:r>
            <a:r>
              <a:rPr lang="vi-VN" sz="900" b="1" dirty="0"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ơng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đình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LEAN)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900" dirty="0" err="1">
                <a:latin typeface="Arial"/>
                <a:cs typeface="Arial"/>
              </a:rPr>
              <a:t>Nếu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quý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vị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sống</a:t>
            </a:r>
            <a:r>
              <a:rPr lang="vi-VN" sz="900" dirty="0">
                <a:latin typeface="Arial"/>
                <a:cs typeface="Arial"/>
              </a:rPr>
              <a:t> trong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một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tòa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nhà</a:t>
            </a:r>
            <a:r>
              <a:rPr lang="vi-VN" sz="900" dirty="0">
                <a:latin typeface="Arial"/>
                <a:cs typeface="Arial"/>
              </a:rPr>
              <a:t> căn </a:t>
            </a:r>
            <a:r>
              <a:rPr lang="vi-VN" sz="900" dirty="0" err="1">
                <a:latin typeface="Arial"/>
                <a:cs typeface="Arial"/>
              </a:rPr>
              <a:t>hộ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có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nhiều</a:t>
            </a:r>
            <a:r>
              <a:rPr lang="vi-VN" sz="900" dirty="0">
                <a:latin typeface="Arial"/>
                <a:cs typeface="Arial"/>
              </a:rPr>
              <a:t> gia </a:t>
            </a:r>
            <a:r>
              <a:rPr lang="vi-VN" sz="900" dirty="0" err="1">
                <a:latin typeface="Arial"/>
                <a:cs typeface="Arial"/>
              </a:rPr>
              <a:t>đình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với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từ</a:t>
            </a:r>
            <a:r>
              <a:rPr lang="vi-VN" sz="900" dirty="0">
                <a:latin typeface="Arial"/>
                <a:cs typeface="Arial"/>
              </a:rPr>
              <a:t> 5 căn </a:t>
            </a:r>
            <a:r>
              <a:rPr lang="vi-VN" sz="900" dirty="0" err="1">
                <a:latin typeface="Arial"/>
                <a:cs typeface="Arial"/>
              </a:rPr>
              <a:t>hộ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trở</a:t>
            </a:r>
            <a:r>
              <a:rPr lang="vi-VN" sz="900" dirty="0">
                <a:latin typeface="Arial"/>
                <a:cs typeface="Arial"/>
              </a:rPr>
              <a:t> lên, </a:t>
            </a:r>
            <a:r>
              <a:rPr lang="vi-VN" sz="900" dirty="0" err="1">
                <a:latin typeface="Arial"/>
                <a:cs typeface="Arial"/>
              </a:rPr>
              <a:t>hãy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nói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chuyện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với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người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quản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lý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tòa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nhà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về</a:t>
            </a:r>
            <a:r>
              <a:rPr lang="vi-VN" sz="900" dirty="0">
                <a:latin typeface="Arial"/>
                <a:cs typeface="Arial"/>
              </a:rPr>
              <a:t> Chương </a:t>
            </a:r>
            <a:r>
              <a:rPr lang="vi-VN" sz="900" dirty="0" err="1">
                <a:latin typeface="Arial"/>
                <a:cs typeface="Arial"/>
              </a:rPr>
              <a:t>trình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Nhiều</a:t>
            </a:r>
            <a:r>
              <a:rPr lang="vi-VN" sz="900" dirty="0">
                <a:latin typeface="Arial"/>
                <a:cs typeface="Arial"/>
              </a:rPr>
              <a:t> gia </a:t>
            </a:r>
            <a:r>
              <a:rPr lang="vi-VN" sz="900" dirty="0" err="1">
                <a:latin typeface="Arial"/>
                <a:cs typeface="Arial"/>
              </a:rPr>
              <a:t>đình</a:t>
            </a:r>
            <a:r>
              <a:rPr lang="vi-VN" sz="900" dirty="0">
                <a:latin typeface="Arial"/>
                <a:cs typeface="Arial"/>
              </a:rPr>
              <a:t> LEAN. Chương </a:t>
            </a:r>
            <a:r>
              <a:rPr lang="vi-VN" sz="900" dirty="0" err="1">
                <a:latin typeface="Arial"/>
                <a:cs typeface="Arial"/>
              </a:rPr>
              <a:t>trình</a:t>
            </a:r>
            <a:r>
              <a:rPr lang="vi-VN" sz="900" dirty="0">
                <a:latin typeface="Arial"/>
                <a:cs typeface="Arial"/>
              </a:rPr>
              <a:t> LEAN cung </a:t>
            </a:r>
            <a:r>
              <a:rPr lang="vi-VN" sz="900" dirty="0" err="1">
                <a:latin typeface="Arial"/>
                <a:cs typeface="Arial"/>
              </a:rPr>
              <a:t>cấp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dịch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vụ</a:t>
            </a:r>
            <a:r>
              <a:rPr lang="vi-VN" sz="900" dirty="0">
                <a:latin typeface="Arial"/>
                <a:cs typeface="Arial"/>
              </a:rPr>
              <a:t> nâng </a:t>
            </a:r>
            <a:r>
              <a:rPr lang="vi-VN" sz="900" dirty="0" err="1">
                <a:latin typeface="Arial"/>
                <a:cs typeface="Arial"/>
              </a:rPr>
              <a:t>cấp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hiệu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suất</a:t>
            </a:r>
            <a:r>
              <a:rPr lang="vi-VN" sz="900" dirty="0">
                <a:latin typeface="Arial"/>
                <a:cs typeface="Arial"/>
              </a:rPr>
              <a:t> năng </a:t>
            </a:r>
            <a:r>
              <a:rPr lang="vi-VN" sz="900" dirty="0" err="1">
                <a:latin typeface="Arial"/>
                <a:cs typeface="Arial"/>
              </a:rPr>
              <a:t>lượng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miễn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phí</a:t>
            </a:r>
            <a:r>
              <a:rPr lang="vi-VN" sz="900" dirty="0">
                <a:latin typeface="Arial"/>
                <a:cs typeface="Arial"/>
              </a:rPr>
              <a:t> cho cư dân </a:t>
            </a:r>
            <a:r>
              <a:rPr lang="vi-VN" sz="900" dirty="0" err="1">
                <a:latin typeface="Arial"/>
                <a:cs typeface="Arial"/>
              </a:rPr>
              <a:t>Massachusetts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sống</a:t>
            </a:r>
            <a:r>
              <a:rPr lang="vi-VN" sz="900" dirty="0">
                <a:latin typeface="Arial"/>
                <a:cs typeface="Arial"/>
              </a:rPr>
              <a:t> trong </a:t>
            </a:r>
            <a:r>
              <a:rPr lang="vi-VN" sz="900" dirty="0" err="1">
                <a:latin typeface="Arial"/>
                <a:cs typeface="Arial"/>
              </a:rPr>
              <a:t>các</a:t>
            </a:r>
            <a:r>
              <a:rPr lang="vi-VN" sz="900" dirty="0">
                <a:latin typeface="Arial"/>
                <a:cs typeface="Arial"/>
              </a:rPr>
              <a:t> căn </a:t>
            </a:r>
            <a:r>
              <a:rPr lang="vi-VN" sz="900" dirty="0" err="1">
                <a:latin typeface="Arial"/>
                <a:cs typeface="Arial"/>
              </a:rPr>
              <a:t>hộ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giá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rẻ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dành</a:t>
            </a:r>
            <a:r>
              <a:rPr lang="vi-VN" sz="900" dirty="0">
                <a:latin typeface="Arial"/>
                <a:cs typeface="Arial"/>
              </a:rPr>
              <a:t> cho </a:t>
            </a:r>
            <a:r>
              <a:rPr lang="vi-VN" sz="900" dirty="0" err="1">
                <a:latin typeface="Arial"/>
                <a:cs typeface="Arial"/>
              </a:rPr>
              <a:t>nhiều</a:t>
            </a:r>
            <a:r>
              <a:rPr lang="vi-VN" sz="900" dirty="0">
                <a:latin typeface="Arial"/>
                <a:cs typeface="Arial"/>
              </a:rPr>
              <a:t> gia </a:t>
            </a:r>
            <a:r>
              <a:rPr lang="vi-VN" sz="900" dirty="0" err="1">
                <a:latin typeface="Arial"/>
                <a:cs typeface="Arial"/>
              </a:rPr>
              <a:t>đình</a:t>
            </a:r>
            <a:r>
              <a:rPr lang="vi-VN" sz="900" dirty="0">
                <a:latin typeface="Arial"/>
                <a:cs typeface="Arial"/>
              </a:rPr>
              <a:t>. </a:t>
            </a:r>
            <a:r>
              <a:rPr lang="vi-VN" sz="900" dirty="0" err="1">
                <a:latin typeface="Arial"/>
                <a:cs typeface="Arial"/>
              </a:rPr>
              <a:t>Hãy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kiểm</a:t>
            </a:r>
            <a:r>
              <a:rPr lang="vi-VN" sz="900" dirty="0">
                <a:latin typeface="Arial"/>
                <a:cs typeface="Arial"/>
              </a:rPr>
              <a:t> tra xem </a:t>
            </a:r>
            <a:r>
              <a:rPr lang="vi-VN" sz="900" dirty="0" err="1">
                <a:latin typeface="Arial"/>
                <a:cs typeface="Arial"/>
              </a:rPr>
              <a:t>quý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vị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có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đủ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điều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kiện</a:t>
            </a:r>
            <a:r>
              <a:rPr lang="vi-VN" sz="900" dirty="0">
                <a:latin typeface="Arial"/>
                <a:cs typeface="Arial"/>
              </a:rPr>
              <a:t> hay không </a:t>
            </a:r>
            <a:r>
              <a:rPr lang="vi-VN" sz="900" dirty="0" err="1">
                <a:latin typeface="Arial"/>
                <a:cs typeface="Arial"/>
              </a:rPr>
              <a:t>và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nộp</a:t>
            </a:r>
            <a:r>
              <a:rPr lang="vi-VN" sz="900" dirty="0">
                <a:latin typeface="Arial"/>
                <a:cs typeface="Arial"/>
              </a:rPr>
              <a:t> đơn đăng </a:t>
            </a:r>
            <a:r>
              <a:rPr lang="vi-VN" sz="900" dirty="0" err="1">
                <a:latin typeface="Arial"/>
                <a:cs typeface="Arial"/>
              </a:rPr>
              <a:t>ký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en-US" sz="900" u="sng" dirty="0">
                <a:solidFill>
                  <a:srgbClr val="F26722"/>
                </a:solidFill>
                <a:latin typeface="Arial"/>
                <a:cs typeface="Arial"/>
                <a:hlinkClick r:id="rId21"/>
              </a:rPr>
              <a:t>tại đây</a:t>
            </a:r>
            <a:r>
              <a:rPr lang="en-US" sz="900" u="sng" dirty="0">
                <a:solidFill>
                  <a:srgbClr val="F26722"/>
                </a:solidFill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hoặc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vi-VN" sz="900" dirty="0" err="1">
                <a:latin typeface="Arial"/>
                <a:cs typeface="Arial"/>
              </a:rPr>
              <a:t>gọi</a:t>
            </a:r>
            <a:r>
              <a:rPr lang="vi-VN" sz="900" dirty="0">
                <a:latin typeface="Arial"/>
                <a:cs typeface="Arial"/>
              </a:rPr>
              <a:t> </a:t>
            </a:r>
            <a:r>
              <a:rPr lang="en-US" sz="900" dirty="0" err="1">
                <a:latin typeface="Arial"/>
                <a:cs typeface="Arial"/>
              </a:rPr>
              <a:t>số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vi-VN" sz="900" dirty="0">
                <a:latin typeface="Arial"/>
                <a:cs typeface="Arial"/>
              </a:rPr>
              <a:t>617-348-6425</a:t>
            </a:r>
            <a:r>
              <a:rPr lang="en-US" sz="900" dirty="0">
                <a:latin typeface="Arial"/>
                <a:cs typeface="Arial"/>
              </a:rPr>
              <a:t>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76C88AF-BD50-874B-B762-5E15D8ED3339}"/>
              </a:ext>
            </a:extLst>
          </p:cNvPr>
          <p:cNvSpPr txBox="1"/>
          <p:nvPr/>
        </p:nvSpPr>
        <p:spPr>
          <a:xfrm>
            <a:off x="5479865" y="5474529"/>
            <a:ext cx="4326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COVID-19</a:t>
            </a:r>
            <a:endParaRPr lang="en-US" sz="1400" strike="sngStrike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2" name="Picture 61" descr="Icon&#10;&#10;Description automatically generated">
            <a:extLst>
              <a:ext uri="{FF2B5EF4-FFF2-40B4-BE49-F238E27FC236}">
                <a16:creationId xmlns:a16="http://schemas.microsoft.com/office/drawing/2014/main" id="{FCFBEA29-8367-C44B-A577-25CAB11F86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63160" y="2757383"/>
            <a:ext cx="457200" cy="457200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EC9ADBBC-F6E2-944C-9704-E5D2871FB509}"/>
              </a:ext>
            </a:extLst>
          </p:cNvPr>
          <p:cNvSpPr txBox="1"/>
          <p:nvPr/>
        </p:nvSpPr>
        <p:spPr>
          <a:xfrm>
            <a:off x="5969147" y="5837473"/>
            <a:ext cx="3615054" cy="7848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COVID-19 </a:t>
            </a:r>
            <a:r>
              <a:rPr lang="en-US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rẻ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900">
                <a:latin typeface="Arial"/>
                <a:cs typeface="Arial"/>
              </a:rPr>
              <a:t>Quý </a:t>
            </a:r>
            <a:r>
              <a:rPr lang="en-US" sz="900">
                <a:latin typeface="Arial"/>
                <a:cs typeface="Arial"/>
              </a:rPr>
              <a:t>vị </a:t>
            </a:r>
            <a:r>
              <a:rPr lang="vi-VN" sz="900">
                <a:latin typeface="Arial"/>
                <a:cs typeface="Arial"/>
              </a:rPr>
              <a:t>có bị ảnh hưởng bởi COVID-19 và cần hỗ trợ ngay lập tức không? </a:t>
            </a:r>
            <a:r>
              <a:rPr lang="en-US" sz="900" u="sng">
                <a:solidFill>
                  <a:srgbClr val="F26722"/>
                </a:solidFill>
                <a:latin typeface="Arial"/>
                <a:cs typeface="Arial"/>
                <a:hlinkClick r:id="rId22"/>
              </a:rPr>
              <a:t>Nhấn vào đây</a:t>
            </a:r>
            <a:r>
              <a:rPr lang="vi-VN" sz="900">
                <a:latin typeface="Arial"/>
                <a:cs typeface="Arial"/>
              </a:rPr>
              <a:t> để biết thêm thông tin từ Hiệp hội Quy hoạch và Nhà ở Công dân (</a:t>
            </a:r>
            <a:r>
              <a:rPr lang="en-US" sz="900">
                <a:latin typeface="Arial"/>
                <a:cs typeface="Arial"/>
              </a:rPr>
              <a:t>Citizens’ Housing and Planning Association, gọi tắt là </a:t>
            </a:r>
            <a:r>
              <a:rPr lang="vi-VN" sz="900">
                <a:latin typeface="Arial"/>
                <a:cs typeface="Arial"/>
              </a:rPr>
              <a:t>CHAPA) hoặc gọi </a:t>
            </a:r>
            <a:r>
              <a:rPr lang="en-US" sz="900">
                <a:latin typeface="Arial"/>
                <a:cs typeface="Arial"/>
              </a:rPr>
              <a:t>số </a:t>
            </a:r>
            <a:r>
              <a:rPr lang="vi-VN" sz="900">
                <a:latin typeface="Arial"/>
                <a:cs typeface="Arial"/>
              </a:rPr>
              <a:t>617-742-0820</a:t>
            </a:r>
            <a:r>
              <a:rPr lang="en-US" sz="900">
                <a:latin typeface="Arial"/>
                <a:cs typeface="Arial"/>
              </a:rPr>
              <a:t>.</a:t>
            </a:r>
          </a:p>
        </p:txBody>
      </p:sp>
      <p:pic>
        <p:nvPicPr>
          <p:cNvPr id="65" name="Picture 64" descr="Qr code&#10;&#10;Description automatically generated">
            <a:extLst>
              <a:ext uri="{FF2B5EF4-FFF2-40B4-BE49-F238E27FC236}">
                <a16:creationId xmlns:a16="http://schemas.microsoft.com/office/drawing/2014/main" id="{E11511A1-CEB6-8148-A41C-3EFB74DA33F5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533260" y="5862788"/>
            <a:ext cx="411480" cy="411480"/>
          </a:xfrm>
          <a:prstGeom prst="rect">
            <a:avLst/>
          </a:prstGeom>
        </p:spPr>
      </p:pic>
      <p:pic>
        <p:nvPicPr>
          <p:cNvPr id="6" name="Picture 5" descr="Logo&#10;&#10;Description automatically generated with medium confidence">
            <a:extLst>
              <a:ext uri="{FF2B5EF4-FFF2-40B4-BE49-F238E27FC236}">
                <a16:creationId xmlns:a16="http://schemas.microsoft.com/office/drawing/2014/main" id="{FDFED315-F3C3-274D-A100-D8357B479AAA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351421" y="5901021"/>
            <a:ext cx="1109517" cy="610806"/>
          </a:xfrm>
          <a:prstGeom prst="rect">
            <a:avLst/>
          </a:prstGeom>
        </p:spPr>
      </p:pic>
      <p:pic>
        <p:nvPicPr>
          <p:cNvPr id="38" name="Picture 37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1FE86D3B-CF94-D547-8348-D2ECF28863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7302" y="375044"/>
            <a:ext cx="565785" cy="565785"/>
          </a:xfrm>
          <a:prstGeom prst="rect">
            <a:avLst/>
          </a:prstGeom>
        </p:spPr>
      </p:pic>
      <p:pic>
        <p:nvPicPr>
          <p:cNvPr id="2" name="Picture 2" descr="Qr code&#10;&#10;Description automatically generated">
            <a:extLst>
              <a:ext uri="{FF2B5EF4-FFF2-40B4-BE49-F238E27FC236}">
                <a16:creationId xmlns:a16="http://schemas.microsoft.com/office/drawing/2014/main" id="{7F0A0C0D-2068-1B79-6A6D-55BA8F8A5B99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5573676" y="4365018"/>
            <a:ext cx="35245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928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FB6C31F7B677469C7CC8B9DD6B63D0" ma:contentTypeVersion="16" ma:contentTypeDescription="Create a new document." ma:contentTypeScope="" ma:versionID="073cd0e5425ed9a3f0f5f85ddf9cf7b1">
  <xsd:schema xmlns:xsd="http://www.w3.org/2001/XMLSchema" xmlns:xs="http://www.w3.org/2001/XMLSchema" xmlns:p="http://schemas.microsoft.com/office/2006/metadata/properties" xmlns:ns2="6a68dead-cc65-4be7-a1c5-fad9282055f1" xmlns:ns3="4a7dbaee-d756-4a4b-b1f5-897b4f3c31a2" targetNamespace="http://schemas.microsoft.com/office/2006/metadata/properties" ma:root="true" ma:fieldsID="f6367341f37f298ce54e97f05f4d6ef2" ns2:_="" ns3:_="">
    <xsd:import namespace="6a68dead-cc65-4be7-a1c5-fad9282055f1"/>
    <xsd:import namespace="4a7dbaee-d756-4a4b-b1f5-897b4f3c31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68dead-cc65-4be7-a1c5-fad9282055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940289e-7c2c-41a1-9630-5237cb6f5e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7dbaee-d756-4a4b-b1f5-897b4f3c31a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ba92791-a091-4576-94e9-d1a1f2b1cef0}" ma:internalName="TaxCatchAll" ma:showField="CatchAllData" ma:web="4a7dbaee-d756-4a4b-b1f5-897b4f3c31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68dead-cc65-4be7-a1c5-fad9282055f1">
      <Terms xmlns="http://schemas.microsoft.com/office/infopath/2007/PartnerControls"/>
    </lcf76f155ced4ddcb4097134ff3c332f>
    <TaxCatchAll xmlns="4a7dbaee-d756-4a4b-b1f5-897b4f3c31a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8E7A0A-6562-4280-9E98-92579A44FD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68dead-cc65-4be7-a1c5-fad9282055f1"/>
    <ds:schemaRef ds:uri="4a7dbaee-d756-4a4b-b1f5-897b4f3c31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F04271-44CE-409A-937B-7AB26783F809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6a68dead-cc65-4be7-a1c5-fad9282055f1"/>
    <ds:schemaRef ds:uri="http://purl.org/dc/elements/1.1/"/>
    <ds:schemaRef ds:uri="4a7dbaee-d756-4a4b-b1f5-897b4f3c31a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47F9A7E-DBDB-472B-B0DF-ABDD00FCFC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584</TotalTime>
  <Words>698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Un, Kit</dc:creator>
  <cp:lastModifiedBy>Belles, Amanda</cp:lastModifiedBy>
  <cp:revision>51</cp:revision>
  <dcterms:created xsi:type="dcterms:W3CDTF">2021-03-22T15:11:20Z</dcterms:created>
  <dcterms:modified xsi:type="dcterms:W3CDTF">2022-12-21T17:01:38Z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0x010100F6FB6C31F7B677469C7CC8B9DD6B63D0</vt:lpwstr>
  </property>
  <property fmtid="{D5CDD505-2E9C-101B-9397-08002B2CF9AE}" pid="3" name="MediaServiceImageTags">
    <vt:lpwstr/>
  </property>
</Properties>
</file>