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268_44C7DD82.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F2_16413B67.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278_255DE10F.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237_FF70625.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7" r:id="rId5"/>
  </p:sldMasterIdLst>
  <p:notesMasterIdLst>
    <p:notesMasterId r:id="rId55"/>
  </p:notesMasterIdLst>
  <p:sldIdLst>
    <p:sldId id="256" r:id="rId6"/>
    <p:sldId id="615" r:id="rId7"/>
    <p:sldId id="553" r:id="rId8"/>
    <p:sldId id="617" r:id="rId9"/>
    <p:sldId id="616" r:id="rId10"/>
    <p:sldId id="618" r:id="rId11"/>
    <p:sldId id="648" r:id="rId12"/>
    <p:sldId id="623" r:id="rId13"/>
    <p:sldId id="551" r:id="rId14"/>
    <p:sldId id="498" r:id="rId15"/>
    <p:sldId id="596" r:id="rId16"/>
    <p:sldId id="525" r:id="rId17"/>
    <p:sldId id="526" r:id="rId18"/>
    <p:sldId id="632" r:id="rId19"/>
    <p:sldId id="624" r:id="rId20"/>
    <p:sldId id="585" r:id="rId21"/>
    <p:sldId id="619" r:id="rId22"/>
    <p:sldId id="645" r:id="rId23"/>
    <p:sldId id="631" r:id="rId24"/>
    <p:sldId id="621" r:id="rId25"/>
    <p:sldId id="607" r:id="rId26"/>
    <p:sldId id="611" r:id="rId27"/>
    <p:sldId id="608" r:id="rId28"/>
    <p:sldId id="653" r:id="rId29"/>
    <p:sldId id="614" r:id="rId30"/>
    <p:sldId id="646" r:id="rId31"/>
    <p:sldId id="629" r:id="rId32"/>
    <p:sldId id="628" r:id="rId33"/>
    <p:sldId id="278" r:id="rId34"/>
    <p:sldId id="635" r:id="rId35"/>
    <p:sldId id="612" r:id="rId36"/>
    <p:sldId id="567" r:id="rId37"/>
    <p:sldId id="627" r:id="rId38"/>
    <p:sldId id="640" r:id="rId39"/>
    <p:sldId id="650" r:id="rId40"/>
    <p:sldId id="651" r:id="rId41"/>
    <p:sldId id="652" r:id="rId42"/>
    <p:sldId id="637" r:id="rId43"/>
    <p:sldId id="603" r:id="rId44"/>
    <p:sldId id="647" r:id="rId45"/>
    <p:sldId id="280" r:id="rId46"/>
    <p:sldId id="566" r:id="rId47"/>
    <p:sldId id="564" r:id="rId48"/>
    <p:sldId id="630" r:id="rId49"/>
    <p:sldId id="537" r:id="rId50"/>
    <p:sldId id="578" r:id="rId51"/>
    <p:sldId id="642" r:id="rId52"/>
    <p:sldId id="643" r:id="rId53"/>
    <p:sldId id="64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135568F-B96D-4EE6-BA79-6ED11253A001}">
          <p14:sldIdLst>
            <p14:sldId id="256"/>
            <p14:sldId id="615"/>
            <p14:sldId id="553"/>
            <p14:sldId id="617"/>
            <p14:sldId id="616"/>
            <p14:sldId id="618"/>
            <p14:sldId id="648"/>
            <p14:sldId id="623"/>
            <p14:sldId id="551"/>
            <p14:sldId id="498"/>
            <p14:sldId id="596"/>
            <p14:sldId id="525"/>
            <p14:sldId id="526"/>
            <p14:sldId id="632"/>
            <p14:sldId id="624"/>
            <p14:sldId id="585"/>
            <p14:sldId id="619"/>
            <p14:sldId id="645"/>
            <p14:sldId id="631"/>
            <p14:sldId id="621"/>
            <p14:sldId id="607"/>
            <p14:sldId id="611"/>
            <p14:sldId id="608"/>
            <p14:sldId id="653"/>
            <p14:sldId id="614"/>
            <p14:sldId id="646"/>
            <p14:sldId id="629"/>
            <p14:sldId id="628"/>
            <p14:sldId id="278"/>
            <p14:sldId id="635"/>
            <p14:sldId id="612"/>
            <p14:sldId id="567"/>
            <p14:sldId id="627"/>
            <p14:sldId id="640"/>
            <p14:sldId id="650"/>
            <p14:sldId id="651"/>
            <p14:sldId id="652"/>
            <p14:sldId id="637"/>
            <p14:sldId id="603"/>
            <p14:sldId id="647"/>
            <p14:sldId id="280"/>
            <p14:sldId id="566"/>
            <p14:sldId id="564"/>
            <p14:sldId id="630"/>
            <p14:sldId id="537"/>
            <p14:sldId id="578"/>
          </p14:sldIdLst>
        </p14:section>
        <p14:section name="Activity" id="{8D72987C-822A-455B-83D6-C62F2DB30E56}">
          <p14:sldIdLst>
            <p14:sldId id="642"/>
            <p14:sldId id="643"/>
            <p14:sldId id="64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C92905-C219-85B9-6DD5-3B30895FD10A}" name="Sharon Ron" initials="SR" userId="S::SRon@mapc.org::654a8764-b5b7-45b9-a402-b38c1aeac49c" providerId="AD"/>
  <p188:author id="{2446BE24-97F0-0A83-4F57-640F914B62F9}" name="Ron, Sharon" initials="RS" userId="S::sron@mapc.org::654a8764-b5b7-45b9-a402-b38c1aeac49c" providerId="AD"/>
  <p188:author id="{83180D52-FBFF-F146-16EF-E8127673716C}" name="Nassar, Julia" initials="NJ" userId="S::JNassar@mapc.org::f63db0c0-d75b-4a9e-9893-bda083603761" providerId="AD"/>
  <p188:author id="{DD36495D-12C0-7072-2FEF-2194EB31B9B7}" name="Homeyer, Kristen" initials="HK" userId="S::khomeyer@mapc.org::92ecdfb9-50d4-4101-8493-7913796d1a8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374BA"/>
    <a:srgbClr val="2E359D"/>
    <a:srgbClr val="188F50"/>
    <a:srgbClr val="205A54"/>
    <a:srgbClr val="8A0000"/>
    <a:srgbClr val="E550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CDB449-9E5E-C6E3-FA94-945CE68B5F18}" v="7" dt="2023-09-21T20:32:57.344"/>
    <p1510:client id="{0B6A5F7B-450E-42EC-D510-C1831AD2BA01}" v="12" dt="2023-10-05T16:28:53.085"/>
    <p1510:client id="{42DE6CDC-C198-72CE-762F-E1B5D362779F}" v="102" dt="2023-09-27T20:56:21.612"/>
    <p1510:client id="{58E43AE6-F725-3A1D-1161-A0BE3DAF6072}" v="26" dt="2023-10-05T16:37:38.519"/>
    <p1510:client id="{5A7F1BE3-274D-0466-DF17-3B515A54F53B}" v="3" dt="2023-09-12T19:29:29.217"/>
    <p1510:client id="{69CDD2FC-14D4-40A1-ADCE-A8F2ED982836}" v="314" dt="2023-09-05T21:03:38.383"/>
    <p1510:client id="{7239366A-89F5-1DEB-2E36-4591DA98D3A8}" v="2" dt="2023-10-05T17:00:48.125"/>
    <p1510:client id="{7BC2B224-5BE4-1088-EDDC-9DEE070E8F5C}" v="7" dt="2023-09-12T19:15:13.820"/>
    <p1510:client id="{858F7536-882C-8C9F-9533-29E56CC3AF48}" v="2" dt="2024-01-04T21:42:51.312"/>
    <p1510:client id="{B8207DDF-EED6-72B3-C310-71DB9DC97E47}" v="114" dt="2023-09-28T15:56:20.2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n, Sharon" userId="S::sron@mapc.org::654a8764-b5b7-45b9-a402-b38c1aeac49c" providerId="AD" clId="Web-{858F7536-882C-8C9F-9533-29E56CC3AF48}"/>
    <pc:docChg chg="modSld">
      <pc:chgData name="Ron, Sharon" userId="S::sron@mapc.org::654a8764-b5b7-45b9-a402-b38c1aeac49c" providerId="AD" clId="Web-{858F7536-882C-8C9F-9533-29E56CC3AF48}" dt="2024-01-04T21:42:51.312" v="1"/>
      <pc:docMkLst>
        <pc:docMk/>
      </pc:docMkLst>
      <pc:sldChg chg="modSp">
        <pc:chgData name="Ron, Sharon" userId="S::sron@mapc.org::654a8764-b5b7-45b9-a402-b38c1aeac49c" providerId="AD" clId="Web-{858F7536-882C-8C9F-9533-29E56CC3AF48}" dt="2024-01-04T21:42:51.312" v="1"/>
        <pc:sldMkLst>
          <pc:docMk/>
          <pc:sldMk cId="905810324" sldId="614"/>
        </pc:sldMkLst>
        <pc:spChg chg="mod">
          <ac:chgData name="Ron, Sharon" userId="S::sron@mapc.org::654a8764-b5b7-45b9-a402-b38c1aeac49c" providerId="AD" clId="Web-{858F7536-882C-8C9F-9533-29E56CC3AF48}" dt="2024-01-04T21:42:51.312" v="1"/>
          <ac:spMkLst>
            <pc:docMk/>
            <pc:sldMk cId="905810324" sldId="614"/>
            <ac:spMk id="3" creationId="{AC84D88B-36A3-FAC1-54BF-92DC5EBE548D}"/>
          </ac:spMkLst>
        </pc:spChg>
      </pc:sldChg>
    </pc:docChg>
  </pc:docChgLst>
</pc:chgInfo>
</file>

<file path=ppt/comments/modernComment_1F2_16413B67.xml><?xml version="1.0" encoding="utf-8"?>
<p188:cmLst xmlns:a="http://schemas.openxmlformats.org/drawingml/2006/main" xmlns:r="http://schemas.openxmlformats.org/officeDocument/2006/relationships" xmlns:p188="http://schemas.microsoft.com/office/powerpoint/2018/8/main">
  <p188:cm id="{FFE491BB-908C-4326-9070-02F644C54C9B}" authorId="{DD36495D-12C0-7072-2FEF-2194EB31B9B7}" status="resolved" created="2023-09-27T20:55:53.517" complete="100000">
    <pc:sldMkLst xmlns:pc="http://schemas.microsoft.com/office/powerpoint/2013/main/command">
      <pc:docMk/>
      <pc:sldMk cId="373373799" sldId="498"/>
    </pc:sldMkLst>
    <p188:txBody>
      <a:bodyPr/>
      <a:lstStyle/>
      <a:p>
        <a:r>
          <a:rPr lang="en-US"/>
          <a:t>[@Ron, Sharon] Are we still trying to include this slide &amp; slide 11 as well?</a:t>
        </a:r>
      </a:p>
    </p188:txBody>
  </p188:cm>
</p188:cmLst>
</file>

<file path=ppt/comments/modernComment_237_FF70625.xml><?xml version="1.0" encoding="utf-8"?>
<p188:cmLst xmlns:a="http://schemas.openxmlformats.org/drawingml/2006/main" xmlns:r="http://schemas.openxmlformats.org/officeDocument/2006/relationships" xmlns:p188="http://schemas.microsoft.com/office/powerpoint/2018/8/main">
  <p188:cm id="{B32CC8F1-56DD-4671-B989-F3AAB589ADDD}" authorId="{BEC92905-C219-85B9-6DD5-3B30895FD10A}" status="resolved" created="2023-08-16T18:08:58.397" complete="100000">
    <ac:txMkLst xmlns:ac="http://schemas.microsoft.com/office/drawing/2013/main/command">
      <pc:docMk xmlns:pc="http://schemas.microsoft.com/office/powerpoint/2013/main/command"/>
      <pc:sldMk xmlns:pc="http://schemas.microsoft.com/office/powerpoint/2013/main/command" cId="267847205" sldId="567"/>
      <ac:spMk id="6" creationId="{D5181A4C-DA60-89D3-240D-A591716324F7}"/>
      <ac:txMk cp="0" len="10">
        <ac:context len="226" hash="2244138088"/>
      </ac:txMk>
    </ac:txMkLst>
    <p188:pos x="1764323" y="383003"/>
    <p188:replyLst>
      <p188:reply id="{AAAD7DEE-06C5-40F6-971E-A260D61B7D69}" authorId="{83180D52-FBFF-F146-16EF-E8127673716C}" created="2023-08-17T19:10:51.176">
        <p188:txBody>
          <a:bodyPr/>
          <a:lstStyle/>
          <a:p>
            <a:r>
              <a:rPr lang="en-US"/>
              <a:t>The flood viewer is an interactive map - we can zoom in/pan around/turn on diff layers</a:t>
            </a:r>
          </a:p>
        </p188:txBody>
      </p188:reply>
    </p188:replyLst>
    <p188:txBody>
      <a:bodyPr/>
      <a:lstStyle/>
      <a:p>
        <a:r>
          <a:rPr lang="en-US"/>
          <a:t>Is there a map you had in mind for the group to look at [@Homeyer, Kristen] ? Or is this just referencing the flood viewer map? </a:t>
        </a:r>
      </a:p>
    </p188:txBody>
  </p188:cm>
</p188:cmLst>
</file>

<file path=ppt/comments/modernComment_268_44C7DD82.xml><?xml version="1.0" encoding="utf-8"?>
<p188:cmLst xmlns:a="http://schemas.openxmlformats.org/drawingml/2006/main" xmlns:r="http://schemas.openxmlformats.org/officeDocument/2006/relationships" xmlns:p188="http://schemas.microsoft.com/office/powerpoint/2018/8/main">
  <p188:cm id="{A69FCB81-1887-496F-B099-5886C6EC272F}" authorId="{2446BE24-97F0-0A83-4F57-640F914B62F9}" status="resolved" created="2023-09-12T19:26:21.601" complete="100000">
    <ac:deMkLst xmlns:ac="http://schemas.microsoft.com/office/drawing/2013/main/command">
      <pc:docMk xmlns:pc="http://schemas.microsoft.com/office/powerpoint/2013/main/command"/>
      <pc:sldMk xmlns:pc="http://schemas.microsoft.com/office/powerpoint/2013/main/command" cId="1153949058" sldId="616"/>
      <ac:picMk id="1026" creationId="{B42CA194-E3F3-1DC1-EAD2-B1BD147089CB}"/>
    </ac:deMkLst>
    <p188:replyLst>
      <p188:reply id="{FCB3CE56-39A9-403B-9BC3-7E6729963C2E}" authorId="{2446BE24-97F0-0A83-4F57-640F914B62F9}" created="2023-09-12T19:29:29.201">
        <p188:txBody>
          <a:bodyPr/>
          <a:lstStyle/>
          <a:p>
            <a:r>
              <a:rPr lang="en-US"/>
              <a:t>https://books.gw-project.org/groundwater-in-our-water-cycle/chapter/groundwater-flow/</a:t>
            </a:r>
          </a:p>
        </p188:txBody>
      </p188:reply>
      <p188:reply id="{1EF58DA7-EE56-47B1-82F3-6439EE9C9A3D}" authorId="{DD36495D-12C0-7072-2FEF-2194EB31B9B7}" created="2023-09-21T18:43:58.196">
        <p188:txBody>
          <a:bodyPr/>
          <a:lstStyle/>
          <a:p>
            <a:r>
              <a:rPr lang="en-US"/>
              <a:t>[@Ron, Sharon] let's discuss the questions in slide 4 v. the questions in the notes slide</a:t>
            </a:r>
          </a:p>
        </p188:txBody>
      </p188:reply>
      <p188:reply id="{ED4FBD45-DB4A-42E0-87BF-A33A548A6459}" authorId="{DD36495D-12C0-7072-2FEF-2194EB31B9B7}" created="2023-09-27T20:55:27">
        <p188:txBody>
          <a:bodyPr/>
          <a:lstStyle/>
          <a:p>
            <a:r>
              <a:rPr lang="en-US"/>
              <a:t>[@Ron, Sharon] please check out slides 5-7</a:t>
            </a:r>
          </a:p>
        </p188:txBody>
      </p188:reply>
    </p188:replyLst>
    <p188:txBody>
      <a:bodyPr/>
      <a:lstStyle/>
      <a:p>
        <a:r>
          <a:rPr lang="en-US"/>
          <a:t>Add https://www.researchgate.net/publication/249010976/figure/fig1/AS:669517785092117@1536636887772/Conceptual-model-of-seep-and-spring-formation-in-wetlands-at-A-the-edge-of-the-wetlands.png </a:t>
        </a:r>
      </a:p>
    </p188:txBody>
  </p188:cm>
</p188:cmLst>
</file>

<file path=ppt/comments/modernComment_278_255DE10F.xml><?xml version="1.0" encoding="utf-8"?>
<p188:cmLst xmlns:a="http://schemas.openxmlformats.org/drawingml/2006/main" xmlns:r="http://schemas.openxmlformats.org/officeDocument/2006/relationships" xmlns:p188="http://schemas.microsoft.com/office/powerpoint/2018/8/main">
  <p188:cm id="{BEEB1AA5-2737-48EC-B502-F9F2B5380B70}" authorId="{2446BE24-97F0-0A83-4F57-640F914B62F9}" status="resolved" created="2023-09-12T19:19:56.148" complete="100000">
    <ac:deMkLst xmlns:ac="http://schemas.microsoft.com/office/drawing/2013/main/command">
      <pc:docMk xmlns:pc="http://schemas.microsoft.com/office/powerpoint/2013/main/command"/>
      <pc:sldMk xmlns:pc="http://schemas.microsoft.com/office/powerpoint/2013/main/command" cId="626909455" sldId="632"/>
      <ac:picMk id="12" creationId="{49292A82-5F24-A481-5697-EBBEB914339F}"/>
    </ac:deMkLst>
    <p188:replyLst>
      <p188:reply id="{FE2CA5CA-038F-4D28-8412-9F5B0D3FDA95}" authorId="{DD36495D-12C0-7072-2FEF-2194EB31B9B7}" created="2023-09-27T20:56:21.612">
        <p188:txBody>
          <a:bodyPr/>
          <a:lstStyle/>
          <a:p>
            <a:r>
              <a:rPr lang="en-US"/>
              <a:t>[@Ron, Sharon] Please check out slides 15-18</a:t>
            </a:r>
          </a:p>
        </p188:txBody>
      </p188:reply>
    </p188:replyLst>
    <p188:txBody>
      <a:bodyPr/>
      <a:lstStyle/>
      <a:p>
        <a:r>
          <a:rPr lang="en-US"/>
          <a:t>seperate this into during &amp; after</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24497D-1CD0-4E29-A20F-A101C7A3D7CF}"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FE519EF1-121C-4A24-8131-2CB954625ED9}">
      <dgm:prSet phldrT="[Text]"/>
      <dgm:spPr/>
      <dgm:t>
        <a:bodyPr/>
        <a:lstStyle/>
        <a:p>
          <a:endParaRPr lang="en-US"/>
        </a:p>
      </dgm:t>
    </dgm:pt>
    <dgm:pt modelId="{B058337F-FFCA-456A-97E5-59A9E4DA372B}" type="parTrans" cxnId="{9C222429-7088-4774-B6C3-AB9470B7F454}">
      <dgm:prSet/>
      <dgm:spPr/>
      <dgm:t>
        <a:bodyPr/>
        <a:lstStyle/>
        <a:p>
          <a:endParaRPr lang="en-US">
            <a:solidFill>
              <a:schemeClr val="tx1"/>
            </a:solidFill>
          </a:endParaRPr>
        </a:p>
      </dgm:t>
    </dgm:pt>
    <dgm:pt modelId="{CE9F12D8-D7F4-4D33-BC16-7EB797BA9A59}" type="sibTrans" cxnId="{9C222429-7088-4774-B6C3-AB9470B7F454}">
      <dgm:prSet/>
      <dgm:spPr/>
      <dgm:t>
        <a:bodyPr/>
        <a:lstStyle/>
        <a:p>
          <a:endParaRPr lang="en-US">
            <a:solidFill>
              <a:schemeClr val="tx1"/>
            </a:solidFill>
          </a:endParaRPr>
        </a:p>
      </dgm:t>
    </dgm:pt>
    <dgm:pt modelId="{C82C3CE6-E483-4861-B58D-51EA840C5D4E}">
      <dgm:prSet phldrT="[Text]"/>
      <dgm:spPr>
        <a:noFill/>
        <a:ln>
          <a:noFill/>
        </a:ln>
      </dgm:spPr>
      <dgm:t>
        <a:bodyPr/>
        <a:lstStyle/>
        <a:p>
          <a:endParaRPr lang="en-US">
            <a:solidFill>
              <a:schemeClr val="bg1"/>
            </a:solidFill>
            <a:latin typeface="Tw Cen MT" panose="020B0602020104020603" pitchFamily="34" charset="0"/>
          </a:endParaRPr>
        </a:p>
      </dgm:t>
    </dgm:pt>
    <dgm:pt modelId="{FF4F0C2A-394C-4908-BC31-3B7B9E6762F0}" type="parTrans" cxnId="{0032BB1A-BCC9-4795-BA6C-B4EF3237D25F}">
      <dgm:prSet/>
      <dgm:spPr/>
      <dgm:t>
        <a:bodyPr/>
        <a:lstStyle/>
        <a:p>
          <a:endParaRPr lang="en-US"/>
        </a:p>
      </dgm:t>
    </dgm:pt>
    <dgm:pt modelId="{1C9B6852-F2C9-4C96-8770-DB2D21941160}" type="sibTrans" cxnId="{0032BB1A-BCC9-4795-BA6C-B4EF3237D25F}">
      <dgm:prSet/>
      <dgm:spPr/>
      <dgm:t>
        <a:bodyPr/>
        <a:lstStyle/>
        <a:p>
          <a:endParaRPr lang="en-US"/>
        </a:p>
      </dgm:t>
    </dgm:pt>
    <dgm:pt modelId="{C89975CE-DB7C-4246-92A4-939D8DA78CA7}">
      <dgm:prSet/>
      <dgm:spPr>
        <a:solidFill>
          <a:schemeClr val="accent4"/>
        </a:solidFill>
        <a:ln>
          <a:solidFill>
            <a:schemeClr val="accent4"/>
          </a:solidFill>
        </a:ln>
      </dgm:spPr>
      <dgm:t>
        <a:bodyPr/>
        <a:lstStyle/>
        <a:p>
          <a:r>
            <a:rPr lang="en-US">
              <a:solidFill>
                <a:schemeClr val="tx1"/>
              </a:solidFill>
              <a:latin typeface="Tw Cen MT" panose="020B0602020104020603" pitchFamily="34" charset="0"/>
            </a:rPr>
            <a:t>Sensitivity</a:t>
          </a:r>
        </a:p>
      </dgm:t>
    </dgm:pt>
    <dgm:pt modelId="{52BDA8C2-9485-47DF-B7C8-97B80FDFCD84}" type="parTrans" cxnId="{73FEA204-05B6-4F7D-AD1D-699B16640D54}">
      <dgm:prSet/>
      <dgm:spPr/>
      <dgm:t>
        <a:bodyPr/>
        <a:lstStyle/>
        <a:p>
          <a:endParaRPr lang="en-US"/>
        </a:p>
      </dgm:t>
    </dgm:pt>
    <dgm:pt modelId="{C6EB11D4-D0F7-4E0E-9191-B97443F2A3D9}" type="sibTrans" cxnId="{73FEA204-05B6-4F7D-AD1D-699B16640D54}">
      <dgm:prSet/>
      <dgm:spPr/>
      <dgm:t>
        <a:bodyPr/>
        <a:lstStyle/>
        <a:p>
          <a:endParaRPr lang="en-US"/>
        </a:p>
      </dgm:t>
    </dgm:pt>
    <dgm:pt modelId="{187BEBD0-8B32-4AFA-96AE-1419C7AD8EF0}">
      <dgm:prSet/>
      <dgm:spPr>
        <a:solidFill>
          <a:schemeClr val="accent4"/>
        </a:solidFill>
        <a:ln>
          <a:solidFill>
            <a:schemeClr val="accent4"/>
          </a:solidFill>
        </a:ln>
      </dgm:spPr>
      <dgm:t>
        <a:bodyPr/>
        <a:lstStyle/>
        <a:p>
          <a:r>
            <a:rPr lang="en-US">
              <a:solidFill>
                <a:schemeClr val="tx1"/>
              </a:solidFill>
              <a:latin typeface="Tw Cen MT" panose="020B0602020104020603" pitchFamily="34" charset="0"/>
            </a:rPr>
            <a:t>Exposure</a:t>
          </a:r>
        </a:p>
      </dgm:t>
    </dgm:pt>
    <dgm:pt modelId="{93A556E3-035A-4247-91EF-DE093E4E661F}" type="parTrans" cxnId="{A97FAE1C-A182-429F-A534-2CED8E8EF4C6}">
      <dgm:prSet/>
      <dgm:spPr/>
      <dgm:t>
        <a:bodyPr/>
        <a:lstStyle/>
        <a:p>
          <a:endParaRPr lang="en-US"/>
        </a:p>
      </dgm:t>
    </dgm:pt>
    <dgm:pt modelId="{A4705BCC-DAC5-45F6-B6B5-878C43FAD0BC}" type="sibTrans" cxnId="{A97FAE1C-A182-429F-A534-2CED8E8EF4C6}">
      <dgm:prSet/>
      <dgm:spPr/>
      <dgm:t>
        <a:bodyPr/>
        <a:lstStyle/>
        <a:p>
          <a:endParaRPr lang="en-US"/>
        </a:p>
      </dgm:t>
    </dgm:pt>
    <dgm:pt modelId="{0A642403-1779-4DCE-BD8F-08D09228CBB2}">
      <dgm:prSet>
        <dgm:style>
          <a:lnRef idx="2">
            <a:schemeClr val="accent6"/>
          </a:lnRef>
          <a:fillRef idx="1">
            <a:schemeClr val="lt1"/>
          </a:fillRef>
          <a:effectRef idx="0">
            <a:schemeClr val="accent6"/>
          </a:effectRef>
          <a:fontRef idx="minor">
            <a:schemeClr val="dk1"/>
          </a:fontRef>
        </dgm:style>
      </dgm:prSet>
      <dgm:spPr>
        <a:solidFill>
          <a:schemeClr val="accent6"/>
        </a:solidFill>
        <a:ln/>
      </dgm:spPr>
      <dgm:t>
        <a:bodyPr/>
        <a:lstStyle/>
        <a:p>
          <a:r>
            <a:rPr lang="en-US">
              <a:solidFill>
                <a:schemeClr val="bg1"/>
              </a:solidFill>
              <a:latin typeface="Tw Cen MT" panose="020B0602020104020603" pitchFamily="34" charset="0"/>
            </a:rPr>
            <a:t>Ability to Cope</a:t>
          </a:r>
        </a:p>
      </dgm:t>
    </dgm:pt>
    <dgm:pt modelId="{1DA14A2B-BB1A-48BB-87F8-F5A98B93B24C}" type="parTrans" cxnId="{F08CA6F2-AE6B-4EC9-8956-981CF3386CC4}">
      <dgm:prSet/>
      <dgm:spPr/>
      <dgm:t>
        <a:bodyPr/>
        <a:lstStyle/>
        <a:p>
          <a:endParaRPr lang="en-US"/>
        </a:p>
      </dgm:t>
    </dgm:pt>
    <dgm:pt modelId="{F832957C-757E-4164-B647-97A0EBF70108}" type="sibTrans" cxnId="{F08CA6F2-AE6B-4EC9-8956-981CF3386CC4}">
      <dgm:prSet/>
      <dgm:spPr/>
      <dgm:t>
        <a:bodyPr/>
        <a:lstStyle/>
        <a:p>
          <a:endParaRPr lang="en-US"/>
        </a:p>
      </dgm:t>
    </dgm:pt>
    <dgm:pt modelId="{E030DB43-E29A-478D-BE20-6FA4D06A948B}">
      <dgm:prSet/>
      <dgm:spPr>
        <a:noFill/>
        <a:ln>
          <a:noFill/>
        </a:ln>
      </dgm:spPr>
      <dgm:t>
        <a:bodyPr/>
        <a:lstStyle/>
        <a:p>
          <a:endParaRPr lang="en-US"/>
        </a:p>
      </dgm:t>
    </dgm:pt>
    <dgm:pt modelId="{1008DDDE-5914-487D-B228-4155C922364A}" type="sibTrans" cxnId="{EB08CA95-BC80-42BE-9267-21319E58D187}">
      <dgm:prSet/>
      <dgm:spPr/>
      <dgm:t>
        <a:bodyPr/>
        <a:lstStyle/>
        <a:p>
          <a:endParaRPr lang="en-US"/>
        </a:p>
      </dgm:t>
    </dgm:pt>
    <dgm:pt modelId="{2F031CE4-8D08-4D71-8D75-9718AD63C92B}" type="parTrans" cxnId="{EB08CA95-BC80-42BE-9267-21319E58D187}">
      <dgm:prSet/>
      <dgm:spPr/>
      <dgm:t>
        <a:bodyPr/>
        <a:lstStyle/>
        <a:p>
          <a:endParaRPr lang="en-US"/>
        </a:p>
      </dgm:t>
    </dgm:pt>
    <dgm:pt modelId="{E56EFA89-8EEE-4813-8FFA-DEF9872C95D3}" type="pres">
      <dgm:prSet presAssocID="{4324497D-1CD0-4E29-A20F-A101C7A3D7CF}" presName="outerComposite" presStyleCnt="0">
        <dgm:presLayoutVars>
          <dgm:chMax val="2"/>
          <dgm:animLvl val="lvl"/>
          <dgm:resizeHandles val="exact"/>
        </dgm:presLayoutVars>
      </dgm:prSet>
      <dgm:spPr/>
    </dgm:pt>
    <dgm:pt modelId="{D9681CA5-9B9F-48D4-A049-8018F1953792}" type="pres">
      <dgm:prSet presAssocID="{4324497D-1CD0-4E29-A20F-A101C7A3D7CF}" presName="dummyMaxCanvas" presStyleCnt="0"/>
      <dgm:spPr/>
    </dgm:pt>
    <dgm:pt modelId="{2776BA15-996A-4EA8-B0FB-1DCCABB2ABCB}" type="pres">
      <dgm:prSet presAssocID="{4324497D-1CD0-4E29-A20F-A101C7A3D7CF}" presName="parentComposite" presStyleCnt="0"/>
      <dgm:spPr/>
    </dgm:pt>
    <dgm:pt modelId="{CB29C0E6-8751-4841-9117-59CEC7F02B87}" type="pres">
      <dgm:prSet presAssocID="{4324497D-1CD0-4E29-A20F-A101C7A3D7CF}" presName="parent1" presStyleLbl="alignAccFollowNode1" presStyleIdx="0" presStyleCnt="4">
        <dgm:presLayoutVars>
          <dgm:chMax val="4"/>
        </dgm:presLayoutVars>
      </dgm:prSet>
      <dgm:spPr/>
    </dgm:pt>
    <dgm:pt modelId="{727BF0B9-3DC2-48D8-801D-06102A02D70A}" type="pres">
      <dgm:prSet presAssocID="{4324497D-1CD0-4E29-A20F-A101C7A3D7CF}" presName="parent2" presStyleLbl="alignAccFollowNode1" presStyleIdx="1" presStyleCnt="4">
        <dgm:presLayoutVars>
          <dgm:chMax val="4"/>
        </dgm:presLayoutVars>
      </dgm:prSet>
      <dgm:spPr/>
    </dgm:pt>
    <dgm:pt modelId="{EDA97155-F8A7-4A19-AE92-3E51D27E9E49}" type="pres">
      <dgm:prSet presAssocID="{4324497D-1CD0-4E29-A20F-A101C7A3D7CF}" presName="childrenComposite" presStyleCnt="0"/>
      <dgm:spPr/>
    </dgm:pt>
    <dgm:pt modelId="{C102EAA8-6531-433A-A487-754CF1B4B099}" type="pres">
      <dgm:prSet presAssocID="{4324497D-1CD0-4E29-A20F-A101C7A3D7CF}" presName="dummyMaxCanvas_ChildArea" presStyleCnt="0"/>
      <dgm:spPr/>
    </dgm:pt>
    <dgm:pt modelId="{A2AE121F-6D51-4B28-BE7F-6878787D8552}" type="pres">
      <dgm:prSet presAssocID="{4324497D-1CD0-4E29-A20F-A101C7A3D7CF}" presName="fulcrum" presStyleLbl="alignAccFollowNode1" presStyleIdx="2" presStyleCnt="4"/>
      <dgm:spPr>
        <a:solidFill>
          <a:schemeClr val="bg1">
            <a:lumMod val="85000"/>
            <a:alpha val="90000"/>
          </a:schemeClr>
        </a:solidFill>
        <a:ln>
          <a:solidFill>
            <a:schemeClr val="bg1">
              <a:lumMod val="85000"/>
              <a:alpha val="90000"/>
            </a:schemeClr>
          </a:solidFill>
        </a:ln>
      </dgm:spPr>
    </dgm:pt>
    <dgm:pt modelId="{D145EE6D-69AD-494C-822A-48D062F6EF45}" type="pres">
      <dgm:prSet presAssocID="{4324497D-1CD0-4E29-A20F-A101C7A3D7CF}" presName="balance_21" presStyleLbl="alignAccFollowNode1" presStyleIdx="3" presStyleCnt="4">
        <dgm:presLayoutVars>
          <dgm:bulletEnabled val="1"/>
        </dgm:presLayoutVars>
      </dgm:prSet>
      <dgm:spPr>
        <a:solidFill>
          <a:schemeClr val="bg1">
            <a:lumMod val="85000"/>
            <a:alpha val="90000"/>
          </a:schemeClr>
        </a:solidFill>
        <a:ln>
          <a:solidFill>
            <a:schemeClr val="bg1">
              <a:lumMod val="85000"/>
              <a:alpha val="90000"/>
            </a:schemeClr>
          </a:solidFill>
        </a:ln>
      </dgm:spPr>
    </dgm:pt>
    <dgm:pt modelId="{5A90CF05-A4B8-4C90-B344-89DFE6391776}" type="pres">
      <dgm:prSet presAssocID="{4324497D-1CD0-4E29-A20F-A101C7A3D7CF}" presName="left_21_1" presStyleLbl="node1" presStyleIdx="0" presStyleCnt="3">
        <dgm:presLayoutVars>
          <dgm:bulletEnabled val="1"/>
        </dgm:presLayoutVars>
      </dgm:prSet>
      <dgm:spPr/>
    </dgm:pt>
    <dgm:pt modelId="{E61903C5-19E7-4DA1-9DDF-6BACFE9AC9E2}" type="pres">
      <dgm:prSet presAssocID="{4324497D-1CD0-4E29-A20F-A101C7A3D7CF}" presName="left_21_2" presStyleLbl="node1" presStyleIdx="1" presStyleCnt="3">
        <dgm:presLayoutVars>
          <dgm:bulletEnabled val="1"/>
        </dgm:presLayoutVars>
      </dgm:prSet>
      <dgm:spPr/>
    </dgm:pt>
    <dgm:pt modelId="{0D5BED4F-0861-40C8-961D-1BA946A4916E}" type="pres">
      <dgm:prSet presAssocID="{4324497D-1CD0-4E29-A20F-A101C7A3D7CF}" presName="right_21_1" presStyleLbl="node1" presStyleIdx="2" presStyleCnt="3">
        <dgm:presLayoutVars>
          <dgm:bulletEnabled val="1"/>
        </dgm:presLayoutVars>
      </dgm:prSet>
      <dgm:spPr/>
    </dgm:pt>
  </dgm:ptLst>
  <dgm:cxnLst>
    <dgm:cxn modelId="{73FEA204-05B6-4F7D-AD1D-699B16640D54}" srcId="{E030DB43-E29A-478D-BE20-6FA4D06A948B}" destId="{C89975CE-DB7C-4246-92A4-939D8DA78CA7}" srcOrd="1" destOrd="0" parTransId="{52BDA8C2-9485-47DF-B7C8-97B80FDFCD84}" sibTransId="{C6EB11D4-D0F7-4E0E-9191-B97443F2A3D9}"/>
    <dgm:cxn modelId="{79AD3518-6410-43FD-9C08-60D757CAB6D3}" type="presOf" srcId="{187BEBD0-8B32-4AFA-96AE-1419C7AD8EF0}" destId="{5A90CF05-A4B8-4C90-B344-89DFE6391776}" srcOrd="0" destOrd="0" presId="urn:microsoft.com/office/officeart/2005/8/layout/balance1"/>
    <dgm:cxn modelId="{0032BB1A-BCC9-4795-BA6C-B4EF3237D25F}" srcId="{4324497D-1CD0-4E29-A20F-A101C7A3D7CF}" destId="{C82C3CE6-E483-4861-B58D-51EA840C5D4E}" srcOrd="1" destOrd="0" parTransId="{FF4F0C2A-394C-4908-BC31-3B7B9E6762F0}" sibTransId="{1C9B6852-F2C9-4C96-8770-DB2D21941160}"/>
    <dgm:cxn modelId="{A97FAE1C-A182-429F-A534-2CED8E8EF4C6}" srcId="{E030DB43-E29A-478D-BE20-6FA4D06A948B}" destId="{187BEBD0-8B32-4AFA-96AE-1419C7AD8EF0}" srcOrd="0" destOrd="0" parTransId="{93A556E3-035A-4247-91EF-DE093E4E661F}" sibTransId="{A4705BCC-DAC5-45F6-B6B5-878C43FAD0BC}"/>
    <dgm:cxn modelId="{F6E8B71F-CA3D-4E1E-992B-662825D8A78D}" type="presOf" srcId="{0A642403-1779-4DCE-BD8F-08D09228CBB2}" destId="{0D5BED4F-0861-40C8-961D-1BA946A4916E}" srcOrd="0" destOrd="0" presId="urn:microsoft.com/office/officeart/2005/8/layout/balance1"/>
    <dgm:cxn modelId="{9C222429-7088-4774-B6C3-AB9470B7F454}" srcId="{4324497D-1CD0-4E29-A20F-A101C7A3D7CF}" destId="{FE519EF1-121C-4A24-8131-2CB954625ED9}" srcOrd="2" destOrd="0" parTransId="{B058337F-FFCA-456A-97E5-59A9E4DA372B}" sibTransId="{CE9F12D8-D7F4-4D33-BC16-7EB797BA9A59}"/>
    <dgm:cxn modelId="{A320135C-8FD5-4F04-9D30-CAAF6ADB85CF}" type="presOf" srcId="{C82C3CE6-E483-4861-B58D-51EA840C5D4E}" destId="{727BF0B9-3DC2-48D8-801D-06102A02D70A}" srcOrd="0" destOrd="0" presId="urn:microsoft.com/office/officeart/2005/8/layout/balance1"/>
    <dgm:cxn modelId="{AEB79D87-FBB5-45E1-A66A-D73C8B81D551}" type="presOf" srcId="{C89975CE-DB7C-4246-92A4-939D8DA78CA7}" destId="{E61903C5-19E7-4DA1-9DDF-6BACFE9AC9E2}" srcOrd="0" destOrd="0" presId="urn:microsoft.com/office/officeart/2005/8/layout/balance1"/>
    <dgm:cxn modelId="{A41B1A8D-FB16-4780-B8D3-C20A19880387}" type="presOf" srcId="{E030DB43-E29A-478D-BE20-6FA4D06A948B}" destId="{CB29C0E6-8751-4841-9117-59CEC7F02B87}" srcOrd="0" destOrd="0" presId="urn:microsoft.com/office/officeart/2005/8/layout/balance1"/>
    <dgm:cxn modelId="{EB08CA95-BC80-42BE-9267-21319E58D187}" srcId="{4324497D-1CD0-4E29-A20F-A101C7A3D7CF}" destId="{E030DB43-E29A-478D-BE20-6FA4D06A948B}" srcOrd="0" destOrd="0" parTransId="{2F031CE4-8D08-4D71-8D75-9718AD63C92B}" sibTransId="{1008DDDE-5914-487D-B228-4155C922364A}"/>
    <dgm:cxn modelId="{F08CA6F2-AE6B-4EC9-8956-981CF3386CC4}" srcId="{C82C3CE6-E483-4861-B58D-51EA840C5D4E}" destId="{0A642403-1779-4DCE-BD8F-08D09228CBB2}" srcOrd="0" destOrd="0" parTransId="{1DA14A2B-BB1A-48BB-87F8-F5A98B93B24C}" sibTransId="{F832957C-757E-4164-B647-97A0EBF70108}"/>
    <dgm:cxn modelId="{64F539FB-D918-4B36-9537-0125120BD313}" type="presOf" srcId="{4324497D-1CD0-4E29-A20F-A101C7A3D7CF}" destId="{E56EFA89-8EEE-4813-8FFA-DEF9872C95D3}" srcOrd="0" destOrd="0" presId="urn:microsoft.com/office/officeart/2005/8/layout/balance1"/>
    <dgm:cxn modelId="{507A2C75-E1DE-4FC3-9439-3A864D1017C5}" type="presParOf" srcId="{E56EFA89-8EEE-4813-8FFA-DEF9872C95D3}" destId="{D9681CA5-9B9F-48D4-A049-8018F1953792}" srcOrd="0" destOrd="0" presId="urn:microsoft.com/office/officeart/2005/8/layout/balance1"/>
    <dgm:cxn modelId="{C8CBC29E-3677-4F59-95BD-42A2A90BEBFA}" type="presParOf" srcId="{E56EFA89-8EEE-4813-8FFA-DEF9872C95D3}" destId="{2776BA15-996A-4EA8-B0FB-1DCCABB2ABCB}" srcOrd="1" destOrd="0" presId="urn:microsoft.com/office/officeart/2005/8/layout/balance1"/>
    <dgm:cxn modelId="{9DF0F3F3-47DD-41B2-8A53-6436EFCA2254}" type="presParOf" srcId="{2776BA15-996A-4EA8-B0FB-1DCCABB2ABCB}" destId="{CB29C0E6-8751-4841-9117-59CEC7F02B87}" srcOrd="0" destOrd="0" presId="urn:microsoft.com/office/officeart/2005/8/layout/balance1"/>
    <dgm:cxn modelId="{D5E2F82E-CB29-4CA6-B796-BE9B3ED17FEC}" type="presParOf" srcId="{2776BA15-996A-4EA8-B0FB-1DCCABB2ABCB}" destId="{727BF0B9-3DC2-48D8-801D-06102A02D70A}" srcOrd="1" destOrd="0" presId="urn:microsoft.com/office/officeart/2005/8/layout/balance1"/>
    <dgm:cxn modelId="{ACE1D526-C54E-40D6-8EB1-FFDB7685FD2F}" type="presParOf" srcId="{E56EFA89-8EEE-4813-8FFA-DEF9872C95D3}" destId="{EDA97155-F8A7-4A19-AE92-3E51D27E9E49}" srcOrd="2" destOrd="0" presId="urn:microsoft.com/office/officeart/2005/8/layout/balance1"/>
    <dgm:cxn modelId="{3A9DC3A3-4AB8-4B41-BA99-EDA749369FA2}" type="presParOf" srcId="{EDA97155-F8A7-4A19-AE92-3E51D27E9E49}" destId="{C102EAA8-6531-433A-A487-754CF1B4B099}" srcOrd="0" destOrd="0" presId="urn:microsoft.com/office/officeart/2005/8/layout/balance1"/>
    <dgm:cxn modelId="{93557CC8-2676-454B-B183-1E5091EDACA5}" type="presParOf" srcId="{EDA97155-F8A7-4A19-AE92-3E51D27E9E49}" destId="{A2AE121F-6D51-4B28-BE7F-6878787D8552}" srcOrd="1" destOrd="0" presId="urn:microsoft.com/office/officeart/2005/8/layout/balance1"/>
    <dgm:cxn modelId="{5F762799-30FE-4D45-965B-81B1F4CFA029}" type="presParOf" srcId="{EDA97155-F8A7-4A19-AE92-3E51D27E9E49}" destId="{D145EE6D-69AD-494C-822A-48D062F6EF45}" srcOrd="2" destOrd="0" presId="urn:microsoft.com/office/officeart/2005/8/layout/balance1"/>
    <dgm:cxn modelId="{0A0C3F3E-2BD0-4EBB-88DB-17AF68C36A53}" type="presParOf" srcId="{EDA97155-F8A7-4A19-AE92-3E51D27E9E49}" destId="{5A90CF05-A4B8-4C90-B344-89DFE6391776}" srcOrd="3" destOrd="0" presId="urn:microsoft.com/office/officeart/2005/8/layout/balance1"/>
    <dgm:cxn modelId="{CBD5DE56-8382-401B-BA7E-2093B870C134}" type="presParOf" srcId="{EDA97155-F8A7-4A19-AE92-3E51D27E9E49}" destId="{E61903C5-19E7-4DA1-9DDF-6BACFE9AC9E2}" srcOrd="4" destOrd="0" presId="urn:microsoft.com/office/officeart/2005/8/layout/balance1"/>
    <dgm:cxn modelId="{2828C37E-78BB-4E73-8D4C-77DCBD30F2E0}" type="presParOf" srcId="{EDA97155-F8A7-4A19-AE92-3E51D27E9E49}" destId="{0D5BED4F-0861-40C8-961D-1BA946A4916E}" srcOrd="5"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49C3B0-414B-42D0-8B51-98A7A544464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A2B92C6-FD41-4113-99C2-C9EB40E54E12}">
      <dgm:prSet phldrT="[Text]"/>
      <dgm:spPr/>
      <dgm:t>
        <a:bodyPr/>
        <a:lstStyle/>
        <a:p>
          <a:r>
            <a:rPr lang="en-US"/>
            <a:t>Older Adults (65+)</a:t>
          </a:r>
        </a:p>
      </dgm:t>
    </dgm:pt>
    <dgm:pt modelId="{36F82DF1-F79D-44B8-8A98-9F741CEC451D}" type="parTrans" cxnId="{FC7CA220-2E71-4D02-9E6C-67E0486649B4}">
      <dgm:prSet/>
      <dgm:spPr/>
      <dgm:t>
        <a:bodyPr/>
        <a:lstStyle/>
        <a:p>
          <a:endParaRPr lang="en-US"/>
        </a:p>
      </dgm:t>
    </dgm:pt>
    <dgm:pt modelId="{1EC4522B-72F5-40CD-967F-071207E48F6B}" type="sibTrans" cxnId="{FC7CA220-2E71-4D02-9E6C-67E0486649B4}">
      <dgm:prSet/>
      <dgm:spPr/>
      <dgm:t>
        <a:bodyPr/>
        <a:lstStyle/>
        <a:p>
          <a:endParaRPr lang="en-US"/>
        </a:p>
      </dgm:t>
    </dgm:pt>
    <dgm:pt modelId="{92CA1470-9DD9-4C73-8C00-1646F9A8DF4B}">
      <dgm:prSet phldrT="[Text]"/>
      <dgm:spPr/>
      <dgm:t>
        <a:bodyPr/>
        <a:lstStyle/>
        <a:p>
          <a:r>
            <a:rPr lang="en-US"/>
            <a:t>Low-income Households</a:t>
          </a:r>
        </a:p>
      </dgm:t>
    </dgm:pt>
    <dgm:pt modelId="{6E0B12EC-25EE-40DF-8E4D-6759E13163DA}" type="parTrans" cxnId="{C894514C-1C30-4E31-BB71-1279DD9C2110}">
      <dgm:prSet/>
      <dgm:spPr/>
      <dgm:t>
        <a:bodyPr/>
        <a:lstStyle/>
        <a:p>
          <a:endParaRPr lang="en-US"/>
        </a:p>
      </dgm:t>
    </dgm:pt>
    <dgm:pt modelId="{361BAF7C-D472-4924-A6E8-57669D73A15B}" type="sibTrans" cxnId="{C894514C-1C30-4E31-BB71-1279DD9C2110}">
      <dgm:prSet/>
      <dgm:spPr/>
      <dgm:t>
        <a:bodyPr/>
        <a:lstStyle/>
        <a:p>
          <a:endParaRPr lang="en-US"/>
        </a:p>
      </dgm:t>
    </dgm:pt>
    <dgm:pt modelId="{3667A7AF-2AF6-4EDF-9ED5-C8D3859A72B8}">
      <dgm:prSet phldrT="[Text]"/>
      <dgm:spPr/>
      <dgm:t>
        <a:bodyPr/>
        <a:lstStyle/>
        <a:p>
          <a:r>
            <a:rPr lang="en-US"/>
            <a:t>Infants &amp; Young Children</a:t>
          </a:r>
        </a:p>
      </dgm:t>
    </dgm:pt>
    <dgm:pt modelId="{AF00900F-271C-4192-AFFE-2530486813F5}" type="parTrans" cxnId="{695631A5-FC6C-4F54-9A0D-D9516F7873BD}">
      <dgm:prSet/>
      <dgm:spPr/>
      <dgm:t>
        <a:bodyPr/>
        <a:lstStyle/>
        <a:p>
          <a:endParaRPr lang="en-US"/>
        </a:p>
      </dgm:t>
    </dgm:pt>
    <dgm:pt modelId="{39467BAC-37DD-4FF3-A919-B83BA9CEDC87}" type="sibTrans" cxnId="{695631A5-FC6C-4F54-9A0D-D9516F7873BD}">
      <dgm:prSet/>
      <dgm:spPr/>
      <dgm:t>
        <a:bodyPr/>
        <a:lstStyle/>
        <a:p>
          <a:endParaRPr lang="en-US"/>
        </a:p>
      </dgm:t>
    </dgm:pt>
    <dgm:pt modelId="{ACA40459-4812-4937-8E98-51470E8DD124}">
      <dgm:prSet phldrT="[Text]"/>
      <dgm:spPr/>
      <dgm:t>
        <a:bodyPr/>
        <a:lstStyle/>
        <a:p>
          <a:r>
            <a:rPr lang="en-US"/>
            <a:t>People with Disabilities or Limited Mobility</a:t>
          </a:r>
        </a:p>
      </dgm:t>
    </dgm:pt>
    <dgm:pt modelId="{1349E7D7-D5D7-4359-8C12-DE506EC6178D}" type="parTrans" cxnId="{5270333E-D74B-4EFA-85BF-9BF399493478}">
      <dgm:prSet/>
      <dgm:spPr/>
      <dgm:t>
        <a:bodyPr/>
        <a:lstStyle/>
        <a:p>
          <a:endParaRPr lang="en-US"/>
        </a:p>
      </dgm:t>
    </dgm:pt>
    <dgm:pt modelId="{A934CA85-46EE-4D4A-A886-0F2127F2DFFB}" type="sibTrans" cxnId="{5270333E-D74B-4EFA-85BF-9BF399493478}">
      <dgm:prSet/>
      <dgm:spPr/>
      <dgm:t>
        <a:bodyPr/>
        <a:lstStyle/>
        <a:p>
          <a:endParaRPr lang="en-US"/>
        </a:p>
      </dgm:t>
    </dgm:pt>
    <dgm:pt modelId="{900AA11F-4E36-4D91-9915-E0F1B02AA482}">
      <dgm:prSet phldrT="[Text]"/>
      <dgm:spPr/>
      <dgm:t>
        <a:bodyPr/>
        <a:lstStyle/>
        <a:p>
          <a:r>
            <a:rPr lang="en-US"/>
            <a:t>People with Chronic Illnesses</a:t>
          </a:r>
        </a:p>
      </dgm:t>
    </dgm:pt>
    <dgm:pt modelId="{DAA475D3-AA88-43B3-831E-2B5E622E9FD3}" type="parTrans" cxnId="{F8E16F68-7FE2-42E3-A682-B393BAAE956F}">
      <dgm:prSet/>
      <dgm:spPr/>
      <dgm:t>
        <a:bodyPr/>
        <a:lstStyle/>
        <a:p>
          <a:endParaRPr lang="en-US"/>
        </a:p>
      </dgm:t>
    </dgm:pt>
    <dgm:pt modelId="{C3A45FD4-F6E0-4C82-8C6B-CE1548339AB9}" type="sibTrans" cxnId="{F8E16F68-7FE2-42E3-A682-B393BAAE956F}">
      <dgm:prSet/>
      <dgm:spPr/>
      <dgm:t>
        <a:bodyPr/>
        <a:lstStyle/>
        <a:p>
          <a:endParaRPr lang="en-US"/>
        </a:p>
      </dgm:t>
    </dgm:pt>
    <dgm:pt modelId="{3D43C367-383A-4A3D-88FF-B5F4F0F4ED95}">
      <dgm:prSet phldrT="[Text]"/>
      <dgm:spPr/>
      <dgm:t>
        <a:bodyPr/>
        <a:lstStyle/>
        <a:p>
          <a:r>
            <a:rPr lang="en-US"/>
            <a:t>People who Live Alone or Are Bedridden</a:t>
          </a:r>
        </a:p>
      </dgm:t>
    </dgm:pt>
    <dgm:pt modelId="{9C0D489E-3E62-4CB5-B545-914CB5830012}" type="parTrans" cxnId="{EFFD426E-6189-459D-B4AB-D6CC15FE3A3F}">
      <dgm:prSet/>
      <dgm:spPr/>
      <dgm:t>
        <a:bodyPr/>
        <a:lstStyle/>
        <a:p>
          <a:endParaRPr lang="en-US"/>
        </a:p>
      </dgm:t>
    </dgm:pt>
    <dgm:pt modelId="{053FBB4A-736E-4664-8909-3465E083E48B}" type="sibTrans" cxnId="{EFFD426E-6189-459D-B4AB-D6CC15FE3A3F}">
      <dgm:prSet/>
      <dgm:spPr/>
      <dgm:t>
        <a:bodyPr/>
        <a:lstStyle/>
        <a:p>
          <a:endParaRPr lang="en-US"/>
        </a:p>
      </dgm:t>
    </dgm:pt>
    <dgm:pt modelId="{66925FAB-BBDC-4F4A-BC52-5020F132F6D5}">
      <dgm:prSet phldrT="[Text]"/>
      <dgm:spPr/>
      <dgm:t>
        <a:bodyPr/>
        <a:lstStyle/>
        <a:p>
          <a:r>
            <a:rPr lang="en-US"/>
            <a:t>People Experiencing Homelessness</a:t>
          </a:r>
        </a:p>
      </dgm:t>
    </dgm:pt>
    <dgm:pt modelId="{D7126CEE-79A4-487A-9A5F-D61D607404B2}" type="parTrans" cxnId="{4C1B60E1-8193-48B5-AECC-7F51B8031372}">
      <dgm:prSet/>
      <dgm:spPr/>
      <dgm:t>
        <a:bodyPr/>
        <a:lstStyle/>
        <a:p>
          <a:endParaRPr lang="en-US"/>
        </a:p>
      </dgm:t>
    </dgm:pt>
    <dgm:pt modelId="{BDE03B42-3587-4649-9B4B-4CB62F75CA71}" type="sibTrans" cxnId="{4C1B60E1-8193-48B5-AECC-7F51B8031372}">
      <dgm:prSet/>
      <dgm:spPr/>
      <dgm:t>
        <a:bodyPr/>
        <a:lstStyle/>
        <a:p>
          <a:endParaRPr lang="en-US"/>
        </a:p>
      </dgm:t>
    </dgm:pt>
    <dgm:pt modelId="{9F071F82-B4A4-4D11-809D-9DCE9D7CE0B2}">
      <dgm:prSet phldrT="[Text]"/>
      <dgm:spPr/>
      <dgm:t>
        <a:bodyPr/>
        <a:lstStyle/>
        <a:p>
          <a:r>
            <a:rPr lang="en-US"/>
            <a:t>Households with limited English language skills</a:t>
          </a:r>
        </a:p>
      </dgm:t>
    </dgm:pt>
    <dgm:pt modelId="{24444F45-419E-473F-8439-A055C8545341}" type="parTrans" cxnId="{9A63C6E4-F006-42D8-8312-FE9635187FBA}">
      <dgm:prSet/>
      <dgm:spPr/>
      <dgm:t>
        <a:bodyPr/>
        <a:lstStyle/>
        <a:p>
          <a:endParaRPr lang="en-US"/>
        </a:p>
      </dgm:t>
    </dgm:pt>
    <dgm:pt modelId="{A9D9E4A8-5DEB-4062-A22B-14FCBFF64249}" type="sibTrans" cxnId="{9A63C6E4-F006-42D8-8312-FE9635187FBA}">
      <dgm:prSet/>
      <dgm:spPr/>
      <dgm:t>
        <a:bodyPr/>
        <a:lstStyle/>
        <a:p>
          <a:endParaRPr lang="en-US"/>
        </a:p>
      </dgm:t>
    </dgm:pt>
    <dgm:pt modelId="{ED450322-F90B-4BA7-A082-1E305C3DEC0E}" type="pres">
      <dgm:prSet presAssocID="{3749C3B0-414B-42D0-8B51-98A7A544464D}" presName="diagram" presStyleCnt="0">
        <dgm:presLayoutVars>
          <dgm:dir/>
          <dgm:resizeHandles val="exact"/>
        </dgm:presLayoutVars>
      </dgm:prSet>
      <dgm:spPr/>
    </dgm:pt>
    <dgm:pt modelId="{2835EF88-924D-427C-BA17-DF08E3A7760B}" type="pres">
      <dgm:prSet presAssocID="{BA2B92C6-FD41-4113-99C2-C9EB40E54E12}" presName="node" presStyleLbl="node1" presStyleIdx="0" presStyleCnt="8">
        <dgm:presLayoutVars>
          <dgm:bulletEnabled val="1"/>
        </dgm:presLayoutVars>
      </dgm:prSet>
      <dgm:spPr/>
    </dgm:pt>
    <dgm:pt modelId="{80F0DB72-3B5F-495E-8BD1-B7B85B1E5DC0}" type="pres">
      <dgm:prSet presAssocID="{1EC4522B-72F5-40CD-967F-071207E48F6B}" presName="sibTrans" presStyleCnt="0"/>
      <dgm:spPr/>
    </dgm:pt>
    <dgm:pt modelId="{42F925BF-7FBF-4B60-B5D3-21B419E79B57}" type="pres">
      <dgm:prSet presAssocID="{3667A7AF-2AF6-4EDF-9ED5-C8D3859A72B8}" presName="node" presStyleLbl="node1" presStyleIdx="1" presStyleCnt="8">
        <dgm:presLayoutVars>
          <dgm:bulletEnabled val="1"/>
        </dgm:presLayoutVars>
      </dgm:prSet>
      <dgm:spPr/>
    </dgm:pt>
    <dgm:pt modelId="{6F9EF98C-F063-478F-8CAA-544746EB3E69}" type="pres">
      <dgm:prSet presAssocID="{39467BAC-37DD-4FF3-A919-B83BA9CEDC87}" presName="sibTrans" presStyleCnt="0"/>
      <dgm:spPr/>
    </dgm:pt>
    <dgm:pt modelId="{FDE47E68-F8EB-49A8-9703-79AB929F8F58}" type="pres">
      <dgm:prSet presAssocID="{ACA40459-4812-4937-8E98-51470E8DD124}" presName="node" presStyleLbl="node1" presStyleIdx="2" presStyleCnt="8">
        <dgm:presLayoutVars>
          <dgm:bulletEnabled val="1"/>
        </dgm:presLayoutVars>
      </dgm:prSet>
      <dgm:spPr/>
    </dgm:pt>
    <dgm:pt modelId="{11F6F5D3-69B5-4696-B07D-029FAD28FDC4}" type="pres">
      <dgm:prSet presAssocID="{A934CA85-46EE-4D4A-A886-0F2127F2DFFB}" presName="sibTrans" presStyleCnt="0"/>
      <dgm:spPr/>
    </dgm:pt>
    <dgm:pt modelId="{DA64D988-9E3D-481A-A88C-E5AE0EC3C90D}" type="pres">
      <dgm:prSet presAssocID="{900AA11F-4E36-4D91-9915-E0F1B02AA482}" presName="node" presStyleLbl="node1" presStyleIdx="3" presStyleCnt="8">
        <dgm:presLayoutVars>
          <dgm:bulletEnabled val="1"/>
        </dgm:presLayoutVars>
      </dgm:prSet>
      <dgm:spPr/>
    </dgm:pt>
    <dgm:pt modelId="{3C8B677A-7988-4BBE-9649-6EF80818B980}" type="pres">
      <dgm:prSet presAssocID="{C3A45FD4-F6E0-4C82-8C6B-CE1548339AB9}" presName="sibTrans" presStyleCnt="0"/>
      <dgm:spPr/>
    </dgm:pt>
    <dgm:pt modelId="{09BB8F6E-4C59-42BF-9AFB-2C0323A726F6}" type="pres">
      <dgm:prSet presAssocID="{3D43C367-383A-4A3D-88FF-B5F4F0F4ED95}" presName="node" presStyleLbl="node1" presStyleIdx="4" presStyleCnt="8">
        <dgm:presLayoutVars>
          <dgm:bulletEnabled val="1"/>
        </dgm:presLayoutVars>
      </dgm:prSet>
      <dgm:spPr/>
    </dgm:pt>
    <dgm:pt modelId="{3CA97A71-097B-4194-96B6-850EC942062A}" type="pres">
      <dgm:prSet presAssocID="{053FBB4A-736E-4664-8909-3465E083E48B}" presName="sibTrans" presStyleCnt="0"/>
      <dgm:spPr/>
    </dgm:pt>
    <dgm:pt modelId="{D10B8BEF-736F-4E57-94C6-FD9DC1B6A16E}" type="pres">
      <dgm:prSet presAssocID="{66925FAB-BBDC-4F4A-BC52-5020F132F6D5}" presName="node" presStyleLbl="node1" presStyleIdx="5" presStyleCnt="8">
        <dgm:presLayoutVars>
          <dgm:bulletEnabled val="1"/>
        </dgm:presLayoutVars>
      </dgm:prSet>
      <dgm:spPr/>
    </dgm:pt>
    <dgm:pt modelId="{6EF2B5F7-6D68-4940-8173-55E075905352}" type="pres">
      <dgm:prSet presAssocID="{BDE03B42-3587-4649-9B4B-4CB62F75CA71}" presName="sibTrans" presStyleCnt="0"/>
      <dgm:spPr/>
    </dgm:pt>
    <dgm:pt modelId="{F9092FF0-0A7E-4638-BA3A-D11E3B110ECC}" type="pres">
      <dgm:prSet presAssocID="{92CA1470-9DD9-4C73-8C00-1646F9A8DF4B}" presName="node" presStyleLbl="node1" presStyleIdx="6" presStyleCnt="8">
        <dgm:presLayoutVars>
          <dgm:bulletEnabled val="1"/>
        </dgm:presLayoutVars>
      </dgm:prSet>
      <dgm:spPr/>
    </dgm:pt>
    <dgm:pt modelId="{A2497E80-8F29-46C5-B5D0-DA7BFF241BC6}" type="pres">
      <dgm:prSet presAssocID="{361BAF7C-D472-4924-A6E8-57669D73A15B}" presName="sibTrans" presStyleCnt="0"/>
      <dgm:spPr/>
    </dgm:pt>
    <dgm:pt modelId="{3FF4E2C6-4A11-4F3A-9043-542A026C93FA}" type="pres">
      <dgm:prSet presAssocID="{9F071F82-B4A4-4D11-809D-9DCE9D7CE0B2}" presName="node" presStyleLbl="node1" presStyleIdx="7" presStyleCnt="8">
        <dgm:presLayoutVars>
          <dgm:bulletEnabled val="1"/>
        </dgm:presLayoutVars>
      </dgm:prSet>
      <dgm:spPr/>
    </dgm:pt>
  </dgm:ptLst>
  <dgm:cxnLst>
    <dgm:cxn modelId="{5A35100C-6182-417F-97DB-F1E49D113E53}" type="presOf" srcId="{900AA11F-4E36-4D91-9915-E0F1B02AA482}" destId="{DA64D988-9E3D-481A-A88C-E5AE0EC3C90D}" srcOrd="0" destOrd="0" presId="urn:microsoft.com/office/officeart/2005/8/layout/default"/>
    <dgm:cxn modelId="{FC7CA220-2E71-4D02-9E6C-67E0486649B4}" srcId="{3749C3B0-414B-42D0-8B51-98A7A544464D}" destId="{BA2B92C6-FD41-4113-99C2-C9EB40E54E12}" srcOrd="0" destOrd="0" parTransId="{36F82DF1-F79D-44B8-8A98-9F741CEC451D}" sibTransId="{1EC4522B-72F5-40CD-967F-071207E48F6B}"/>
    <dgm:cxn modelId="{26C32835-B985-45E5-A178-6F5AD458FE63}" type="presOf" srcId="{92CA1470-9DD9-4C73-8C00-1646F9A8DF4B}" destId="{F9092FF0-0A7E-4638-BA3A-D11E3B110ECC}" srcOrd="0" destOrd="0" presId="urn:microsoft.com/office/officeart/2005/8/layout/default"/>
    <dgm:cxn modelId="{5270333E-D74B-4EFA-85BF-9BF399493478}" srcId="{3749C3B0-414B-42D0-8B51-98A7A544464D}" destId="{ACA40459-4812-4937-8E98-51470E8DD124}" srcOrd="2" destOrd="0" parTransId="{1349E7D7-D5D7-4359-8C12-DE506EC6178D}" sibTransId="{A934CA85-46EE-4D4A-A886-0F2127F2DFFB}"/>
    <dgm:cxn modelId="{3355E241-D8FE-4EE9-B885-36CBD3528E64}" type="presOf" srcId="{3667A7AF-2AF6-4EDF-9ED5-C8D3859A72B8}" destId="{42F925BF-7FBF-4B60-B5D3-21B419E79B57}" srcOrd="0" destOrd="0" presId="urn:microsoft.com/office/officeart/2005/8/layout/default"/>
    <dgm:cxn modelId="{F8E16F68-7FE2-42E3-A682-B393BAAE956F}" srcId="{3749C3B0-414B-42D0-8B51-98A7A544464D}" destId="{900AA11F-4E36-4D91-9915-E0F1B02AA482}" srcOrd="3" destOrd="0" parTransId="{DAA475D3-AA88-43B3-831E-2B5E622E9FD3}" sibTransId="{C3A45FD4-F6E0-4C82-8C6B-CE1548339AB9}"/>
    <dgm:cxn modelId="{E7691E6C-78C0-46B2-9E35-6E5E4EA2A79E}" type="presOf" srcId="{3749C3B0-414B-42D0-8B51-98A7A544464D}" destId="{ED450322-F90B-4BA7-A082-1E305C3DEC0E}" srcOrd="0" destOrd="0" presId="urn:microsoft.com/office/officeart/2005/8/layout/default"/>
    <dgm:cxn modelId="{C894514C-1C30-4E31-BB71-1279DD9C2110}" srcId="{3749C3B0-414B-42D0-8B51-98A7A544464D}" destId="{92CA1470-9DD9-4C73-8C00-1646F9A8DF4B}" srcOrd="6" destOrd="0" parTransId="{6E0B12EC-25EE-40DF-8E4D-6759E13163DA}" sibTransId="{361BAF7C-D472-4924-A6E8-57669D73A15B}"/>
    <dgm:cxn modelId="{EFFD426E-6189-459D-B4AB-D6CC15FE3A3F}" srcId="{3749C3B0-414B-42D0-8B51-98A7A544464D}" destId="{3D43C367-383A-4A3D-88FF-B5F4F0F4ED95}" srcOrd="4" destOrd="0" parTransId="{9C0D489E-3E62-4CB5-B545-914CB5830012}" sibTransId="{053FBB4A-736E-4664-8909-3465E083E48B}"/>
    <dgm:cxn modelId="{03D93089-ED53-4AA8-B187-4E6E3EBFEFE6}" type="presOf" srcId="{66925FAB-BBDC-4F4A-BC52-5020F132F6D5}" destId="{D10B8BEF-736F-4E57-94C6-FD9DC1B6A16E}" srcOrd="0" destOrd="0" presId="urn:microsoft.com/office/officeart/2005/8/layout/default"/>
    <dgm:cxn modelId="{09D8A99A-2069-49C3-9F6E-69FC9B1C2647}" type="presOf" srcId="{ACA40459-4812-4937-8E98-51470E8DD124}" destId="{FDE47E68-F8EB-49A8-9703-79AB929F8F58}" srcOrd="0" destOrd="0" presId="urn:microsoft.com/office/officeart/2005/8/layout/default"/>
    <dgm:cxn modelId="{695631A5-FC6C-4F54-9A0D-D9516F7873BD}" srcId="{3749C3B0-414B-42D0-8B51-98A7A544464D}" destId="{3667A7AF-2AF6-4EDF-9ED5-C8D3859A72B8}" srcOrd="1" destOrd="0" parTransId="{AF00900F-271C-4192-AFFE-2530486813F5}" sibTransId="{39467BAC-37DD-4FF3-A919-B83BA9CEDC87}"/>
    <dgm:cxn modelId="{4D6472A9-BC77-4FFA-8561-83CD7FAAAF22}" type="presOf" srcId="{3D43C367-383A-4A3D-88FF-B5F4F0F4ED95}" destId="{09BB8F6E-4C59-42BF-9AFB-2C0323A726F6}" srcOrd="0" destOrd="0" presId="urn:microsoft.com/office/officeart/2005/8/layout/default"/>
    <dgm:cxn modelId="{F409DBB3-0888-498B-89A0-61C18B1CE58A}" type="presOf" srcId="{BA2B92C6-FD41-4113-99C2-C9EB40E54E12}" destId="{2835EF88-924D-427C-BA17-DF08E3A7760B}" srcOrd="0" destOrd="0" presId="urn:microsoft.com/office/officeart/2005/8/layout/default"/>
    <dgm:cxn modelId="{717791C8-329F-44F5-AD86-16017024F3EE}" type="presOf" srcId="{9F071F82-B4A4-4D11-809D-9DCE9D7CE0B2}" destId="{3FF4E2C6-4A11-4F3A-9043-542A026C93FA}" srcOrd="0" destOrd="0" presId="urn:microsoft.com/office/officeart/2005/8/layout/default"/>
    <dgm:cxn modelId="{4C1B60E1-8193-48B5-AECC-7F51B8031372}" srcId="{3749C3B0-414B-42D0-8B51-98A7A544464D}" destId="{66925FAB-BBDC-4F4A-BC52-5020F132F6D5}" srcOrd="5" destOrd="0" parTransId="{D7126CEE-79A4-487A-9A5F-D61D607404B2}" sibTransId="{BDE03B42-3587-4649-9B4B-4CB62F75CA71}"/>
    <dgm:cxn modelId="{9A63C6E4-F006-42D8-8312-FE9635187FBA}" srcId="{3749C3B0-414B-42D0-8B51-98A7A544464D}" destId="{9F071F82-B4A4-4D11-809D-9DCE9D7CE0B2}" srcOrd="7" destOrd="0" parTransId="{24444F45-419E-473F-8439-A055C8545341}" sibTransId="{A9D9E4A8-5DEB-4062-A22B-14FCBFF64249}"/>
    <dgm:cxn modelId="{F43FCB21-8038-4A5F-AC99-66A55C8759D3}" type="presParOf" srcId="{ED450322-F90B-4BA7-A082-1E305C3DEC0E}" destId="{2835EF88-924D-427C-BA17-DF08E3A7760B}" srcOrd="0" destOrd="0" presId="urn:microsoft.com/office/officeart/2005/8/layout/default"/>
    <dgm:cxn modelId="{CC20C73B-B194-4F49-89AB-18DC9F868A13}" type="presParOf" srcId="{ED450322-F90B-4BA7-A082-1E305C3DEC0E}" destId="{80F0DB72-3B5F-495E-8BD1-B7B85B1E5DC0}" srcOrd="1" destOrd="0" presId="urn:microsoft.com/office/officeart/2005/8/layout/default"/>
    <dgm:cxn modelId="{16010C60-891D-4B55-A928-E679613F9C68}" type="presParOf" srcId="{ED450322-F90B-4BA7-A082-1E305C3DEC0E}" destId="{42F925BF-7FBF-4B60-B5D3-21B419E79B57}" srcOrd="2" destOrd="0" presId="urn:microsoft.com/office/officeart/2005/8/layout/default"/>
    <dgm:cxn modelId="{9E92FE38-F00C-46D1-BFBE-893DC997B803}" type="presParOf" srcId="{ED450322-F90B-4BA7-A082-1E305C3DEC0E}" destId="{6F9EF98C-F063-478F-8CAA-544746EB3E69}" srcOrd="3" destOrd="0" presId="urn:microsoft.com/office/officeart/2005/8/layout/default"/>
    <dgm:cxn modelId="{E8D5FA48-19B4-4EFB-B101-EC4898588A8F}" type="presParOf" srcId="{ED450322-F90B-4BA7-A082-1E305C3DEC0E}" destId="{FDE47E68-F8EB-49A8-9703-79AB929F8F58}" srcOrd="4" destOrd="0" presId="urn:microsoft.com/office/officeart/2005/8/layout/default"/>
    <dgm:cxn modelId="{3FA91001-6A46-43FC-BFB9-4A004C0B83CB}" type="presParOf" srcId="{ED450322-F90B-4BA7-A082-1E305C3DEC0E}" destId="{11F6F5D3-69B5-4696-B07D-029FAD28FDC4}" srcOrd="5" destOrd="0" presId="urn:microsoft.com/office/officeart/2005/8/layout/default"/>
    <dgm:cxn modelId="{5F8D9188-9F04-4F46-955C-DA3C954D591E}" type="presParOf" srcId="{ED450322-F90B-4BA7-A082-1E305C3DEC0E}" destId="{DA64D988-9E3D-481A-A88C-E5AE0EC3C90D}" srcOrd="6" destOrd="0" presId="urn:microsoft.com/office/officeart/2005/8/layout/default"/>
    <dgm:cxn modelId="{679F0BDA-870E-4A62-9A14-3CEC3D9F1CA9}" type="presParOf" srcId="{ED450322-F90B-4BA7-A082-1E305C3DEC0E}" destId="{3C8B677A-7988-4BBE-9649-6EF80818B980}" srcOrd="7" destOrd="0" presId="urn:microsoft.com/office/officeart/2005/8/layout/default"/>
    <dgm:cxn modelId="{8A0F8439-16DD-4D50-AE25-63C3A218B07B}" type="presParOf" srcId="{ED450322-F90B-4BA7-A082-1E305C3DEC0E}" destId="{09BB8F6E-4C59-42BF-9AFB-2C0323A726F6}" srcOrd="8" destOrd="0" presId="urn:microsoft.com/office/officeart/2005/8/layout/default"/>
    <dgm:cxn modelId="{341E40A5-35FC-4A29-8C27-FF69A71737B1}" type="presParOf" srcId="{ED450322-F90B-4BA7-A082-1E305C3DEC0E}" destId="{3CA97A71-097B-4194-96B6-850EC942062A}" srcOrd="9" destOrd="0" presId="urn:microsoft.com/office/officeart/2005/8/layout/default"/>
    <dgm:cxn modelId="{A0BC3FBC-D7CD-4AC5-8BCC-9914BFBA3502}" type="presParOf" srcId="{ED450322-F90B-4BA7-A082-1E305C3DEC0E}" destId="{D10B8BEF-736F-4E57-94C6-FD9DC1B6A16E}" srcOrd="10" destOrd="0" presId="urn:microsoft.com/office/officeart/2005/8/layout/default"/>
    <dgm:cxn modelId="{3066023D-11AB-4A3B-96DD-877BF40DFC50}" type="presParOf" srcId="{ED450322-F90B-4BA7-A082-1E305C3DEC0E}" destId="{6EF2B5F7-6D68-4940-8173-55E075905352}" srcOrd="11" destOrd="0" presId="urn:microsoft.com/office/officeart/2005/8/layout/default"/>
    <dgm:cxn modelId="{C240C031-63D6-40B4-8FE7-C4E595504761}" type="presParOf" srcId="{ED450322-F90B-4BA7-A082-1E305C3DEC0E}" destId="{F9092FF0-0A7E-4638-BA3A-D11E3B110ECC}" srcOrd="12" destOrd="0" presId="urn:microsoft.com/office/officeart/2005/8/layout/default"/>
    <dgm:cxn modelId="{2C7F5A85-0368-4F23-A675-62F9D6AB78E0}" type="presParOf" srcId="{ED450322-F90B-4BA7-A082-1E305C3DEC0E}" destId="{A2497E80-8F29-46C5-B5D0-DA7BFF241BC6}" srcOrd="13" destOrd="0" presId="urn:microsoft.com/office/officeart/2005/8/layout/default"/>
    <dgm:cxn modelId="{DFCB5704-498C-4FCF-8584-0499A795BF47}" type="presParOf" srcId="{ED450322-F90B-4BA7-A082-1E305C3DEC0E}" destId="{3FF4E2C6-4A11-4F3A-9043-542A026C93FA}"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49C3B0-414B-42D0-8B51-98A7A544464D}"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D7F4D55B-1E38-4BC2-8797-B6BCD75870AA}">
      <dgm:prSet phldr="0"/>
      <dgm:spPr/>
      <dgm:t>
        <a:bodyPr/>
        <a:lstStyle/>
        <a:p>
          <a:pPr rtl="0"/>
          <a:r>
            <a:rPr lang="en-US">
              <a:latin typeface="Calibri"/>
              <a:cs typeface="Calibri"/>
            </a:rPr>
            <a:t>People who live in lower levels of buildings </a:t>
          </a:r>
        </a:p>
      </dgm:t>
    </dgm:pt>
    <dgm:pt modelId="{BBBCDFEB-5910-4269-BD4D-7071061266DA}" type="parTrans" cxnId="{A662A0EB-E646-4876-8649-FD193C3FE1AF}">
      <dgm:prSet/>
      <dgm:spPr/>
      <dgm:t>
        <a:bodyPr/>
        <a:lstStyle/>
        <a:p>
          <a:endParaRPr lang="en-US"/>
        </a:p>
      </dgm:t>
    </dgm:pt>
    <dgm:pt modelId="{BEC735C9-B471-4569-9F28-8C72FA897366}" type="sibTrans" cxnId="{A662A0EB-E646-4876-8649-FD193C3FE1AF}">
      <dgm:prSet/>
      <dgm:spPr/>
      <dgm:t>
        <a:bodyPr/>
        <a:lstStyle/>
        <a:p>
          <a:endParaRPr lang="en-US"/>
        </a:p>
      </dgm:t>
    </dgm:pt>
    <dgm:pt modelId="{4CE2E0D4-F968-4C66-8C48-169421771BE6}">
      <dgm:prSet phldr="0"/>
      <dgm:spPr/>
      <dgm:t>
        <a:bodyPr/>
        <a:lstStyle/>
        <a:p>
          <a:pPr rtl="0"/>
          <a:r>
            <a:rPr lang="en-US">
              <a:latin typeface="Tw Cen MT" panose="020B0602020104020603"/>
            </a:rPr>
            <a:t>People who live in flood zones</a:t>
          </a:r>
        </a:p>
      </dgm:t>
    </dgm:pt>
    <dgm:pt modelId="{676FDC60-D42F-41A5-804E-E4014BE49473}" type="parTrans" cxnId="{76DB1CED-2F62-4F7D-A585-F76EB6A74C4A}">
      <dgm:prSet/>
      <dgm:spPr/>
      <dgm:t>
        <a:bodyPr/>
        <a:lstStyle/>
        <a:p>
          <a:endParaRPr lang="en-US"/>
        </a:p>
      </dgm:t>
    </dgm:pt>
    <dgm:pt modelId="{A08EABD3-1D37-4C71-94E8-4A92FC48CB7B}" type="sibTrans" cxnId="{76DB1CED-2F62-4F7D-A585-F76EB6A74C4A}">
      <dgm:prSet/>
      <dgm:spPr/>
      <dgm:t>
        <a:bodyPr/>
        <a:lstStyle/>
        <a:p>
          <a:endParaRPr lang="en-US"/>
        </a:p>
      </dgm:t>
    </dgm:pt>
    <dgm:pt modelId="{ED450322-F90B-4BA7-A082-1E305C3DEC0E}" type="pres">
      <dgm:prSet presAssocID="{3749C3B0-414B-42D0-8B51-98A7A544464D}" presName="diagram" presStyleCnt="0">
        <dgm:presLayoutVars>
          <dgm:dir/>
          <dgm:resizeHandles val="exact"/>
        </dgm:presLayoutVars>
      </dgm:prSet>
      <dgm:spPr/>
    </dgm:pt>
    <dgm:pt modelId="{3CA666DE-DAC2-457E-8664-151F9FBDA16B}" type="pres">
      <dgm:prSet presAssocID="{4CE2E0D4-F968-4C66-8C48-169421771BE6}" presName="node" presStyleLbl="node1" presStyleIdx="0" presStyleCnt="2">
        <dgm:presLayoutVars>
          <dgm:bulletEnabled val="1"/>
        </dgm:presLayoutVars>
      </dgm:prSet>
      <dgm:spPr/>
    </dgm:pt>
    <dgm:pt modelId="{25B5E2AD-63D4-4390-9374-25152DBBE25D}" type="pres">
      <dgm:prSet presAssocID="{A08EABD3-1D37-4C71-94E8-4A92FC48CB7B}" presName="sibTrans" presStyleCnt="0"/>
      <dgm:spPr/>
    </dgm:pt>
    <dgm:pt modelId="{5AE55D48-26DD-4552-AA20-B87B45CEBFD7}" type="pres">
      <dgm:prSet presAssocID="{D7F4D55B-1E38-4BC2-8797-B6BCD75870AA}" presName="node" presStyleLbl="node1" presStyleIdx="1" presStyleCnt="2">
        <dgm:presLayoutVars>
          <dgm:bulletEnabled val="1"/>
        </dgm:presLayoutVars>
      </dgm:prSet>
      <dgm:spPr/>
    </dgm:pt>
  </dgm:ptLst>
  <dgm:cxnLst>
    <dgm:cxn modelId="{6821EF10-6974-4287-ABAE-DE27C5C255A8}" type="presOf" srcId="{D7F4D55B-1E38-4BC2-8797-B6BCD75870AA}" destId="{5AE55D48-26DD-4552-AA20-B87B45CEBFD7}" srcOrd="0" destOrd="0" presId="urn:microsoft.com/office/officeart/2005/8/layout/default"/>
    <dgm:cxn modelId="{E7691E6C-78C0-46B2-9E35-6E5E4EA2A79E}" type="presOf" srcId="{3749C3B0-414B-42D0-8B51-98A7A544464D}" destId="{ED450322-F90B-4BA7-A082-1E305C3DEC0E}" srcOrd="0" destOrd="0" presId="urn:microsoft.com/office/officeart/2005/8/layout/default"/>
    <dgm:cxn modelId="{31505692-3AC9-49DA-8B70-579C18712BFF}" type="presOf" srcId="{4CE2E0D4-F968-4C66-8C48-169421771BE6}" destId="{3CA666DE-DAC2-457E-8664-151F9FBDA16B}" srcOrd="0" destOrd="0" presId="urn:microsoft.com/office/officeart/2005/8/layout/default"/>
    <dgm:cxn modelId="{A662A0EB-E646-4876-8649-FD193C3FE1AF}" srcId="{3749C3B0-414B-42D0-8B51-98A7A544464D}" destId="{D7F4D55B-1E38-4BC2-8797-B6BCD75870AA}" srcOrd="1" destOrd="0" parTransId="{BBBCDFEB-5910-4269-BD4D-7071061266DA}" sibTransId="{BEC735C9-B471-4569-9F28-8C72FA897366}"/>
    <dgm:cxn modelId="{76DB1CED-2F62-4F7D-A585-F76EB6A74C4A}" srcId="{3749C3B0-414B-42D0-8B51-98A7A544464D}" destId="{4CE2E0D4-F968-4C66-8C48-169421771BE6}" srcOrd="0" destOrd="0" parTransId="{676FDC60-D42F-41A5-804E-E4014BE49473}" sibTransId="{A08EABD3-1D37-4C71-94E8-4A92FC48CB7B}"/>
    <dgm:cxn modelId="{59738779-9AE0-4B90-A660-9CD216DD94FC}" type="presParOf" srcId="{ED450322-F90B-4BA7-A082-1E305C3DEC0E}" destId="{3CA666DE-DAC2-457E-8664-151F9FBDA16B}" srcOrd="0" destOrd="0" presId="urn:microsoft.com/office/officeart/2005/8/layout/default"/>
    <dgm:cxn modelId="{73F232CB-F40B-4AD4-BA45-D7F20D22702B}" type="presParOf" srcId="{ED450322-F90B-4BA7-A082-1E305C3DEC0E}" destId="{25B5E2AD-63D4-4390-9374-25152DBBE25D}" srcOrd="1" destOrd="0" presId="urn:microsoft.com/office/officeart/2005/8/layout/default"/>
    <dgm:cxn modelId="{156C7A30-1464-45F5-A0E5-7323DDD2B14C}" type="presParOf" srcId="{ED450322-F90B-4BA7-A082-1E305C3DEC0E}" destId="{5AE55D48-26DD-4552-AA20-B87B45CEBFD7}" srcOrd="2" destOrd="0" presId="urn:microsoft.com/office/officeart/2005/8/layout/default"/>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9C0E6-8751-4841-9117-59CEC7F02B87}">
      <dsp:nvSpPr>
        <dsp:cNvPr id="0" name=""/>
        <dsp:cNvSpPr/>
      </dsp:nvSpPr>
      <dsp:spPr>
        <a:xfrm>
          <a:off x="455052" y="0"/>
          <a:ext cx="1254220" cy="69678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475460" y="20408"/>
        <a:ext cx="1213404" cy="655973"/>
      </dsp:txXfrm>
    </dsp:sp>
    <dsp:sp modelId="{727BF0B9-3DC2-48D8-801D-06102A02D70A}">
      <dsp:nvSpPr>
        <dsp:cNvPr id="0" name=""/>
        <dsp:cNvSpPr/>
      </dsp:nvSpPr>
      <dsp:spPr>
        <a:xfrm>
          <a:off x="2266704" y="0"/>
          <a:ext cx="1254220" cy="69678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US" sz="3200" kern="1200">
            <a:solidFill>
              <a:schemeClr val="bg1"/>
            </a:solidFill>
            <a:latin typeface="Tw Cen MT" panose="020B0602020104020603" pitchFamily="34" charset="0"/>
          </a:endParaRPr>
        </a:p>
      </dsp:txBody>
      <dsp:txXfrm>
        <a:off x="2287112" y="20408"/>
        <a:ext cx="1213404" cy="655973"/>
      </dsp:txXfrm>
    </dsp:sp>
    <dsp:sp modelId="{A2AE121F-6D51-4B28-BE7F-6878787D8552}">
      <dsp:nvSpPr>
        <dsp:cNvPr id="0" name=""/>
        <dsp:cNvSpPr/>
      </dsp:nvSpPr>
      <dsp:spPr>
        <a:xfrm>
          <a:off x="1726693" y="2961354"/>
          <a:ext cx="522591" cy="522591"/>
        </a:xfrm>
        <a:prstGeom prst="triangle">
          <a:avLst/>
        </a:prstGeom>
        <a:solidFill>
          <a:schemeClr val="bg1">
            <a:lumMod val="85000"/>
            <a:alpha val="90000"/>
          </a:schemeClr>
        </a:solidFill>
        <a:ln w="12700" cap="flat" cmpd="sng" algn="ctr">
          <a:solidFill>
            <a:schemeClr val="bg1">
              <a:lumMod val="85000"/>
              <a:alpha val="90000"/>
            </a:schemeClr>
          </a:solidFill>
          <a:prstDash val="solid"/>
          <a:miter lim="800000"/>
        </a:ln>
        <a:effectLst/>
      </dsp:spPr>
      <dsp:style>
        <a:lnRef idx="2">
          <a:scrgbClr r="0" g="0" b="0"/>
        </a:lnRef>
        <a:fillRef idx="1">
          <a:scrgbClr r="0" g="0" b="0"/>
        </a:fillRef>
        <a:effectRef idx="0">
          <a:scrgbClr r="0" g="0" b="0"/>
        </a:effectRef>
        <a:fontRef idx="minor"/>
      </dsp:style>
    </dsp:sp>
    <dsp:sp modelId="{D145EE6D-69AD-494C-822A-48D062F6EF45}">
      <dsp:nvSpPr>
        <dsp:cNvPr id="0" name=""/>
        <dsp:cNvSpPr/>
      </dsp:nvSpPr>
      <dsp:spPr>
        <a:xfrm rot="21360000">
          <a:off x="419734" y="2737417"/>
          <a:ext cx="3136509" cy="219326"/>
        </a:xfrm>
        <a:prstGeom prst="rect">
          <a:avLst/>
        </a:prstGeom>
        <a:solidFill>
          <a:schemeClr val="bg1">
            <a:lumMod val="85000"/>
            <a:alpha val="90000"/>
          </a:schemeClr>
        </a:solidFill>
        <a:ln w="12700" cap="flat" cmpd="sng" algn="ctr">
          <a:solidFill>
            <a:schemeClr val="bg1">
              <a:lumMod val="85000"/>
              <a:alpha val="90000"/>
            </a:schemeClr>
          </a:solidFill>
          <a:prstDash val="solid"/>
          <a:miter lim="800000"/>
        </a:ln>
        <a:effectLst/>
      </dsp:spPr>
      <dsp:style>
        <a:lnRef idx="2">
          <a:scrgbClr r="0" g="0" b="0"/>
        </a:lnRef>
        <a:fillRef idx="1">
          <a:scrgbClr r="0" g="0" b="0"/>
        </a:fillRef>
        <a:effectRef idx="0">
          <a:scrgbClr r="0" g="0" b="0"/>
        </a:effectRef>
        <a:fontRef idx="minor"/>
      </dsp:style>
    </dsp:sp>
    <dsp:sp modelId="{5A90CF05-A4B8-4C90-B344-89DFE6391776}">
      <dsp:nvSpPr>
        <dsp:cNvPr id="0" name=""/>
        <dsp:cNvSpPr/>
      </dsp:nvSpPr>
      <dsp:spPr>
        <a:xfrm rot="21360000">
          <a:off x="401798" y="1855566"/>
          <a:ext cx="1291050" cy="915547"/>
        </a:xfrm>
        <a:prstGeom prst="roundRect">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Tw Cen MT" panose="020B0602020104020603" pitchFamily="34" charset="0"/>
            </a:rPr>
            <a:t>Exposure</a:t>
          </a:r>
        </a:p>
      </dsp:txBody>
      <dsp:txXfrm>
        <a:off x="446491" y="1900259"/>
        <a:ext cx="1201664" cy="826161"/>
      </dsp:txXfrm>
    </dsp:sp>
    <dsp:sp modelId="{E61903C5-19E7-4DA1-9DDF-6BACFE9AC9E2}">
      <dsp:nvSpPr>
        <dsp:cNvPr id="0" name=""/>
        <dsp:cNvSpPr/>
      </dsp:nvSpPr>
      <dsp:spPr>
        <a:xfrm rot="21360000">
          <a:off x="332119" y="907933"/>
          <a:ext cx="1291050" cy="915547"/>
        </a:xfrm>
        <a:prstGeom prst="roundRect">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Tw Cen MT" panose="020B0602020104020603" pitchFamily="34" charset="0"/>
            </a:rPr>
            <a:t>Sensitivity</a:t>
          </a:r>
        </a:p>
      </dsp:txBody>
      <dsp:txXfrm>
        <a:off x="376812" y="952626"/>
        <a:ext cx="1201664" cy="826161"/>
      </dsp:txXfrm>
    </dsp:sp>
    <dsp:sp modelId="{0D5BED4F-0861-40C8-961D-1BA946A4916E}">
      <dsp:nvSpPr>
        <dsp:cNvPr id="0" name=""/>
        <dsp:cNvSpPr/>
      </dsp:nvSpPr>
      <dsp:spPr>
        <a:xfrm rot="21360000">
          <a:off x="2196030" y="1730144"/>
          <a:ext cx="1291050" cy="915547"/>
        </a:xfrm>
        <a:prstGeom prst="roundRect">
          <a:avLst/>
        </a:prstGeom>
        <a:solidFill>
          <a:schemeClr val="accent6"/>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latin typeface="Tw Cen MT" panose="020B0602020104020603" pitchFamily="34" charset="0"/>
            </a:rPr>
            <a:t>Ability to Cope</a:t>
          </a:r>
        </a:p>
      </dsp:txBody>
      <dsp:txXfrm>
        <a:off x="2240723" y="1774837"/>
        <a:ext cx="1201664" cy="8261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35EF88-924D-427C-BA17-DF08E3A7760B}">
      <dsp:nvSpPr>
        <dsp:cNvPr id="0" name=""/>
        <dsp:cNvSpPr/>
      </dsp:nvSpPr>
      <dsp:spPr>
        <a:xfrm>
          <a:off x="0" y="219868"/>
          <a:ext cx="2218531" cy="13311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Older Adults (65+)</a:t>
          </a:r>
        </a:p>
      </dsp:txBody>
      <dsp:txXfrm>
        <a:off x="0" y="219868"/>
        <a:ext cx="2218531" cy="1331118"/>
      </dsp:txXfrm>
    </dsp:sp>
    <dsp:sp modelId="{42F925BF-7FBF-4B60-B5D3-21B419E79B57}">
      <dsp:nvSpPr>
        <dsp:cNvPr id="0" name=""/>
        <dsp:cNvSpPr/>
      </dsp:nvSpPr>
      <dsp:spPr>
        <a:xfrm>
          <a:off x="2440384" y="219868"/>
          <a:ext cx="2218531" cy="13311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Infants &amp; Young Children</a:t>
          </a:r>
        </a:p>
      </dsp:txBody>
      <dsp:txXfrm>
        <a:off x="2440384" y="219868"/>
        <a:ext cx="2218531" cy="1331118"/>
      </dsp:txXfrm>
    </dsp:sp>
    <dsp:sp modelId="{FDE47E68-F8EB-49A8-9703-79AB929F8F58}">
      <dsp:nvSpPr>
        <dsp:cNvPr id="0" name=""/>
        <dsp:cNvSpPr/>
      </dsp:nvSpPr>
      <dsp:spPr>
        <a:xfrm>
          <a:off x="4880768" y="219868"/>
          <a:ext cx="2218531" cy="13311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People with Disabilities or Limited Mobility</a:t>
          </a:r>
        </a:p>
      </dsp:txBody>
      <dsp:txXfrm>
        <a:off x="4880768" y="219868"/>
        <a:ext cx="2218531" cy="1331118"/>
      </dsp:txXfrm>
    </dsp:sp>
    <dsp:sp modelId="{DA64D988-9E3D-481A-A88C-E5AE0EC3C90D}">
      <dsp:nvSpPr>
        <dsp:cNvPr id="0" name=""/>
        <dsp:cNvSpPr/>
      </dsp:nvSpPr>
      <dsp:spPr>
        <a:xfrm>
          <a:off x="0" y="1772840"/>
          <a:ext cx="2218531" cy="13311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People with Chronic Illnesses</a:t>
          </a:r>
        </a:p>
      </dsp:txBody>
      <dsp:txXfrm>
        <a:off x="0" y="1772840"/>
        <a:ext cx="2218531" cy="1331118"/>
      </dsp:txXfrm>
    </dsp:sp>
    <dsp:sp modelId="{09BB8F6E-4C59-42BF-9AFB-2C0323A726F6}">
      <dsp:nvSpPr>
        <dsp:cNvPr id="0" name=""/>
        <dsp:cNvSpPr/>
      </dsp:nvSpPr>
      <dsp:spPr>
        <a:xfrm>
          <a:off x="2440384" y="1772840"/>
          <a:ext cx="2218531" cy="13311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People who Live Alone or Are Bedridden</a:t>
          </a:r>
        </a:p>
      </dsp:txBody>
      <dsp:txXfrm>
        <a:off x="2440384" y="1772840"/>
        <a:ext cx="2218531" cy="1331118"/>
      </dsp:txXfrm>
    </dsp:sp>
    <dsp:sp modelId="{D10B8BEF-736F-4E57-94C6-FD9DC1B6A16E}">
      <dsp:nvSpPr>
        <dsp:cNvPr id="0" name=""/>
        <dsp:cNvSpPr/>
      </dsp:nvSpPr>
      <dsp:spPr>
        <a:xfrm>
          <a:off x="4880768" y="1772840"/>
          <a:ext cx="2218531" cy="13311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People Experiencing Homelessness</a:t>
          </a:r>
        </a:p>
      </dsp:txBody>
      <dsp:txXfrm>
        <a:off x="4880768" y="1772840"/>
        <a:ext cx="2218531" cy="1331118"/>
      </dsp:txXfrm>
    </dsp:sp>
    <dsp:sp modelId="{F9092FF0-0A7E-4638-BA3A-D11E3B110ECC}">
      <dsp:nvSpPr>
        <dsp:cNvPr id="0" name=""/>
        <dsp:cNvSpPr/>
      </dsp:nvSpPr>
      <dsp:spPr>
        <a:xfrm>
          <a:off x="1220192" y="3325812"/>
          <a:ext cx="2218531" cy="13311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Low-income Households</a:t>
          </a:r>
        </a:p>
      </dsp:txBody>
      <dsp:txXfrm>
        <a:off x="1220192" y="3325812"/>
        <a:ext cx="2218531" cy="1331118"/>
      </dsp:txXfrm>
    </dsp:sp>
    <dsp:sp modelId="{3FF4E2C6-4A11-4F3A-9043-542A026C93FA}">
      <dsp:nvSpPr>
        <dsp:cNvPr id="0" name=""/>
        <dsp:cNvSpPr/>
      </dsp:nvSpPr>
      <dsp:spPr>
        <a:xfrm>
          <a:off x="3660576" y="3325812"/>
          <a:ext cx="2218531" cy="13311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Households with limited English language skills</a:t>
          </a:r>
        </a:p>
      </dsp:txBody>
      <dsp:txXfrm>
        <a:off x="3660576" y="3325812"/>
        <a:ext cx="2218531" cy="13311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666DE-DAC2-457E-8664-151F9FBDA16B}">
      <dsp:nvSpPr>
        <dsp:cNvPr id="0" name=""/>
        <dsp:cNvSpPr/>
      </dsp:nvSpPr>
      <dsp:spPr>
        <a:xfrm>
          <a:off x="353209" y="992"/>
          <a:ext cx="3268154" cy="196089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a:latin typeface="Tw Cen MT" panose="020B0602020104020603"/>
            </a:rPr>
            <a:t>People who live in flood zones</a:t>
          </a:r>
        </a:p>
      </dsp:txBody>
      <dsp:txXfrm>
        <a:off x="353209" y="992"/>
        <a:ext cx="3268154" cy="1960892"/>
      </dsp:txXfrm>
    </dsp:sp>
    <dsp:sp modelId="{5AE55D48-26DD-4552-AA20-B87B45CEBFD7}">
      <dsp:nvSpPr>
        <dsp:cNvPr id="0" name=""/>
        <dsp:cNvSpPr/>
      </dsp:nvSpPr>
      <dsp:spPr>
        <a:xfrm>
          <a:off x="353209" y="2288700"/>
          <a:ext cx="3268154" cy="196089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a:latin typeface="Calibri"/>
              <a:cs typeface="Calibri"/>
            </a:rPr>
            <a:t>People who live in lower levels of buildings </a:t>
          </a:r>
        </a:p>
      </dsp:txBody>
      <dsp:txXfrm>
        <a:off x="353209" y="2288700"/>
        <a:ext cx="3268154" cy="1960892"/>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C4AA53-BB1B-48AF-B7F4-54CC88F57322}" type="datetimeFigureOut">
              <a:rPr lang="en-US" smtClean="0"/>
              <a:t>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F3FB4B-45CB-421E-B1DD-B5A9CDA38C85}" type="slidenum">
              <a:rPr lang="en-US" smtClean="0"/>
              <a:t>‹#›</a:t>
            </a:fld>
            <a:endParaRPr lang="en-US"/>
          </a:p>
        </p:txBody>
      </p:sp>
    </p:spTree>
    <p:extLst>
      <p:ext uri="{BB962C8B-B14F-4D97-AF65-F5344CB8AC3E}">
        <p14:creationId xmlns:p14="http://schemas.microsoft.com/office/powerpoint/2010/main" val="3762991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nychazardmitigation.com/hazard-specific/flooding/what-is-the-hazard/"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Hi Everyone, my name is ____, and today we will be discussing Flooding</a:t>
            </a:r>
          </a:p>
        </p:txBody>
      </p:sp>
      <p:sp>
        <p:nvSpPr>
          <p:cNvPr id="4" name="Slide Number Placeholder 3"/>
          <p:cNvSpPr>
            <a:spLocks noGrp="1"/>
          </p:cNvSpPr>
          <p:nvPr>
            <p:ph type="sldNum" sz="quarter" idx="5"/>
          </p:nvPr>
        </p:nvSpPr>
        <p:spPr/>
        <p:txBody>
          <a:bodyPr/>
          <a:lstStyle/>
          <a:p>
            <a:fld id="{A4F3FB4B-45CB-421E-B1DD-B5A9CDA38C85}" type="slidenum">
              <a:rPr lang="en-US" smtClean="0"/>
              <a:t>1</a:t>
            </a:fld>
            <a:endParaRPr lang="en-US"/>
          </a:p>
        </p:txBody>
      </p:sp>
    </p:spTree>
    <p:extLst>
      <p:ext uri="{BB962C8B-B14F-4D97-AF65-F5344CB8AC3E}">
        <p14:creationId xmlns:p14="http://schemas.microsoft.com/office/powerpoint/2010/main" val="232011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 this past summer (Summer 2023), there has been countless instances of major flooding events throughout the US and the rest of the world. But major flooding events also happen close to home. </a:t>
            </a:r>
            <a:r>
              <a:rPr lang="en-US"/>
              <a:t> A more recent example is the 11 inches of rain that happened in Leominster in September (2023). </a:t>
            </a:r>
            <a:r>
              <a:rPr lang="en-US">
                <a:cs typeface="Calibri"/>
              </a:rPr>
              <a:t>Check</a:t>
            </a:r>
            <a:r>
              <a:rPr lang="en-US">
                <a:ea typeface="Calibri"/>
                <a:cs typeface="Calibri"/>
              </a:rPr>
              <a:t> out this video about flooding that happened from the August 8th storm in different parts of Massachusetts.</a:t>
            </a:r>
            <a:endParaRPr lang="en-US">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10</a:t>
            </a:fld>
            <a:endParaRPr lang="en-US"/>
          </a:p>
        </p:txBody>
      </p:sp>
    </p:spTree>
    <p:extLst>
      <p:ext uri="{BB962C8B-B14F-4D97-AF65-F5344CB8AC3E}">
        <p14:creationId xmlns:p14="http://schemas.microsoft.com/office/powerpoint/2010/main" val="2436754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You also may remember the major rain event that produced floods that wiped out countless farms and the capital of Vermont this past summer too. By a show of hands, does anyone experience flooding when it rains or experienced flooding for the first time this summer? Feel free to share your experience if you feel comfortable. </a:t>
            </a:r>
          </a:p>
        </p:txBody>
      </p:sp>
      <p:sp>
        <p:nvSpPr>
          <p:cNvPr id="4" name="Slide Number Placeholder 3"/>
          <p:cNvSpPr>
            <a:spLocks noGrp="1"/>
          </p:cNvSpPr>
          <p:nvPr>
            <p:ph type="sldNum" sz="quarter" idx="5"/>
          </p:nvPr>
        </p:nvSpPr>
        <p:spPr/>
        <p:txBody>
          <a:bodyPr/>
          <a:lstStyle/>
          <a:p>
            <a:fld id="{A4F3FB4B-45CB-421E-B1DD-B5A9CDA38C85}" type="slidenum">
              <a:rPr lang="en-US" smtClean="0"/>
              <a:t>11</a:t>
            </a:fld>
            <a:endParaRPr lang="en-US"/>
          </a:p>
        </p:txBody>
      </p:sp>
    </p:spTree>
    <p:extLst>
      <p:ext uri="{BB962C8B-B14F-4D97-AF65-F5344CB8AC3E}">
        <p14:creationId xmlns:p14="http://schemas.microsoft.com/office/powerpoint/2010/main" val="683189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I know you have seen this slide in previous presentations, but to refresh everyone's memories, climate change is making the world warmer, wetter, and weirder, and today we are focusing on the wetter part and why its getting weirded from climate change. </a:t>
            </a: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12</a:t>
            </a:fld>
            <a:endParaRPr lang="en-US"/>
          </a:p>
        </p:txBody>
      </p:sp>
    </p:spTree>
    <p:extLst>
      <p:ext uri="{BB962C8B-B14F-4D97-AF65-F5344CB8AC3E}">
        <p14:creationId xmlns:p14="http://schemas.microsoft.com/office/powerpoint/2010/main" val="2098909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The impacts of these changes will be felt directly in the moment and indirectly, after the event or over time. </a:t>
            </a:r>
            <a:endParaRPr lang="en-US">
              <a:ea typeface="Calibri" panose="020F0502020204030204"/>
              <a:cs typeface="Calibri" panose="020F0502020204030204"/>
            </a:endParaRPr>
          </a:p>
          <a:p>
            <a:pPr marL="171450" indent="-171450">
              <a:buFont typeface="Arial"/>
              <a:buChar char="•"/>
            </a:pPr>
            <a:r>
              <a:rPr lang="en-US"/>
              <a:t>Climate will impact everything from health to housing. From increases in heat illnesses and diseases from ticks due to heat, damaged roads/housing from storms or heat, disruptions to essential services and power or communication networks. </a:t>
            </a:r>
            <a:endParaRPr lang="en-US">
              <a:ea typeface="Calibri"/>
              <a:cs typeface="Calibri"/>
            </a:endParaRPr>
          </a:p>
          <a:p>
            <a:pPr marL="171450" indent="-171450">
              <a:buFont typeface="Arial"/>
              <a:buChar char="•"/>
            </a:pPr>
            <a:r>
              <a:rPr lang="en-US"/>
              <a:t>Economy and mental health impacts that radiate out from that.</a:t>
            </a:r>
            <a:endParaRPr lang="en-US">
              <a:ea typeface="Calibri"/>
              <a:cs typeface="Calibri"/>
            </a:endParaRPr>
          </a:p>
          <a:p>
            <a:pPr marL="171450" indent="-171450">
              <a:buFont typeface="Arial"/>
              <a:buChar char="•"/>
            </a:pPr>
            <a:r>
              <a:rPr lang="en-US">
                <a:ea typeface="Calibri"/>
                <a:cs typeface="Calibri"/>
              </a:rPr>
              <a:t>Today we are going to focus on the wetter part of warmer, wetter, and weirder</a:t>
            </a:r>
          </a:p>
        </p:txBody>
      </p:sp>
      <p:sp>
        <p:nvSpPr>
          <p:cNvPr id="4" name="Slide Number Placeholder 3"/>
          <p:cNvSpPr>
            <a:spLocks noGrp="1"/>
          </p:cNvSpPr>
          <p:nvPr>
            <p:ph type="sldNum" sz="quarter" idx="5"/>
          </p:nvPr>
        </p:nvSpPr>
        <p:spPr/>
        <p:txBody>
          <a:bodyPr/>
          <a:lstStyle/>
          <a:p>
            <a:fld id="{A4F3FB4B-45CB-421E-B1DD-B5A9CDA38C85}" type="slidenum">
              <a:rPr lang="en-US" smtClean="0"/>
              <a:t>13</a:t>
            </a:fld>
            <a:endParaRPr lang="en-US"/>
          </a:p>
        </p:txBody>
      </p:sp>
    </p:spTree>
    <p:extLst>
      <p:ext uri="{BB962C8B-B14F-4D97-AF65-F5344CB8AC3E}">
        <p14:creationId xmlns:p14="http://schemas.microsoft.com/office/powerpoint/2010/main" val="779169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171450">
              <a:lnSpc>
                <a:spcPct val="90000"/>
              </a:lnSpc>
              <a:spcAft>
                <a:spcPts val="600"/>
              </a:spcAft>
              <a:buFont typeface="Arial,Sans-Serif"/>
              <a:buChar char="•"/>
            </a:pPr>
            <a:r>
              <a:rPr lang="en-US"/>
              <a:t>Climate change will worsen the impacts of flooding by intensifying heavy precipitation events, sea level rise, and become more destructive and dangerous</a:t>
            </a:r>
          </a:p>
          <a:p>
            <a:pPr marL="228600" indent="-171450">
              <a:lnSpc>
                <a:spcPct val="90000"/>
              </a:lnSpc>
              <a:spcAft>
                <a:spcPts val="600"/>
              </a:spcAft>
              <a:buFont typeface="Arial,Sans-Serif"/>
              <a:buChar char="•"/>
            </a:pPr>
            <a:r>
              <a:rPr lang="en-US" b="1"/>
              <a:t>Impacts of flooding on health:</a:t>
            </a:r>
            <a:endParaRPr lang="en-US" b="1">
              <a:cs typeface="Calibri"/>
            </a:endParaRPr>
          </a:p>
          <a:p>
            <a:pPr marL="628650" lvl="1" indent="-228600">
              <a:lnSpc>
                <a:spcPct val="90000"/>
              </a:lnSpc>
              <a:spcAft>
                <a:spcPts val="600"/>
              </a:spcAft>
              <a:buFont typeface="Arial,Sans-Serif"/>
              <a:buChar char="•"/>
            </a:pPr>
            <a:r>
              <a:rPr lang="en-US"/>
              <a:t>During flooding events, there is the risk of accidents and drowning </a:t>
            </a:r>
          </a:p>
          <a:p>
            <a:pPr marL="628650" lvl="1" indent="-228600">
              <a:lnSpc>
                <a:spcPct val="90000"/>
              </a:lnSpc>
              <a:spcAft>
                <a:spcPts val="600"/>
              </a:spcAft>
              <a:buFont typeface="Arial,Sans-Serif"/>
              <a:buChar char="•"/>
              <a:defRPr/>
            </a:pPr>
            <a:r>
              <a:rPr lang="en-US"/>
              <a:t>Water-borne infectious diseases – </a:t>
            </a:r>
            <a:r>
              <a:rPr lang="en-US">
                <a:cs typeface="Calibri"/>
              </a:rPr>
              <a:t>FLOOD WATER IS NOT CLEAN WATER. All flood waters contain pathogens. This is dangerous if you are in the flood water, but it can also be dangerous if you swim or fish in rivers, lakes, ponds after. Drain water is not cleaned before moving it to the river. </a:t>
            </a:r>
          </a:p>
          <a:p>
            <a:pPr marL="628650" lvl="1" indent="-228600">
              <a:lnSpc>
                <a:spcPct val="90000"/>
              </a:lnSpc>
              <a:spcAft>
                <a:spcPts val="600"/>
              </a:spcAft>
              <a:buFont typeface="Arial,Sans-Serif"/>
              <a:buChar char="•"/>
            </a:pPr>
            <a:r>
              <a:rPr lang="en-US">
                <a:cs typeface="Calibri"/>
              </a:rPr>
              <a:t>The displacement that occurs – financial implications, disruptions to routine, need to pull heavily on resources (this is particularly complicated in renter situations)</a:t>
            </a:r>
            <a:endParaRPr lang="en-US"/>
          </a:p>
          <a:p>
            <a:pPr marL="628650" lvl="1" indent="-228600">
              <a:lnSpc>
                <a:spcPct val="90000"/>
              </a:lnSpc>
              <a:spcAft>
                <a:spcPts val="600"/>
              </a:spcAft>
              <a:buFont typeface="Arial,Sans-Serif"/>
              <a:buChar char="•"/>
            </a:pPr>
            <a:r>
              <a:rPr lang="en-US"/>
              <a:t>Longer term health impacts - Trauma and mental health impacts. Floods create conditions for indoor mold growth, negatively impacting air quality and respiratory illnesses. </a:t>
            </a:r>
            <a:endParaRPr lang="en-US">
              <a:cs typeface="Calibri"/>
            </a:endParaRPr>
          </a:p>
          <a:p>
            <a:pPr marL="171450" indent="-171450">
              <a:buFont typeface="Arial,Sans-Serif"/>
              <a:buChar char="•"/>
            </a:pPr>
            <a:r>
              <a:rPr lang="en-US" b="1"/>
              <a:t>Damage to infrastructure </a:t>
            </a:r>
            <a:endParaRPr lang="en-US"/>
          </a:p>
          <a:p>
            <a:pPr marL="171450" lvl="1" indent="-171450">
              <a:buFont typeface="Arial,Sans-Serif"/>
              <a:buChar char="•"/>
            </a:pPr>
            <a:r>
              <a:rPr lang="en-US"/>
              <a:t>Road closures, flooded buildings/train stations, etc.</a:t>
            </a:r>
            <a:endParaRPr lang="en-US">
              <a:cs typeface="Calibri"/>
            </a:endParaRPr>
          </a:p>
          <a:p>
            <a:pPr marL="171450" lvl="1" indent="-171450">
              <a:buFont typeface="Arial,Sans-Serif"/>
              <a:buChar char="•"/>
            </a:pPr>
            <a:r>
              <a:rPr lang="en-US"/>
              <a:t>Homes: basement flooding (chronic moisture), potential septic backflow </a:t>
            </a:r>
            <a:endParaRPr lang="en-US">
              <a:cs typeface="Calibri"/>
            </a:endParaRPr>
          </a:p>
          <a:p>
            <a:pPr marL="171450" indent="-171450">
              <a:buFont typeface="Arial,Sans-Serif"/>
              <a:buChar char="•"/>
            </a:pPr>
            <a:r>
              <a:rPr lang="en-US" b="1"/>
              <a:t>Disruption to essential services</a:t>
            </a:r>
            <a:endParaRPr lang="en-US"/>
          </a:p>
          <a:p>
            <a:pPr marL="171450" lvl="1" indent="-171450">
              <a:buFont typeface="Arial,Sans-Serif"/>
              <a:buChar char="•"/>
            </a:pPr>
            <a:r>
              <a:rPr lang="en-US"/>
              <a:t>Constrained utility, medical services, emergency response</a:t>
            </a:r>
            <a:endParaRPr lang="en-US">
              <a:cs typeface="Calibri"/>
            </a:endParaRPr>
          </a:p>
          <a:p>
            <a:pPr marL="171450" indent="-171450">
              <a:buFont typeface="Arial,Sans-Serif"/>
              <a:buChar char="•"/>
            </a:pPr>
            <a:r>
              <a:rPr lang="en-US" b="1"/>
              <a:t>Economy</a:t>
            </a:r>
            <a:endParaRPr lang="en-US"/>
          </a:p>
          <a:p>
            <a:pPr marL="171450" lvl="1" indent="-171450">
              <a:buFont typeface="Arial,Sans-Serif"/>
              <a:buChar char="•"/>
            </a:pPr>
            <a:r>
              <a:rPr lang="en-US"/>
              <a:t>Property damage to local businesses, supply chain interruptions</a:t>
            </a:r>
            <a:endParaRPr lang="en-US">
              <a:cs typeface="Calibri"/>
            </a:endParaRPr>
          </a:p>
          <a:p>
            <a:pPr marL="171450" lvl="1" indent="-171450">
              <a:buFont typeface="Arial,Sans-Serif"/>
              <a:buChar char="•"/>
            </a:pPr>
            <a:endParaRPr lang="en-US">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14</a:t>
            </a:fld>
            <a:endParaRPr lang="en-US"/>
          </a:p>
        </p:txBody>
      </p:sp>
    </p:spTree>
    <p:extLst>
      <p:ext uri="{BB962C8B-B14F-4D97-AF65-F5344CB8AC3E}">
        <p14:creationId xmlns:p14="http://schemas.microsoft.com/office/powerpoint/2010/main" val="3534509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I want to pause to see if anyone has any questions about what we covered so far about the impacts of flooding and how climate change will intensify flooding as we know today. </a:t>
            </a:r>
            <a:endParaRPr lang="en-US"/>
          </a:p>
          <a:p>
            <a:pPr marL="171450" indent="-171450">
              <a:buFont typeface="Arial"/>
              <a:buChar char="•"/>
            </a:pPr>
            <a:r>
              <a:rPr lang="en-US">
                <a:ea typeface="Calibri"/>
                <a:cs typeface="Calibri"/>
              </a:rPr>
              <a:t>If no one has any further questions, we will move on to the different types of floods that are common or will become common in Cambridge </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15</a:t>
            </a:fld>
            <a:endParaRPr lang="en-US"/>
          </a:p>
        </p:txBody>
      </p:sp>
    </p:spTree>
    <p:extLst>
      <p:ext uri="{BB962C8B-B14F-4D97-AF65-F5344CB8AC3E}">
        <p14:creationId xmlns:p14="http://schemas.microsoft.com/office/powerpoint/2010/main" val="1710108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defRPr/>
            </a:pPr>
            <a:r>
              <a:rPr lang="en-US">
                <a:solidFill>
                  <a:srgbClr val="000000"/>
                </a:solidFill>
                <a:cs typeface="Calibri" panose="020F0502020204030204"/>
              </a:rPr>
              <a:t>A watershed is an area of land that drains water into a common body of water. For example, if we are in the Charles River watershed, and you are washing your car in the street, that water will go from the street into the storm drain to the Charles River</a:t>
            </a:r>
          </a:p>
          <a:p>
            <a:pPr marL="285750" indent="-285750">
              <a:buFont typeface="Arial"/>
              <a:buChar char="•"/>
              <a:defRPr/>
            </a:pPr>
            <a:r>
              <a:rPr lang="en-US">
                <a:solidFill>
                  <a:srgbClr val="000000"/>
                </a:solidFill>
                <a:cs typeface="Calibri" panose="020F0502020204030204"/>
              </a:rPr>
              <a:t>Cambridge</a:t>
            </a:r>
            <a:r>
              <a:rPr lang="en-US" sz="1200">
                <a:solidFill>
                  <a:srgbClr val="000000"/>
                </a:solidFill>
              </a:rPr>
              <a:t> is a part of the Mystic River Watershed and Charles River Watershed</a:t>
            </a:r>
            <a:endParaRPr lang="en-US" sz="1200">
              <a:solidFill>
                <a:srgbClr val="000000"/>
              </a:solidFill>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Watersheds are more than just drainage areas in and around our communities. They are necessary to support habitat for plants and animals, and they provide drinking water for people and wildlife. They also provide the opportunity for recreation and enjoyment of nature.</a:t>
            </a:r>
            <a:endParaRPr lang="en-US">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Healthy watersheds provide many ecosystem services including, but not limited to: nutrient cycling, carbon storage, erosion/sedimentation control, increased biodiversity, soil formation, wildlife movement corridors, water storage, water filtration, flood control, food, timber and recreation, as well as reduced vulnerability to invasive species, the effects of climate change and other natural disasters. These goods and services are essential to our social, environmental and economic well-being.</a:t>
            </a:r>
            <a:endParaRPr lang="en-US">
              <a:cs typeface="Calibri" panose="020F0502020204030204"/>
            </a:endParaRPr>
          </a:p>
          <a:p>
            <a:pPr marL="285750" indent="-285750">
              <a:buFont typeface="Arial"/>
              <a:buChar char="•"/>
              <a:defRPr/>
            </a:pPr>
            <a:r>
              <a:rPr lang="en-US">
                <a:cs typeface="Calibri" panose="020F0502020204030204"/>
              </a:rPr>
              <a:t>Does anyone have any questions about watersheds? Does it make sense why Cambridge is in both the Charles River and Mystic River watersheds? </a:t>
            </a:r>
            <a:endParaRPr lang="en-US" sz="1200">
              <a:cs typeface="Calibri"/>
            </a:endParaRPr>
          </a:p>
          <a:p>
            <a:pPr marL="285750" indent="-285750">
              <a:buFont typeface="Arial"/>
              <a:buChar char="•"/>
              <a:defRPr/>
            </a:pPr>
            <a:r>
              <a:rPr lang="en-US">
                <a:cs typeface="Calibri"/>
              </a:rPr>
              <a:t>How do we think that knowing your watershed is important and related to flooding?</a:t>
            </a:r>
          </a:p>
          <a:p>
            <a:pPr>
              <a:defRPr/>
            </a:pPr>
            <a:endParaRPr lang="en-US">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16</a:t>
            </a:fld>
            <a:endParaRPr lang="en-US"/>
          </a:p>
        </p:txBody>
      </p:sp>
    </p:spTree>
    <p:extLst>
      <p:ext uri="{BB962C8B-B14F-4D97-AF65-F5344CB8AC3E}">
        <p14:creationId xmlns:p14="http://schemas.microsoft.com/office/powerpoint/2010/main" val="1095437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zoom in on Cambridge. </a:t>
            </a:r>
          </a:p>
          <a:p>
            <a:r>
              <a:rPr lang="en-US"/>
              <a:t>You see the yellow is the line between the two watersheds, pink is the outline of Cambridge. Blue arrows are how rain and snow melt flow.</a:t>
            </a:r>
          </a:p>
          <a:p>
            <a:r>
              <a:rPr lang="en-US"/>
              <a:t>As you can see, depending on where you are in Cambridge, water is moving towards different bodies of water.</a:t>
            </a:r>
          </a:p>
        </p:txBody>
      </p:sp>
      <p:sp>
        <p:nvSpPr>
          <p:cNvPr id="4" name="Slide Number Placeholder 3"/>
          <p:cNvSpPr>
            <a:spLocks noGrp="1"/>
          </p:cNvSpPr>
          <p:nvPr>
            <p:ph type="sldNum" sz="quarter" idx="5"/>
          </p:nvPr>
        </p:nvSpPr>
        <p:spPr/>
        <p:txBody>
          <a:bodyPr/>
          <a:lstStyle/>
          <a:p>
            <a:fld id="{B4F897F6-620B-41A9-B2B2-C1BC04E7CA62}" type="slidenum">
              <a:rPr lang="en-US" smtClean="0"/>
              <a:t>17</a:t>
            </a:fld>
            <a:endParaRPr lang="en-US"/>
          </a:p>
        </p:txBody>
      </p:sp>
    </p:spTree>
    <p:extLst>
      <p:ext uri="{BB962C8B-B14F-4D97-AF65-F5344CB8AC3E}">
        <p14:creationId xmlns:p14="http://schemas.microsoft.com/office/powerpoint/2010/main" val="2574329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1800"/>
              </a:spcAft>
              <a:buFont typeface="Arial"/>
              <a:buChar char="•"/>
            </a:pPr>
            <a:r>
              <a:rPr lang="en-US"/>
              <a:t>Watersheds in areas with lots of concrete, pavement, and roofs, shed water quickly, while forested and grassy rural areas absorb more water.</a:t>
            </a:r>
            <a:endParaRPr lang="en-US">
              <a:cs typeface="Calibri"/>
            </a:endParaRPr>
          </a:p>
          <a:p>
            <a:pPr marL="171450" indent="-171450">
              <a:spcAft>
                <a:spcPts val="1800"/>
              </a:spcAft>
              <a:buFont typeface="Arial"/>
              <a:buChar char="•"/>
            </a:pPr>
            <a:r>
              <a:rPr lang="en-US"/>
              <a:t>When water enters the watershed too quickly for the land to absorb it, flooding can occur. During a downpour, rainwater hits pavement and flows into drains, picking up pollutants like oil, fertilizers, and road salts along the way. These pollutants can flow into nearby water bodies, where they can harm wildlife, make swimming and boating unsafe, or even contaminate drinking water.</a:t>
            </a:r>
            <a:endParaRPr lang="en-US">
              <a:cs typeface="Calibri"/>
            </a:endParaRPr>
          </a:p>
          <a:p>
            <a:pPr marL="171450" indent="-171450">
              <a:buFont typeface="Arial,Sans-Serif"/>
              <a:buChar char="•"/>
            </a:pPr>
            <a:r>
              <a:rPr lang="en-US"/>
              <a:t>When heavy rain occurs or snow melts quickly, or both occur at the same time, the capacity of the systems to move water towards the ocean can be overwhelmed</a:t>
            </a:r>
          </a:p>
          <a:p>
            <a:pPr marL="171450" indent="-171450">
              <a:buFont typeface="Arial,Sans-Serif"/>
              <a:buChar char="•"/>
            </a:pPr>
            <a:r>
              <a:rPr lang="en-US"/>
              <a:t>Areas of Cambridge have a high amount of concrete and pavement that can't absorb water from a rainstorm, this means</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4F897F6-620B-41A9-B2B2-C1BC04E7CA62}" type="slidenum">
              <a:rPr lang="en-US" smtClean="0"/>
              <a:t>18</a:t>
            </a:fld>
            <a:endParaRPr lang="en-US"/>
          </a:p>
        </p:txBody>
      </p:sp>
    </p:spTree>
    <p:extLst>
      <p:ext uri="{BB962C8B-B14F-4D97-AF65-F5344CB8AC3E}">
        <p14:creationId xmlns:p14="http://schemas.microsoft.com/office/powerpoint/2010/main" val="102943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Picture: </a:t>
            </a:r>
            <a:r>
              <a:rPr lang="en-US">
                <a:hlinkClick r:id="rId3"/>
              </a:rPr>
              <a:t>Flooding – What is the hazard? – NYC Hazard Mitigation</a:t>
            </a:r>
          </a:p>
          <a:p>
            <a:pPr marL="171450" indent="-171450">
              <a:buFont typeface="Arial"/>
              <a:buChar char="•"/>
            </a:pPr>
            <a:r>
              <a:rPr lang="en-US">
                <a:ea typeface="Calibri" panose="020F0502020204030204"/>
                <a:cs typeface="Calibri" panose="020F0502020204030204"/>
              </a:rPr>
              <a:t>Cambridge is most likely to experience extreme precipitation or inland flooding, riverine flooding, and coastal flooding </a:t>
            </a:r>
          </a:p>
          <a:p>
            <a:pPr marL="171450" indent="-171450">
              <a:buFont typeface="Arial"/>
              <a:buChar char="•"/>
            </a:pPr>
            <a:r>
              <a:rPr lang="en-US">
                <a:ea typeface="Calibri" panose="020F0502020204030204"/>
                <a:cs typeface="Calibri" panose="020F0502020204030204"/>
              </a:rPr>
              <a:t>Cambridge has not experienced coastal flooding, yet. These others we are experiencing already.</a:t>
            </a:r>
          </a:p>
        </p:txBody>
      </p:sp>
      <p:sp>
        <p:nvSpPr>
          <p:cNvPr id="4" name="Slide Number Placeholder 3"/>
          <p:cNvSpPr>
            <a:spLocks noGrp="1"/>
          </p:cNvSpPr>
          <p:nvPr>
            <p:ph type="sldNum" sz="quarter" idx="5"/>
          </p:nvPr>
        </p:nvSpPr>
        <p:spPr/>
        <p:txBody>
          <a:bodyPr/>
          <a:lstStyle/>
          <a:p>
            <a:fld id="{A4F3FB4B-45CB-421E-B1DD-B5A9CDA38C85}" type="slidenum">
              <a:rPr lang="en-US" smtClean="0"/>
              <a:t>19</a:t>
            </a:fld>
            <a:endParaRPr lang="en-US"/>
          </a:p>
        </p:txBody>
      </p:sp>
    </p:spTree>
    <p:extLst>
      <p:ext uri="{BB962C8B-B14F-4D97-AF65-F5344CB8AC3E}">
        <p14:creationId xmlns:p14="http://schemas.microsoft.com/office/powerpoint/2010/main" val="3181630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Please share your name, how long you have been with C3, and what you think about when you think of flooding</a:t>
            </a:r>
            <a:endParaRPr lang="en-US"/>
          </a:p>
        </p:txBody>
      </p:sp>
      <p:sp>
        <p:nvSpPr>
          <p:cNvPr id="4" name="Slide Number Placeholder 3"/>
          <p:cNvSpPr>
            <a:spLocks noGrp="1"/>
          </p:cNvSpPr>
          <p:nvPr>
            <p:ph type="sldNum" sz="quarter" idx="5"/>
          </p:nvPr>
        </p:nvSpPr>
        <p:spPr/>
        <p:txBody>
          <a:bodyPr/>
          <a:lstStyle/>
          <a:p>
            <a:fld id="{B4F897F6-620B-41A9-B2B2-C1BC04E7CA62}" type="slidenum">
              <a:rPr lang="en-US" smtClean="0"/>
              <a:t>2</a:t>
            </a:fld>
            <a:endParaRPr lang="en-US"/>
          </a:p>
        </p:txBody>
      </p:sp>
    </p:spTree>
    <p:extLst>
      <p:ext uri="{BB962C8B-B14F-4D97-AF65-F5344CB8AC3E}">
        <p14:creationId xmlns:p14="http://schemas.microsoft.com/office/powerpoint/2010/main" val="177520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You experience this type of flooding when rainfall overwhelms the capacity of drainage systems, and you see flooding on streets and in basements.</a:t>
            </a:r>
            <a:endParaRPr lang="en-US">
              <a:cs typeface="Calibri"/>
            </a:endParaRPr>
          </a:p>
          <a:p>
            <a:pPr marL="171450" indent="-171450">
              <a:lnSpc>
                <a:spcPct val="90000"/>
              </a:lnSpc>
              <a:spcBef>
                <a:spcPts val="1000"/>
              </a:spcBef>
              <a:buFont typeface="Arial"/>
              <a:buChar char="•"/>
            </a:pPr>
            <a:r>
              <a:rPr lang="en-US"/>
              <a:t>Climate change impacts stormwater flooding because with more frequent and intense downpours leads to sewer backups that cause localized flooding or lead to greater runoff of contaminants such as trash, nutrients, sediment or bacteria into local waterways. </a:t>
            </a:r>
          </a:p>
          <a:p>
            <a:pPr marL="171450" indent="-171450">
              <a:lnSpc>
                <a:spcPct val="90000"/>
              </a:lnSpc>
              <a:spcBef>
                <a:spcPts val="1000"/>
              </a:spcBef>
              <a:buFont typeface="Arial"/>
              <a:buChar char="•"/>
            </a:pPr>
            <a:r>
              <a:rPr lang="en-US">
                <a:cs typeface="Calibri"/>
              </a:rPr>
              <a:t>Primarily when you have these high precipitation short duration storm events. We've seen a lot this summer.</a:t>
            </a:r>
          </a:p>
        </p:txBody>
      </p:sp>
      <p:sp>
        <p:nvSpPr>
          <p:cNvPr id="4" name="Slide Number Placeholder 3"/>
          <p:cNvSpPr>
            <a:spLocks noGrp="1"/>
          </p:cNvSpPr>
          <p:nvPr>
            <p:ph type="sldNum" sz="quarter" idx="5"/>
          </p:nvPr>
        </p:nvSpPr>
        <p:spPr/>
        <p:txBody>
          <a:bodyPr/>
          <a:lstStyle/>
          <a:p>
            <a:fld id="{A4F3FB4B-45CB-421E-B1DD-B5A9CDA38C85}" type="slidenum">
              <a:rPr lang="en-US" smtClean="0"/>
              <a:t>20</a:t>
            </a:fld>
            <a:endParaRPr lang="en-US"/>
          </a:p>
        </p:txBody>
      </p:sp>
    </p:spTree>
    <p:extLst>
      <p:ext uri="{BB962C8B-B14F-4D97-AF65-F5344CB8AC3E}">
        <p14:creationId xmlns:p14="http://schemas.microsoft.com/office/powerpoint/2010/main" val="2909003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600"/>
              </a:spcBef>
              <a:spcAft>
                <a:spcPts val="1200"/>
              </a:spcAft>
              <a:buFont typeface="Arial"/>
              <a:buChar char="•"/>
            </a:pPr>
            <a:r>
              <a:rPr lang="en-US" b="1"/>
              <a:t>Coastal flooding </a:t>
            </a:r>
            <a:r>
              <a:rPr lang="en-US"/>
              <a:t>is when seawater covers land areas near the coast</a:t>
            </a:r>
          </a:p>
          <a:p>
            <a:pPr marL="171450" indent="-171450">
              <a:lnSpc>
                <a:spcPct val="90000"/>
              </a:lnSpc>
              <a:spcBef>
                <a:spcPts val="600"/>
              </a:spcBef>
              <a:spcAft>
                <a:spcPts val="1200"/>
              </a:spcAft>
              <a:buFont typeface="Arial"/>
              <a:buChar char="•"/>
            </a:pPr>
            <a:r>
              <a:rPr lang="en-US"/>
              <a:t>This flooding is common during a hurricane or tropical storm </a:t>
            </a:r>
            <a:endParaRPr lang="en-US">
              <a:cs typeface="Calibri" panose="020F0502020204030204"/>
            </a:endParaRPr>
          </a:p>
          <a:p>
            <a:pPr marL="171450" indent="-171450">
              <a:lnSpc>
                <a:spcPct val="90000"/>
              </a:lnSpc>
              <a:spcBef>
                <a:spcPts val="600"/>
              </a:spcBef>
              <a:spcAft>
                <a:spcPts val="1200"/>
              </a:spcAft>
              <a:buFont typeface="Arial"/>
              <a:buChar char="•"/>
            </a:pPr>
            <a:r>
              <a:rPr lang="en-US"/>
              <a:t>Climate change is increasing coastal flooding in several ways:</a:t>
            </a:r>
            <a:endParaRPr lang="en-US">
              <a:cs typeface="Calibri" panose="020F0502020204030204"/>
            </a:endParaRPr>
          </a:p>
          <a:p>
            <a:pPr marL="800100" lvl="1" indent="-171450">
              <a:lnSpc>
                <a:spcPct val="90000"/>
              </a:lnSpc>
              <a:spcBef>
                <a:spcPts val="600"/>
              </a:spcBef>
              <a:spcAft>
                <a:spcPts val="1200"/>
              </a:spcAft>
              <a:buFont typeface="Arial"/>
              <a:buChar char="•"/>
            </a:pPr>
            <a:r>
              <a:rPr lang="en-US"/>
              <a:t>Warmer temperatures are more favorable to hurricane.</a:t>
            </a:r>
            <a:endParaRPr lang="en-US">
              <a:cs typeface="Calibri" panose="020F0502020204030204"/>
            </a:endParaRPr>
          </a:p>
          <a:p>
            <a:pPr marL="800100" lvl="1" indent="-171450">
              <a:lnSpc>
                <a:spcPct val="90000"/>
              </a:lnSpc>
              <a:spcBef>
                <a:spcPts val="600"/>
              </a:spcBef>
              <a:spcAft>
                <a:spcPts val="1200"/>
              </a:spcAft>
              <a:buFont typeface="Arial"/>
              <a:buChar char="•"/>
            </a:pPr>
            <a:r>
              <a:rPr lang="en-US"/>
              <a:t>Sea level rise creates favorable conditions for </a:t>
            </a:r>
            <a:r>
              <a:rPr lang="en-US" b="1"/>
              <a:t>storm surge</a:t>
            </a:r>
            <a:endParaRPr lang="en-US">
              <a:cs typeface="Calibri" panose="020F0502020204030204"/>
            </a:endParaRPr>
          </a:p>
          <a:p>
            <a:pPr marL="171450" indent="-171450">
              <a:buFont typeface="Arial"/>
              <a:buChar char="•"/>
            </a:pPr>
            <a:r>
              <a:rPr lang="en-US">
                <a:cs typeface="Calibri" panose="020F0502020204030204"/>
              </a:rPr>
              <a:t>In the future, we expect the dams to breached (over top or flanked) first Alewife, then Charles</a:t>
            </a:r>
          </a:p>
        </p:txBody>
      </p:sp>
      <p:sp>
        <p:nvSpPr>
          <p:cNvPr id="4" name="Slide Number Placeholder 3"/>
          <p:cNvSpPr>
            <a:spLocks noGrp="1"/>
          </p:cNvSpPr>
          <p:nvPr>
            <p:ph type="sldNum" sz="quarter" idx="5"/>
          </p:nvPr>
        </p:nvSpPr>
        <p:spPr/>
        <p:txBody>
          <a:bodyPr/>
          <a:lstStyle/>
          <a:p>
            <a:fld id="{A4F3FB4B-45CB-421E-B1DD-B5A9CDA38C85}" type="slidenum">
              <a:rPr lang="en-US" smtClean="0"/>
              <a:t>21</a:t>
            </a:fld>
            <a:endParaRPr lang="en-US"/>
          </a:p>
        </p:txBody>
      </p:sp>
    </p:spTree>
    <p:extLst>
      <p:ext uri="{BB962C8B-B14F-4D97-AF65-F5344CB8AC3E}">
        <p14:creationId xmlns:p14="http://schemas.microsoft.com/office/powerpoint/2010/main" val="2973214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Storm surge</a:t>
            </a:r>
            <a:r>
              <a:rPr lang="en-US"/>
              <a:t> is a rise in sea level that occurs during intense storms. It caused by the storm's winds pushing water onshore, leading to flooding</a:t>
            </a:r>
          </a:p>
          <a:p>
            <a:endParaRPr lang="en-US">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22</a:t>
            </a:fld>
            <a:endParaRPr lang="en-US"/>
          </a:p>
        </p:txBody>
      </p:sp>
    </p:spTree>
    <p:extLst>
      <p:ext uri="{BB962C8B-B14F-4D97-AF65-F5344CB8AC3E}">
        <p14:creationId xmlns:p14="http://schemas.microsoft.com/office/powerpoint/2010/main" val="1969887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spcAft>
                <a:spcPts val="1200"/>
              </a:spcAft>
              <a:buFont typeface="Arial"/>
              <a:buChar char="•"/>
            </a:pPr>
            <a:r>
              <a:rPr lang="en-US" b="1"/>
              <a:t>River (or Riverine) flooding</a:t>
            </a:r>
            <a:r>
              <a:rPr lang="en-US"/>
              <a:t> is when consistent rain or snow melt overwhelm the capacity of a river</a:t>
            </a:r>
          </a:p>
          <a:p>
            <a:pPr marL="171450" indent="-171450">
              <a:lnSpc>
                <a:spcPct val="90000"/>
              </a:lnSpc>
              <a:spcBef>
                <a:spcPts val="1000"/>
              </a:spcBef>
              <a:spcAft>
                <a:spcPts val="1200"/>
              </a:spcAft>
              <a:buFont typeface="Arial"/>
              <a:buChar char="•"/>
            </a:pPr>
            <a:r>
              <a:rPr lang="en-US"/>
              <a:t>This type of flooding is common in late winter or early spring, when snow and ice melt</a:t>
            </a:r>
            <a:endParaRPr lang="en-US">
              <a:cs typeface="Calibri"/>
            </a:endParaRPr>
          </a:p>
          <a:p>
            <a:pPr marL="171450" indent="-171450">
              <a:lnSpc>
                <a:spcPct val="90000"/>
              </a:lnSpc>
              <a:spcBef>
                <a:spcPts val="1000"/>
              </a:spcBef>
              <a:spcAft>
                <a:spcPts val="1200"/>
              </a:spcAft>
              <a:buFont typeface="Arial"/>
              <a:buChar char="•"/>
            </a:pPr>
            <a:r>
              <a:rPr lang="en-US"/>
              <a:t>River floods have become </a:t>
            </a:r>
            <a:r>
              <a:rPr lang="en-US" b="1"/>
              <a:t>larger and more frequent </a:t>
            </a:r>
            <a:r>
              <a:rPr lang="en-US"/>
              <a:t>in the Northeast due to climate change</a:t>
            </a:r>
            <a:endParaRPr lang="en-US">
              <a:cs typeface="Calibri"/>
            </a:endParaRPr>
          </a:p>
          <a:p>
            <a:pPr marL="171450" indent="-171450">
              <a:buFont typeface="Arial"/>
              <a:buChar char="•"/>
            </a:pPr>
            <a:r>
              <a:rPr lang="en-US"/>
              <a:t>Additionally, riverine flooding also occurs with storm surge/sea level rise on tidally influenced rivers. The Charles/Mystic Rivers are tidally influenced rivers (or at least were before the dams). </a:t>
            </a:r>
            <a:endParaRPr lang="en-US">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23</a:t>
            </a:fld>
            <a:endParaRPr lang="en-US"/>
          </a:p>
        </p:txBody>
      </p:sp>
    </p:spTree>
    <p:extLst>
      <p:ext uri="{BB962C8B-B14F-4D97-AF65-F5344CB8AC3E}">
        <p14:creationId xmlns:p14="http://schemas.microsoft.com/office/powerpoint/2010/main" val="2862118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Cambridge is located in between two tidally influenced rivers, which two dams were built to reduce flooding upstream – not from storm surges, just storms - where construction occurred on sites that were previously wetlands. </a:t>
            </a:r>
            <a:endParaRPr lang="en-US"/>
          </a:p>
          <a:p>
            <a:pPr marL="171450" indent="-171450">
              <a:lnSpc>
                <a:spcPct val="90000"/>
              </a:lnSpc>
              <a:spcBef>
                <a:spcPts val="1000"/>
              </a:spcBef>
              <a:buFont typeface="Arial,Sans-Serif"/>
              <a:buChar char="•"/>
            </a:pPr>
            <a:r>
              <a:rPr lang="en-US"/>
              <a:t>More frequent and intense downpours can also challenge cities with combined stormwater and wastewater drainage systems.  These systems can be overwhelmed by large amounts of rainfall or snowmelt and lead to more combined sewer overflows (CSOs) into waterways.   An increase in CSOs can reduce water quality and make meeting water quality standards more difficult. </a:t>
            </a:r>
            <a:endParaRPr lang="en-US">
              <a:cs typeface="Calibri"/>
            </a:endParaRPr>
          </a:p>
          <a:p>
            <a:pPr marL="171450" indent="-171450">
              <a:lnSpc>
                <a:spcPct val="90000"/>
              </a:lnSpc>
              <a:spcBef>
                <a:spcPts val="1000"/>
              </a:spcBef>
              <a:buFont typeface="Arial,Sans-Serif"/>
              <a:buChar char="•"/>
            </a:pPr>
            <a:r>
              <a:rPr lang="en-US"/>
              <a:t>Stormwater runoff can also wash sediment, nutrients or other pollutants into water sources. Increased sediment, nutrients and other pollutants can diminish water quality, threaten drinking water sources, and complicate water treatment processes</a:t>
            </a:r>
            <a:endParaRPr lang="en-US">
              <a:cs typeface="Calibri"/>
            </a:endParaRPr>
          </a:p>
          <a:p>
            <a:pPr marL="171450" indent="-171450">
              <a:buFont typeface="Arial"/>
              <a:buChar char="•"/>
            </a:pPr>
            <a:r>
              <a:rPr lang="en-US">
                <a:cs typeface="Calibri"/>
              </a:rPr>
              <a:t>Based on sea level rise predictions, the dams will be overtopped with water.  This means, that if there extreme precipitation or a storm surge event, there will be flooding in Cambridge because the water from the dams will travel upwards from storm drains back into neighborhoods, causing economic and public health issues due to increased pollution, the contamination of drinking water sources, and also diminishing overall water quality in the Charles River and Mystic River watersheds. </a:t>
            </a:r>
          </a:p>
          <a:p>
            <a:pPr marL="171450" indent="-171450">
              <a:buFont typeface="Arial"/>
              <a:buChar char="•"/>
            </a:pPr>
            <a:r>
              <a:rPr lang="en-US">
                <a:cs typeface="Calibri"/>
              </a:rPr>
              <a:t>Today they are a protection, in the future they are a vulnerability. Good news there's work going on!</a:t>
            </a:r>
          </a:p>
        </p:txBody>
      </p:sp>
      <p:sp>
        <p:nvSpPr>
          <p:cNvPr id="4" name="Slide Number Placeholder 3"/>
          <p:cNvSpPr>
            <a:spLocks noGrp="1"/>
          </p:cNvSpPr>
          <p:nvPr>
            <p:ph type="sldNum" sz="quarter" idx="5"/>
          </p:nvPr>
        </p:nvSpPr>
        <p:spPr/>
        <p:txBody>
          <a:bodyPr/>
          <a:lstStyle/>
          <a:p>
            <a:fld id="{A4F3FB4B-45CB-421E-B1DD-B5A9CDA38C85}" type="slidenum">
              <a:rPr lang="en-US" smtClean="0"/>
              <a:t>24</a:t>
            </a:fld>
            <a:endParaRPr lang="en-US"/>
          </a:p>
        </p:txBody>
      </p:sp>
    </p:spTree>
    <p:extLst>
      <p:ext uri="{BB962C8B-B14F-4D97-AF65-F5344CB8AC3E}">
        <p14:creationId xmlns:p14="http://schemas.microsoft.com/office/powerpoint/2010/main" val="583214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Cambridge is located in between two tidally influenced rivers, which two dams were built to reduce flooding upstream – not from storm surges, just storms - where construction occurred on sites that were previously wetlands. </a:t>
            </a:r>
            <a:endParaRPr lang="en-US"/>
          </a:p>
          <a:p>
            <a:pPr marL="171450" indent="-171450">
              <a:lnSpc>
                <a:spcPct val="90000"/>
              </a:lnSpc>
              <a:spcBef>
                <a:spcPts val="1000"/>
              </a:spcBef>
              <a:buFont typeface="Arial,Sans-Serif"/>
              <a:buChar char="•"/>
            </a:pPr>
            <a:r>
              <a:rPr lang="en-US"/>
              <a:t>More frequent and intense downpours can also challenge cities with combined stormwater and wastewater drainage systems.  These systems can be overwhelmed by large amounts of rainfall or snowmelt and lead to more combined sewer overflows (CSOs) into waterways.   An increase in CSOs can reduce water quality and make meeting water quality standards more difficult. </a:t>
            </a:r>
            <a:endParaRPr lang="en-US">
              <a:cs typeface="Calibri"/>
            </a:endParaRPr>
          </a:p>
          <a:p>
            <a:pPr marL="171450" indent="-171450">
              <a:lnSpc>
                <a:spcPct val="90000"/>
              </a:lnSpc>
              <a:spcBef>
                <a:spcPts val="1000"/>
              </a:spcBef>
              <a:buFont typeface="Arial,Sans-Serif"/>
              <a:buChar char="•"/>
            </a:pPr>
            <a:r>
              <a:rPr lang="en-US"/>
              <a:t>Stormwater runoff can also wash sediment, nutrients or other pollutants into water sources. Increased sediment, nutrients and other pollutants can diminish water quality, threaten drinking water sources, and complicate water treatment processes</a:t>
            </a:r>
            <a:endParaRPr lang="en-US">
              <a:cs typeface="Calibri"/>
            </a:endParaRPr>
          </a:p>
          <a:p>
            <a:pPr marL="171450" indent="-171450">
              <a:buFont typeface="Arial"/>
              <a:buChar char="•"/>
            </a:pPr>
            <a:r>
              <a:rPr lang="en-US">
                <a:cs typeface="Calibri"/>
              </a:rPr>
              <a:t>Based on sea level rise predictions, the dams will be overtopped with water.  This means, that if there extreme precipitation or a storm surge event, there will be flooding in Cambridge because the water from the dams will travel upwards from storm drains back into neighborhoods, causing economic and public health issues due to increased pollution, the contamination of drinking water sources, and also diminishing overall water quality in the Charles River and Mystic River watersheds. </a:t>
            </a:r>
          </a:p>
          <a:p>
            <a:pPr marL="171450" indent="-171450">
              <a:buFont typeface="Arial"/>
              <a:buChar char="•"/>
            </a:pPr>
            <a:r>
              <a:rPr lang="en-US">
                <a:cs typeface="Calibri"/>
              </a:rPr>
              <a:t>Today they are a protection, in the future they are a vulnerability. Good news there's work going on!</a:t>
            </a:r>
          </a:p>
        </p:txBody>
      </p:sp>
      <p:sp>
        <p:nvSpPr>
          <p:cNvPr id="4" name="Slide Number Placeholder 3"/>
          <p:cNvSpPr>
            <a:spLocks noGrp="1"/>
          </p:cNvSpPr>
          <p:nvPr>
            <p:ph type="sldNum" sz="quarter" idx="5"/>
          </p:nvPr>
        </p:nvSpPr>
        <p:spPr/>
        <p:txBody>
          <a:bodyPr/>
          <a:lstStyle/>
          <a:p>
            <a:fld id="{A4F3FB4B-45CB-421E-B1DD-B5A9CDA38C85}" type="slidenum">
              <a:rPr lang="en-US" smtClean="0"/>
              <a:t>25</a:t>
            </a:fld>
            <a:endParaRPr lang="en-US"/>
          </a:p>
        </p:txBody>
      </p:sp>
    </p:spTree>
    <p:extLst>
      <p:ext uri="{BB962C8B-B14F-4D97-AF65-F5344CB8AC3E}">
        <p14:creationId xmlns:p14="http://schemas.microsoft.com/office/powerpoint/2010/main" val="15714787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Reflect on your experience with Flooding in Cambridge:</a:t>
            </a:r>
          </a:p>
          <a:p>
            <a:pPr marL="171450" indent="-171450">
              <a:lnSpc>
                <a:spcPct val="90000"/>
              </a:lnSpc>
              <a:spcBef>
                <a:spcPts val="1000"/>
              </a:spcBef>
              <a:buFont typeface="Arial"/>
              <a:buChar char="•"/>
            </a:pPr>
            <a:r>
              <a:rPr lang="en-US"/>
              <a:t>Have you experienced any of the different types of flooding? How about your family &amp; friends?</a:t>
            </a:r>
            <a:endParaRPr lang="en-US">
              <a:ea typeface="Calibri"/>
              <a:cs typeface="Calibri"/>
            </a:endParaRPr>
          </a:p>
          <a:p>
            <a:pPr marL="171450" indent="-171450">
              <a:lnSpc>
                <a:spcPct val="90000"/>
              </a:lnSpc>
              <a:spcBef>
                <a:spcPts val="1000"/>
              </a:spcBef>
              <a:buFont typeface="Arial"/>
              <a:buChar char="•"/>
            </a:pPr>
            <a:r>
              <a:rPr lang="en-US"/>
              <a:t>What information is new to you?</a:t>
            </a:r>
            <a:endParaRPr lang="en-US">
              <a:ea typeface="Calibri"/>
              <a:cs typeface="Calibri"/>
            </a:endParaRPr>
          </a:p>
          <a:p>
            <a:pPr marL="171450" indent="-171450">
              <a:lnSpc>
                <a:spcPct val="90000"/>
              </a:lnSpc>
              <a:spcBef>
                <a:spcPts val="1000"/>
              </a:spcBef>
              <a:buFont typeface="Arial"/>
              <a:buChar char="•"/>
            </a:pPr>
            <a:r>
              <a:rPr lang="en-US"/>
              <a:t>Any unanswered flooding questions?</a:t>
            </a:r>
            <a:endParaRPr lang="en-US">
              <a:ea typeface="Calibri"/>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26</a:t>
            </a:fld>
            <a:endParaRPr lang="en-US"/>
          </a:p>
        </p:txBody>
      </p:sp>
    </p:spTree>
    <p:extLst>
      <p:ext uri="{BB962C8B-B14F-4D97-AF65-F5344CB8AC3E}">
        <p14:creationId xmlns:p14="http://schemas.microsoft.com/office/powerpoint/2010/main" val="2583293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Ho take a break, and we will explore flooding vulnerability in Cambridge and different intervention measures</a:t>
            </a:r>
          </a:p>
        </p:txBody>
      </p:sp>
      <p:sp>
        <p:nvSpPr>
          <p:cNvPr id="4" name="Slide Number Placeholder 3"/>
          <p:cNvSpPr>
            <a:spLocks noGrp="1"/>
          </p:cNvSpPr>
          <p:nvPr>
            <p:ph type="sldNum" sz="quarter" idx="5"/>
          </p:nvPr>
        </p:nvSpPr>
        <p:spPr/>
        <p:txBody>
          <a:bodyPr/>
          <a:lstStyle/>
          <a:p>
            <a:fld id="{A4F3FB4B-45CB-421E-B1DD-B5A9CDA38C85}" type="slidenum">
              <a:rPr lang="en-US" smtClean="0"/>
              <a:t>27</a:t>
            </a:fld>
            <a:endParaRPr lang="en-US"/>
          </a:p>
        </p:txBody>
      </p:sp>
    </p:spTree>
    <p:extLst>
      <p:ext uri="{BB962C8B-B14F-4D97-AF65-F5344CB8AC3E}">
        <p14:creationId xmlns:p14="http://schemas.microsoft.com/office/powerpoint/2010/main" val="2879408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Welcome back from the break, let's discuss the exploring flooding vulnerability in Cambridge</a:t>
            </a:r>
          </a:p>
        </p:txBody>
      </p:sp>
      <p:sp>
        <p:nvSpPr>
          <p:cNvPr id="4" name="Slide Number Placeholder 3"/>
          <p:cNvSpPr>
            <a:spLocks noGrp="1"/>
          </p:cNvSpPr>
          <p:nvPr>
            <p:ph type="sldNum" sz="quarter" idx="5"/>
          </p:nvPr>
        </p:nvSpPr>
        <p:spPr/>
        <p:txBody>
          <a:bodyPr/>
          <a:lstStyle/>
          <a:p>
            <a:fld id="{A4F3FB4B-45CB-421E-B1DD-B5A9CDA38C85}" type="slidenum">
              <a:rPr lang="en-US" smtClean="0"/>
              <a:t>28</a:t>
            </a:fld>
            <a:endParaRPr lang="en-US"/>
          </a:p>
        </p:txBody>
      </p:sp>
    </p:spTree>
    <p:extLst>
      <p:ext uri="{BB962C8B-B14F-4D97-AF65-F5344CB8AC3E}">
        <p14:creationId xmlns:p14="http://schemas.microsoft.com/office/powerpoint/2010/main" val="555547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Can either reduce exposure/sensitivity AND/OR increase adaptive capacity</a:t>
            </a:r>
          </a:p>
          <a:p>
            <a:pPr marL="171450" indent="-171450">
              <a:buFont typeface="Arial"/>
              <a:buChar char="•"/>
            </a:pPr>
            <a:r>
              <a:rPr lang="en-US"/>
              <a:t>Who</a:t>
            </a:r>
            <a:r>
              <a:rPr lang="en-US">
                <a:cs typeface="Calibri"/>
              </a:rPr>
              <a:t> do we think are groups more sensitive to flooding and who would be the most exposed to flooding impacts?</a:t>
            </a:r>
            <a:endParaRPr lang="en-US"/>
          </a:p>
        </p:txBody>
      </p:sp>
      <p:sp>
        <p:nvSpPr>
          <p:cNvPr id="4" name="Slide Number Placeholder 3"/>
          <p:cNvSpPr>
            <a:spLocks noGrp="1"/>
          </p:cNvSpPr>
          <p:nvPr>
            <p:ph type="sldNum" sz="quarter" idx="5"/>
          </p:nvPr>
        </p:nvSpPr>
        <p:spPr/>
        <p:txBody>
          <a:bodyPr/>
          <a:lstStyle/>
          <a:p>
            <a:fld id="{A4F3FB4B-45CB-421E-B1DD-B5A9CDA38C85}" type="slidenum">
              <a:rPr lang="en-US" smtClean="0"/>
              <a:t>29</a:t>
            </a:fld>
            <a:endParaRPr lang="en-US"/>
          </a:p>
        </p:txBody>
      </p:sp>
    </p:spTree>
    <p:extLst>
      <p:ext uri="{BB962C8B-B14F-4D97-AF65-F5344CB8AC3E}">
        <p14:creationId xmlns:p14="http://schemas.microsoft.com/office/powerpoint/2010/main" val="3723987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Today's agenda: we will be talking about why we care about flooding and how climate change will impact flooding, the common types of floods that the Cambridge area currently experiences or will experience due to climate change, we will take a short break, and then we will explore different flooding vulnerability in Cambridge, ways that we can stop flooding and be more resilient to flooding events in Cambridge, followed by a quick debrief and closing</a:t>
            </a:r>
            <a:endParaRPr lang="en-US"/>
          </a:p>
          <a:p>
            <a:pPr marL="171450" indent="-171450">
              <a:buFont typeface="Arial"/>
              <a:buChar char="•"/>
            </a:pPr>
            <a:r>
              <a:rPr lang="en-US">
                <a:ea typeface="Calibri"/>
                <a:cs typeface="Calibri"/>
              </a:rPr>
              <a:t>Does anyone have any questions?</a:t>
            </a:r>
          </a:p>
        </p:txBody>
      </p:sp>
      <p:sp>
        <p:nvSpPr>
          <p:cNvPr id="4" name="Slide Number Placeholder 3"/>
          <p:cNvSpPr>
            <a:spLocks noGrp="1"/>
          </p:cNvSpPr>
          <p:nvPr>
            <p:ph type="sldNum" sz="quarter" idx="5"/>
          </p:nvPr>
        </p:nvSpPr>
        <p:spPr/>
        <p:txBody>
          <a:bodyPr/>
          <a:lstStyle/>
          <a:p>
            <a:fld id="{A4F3FB4B-45CB-421E-B1DD-B5A9CDA38C85}" type="slidenum">
              <a:rPr lang="en-US" smtClean="0"/>
              <a:t>3</a:t>
            </a:fld>
            <a:endParaRPr lang="en-US"/>
          </a:p>
        </p:txBody>
      </p:sp>
    </p:spTree>
    <p:extLst>
      <p:ext uri="{BB962C8B-B14F-4D97-AF65-F5344CB8AC3E}">
        <p14:creationId xmlns:p14="http://schemas.microsoft.com/office/powerpoint/2010/main" val="18475712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Light blue is sensitivity, dark blue is vulnerabilities </a:t>
            </a:r>
            <a:endParaRPr lang="en-US"/>
          </a:p>
          <a:p>
            <a:pPr marL="171450" indent="-171450">
              <a:buFont typeface="Arial"/>
              <a:buChar char="•"/>
            </a:pPr>
            <a:r>
              <a:rPr lang="en-US"/>
              <a:t>We are all  sensitive at certain times </a:t>
            </a:r>
            <a:endParaRPr lang="en-US">
              <a:cs typeface="Calibri" panose="020F0502020204030204"/>
            </a:endParaRPr>
          </a:p>
          <a:p>
            <a:pPr marL="171450" indent="-171450">
              <a:buFont typeface="Arial"/>
              <a:buChar char="•"/>
            </a:pPr>
            <a:r>
              <a:rPr lang="en-US"/>
              <a:t>Go around the room and pick a box to explain why more flood sensitive </a:t>
            </a:r>
          </a:p>
          <a:p>
            <a:pPr marL="171450" indent="-171450">
              <a:buFont typeface="Arial"/>
              <a:buChar char="•"/>
            </a:pPr>
            <a:endParaRPr lang="en-US">
              <a:cs typeface="Calibri"/>
            </a:endParaRPr>
          </a:p>
          <a:p>
            <a:pPr marL="171450" indent="-171450">
              <a:buFont typeface="Arial"/>
              <a:buChar char="•"/>
            </a:pPr>
            <a:r>
              <a:rPr lang="en-US">
                <a:cs typeface="Calibri"/>
              </a:rPr>
              <a:t>For the people who live in floodplains - note the floodplains, as the US gov't defines it (FEMA), are not reflective of the entire area we expect future flooding in Cambridge</a:t>
            </a:r>
          </a:p>
        </p:txBody>
      </p:sp>
      <p:sp>
        <p:nvSpPr>
          <p:cNvPr id="4" name="Slide Number Placeholder 3"/>
          <p:cNvSpPr>
            <a:spLocks noGrp="1"/>
          </p:cNvSpPr>
          <p:nvPr>
            <p:ph type="sldNum" sz="quarter" idx="5"/>
          </p:nvPr>
        </p:nvSpPr>
        <p:spPr/>
        <p:txBody>
          <a:bodyPr/>
          <a:lstStyle/>
          <a:p>
            <a:fld id="{A4F3FB4B-45CB-421E-B1DD-B5A9CDA38C85}" type="slidenum">
              <a:rPr lang="en-US" smtClean="0"/>
              <a:t>30</a:t>
            </a:fld>
            <a:endParaRPr lang="en-US"/>
          </a:p>
        </p:txBody>
      </p:sp>
    </p:spTree>
    <p:extLst>
      <p:ext uri="{BB962C8B-B14F-4D97-AF65-F5344CB8AC3E}">
        <p14:creationId xmlns:p14="http://schemas.microsoft.com/office/powerpoint/2010/main" val="338997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1200">
                <a:ea typeface="+mn-lt"/>
                <a:cs typeface="+mn-lt"/>
              </a:rPr>
              <a:t>Natural landscape elements such as wetlands, forests, and grasslands, absorb rainwater and prevent flooding </a:t>
            </a:r>
            <a:endParaRPr lang="en-US">
              <a:latin typeface="Calibri"/>
              <a:ea typeface="+mn-lt"/>
              <a:cs typeface="+mn-lt"/>
            </a:endParaRPr>
          </a:p>
          <a:p>
            <a:pPr marL="285750" indent="-285750">
              <a:buFont typeface="Arial"/>
              <a:buChar char="•"/>
            </a:pPr>
            <a:r>
              <a:rPr lang="en-US" sz="1200">
                <a:latin typeface="Tw Cen MT" panose="020B0602020104020603"/>
                <a:ea typeface="+mn-lt"/>
                <a:cs typeface="+mn-lt"/>
              </a:rPr>
              <a:t>Increased urbanization adds pavement and other impermeable/impervious surfaces, which alters natural drainage systems, causing flooding in urbanized areas such as cities </a:t>
            </a:r>
            <a:endParaRPr lang="en-US">
              <a:latin typeface="Calibri" panose="020F0502020204030204"/>
              <a:ea typeface="+mn-lt"/>
              <a:cs typeface="+mn-lt"/>
            </a:endParaRPr>
          </a:p>
          <a:p>
            <a:pPr marL="285750" indent="-285750">
              <a:buFont typeface="Arial"/>
              <a:buChar char="•"/>
            </a:pPr>
            <a:r>
              <a:rPr lang="en-US" sz="1200">
                <a:latin typeface="Tw Cen MT" panose="020B0602020104020603"/>
                <a:ea typeface="+mn-lt"/>
                <a:cs typeface="+mn-lt"/>
              </a:rPr>
              <a:t>Development in floodplains and low-lying areas are more susceptible to riverine </a:t>
            </a:r>
            <a:r>
              <a:rPr lang="en-US">
                <a:latin typeface="Tw Cen MT" panose="020B0602020104020603"/>
                <a:ea typeface="+mn-lt"/>
                <a:cs typeface="+mn-lt"/>
              </a:rPr>
              <a:t>flooding</a:t>
            </a:r>
            <a:endParaRPr lang="en-US">
              <a:latin typeface="Calibri" panose="020F0502020204030204"/>
              <a:ea typeface="+mn-lt"/>
              <a:cs typeface="+mn-lt"/>
            </a:endParaRPr>
          </a:p>
          <a:p>
            <a:pPr marL="285750" indent="-285750">
              <a:buFont typeface="Arial"/>
              <a:buChar char="•"/>
            </a:pPr>
            <a:r>
              <a:rPr lang="en-US">
                <a:latin typeface="Tw Cen MT" panose="020B0602020104020603"/>
                <a:ea typeface="+mn-lt"/>
                <a:cs typeface="+mn-lt"/>
              </a:rPr>
              <a:t>Under-maintained</a:t>
            </a:r>
            <a:r>
              <a:rPr lang="en-US" sz="1200">
                <a:latin typeface="Tw Cen MT" panose="020B0602020104020603"/>
                <a:ea typeface="+mn-lt"/>
                <a:cs typeface="+mn-lt"/>
              </a:rPr>
              <a:t> infrastructure can also lead to stormwater flooding</a:t>
            </a:r>
            <a:r>
              <a:rPr lang="en-US" sz="1050">
                <a:latin typeface="Tw Cen MT" panose="020B0602020104020603"/>
                <a:ea typeface="+mn-lt"/>
                <a:cs typeface="+mn-lt"/>
              </a:rPr>
              <a:t> </a:t>
            </a:r>
            <a:endParaRPr lang="en-US"/>
          </a:p>
          <a:p>
            <a:pPr marL="285750" indent="-285750">
              <a:buFont typeface="Arial"/>
              <a:buChar char="•"/>
            </a:pPr>
            <a:r>
              <a:rPr lang="en-US"/>
              <a:t>However, with many of these elements now gone due to development, there is no place for this rainwater to go, so instead of absorbing at the surface, the rainwater will run off impervious surfaces (such as roads) and lead to flooding conditions from extreme precipitation </a:t>
            </a:r>
          </a:p>
          <a:p>
            <a:pPr marL="285750" indent="-285750">
              <a:buFont typeface="Arial"/>
              <a:buChar char="•"/>
            </a:pPr>
            <a:r>
              <a:rPr lang="en-US">
                <a:cs typeface="Calibri"/>
              </a:rPr>
              <a:t>There are underground flows of water, </a:t>
            </a:r>
            <a:r>
              <a:rPr lang="en-US"/>
              <a:t>Historic swamp, shallow water table.</a:t>
            </a:r>
            <a:endParaRPr lang="en-US">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31</a:t>
            </a:fld>
            <a:endParaRPr lang="en-US"/>
          </a:p>
        </p:txBody>
      </p:sp>
    </p:spTree>
    <p:extLst>
      <p:ext uri="{BB962C8B-B14F-4D97-AF65-F5344CB8AC3E}">
        <p14:creationId xmlns:p14="http://schemas.microsoft.com/office/powerpoint/2010/main" val="3283985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flood viewer is an interactive map - we can zoom in/pan around/turn on diff layers</a:t>
            </a:r>
          </a:p>
        </p:txBody>
      </p:sp>
      <p:sp>
        <p:nvSpPr>
          <p:cNvPr id="4" name="Slide Number Placeholder 3"/>
          <p:cNvSpPr>
            <a:spLocks noGrp="1"/>
          </p:cNvSpPr>
          <p:nvPr>
            <p:ph type="sldNum" sz="quarter" idx="5"/>
          </p:nvPr>
        </p:nvSpPr>
        <p:spPr/>
        <p:txBody>
          <a:bodyPr/>
          <a:lstStyle/>
          <a:p>
            <a:fld id="{A4F3FB4B-45CB-421E-B1DD-B5A9CDA38C85}" type="slidenum">
              <a:rPr lang="en-US" smtClean="0"/>
              <a:t>32</a:t>
            </a:fld>
            <a:endParaRPr lang="en-US"/>
          </a:p>
        </p:txBody>
      </p:sp>
    </p:spTree>
    <p:extLst>
      <p:ext uri="{BB962C8B-B14F-4D97-AF65-F5344CB8AC3E}">
        <p14:creationId xmlns:p14="http://schemas.microsoft.com/office/powerpoint/2010/main" val="1897315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Please let me know if you have any questions. Now that we have explored flood vulnerability, we will discuss the interventions</a:t>
            </a:r>
          </a:p>
        </p:txBody>
      </p:sp>
      <p:sp>
        <p:nvSpPr>
          <p:cNvPr id="4" name="Slide Number Placeholder 3"/>
          <p:cNvSpPr>
            <a:spLocks noGrp="1"/>
          </p:cNvSpPr>
          <p:nvPr>
            <p:ph type="sldNum" sz="quarter" idx="5"/>
          </p:nvPr>
        </p:nvSpPr>
        <p:spPr/>
        <p:txBody>
          <a:bodyPr/>
          <a:lstStyle/>
          <a:p>
            <a:fld id="{A4F3FB4B-45CB-421E-B1DD-B5A9CDA38C85}" type="slidenum">
              <a:rPr lang="en-US" smtClean="0"/>
              <a:t>33</a:t>
            </a:fld>
            <a:endParaRPr lang="en-US"/>
          </a:p>
        </p:txBody>
      </p:sp>
    </p:spTree>
    <p:extLst>
      <p:ext uri="{BB962C8B-B14F-4D97-AF65-F5344CB8AC3E}">
        <p14:creationId xmlns:p14="http://schemas.microsoft.com/office/powerpoint/2010/main" val="349798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10000"/>
              </a:lnSpc>
              <a:spcBef>
                <a:spcPts val="1200"/>
              </a:spcBef>
              <a:buFont typeface="Arial"/>
              <a:buChar char="•"/>
            </a:pPr>
            <a:r>
              <a:rPr lang="en-US"/>
              <a:t>Each group will receive an envelope, inside are the dos and don’ts of coping with flooding – but they’re all mixed up! </a:t>
            </a:r>
          </a:p>
          <a:p>
            <a:pPr marL="171450" indent="-171450">
              <a:lnSpc>
                <a:spcPct val="110000"/>
              </a:lnSpc>
              <a:spcBef>
                <a:spcPts val="1200"/>
              </a:spcBef>
              <a:buFont typeface="Arial"/>
              <a:buChar char="•"/>
            </a:pPr>
            <a:r>
              <a:rPr lang="en-US"/>
              <a:t>Read each action and ask: </a:t>
            </a:r>
          </a:p>
          <a:p>
            <a:pPr lvl="1" indent="-171450">
              <a:lnSpc>
                <a:spcPct val="110000"/>
              </a:lnSpc>
              <a:spcBef>
                <a:spcPts val="1200"/>
              </a:spcBef>
              <a:buFont typeface="Arial"/>
              <a:buChar char="•"/>
            </a:pPr>
            <a:r>
              <a:rPr lang="en-US" i="1"/>
              <a:t>Before, during, or after a flood, is this something </a:t>
            </a:r>
            <a:r>
              <a:rPr lang="en-US" b="1" i="1"/>
              <a:t>to do </a:t>
            </a:r>
            <a:r>
              <a:rPr lang="en-US" i="1"/>
              <a:t>or</a:t>
            </a:r>
            <a:r>
              <a:rPr lang="en-US" b="1" i="1"/>
              <a:t> to avoid</a:t>
            </a:r>
            <a:r>
              <a:rPr lang="en-US" i="1"/>
              <a:t>?</a:t>
            </a:r>
            <a:endParaRPr lang="en-US">
              <a:cs typeface="Calibri"/>
            </a:endParaRPr>
          </a:p>
          <a:p>
            <a:pPr marL="171450" indent="-171450">
              <a:lnSpc>
                <a:spcPct val="110000"/>
              </a:lnSpc>
              <a:spcBef>
                <a:spcPts val="1200"/>
              </a:spcBef>
              <a:buFont typeface="Arial"/>
              <a:buChar char="•"/>
            </a:pPr>
            <a:r>
              <a:rPr lang="en-US"/>
              <a:t>The first to sort all actions correctly wins!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34</a:t>
            </a:fld>
            <a:endParaRPr lang="en-US"/>
          </a:p>
        </p:txBody>
      </p:sp>
    </p:spTree>
    <p:extLst>
      <p:ext uri="{BB962C8B-B14F-4D97-AF65-F5344CB8AC3E}">
        <p14:creationId xmlns:p14="http://schemas.microsoft.com/office/powerpoint/2010/main" val="1897315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a:t>Avoid contact with flood water due to potentially elevated levels of contamination</a:t>
            </a:r>
            <a:r>
              <a:rPr lang="en-US"/>
              <a:t> associated with raw sewage and other hazardous or toxic substances that may be in the flood water.</a:t>
            </a:r>
            <a:endParaRPr lang="en-US">
              <a:cs typeface="Calibri"/>
            </a:endParaRPr>
          </a:p>
          <a:p>
            <a:pPr marL="171450" indent="-171450">
              <a:buFont typeface="Arial"/>
              <a:buChar char="•"/>
            </a:pPr>
            <a:r>
              <a:rPr lang="en-US"/>
              <a:t>Flood water may have high levels of raw sewage or other hazardous substances. Early symptoms from exposure to contaminated flood water may include upset stomach, intestinal problems, headache and other flu-like discomfort. Anyone experiencing these and any other problems should immediately seek medical attention.</a:t>
            </a:r>
            <a:endParaRPr lang="en-US">
              <a:cs typeface="Calibri"/>
            </a:endParaRPr>
          </a:p>
          <a:p>
            <a:pPr marL="171450" indent="-171450">
              <a:buFont typeface="Arial"/>
              <a:buChar char="•"/>
            </a:pPr>
            <a:r>
              <a:rPr lang="en-US"/>
              <a:t>Do not use the sewage system until water in the soil absorption field is lower than the water level around the house. If you have a home-based or small business and your septic system has received chemicals, take extra precautions to prevent contact with water or inhaling fumes. Proper clean-up depends on the kinds of chemicals in the wastewater.</a:t>
            </a:r>
            <a:endParaRPr lang="en-US">
              <a:cs typeface="Calibri"/>
            </a:endParaRPr>
          </a:p>
          <a:p>
            <a:pPr marL="171450" indent="-171450">
              <a:buFont typeface="Arial"/>
              <a:buChar char="•"/>
            </a:pPr>
            <a:r>
              <a:rPr lang="en-US"/>
              <a:t>Be sure children are protected from chemicals and diseases in flood water. Behavior such as crawling or placing objects in their mouths can increase a child's risk of exposure and sickness.</a:t>
            </a:r>
            <a:endParaRPr lang="en-US">
              <a:cs typeface="Calibri"/>
            </a:endParaRPr>
          </a:p>
          <a:p>
            <a:pPr marL="171450" indent="-171450">
              <a:buFont typeface="Arial"/>
              <a:buChar char="•"/>
            </a:pPr>
            <a:r>
              <a:rPr lang="en-US" b="1"/>
              <a:t>Mosquitos can sharply increase after a flood</a:t>
            </a:r>
            <a:r>
              <a:rPr lang="en-US"/>
              <a:t>, due to the sudden availability of standing water which they require for breeding -- even very small amounts of water. As flood waters recede be sure to drain, overturn, or empty areas -- no matter how small -- to reduce mosquito breeding areas and </a:t>
            </a:r>
            <a:r>
              <a:rPr lang="en-US" b="1"/>
              <a:t>help reduce the spread of mosquito-borne diseases.</a:t>
            </a:r>
            <a:endParaRPr lang="en-US">
              <a:cs typeface="Calibri"/>
            </a:endParaRPr>
          </a:p>
          <a:p>
            <a:pPr marL="171450" indent="-171450">
              <a:buFont typeface="Arial"/>
              <a:buChar char="•"/>
            </a:pPr>
            <a:r>
              <a:rPr lang="en-US" b="1"/>
              <a:t>Mold can cause serious health problems. The key to mold control is moisture control.</a:t>
            </a:r>
            <a:r>
              <a:rPr lang="en-US"/>
              <a:t> After the flood, remove standing water and dry indoor areas. Remove and discard anything that has been wet for more than 24-48 hours.</a:t>
            </a:r>
            <a:endParaRPr lang="en-US" b="1">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38</a:t>
            </a:fld>
            <a:endParaRPr lang="en-US"/>
          </a:p>
        </p:txBody>
      </p:sp>
    </p:spTree>
    <p:extLst>
      <p:ext uri="{BB962C8B-B14F-4D97-AF65-F5344CB8AC3E}">
        <p14:creationId xmlns:p14="http://schemas.microsoft.com/office/powerpoint/2010/main" val="1285365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a:t>Green infrastructure are vegetated landscapes and other green spaces contributing to the reducing, slowing, and cleaning of stormwater and cooling urban heat island </a:t>
            </a:r>
          </a:p>
          <a:p>
            <a:pPr marL="628650" lvl="1" indent="-171450">
              <a:lnSpc>
                <a:spcPct val="90000"/>
              </a:lnSpc>
              <a:spcBef>
                <a:spcPts val="500"/>
              </a:spcBef>
              <a:buFont typeface="Arial"/>
              <a:buChar char="•"/>
            </a:pPr>
            <a:r>
              <a:rPr lang="en-US"/>
              <a:t>Rain garden</a:t>
            </a:r>
            <a:endParaRPr lang="en-US">
              <a:cs typeface="Calibri"/>
            </a:endParaRPr>
          </a:p>
          <a:p>
            <a:pPr marL="628650" lvl="1" indent="-171450">
              <a:lnSpc>
                <a:spcPct val="90000"/>
              </a:lnSpc>
              <a:spcBef>
                <a:spcPts val="500"/>
              </a:spcBef>
              <a:buFont typeface="Arial"/>
              <a:buChar char="•"/>
            </a:pPr>
            <a:r>
              <a:rPr lang="en-US"/>
              <a:t>Bioswale</a:t>
            </a:r>
            <a:endParaRPr lang="en-US">
              <a:cs typeface="Calibri"/>
            </a:endParaRPr>
          </a:p>
          <a:p>
            <a:pPr marL="628650" lvl="1" indent="-171450">
              <a:lnSpc>
                <a:spcPct val="90000"/>
              </a:lnSpc>
              <a:spcBef>
                <a:spcPts val="500"/>
              </a:spcBef>
              <a:buFont typeface="Arial"/>
              <a:buChar char="•"/>
            </a:pPr>
            <a:r>
              <a:rPr lang="en-US"/>
              <a:t>Improvements to green spaces will help improve water quality in downstream water bodies </a:t>
            </a:r>
          </a:p>
          <a:p>
            <a:pPr marL="628650" lvl="1" indent="-171450">
              <a:lnSpc>
                <a:spcPct val="90000"/>
              </a:lnSpc>
              <a:spcBef>
                <a:spcPts val="500"/>
              </a:spcBef>
              <a:buFont typeface="Arial"/>
              <a:buChar char="•"/>
            </a:pPr>
            <a:endParaRPr lang="en-US">
              <a:cs typeface="Calibri" panose="020F0502020204030204"/>
            </a:endParaRPr>
          </a:p>
          <a:p>
            <a:pPr marL="285750" indent="-285750">
              <a:lnSpc>
                <a:spcPct val="90000"/>
              </a:lnSpc>
              <a:spcBef>
                <a:spcPts val="1000"/>
              </a:spcBef>
              <a:buFont typeface="Arial,Sans-Serif"/>
              <a:buChar char="•"/>
            </a:pPr>
            <a:r>
              <a:rPr lang="en-US"/>
              <a:t>Gray Infrastructure is human-engineered infrastructure for water resources</a:t>
            </a:r>
            <a:endParaRPr lang="en-US">
              <a:cs typeface="Calibri" panose="020F0502020204030204"/>
            </a:endParaRPr>
          </a:p>
          <a:p>
            <a:pPr marL="742950" lvl="1" indent="-285750">
              <a:lnSpc>
                <a:spcPct val="90000"/>
              </a:lnSpc>
              <a:spcBef>
                <a:spcPts val="500"/>
              </a:spcBef>
              <a:buFont typeface="Arial,Sans-Serif"/>
              <a:buChar char="•"/>
            </a:pPr>
            <a:r>
              <a:rPr lang="en-US"/>
              <a:t>Pipe upsizing</a:t>
            </a:r>
            <a:endParaRPr lang="en-US">
              <a:cs typeface="Calibri" panose="020F0502020204030204"/>
            </a:endParaRPr>
          </a:p>
          <a:p>
            <a:pPr marL="742950" lvl="1" indent="-285750">
              <a:lnSpc>
                <a:spcPct val="90000"/>
              </a:lnSpc>
              <a:spcBef>
                <a:spcPts val="500"/>
              </a:spcBef>
              <a:buFont typeface="Arial,Sans-Serif"/>
              <a:buChar char="•"/>
            </a:pPr>
            <a:r>
              <a:rPr lang="en-US"/>
              <a:t>Flow re-routing </a:t>
            </a:r>
            <a:endParaRPr lang="en-US">
              <a:cs typeface="Calibri" panose="020F0502020204030204"/>
            </a:endParaRPr>
          </a:p>
          <a:p>
            <a:pPr marL="742950" lvl="1" indent="-285750">
              <a:lnSpc>
                <a:spcPct val="90000"/>
              </a:lnSpc>
              <a:spcBef>
                <a:spcPts val="500"/>
              </a:spcBef>
              <a:buFont typeface="Arial,Sans-Serif"/>
              <a:buChar char="•"/>
            </a:pPr>
            <a:r>
              <a:rPr lang="en-US"/>
              <a:t>Storage tank installation</a:t>
            </a:r>
          </a:p>
        </p:txBody>
      </p:sp>
      <p:sp>
        <p:nvSpPr>
          <p:cNvPr id="4" name="Slide Number Placeholder 3"/>
          <p:cNvSpPr>
            <a:spLocks noGrp="1"/>
          </p:cNvSpPr>
          <p:nvPr>
            <p:ph type="sldNum" sz="quarter" idx="5"/>
          </p:nvPr>
        </p:nvSpPr>
        <p:spPr/>
        <p:txBody>
          <a:bodyPr/>
          <a:lstStyle/>
          <a:p>
            <a:fld id="{A4F3FB4B-45CB-421E-B1DD-B5A9CDA38C85}" type="slidenum">
              <a:rPr lang="en-US" smtClean="0"/>
              <a:t>39</a:t>
            </a:fld>
            <a:endParaRPr lang="en-US"/>
          </a:p>
        </p:txBody>
      </p:sp>
    </p:spTree>
    <p:extLst>
      <p:ext uri="{BB962C8B-B14F-4D97-AF65-F5344CB8AC3E}">
        <p14:creationId xmlns:p14="http://schemas.microsoft.com/office/powerpoint/2010/main" val="34073718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Because not all flood risk can be eliminated, this means that some measures will need to be taken to make people, buildings, and infrastructure more resilient to flooding</a:t>
            </a:r>
          </a:p>
          <a:p>
            <a:endParaRPr lang="en-US">
              <a:cs typeface="Calibri"/>
            </a:endParaRPr>
          </a:p>
          <a:p>
            <a:pPr marL="171450" indent="-171450">
              <a:buFont typeface="Arial"/>
              <a:buChar char="•"/>
            </a:pPr>
            <a:r>
              <a:rPr lang="en-US">
                <a:cs typeface="Calibri"/>
              </a:rPr>
              <a:t>Cambridge is committed to implement measures for the 10% risk of flooding today  </a:t>
            </a:r>
          </a:p>
        </p:txBody>
      </p:sp>
      <p:sp>
        <p:nvSpPr>
          <p:cNvPr id="4" name="Slide Number Placeholder 3"/>
          <p:cNvSpPr>
            <a:spLocks noGrp="1"/>
          </p:cNvSpPr>
          <p:nvPr>
            <p:ph type="sldNum" sz="quarter" idx="5"/>
          </p:nvPr>
        </p:nvSpPr>
        <p:spPr/>
        <p:txBody>
          <a:bodyPr/>
          <a:lstStyle/>
          <a:p>
            <a:fld id="{A4F3FB4B-45CB-421E-B1DD-B5A9CDA38C85}" type="slidenum">
              <a:rPr lang="en-US" smtClean="0"/>
              <a:t>40</a:t>
            </a:fld>
            <a:endParaRPr lang="en-US"/>
          </a:p>
        </p:txBody>
      </p:sp>
    </p:spTree>
    <p:extLst>
      <p:ext uri="{BB962C8B-B14F-4D97-AF65-F5344CB8AC3E}">
        <p14:creationId xmlns:p14="http://schemas.microsoft.com/office/powerpoint/2010/main" val="2264561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Because not all flood risk can be eliminated, this means that some measures will need to be taken to make people, buildings, and infrastructure more resilient to flooding</a:t>
            </a:r>
          </a:p>
          <a:p>
            <a:endParaRPr lang="en-US">
              <a:cs typeface="Calibri"/>
            </a:endParaRPr>
          </a:p>
          <a:p>
            <a:pPr marL="171450" indent="-171450">
              <a:buFont typeface="Arial"/>
              <a:buChar char="•"/>
            </a:pPr>
            <a:r>
              <a:rPr lang="en-US">
                <a:cs typeface="Calibri"/>
              </a:rPr>
              <a:t>Cambridge is committed to implement measures for the 10% risk of flooding today  </a:t>
            </a:r>
          </a:p>
        </p:txBody>
      </p:sp>
      <p:sp>
        <p:nvSpPr>
          <p:cNvPr id="4" name="Slide Number Placeholder 3"/>
          <p:cNvSpPr>
            <a:spLocks noGrp="1"/>
          </p:cNvSpPr>
          <p:nvPr>
            <p:ph type="sldNum" sz="quarter" idx="5"/>
          </p:nvPr>
        </p:nvSpPr>
        <p:spPr/>
        <p:txBody>
          <a:bodyPr/>
          <a:lstStyle/>
          <a:p>
            <a:fld id="{A4F3FB4B-45CB-421E-B1DD-B5A9CDA38C85}" type="slidenum">
              <a:rPr lang="en-US" smtClean="0"/>
              <a:t>41</a:t>
            </a:fld>
            <a:endParaRPr lang="en-US"/>
          </a:p>
        </p:txBody>
      </p:sp>
    </p:spTree>
    <p:extLst>
      <p:ext uri="{BB962C8B-B14F-4D97-AF65-F5344CB8AC3E}">
        <p14:creationId xmlns:p14="http://schemas.microsoft.com/office/powerpoint/2010/main" val="11851189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latin typeface="+mn-lt"/>
                <a:ea typeface="+mn-ea"/>
                <a:cs typeface="Calibri"/>
              </a:rPr>
              <a:t>Greener City:</a:t>
            </a:r>
          </a:p>
          <a:p>
            <a:pPr marL="463550" lvl="1" indent="-171450">
              <a:lnSpc>
                <a:spcPct val="90000"/>
              </a:lnSpc>
              <a:spcBef>
                <a:spcPts val="500"/>
              </a:spcBef>
              <a:buFont typeface="Wingdings,Sans-Serif"/>
              <a:buChar char="§"/>
            </a:pPr>
            <a:r>
              <a:rPr lang="en-US"/>
              <a:t>Increase plantings, including rain gardens</a:t>
            </a:r>
            <a:endParaRPr lang="en-US">
              <a:cs typeface="Calibri"/>
            </a:endParaRPr>
          </a:p>
          <a:p>
            <a:pPr marL="463550" lvl="1" indent="-171450">
              <a:lnSpc>
                <a:spcPct val="90000"/>
              </a:lnSpc>
              <a:spcBef>
                <a:spcPts val="500"/>
              </a:spcBef>
              <a:buFont typeface="Wingdings,Sans-Serif"/>
              <a:buChar char="§"/>
            </a:pPr>
            <a:r>
              <a:rPr lang="en-US"/>
              <a:t>Map out soil conditions, groundwater, and slope for green infrastructure implementation </a:t>
            </a:r>
            <a:endParaRPr lang="en-US">
              <a:cs typeface="Calibri"/>
            </a:endParaRPr>
          </a:p>
          <a:p>
            <a:pPr marL="463550" lvl="1" indent="-171450">
              <a:lnSpc>
                <a:spcPct val="90000"/>
              </a:lnSpc>
              <a:spcBef>
                <a:spcPts val="500"/>
              </a:spcBef>
              <a:buFont typeface="Wingdings,Sans-Serif"/>
              <a:buChar char="§"/>
            </a:pPr>
            <a:r>
              <a:rPr lang="en-US">
                <a:cs typeface="Calibri"/>
              </a:rPr>
              <a:t>Alewife Stormwater Wetland – picture is of the Alewife basin! It’s both a park and fixes flooding problems</a:t>
            </a:r>
          </a:p>
          <a:p>
            <a:pPr marL="292100" lvl="1">
              <a:lnSpc>
                <a:spcPct val="90000"/>
              </a:lnSpc>
              <a:spcBef>
                <a:spcPts val="500"/>
              </a:spcBef>
            </a:pPr>
            <a:r>
              <a:rPr lang="en-US" b="1">
                <a:cs typeface="Calibri"/>
              </a:rPr>
              <a:t>Retrofitted</a:t>
            </a:r>
            <a:r>
              <a:rPr lang="en-US" b="1"/>
              <a:t> Buildings &amp; Spaces: </a:t>
            </a:r>
            <a:endParaRPr lang="en-US">
              <a:cs typeface="Calibri" panose="020F0502020204030204"/>
            </a:endParaRPr>
          </a:p>
          <a:p>
            <a:pPr marL="914400" lvl="1" indent="-171450">
              <a:lnSpc>
                <a:spcPct val="90000"/>
              </a:lnSpc>
              <a:spcBef>
                <a:spcPts val="500"/>
              </a:spcBef>
              <a:buFont typeface="Wingdings,Sans-Serif"/>
              <a:buChar char="§"/>
            </a:pPr>
            <a:r>
              <a:rPr lang="en-US"/>
              <a:t>Increased flood storage by using more detention basins, infiltration systems, and storage tanks</a:t>
            </a:r>
            <a:endParaRPr lang="en-US">
              <a:cs typeface="Calibri"/>
            </a:endParaRPr>
          </a:p>
          <a:p>
            <a:pPr marL="914400" lvl="1" indent="-171450">
              <a:lnSpc>
                <a:spcPct val="90000"/>
              </a:lnSpc>
              <a:spcBef>
                <a:spcPts val="500"/>
              </a:spcBef>
              <a:buFont typeface="Wingdings,Sans-Serif"/>
              <a:buChar char="§"/>
            </a:pPr>
            <a:r>
              <a:rPr lang="en-US"/>
              <a:t>New buildings to be designed for flood risks projected for 2070 </a:t>
            </a:r>
            <a:endParaRPr lang="en-US">
              <a:cs typeface="Calibri"/>
            </a:endParaRPr>
          </a:p>
          <a:p>
            <a:pPr marL="914400" lvl="1" indent="-171450">
              <a:lnSpc>
                <a:spcPct val="90000"/>
              </a:lnSpc>
              <a:spcBef>
                <a:spcPts val="500"/>
              </a:spcBef>
              <a:buFont typeface="Wingdings,Sans-Serif"/>
              <a:buChar char="§"/>
            </a:pPr>
            <a:r>
              <a:rPr lang="en-US"/>
              <a:t>Elevation of critical infrastructure </a:t>
            </a:r>
            <a:endParaRPr lang="en-US">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42</a:t>
            </a:fld>
            <a:endParaRPr lang="en-US"/>
          </a:p>
        </p:txBody>
      </p:sp>
    </p:spTree>
    <p:extLst>
      <p:ext uri="{BB962C8B-B14F-4D97-AF65-F5344CB8AC3E}">
        <p14:creationId xmlns:p14="http://schemas.microsoft.com/office/powerpoint/2010/main" val="355682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We will begin with what's the flooding story. So everyone will get into groups of 2-3 and look at the flooding related images and discuss the following:</a:t>
            </a:r>
          </a:p>
          <a:p>
            <a:pPr marL="628650" lvl="1" indent="-171450">
              <a:buFont typeface="Arial"/>
              <a:buChar char="•"/>
            </a:pPr>
            <a:r>
              <a:rPr lang="en-US">
                <a:ea typeface="Calibri"/>
                <a:cs typeface="Calibri"/>
              </a:rPr>
              <a:t>What do you see in these images?</a:t>
            </a:r>
          </a:p>
          <a:p>
            <a:pPr marL="628650" lvl="1" indent="-171450">
              <a:buFont typeface="Arial"/>
              <a:buChar char="•"/>
            </a:pPr>
            <a:r>
              <a:rPr lang="en-US">
                <a:ea typeface="Calibri"/>
                <a:cs typeface="Calibri"/>
              </a:rPr>
              <a:t>What does it say about flooding in Cambridge?</a:t>
            </a:r>
          </a:p>
          <a:p>
            <a:pPr marL="628650" lvl="1" indent="-171450">
              <a:buFont typeface="Arial"/>
              <a:buChar char="•"/>
            </a:pPr>
            <a:r>
              <a:rPr lang="en-US">
                <a:ea typeface="Calibri"/>
                <a:cs typeface="Calibri"/>
              </a:rPr>
              <a:t>What does it say about climate change?</a:t>
            </a:r>
            <a:r>
              <a:rPr lang="en-US"/>
              <a:t> </a:t>
            </a:r>
          </a:p>
          <a:p>
            <a:pPr marL="628650" lvl="1" indent="-171450">
              <a:buFont typeface="Arial"/>
              <a:buChar char="•"/>
            </a:pPr>
            <a:endParaRPr lang="en-US">
              <a:ea typeface="Calibri"/>
              <a:cs typeface="Calibri"/>
            </a:endParaRPr>
          </a:p>
          <a:p>
            <a:pPr marL="628650" lvl="1" indent="-171450">
              <a:buFont typeface="Arial"/>
              <a:buChar char="•"/>
            </a:pPr>
            <a:r>
              <a:rPr lang="en-US">
                <a:ea typeface="Calibri"/>
                <a:cs typeface="Calibri"/>
              </a:rPr>
              <a:t>Would anyone like to share what their group discovered while looking at the images?</a:t>
            </a:r>
          </a:p>
          <a:p>
            <a:pPr marL="628650" lvl="1" indent="-171450">
              <a:buFont typeface="Arial"/>
              <a:buChar char="•"/>
            </a:pPr>
            <a:r>
              <a:rPr lang="en-US">
                <a:ea typeface="Calibri"/>
                <a:cs typeface="Calibri"/>
              </a:rPr>
              <a:t>Is there anything about these images that you noticed in Cambridge that is no longer here in current day? How do we think this connects to climate change? </a:t>
            </a:r>
          </a:p>
        </p:txBody>
      </p:sp>
      <p:sp>
        <p:nvSpPr>
          <p:cNvPr id="4" name="Slide Number Placeholder 3"/>
          <p:cNvSpPr>
            <a:spLocks noGrp="1"/>
          </p:cNvSpPr>
          <p:nvPr>
            <p:ph type="sldNum" sz="quarter" idx="5"/>
          </p:nvPr>
        </p:nvSpPr>
        <p:spPr/>
        <p:txBody>
          <a:bodyPr/>
          <a:lstStyle/>
          <a:p>
            <a:fld id="{A4F3FB4B-45CB-421E-B1DD-B5A9CDA38C85}" type="slidenum">
              <a:rPr lang="en-US" smtClean="0"/>
              <a:t>4</a:t>
            </a:fld>
            <a:endParaRPr lang="en-US"/>
          </a:p>
        </p:txBody>
      </p:sp>
    </p:spTree>
    <p:extLst>
      <p:ext uri="{BB962C8B-B14F-4D97-AF65-F5344CB8AC3E}">
        <p14:creationId xmlns:p14="http://schemas.microsoft.com/office/powerpoint/2010/main" val="38259064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b="1"/>
              <a:t>Green/Gray Infrastructure</a:t>
            </a:r>
            <a:endParaRPr lang="en-US"/>
          </a:p>
          <a:p>
            <a:pPr marL="463550" lvl="1">
              <a:lnSpc>
                <a:spcPct val="90000"/>
              </a:lnSpc>
              <a:spcBef>
                <a:spcPts val="500"/>
              </a:spcBef>
              <a:buFont typeface="Wingdings,Sans-Serif"/>
              <a:buChar char="•"/>
            </a:pPr>
            <a:r>
              <a:rPr lang="en-US"/>
              <a:t>Infrastructure investments to prevent runoff</a:t>
            </a:r>
            <a:endParaRPr lang="en-US">
              <a:cs typeface="Calibri"/>
            </a:endParaRPr>
          </a:p>
          <a:p>
            <a:pPr marL="920750" lvl="2">
              <a:lnSpc>
                <a:spcPct val="90000"/>
              </a:lnSpc>
              <a:spcBef>
                <a:spcPts val="500"/>
              </a:spcBef>
              <a:buFont typeface="Wingdings,Sans-Serif"/>
              <a:buChar char="•"/>
            </a:pPr>
            <a:r>
              <a:rPr lang="en-US"/>
              <a:t>500,000 gallons under parking lots in Central Square</a:t>
            </a:r>
            <a:endParaRPr lang="en-US">
              <a:cs typeface="Calibri"/>
            </a:endParaRPr>
          </a:p>
          <a:p>
            <a:pPr marL="920750" lvl="2">
              <a:lnSpc>
                <a:spcPct val="90000"/>
              </a:lnSpc>
              <a:spcBef>
                <a:spcPts val="500"/>
              </a:spcBef>
              <a:buFont typeface="Wingdings,Sans-Serif"/>
              <a:buChar char="•"/>
            </a:pPr>
            <a:r>
              <a:rPr lang="en-US"/>
              <a:t>1.2-million-gallon stormwater tank under Tobin Schools</a:t>
            </a:r>
            <a:endParaRPr lang="en-US">
              <a:cs typeface="Calibri"/>
            </a:endParaRPr>
          </a:p>
          <a:p>
            <a:pPr marL="920750" lvl="2">
              <a:lnSpc>
                <a:spcPct val="90000"/>
              </a:lnSpc>
              <a:spcBef>
                <a:spcPts val="500"/>
              </a:spcBef>
            </a:pPr>
            <a:endParaRPr lang="en-US">
              <a:cs typeface="Calibri"/>
            </a:endParaRPr>
          </a:p>
          <a:p>
            <a:pPr>
              <a:lnSpc>
                <a:spcPct val="90000"/>
              </a:lnSpc>
              <a:spcBef>
                <a:spcPts val="1000"/>
              </a:spcBef>
            </a:pPr>
            <a:r>
              <a:rPr lang="en-US" b="1"/>
              <a:t>Resilient Communities: </a:t>
            </a:r>
            <a:endParaRPr lang="en-US"/>
          </a:p>
          <a:p>
            <a:pPr marL="628650" lvl="1" indent="-171450">
              <a:lnSpc>
                <a:spcPct val="90000"/>
              </a:lnSpc>
              <a:spcBef>
                <a:spcPts val="500"/>
              </a:spcBef>
              <a:buFont typeface="Wingdings,Sans-Serif"/>
              <a:buChar char="§"/>
            </a:pPr>
            <a:r>
              <a:rPr lang="en-US"/>
              <a:t>Community organizations develop a strong support network</a:t>
            </a:r>
            <a:endParaRPr lang="en-US">
              <a:cs typeface="Calibri"/>
            </a:endParaRPr>
          </a:p>
          <a:p>
            <a:pPr marL="628650" lvl="1" indent="-171450">
              <a:lnSpc>
                <a:spcPct val="90000"/>
              </a:lnSpc>
              <a:spcBef>
                <a:spcPts val="500"/>
              </a:spcBef>
              <a:buFont typeface="Wingdings,Sans-Serif"/>
              <a:buChar char="§"/>
            </a:pPr>
            <a:r>
              <a:rPr lang="en-US"/>
              <a:t>Residential, commercial, institutional, and city collaboration</a:t>
            </a:r>
            <a:endParaRPr lang="en-US">
              <a:cs typeface="Calibri"/>
            </a:endParaRPr>
          </a:p>
          <a:p>
            <a:pPr marL="628650" lvl="1" indent="-171450">
              <a:lnSpc>
                <a:spcPct val="90000"/>
              </a:lnSpc>
              <a:spcBef>
                <a:spcPts val="500"/>
              </a:spcBef>
              <a:buFont typeface="Wingdings,Sans-Serif"/>
              <a:buChar char="§"/>
            </a:pPr>
            <a:r>
              <a:rPr lang="en-US"/>
              <a:t>Safe &amp; affordable homes to guarantee shelter from climate hazards</a:t>
            </a:r>
            <a:endParaRPr lang="en-US">
              <a:cs typeface="Calibri"/>
            </a:endParaRPr>
          </a:p>
          <a:p>
            <a:pPr marL="920750" lvl="2">
              <a:lnSpc>
                <a:spcPct val="90000"/>
              </a:lnSpc>
              <a:spcBef>
                <a:spcPts val="500"/>
              </a:spcBef>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43</a:t>
            </a:fld>
            <a:endParaRPr lang="en-US"/>
          </a:p>
        </p:txBody>
      </p:sp>
    </p:spTree>
    <p:extLst>
      <p:ext uri="{BB962C8B-B14F-4D97-AF65-F5344CB8AC3E}">
        <p14:creationId xmlns:p14="http://schemas.microsoft.com/office/powerpoint/2010/main" val="7433300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2400"/>
              </a:spcBef>
              <a:buFont typeface="Arial"/>
              <a:buChar char="•"/>
            </a:pPr>
            <a:r>
              <a:rPr lang="en-US"/>
              <a:t>Strike up  a conversation with </a:t>
            </a:r>
            <a:r>
              <a:rPr lang="en-US" i="1"/>
              <a:t>at least </a:t>
            </a:r>
            <a:r>
              <a:rPr lang="en-US"/>
              <a:t>2 people about flooding topics (E.g., Extreme precipitation flooding vs. Coastal flooding, strategies to minimize flooding, action Cambridge is taking, etc.). </a:t>
            </a:r>
          </a:p>
          <a:p>
            <a:pPr marL="577850" lvl="1" indent="-285750">
              <a:lnSpc>
                <a:spcPct val="90000"/>
              </a:lnSpc>
              <a:spcBef>
                <a:spcPts val="2400"/>
              </a:spcBef>
              <a:buFont typeface="Arial"/>
              <a:buChar char="•"/>
            </a:pPr>
            <a:r>
              <a:rPr lang="en-US"/>
              <a:t>How did the conversation go? </a:t>
            </a:r>
            <a:endParaRPr lang="en-US">
              <a:cs typeface="Calibri" panose="020F0502020204030204"/>
            </a:endParaRPr>
          </a:p>
          <a:p>
            <a:pPr marL="577850" lvl="1" indent="-285750">
              <a:lnSpc>
                <a:spcPct val="90000"/>
              </a:lnSpc>
              <a:spcBef>
                <a:spcPts val="2400"/>
              </a:spcBef>
              <a:buFont typeface="Arial"/>
              <a:buChar char="•"/>
            </a:pPr>
            <a:r>
              <a:rPr lang="en-US"/>
              <a:t>What questions did they ask? </a:t>
            </a:r>
            <a:endParaRPr lang="en-US">
              <a:cs typeface="Calibri" panose="020F0502020204030204"/>
            </a:endParaRPr>
          </a:p>
          <a:p>
            <a:pPr marL="577850" lvl="1" indent="-285750">
              <a:lnSpc>
                <a:spcPct val="90000"/>
              </a:lnSpc>
              <a:spcBef>
                <a:spcPts val="2400"/>
              </a:spcBef>
              <a:buFont typeface="Arial"/>
              <a:buChar char="•"/>
            </a:pPr>
            <a:r>
              <a:rPr lang="en-US"/>
              <a:t>How did they feel? </a:t>
            </a:r>
            <a:endParaRPr lang="en-US">
              <a:cs typeface="Calibri" panose="020F0502020204030204"/>
            </a:endParaRPr>
          </a:p>
          <a:p>
            <a:pPr marL="171450" indent="-171450">
              <a:lnSpc>
                <a:spcPct val="90000"/>
              </a:lnSpc>
              <a:spcBef>
                <a:spcPts val="2400"/>
              </a:spcBef>
              <a:buFont typeface="Arial"/>
              <a:buChar char="•"/>
            </a:pPr>
            <a:r>
              <a:rPr lang="en-US"/>
              <a:t>We’ll open the next session by talking about what you heard!</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45</a:t>
            </a:fld>
            <a:endParaRPr lang="en-US"/>
          </a:p>
        </p:txBody>
      </p:sp>
    </p:spTree>
    <p:extLst>
      <p:ext uri="{BB962C8B-B14F-4D97-AF65-F5344CB8AC3E}">
        <p14:creationId xmlns:p14="http://schemas.microsoft.com/office/powerpoint/2010/main" val="1849712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Please take a minute to tell us how today went &amp; fill out an evaluation form!</a:t>
            </a:r>
            <a:endParaRPr lang="en-US"/>
          </a:p>
        </p:txBody>
      </p:sp>
      <p:sp>
        <p:nvSpPr>
          <p:cNvPr id="4" name="Slide Number Placeholder 3"/>
          <p:cNvSpPr>
            <a:spLocks noGrp="1"/>
          </p:cNvSpPr>
          <p:nvPr>
            <p:ph type="sldNum" sz="quarter" idx="5"/>
          </p:nvPr>
        </p:nvSpPr>
        <p:spPr/>
        <p:txBody>
          <a:bodyPr/>
          <a:lstStyle/>
          <a:p>
            <a:fld id="{A4F3FB4B-45CB-421E-B1DD-B5A9CDA38C85}" type="slidenum">
              <a:rPr lang="en-US" smtClean="0"/>
              <a:t>46</a:t>
            </a:fld>
            <a:endParaRPr lang="en-US"/>
          </a:p>
        </p:txBody>
      </p:sp>
    </p:spTree>
    <p:extLst>
      <p:ext uri="{BB962C8B-B14F-4D97-AF65-F5344CB8AC3E}">
        <p14:creationId xmlns:p14="http://schemas.microsoft.com/office/powerpoint/2010/main" val="20536219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3FB4B-45CB-421E-B1DD-B5A9CDA38C85}" type="slidenum">
              <a:rPr lang="en-US" smtClean="0"/>
              <a:t>48</a:t>
            </a:fld>
            <a:endParaRPr lang="en-US"/>
          </a:p>
        </p:txBody>
      </p:sp>
    </p:spTree>
    <p:extLst>
      <p:ext uri="{BB962C8B-B14F-4D97-AF65-F5344CB8AC3E}">
        <p14:creationId xmlns:p14="http://schemas.microsoft.com/office/powerpoint/2010/main" val="204407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t>Remind participants that we saw this image during our Climate Equity training, the </a:t>
            </a:r>
            <a:r>
              <a:rPr lang="en-US" err="1"/>
              <a:t>prompts:We</a:t>
            </a:r>
            <a:r>
              <a:rPr lang="en-US"/>
              <a:t> will begin with what's the flooding story. So everyone will get into groups of 2-3 and look at the flooding related images and discuss the following:</a:t>
            </a:r>
          </a:p>
          <a:p>
            <a:pPr marL="628650" lvl="1" indent="-171450">
              <a:buFont typeface="Arial,Sans-Serif"/>
              <a:buChar char="•"/>
            </a:pPr>
            <a:r>
              <a:rPr lang="en-US"/>
              <a:t>What do you see in these images?</a:t>
            </a:r>
          </a:p>
          <a:p>
            <a:pPr marL="628650" lvl="1" indent="-171450">
              <a:buFont typeface="Arial,Sans-Serif"/>
              <a:buChar char="•"/>
            </a:pPr>
            <a:r>
              <a:rPr lang="en-US"/>
              <a:t>What does it say about flooding in Cambridge?</a:t>
            </a:r>
          </a:p>
          <a:p>
            <a:pPr marL="628650" lvl="1" indent="-171450">
              <a:buFont typeface="Arial,Sans-Serif"/>
              <a:buChar char="•"/>
            </a:pPr>
            <a:r>
              <a:rPr lang="en-US"/>
              <a:t>What does it say about climate change? </a:t>
            </a:r>
          </a:p>
          <a:p>
            <a:pPr marL="628650" lvl="1" indent="-171450">
              <a:buFont typeface="Arial,Sans-Serif"/>
              <a:buChar char="•"/>
            </a:pPr>
            <a:endParaRPr lang="en-US"/>
          </a:p>
          <a:p>
            <a:pPr marL="628650" lvl="1" indent="-171450">
              <a:buFont typeface="Arial,Sans-Serif"/>
              <a:buChar char="•"/>
            </a:pPr>
            <a:r>
              <a:rPr lang="en-US"/>
              <a:t>Would anyone like to share what their group discovered while looking at the images?</a:t>
            </a:r>
          </a:p>
          <a:p>
            <a:pPr marL="628650" lvl="1" indent="-171450">
              <a:buFont typeface="Arial,Sans-Serif"/>
              <a:buChar char="•"/>
            </a:pPr>
            <a:r>
              <a:rPr lang="en-US"/>
              <a:t>Is there anything about these images that you noticed in Cambridge that is no longer here in current day? How do we think this connects to climate change? </a:t>
            </a:r>
          </a:p>
        </p:txBody>
      </p:sp>
      <p:sp>
        <p:nvSpPr>
          <p:cNvPr id="4" name="Slide Number Placeholder 3"/>
          <p:cNvSpPr>
            <a:spLocks noGrp="1"/>
          </p:cNvSpPr>
          <p:nvPr>
            <p:ph type="sldNum" sz="quarter" idx="5"/>
          </p:nvPr>
        </p:nvSpPr>
        <p:spPr/>
        <p:txBody>
          <a:bodyPr/>
          <a:lstStyle/>
          <a:p>
            <a:fld id="{B4F897F6-620B-41A9-B2B2-C1BC04E7CA62}" type="slidenum">
              <a:rPr lang="en-US" smtClean="0"/>
              <a:t>5</a:t>
            </a:fld>
            <a:endParaRPr lang="en-US"/>
          </a:p>
        </p:txBody>
      </p:sp>
    </p:spTree>
    <p:extLst>
      <p:ext uri="{BB962C8B-B14F-4D97-AF65-F5344CB8AC3E}">
        <p14:creationId xmlns:p14="http://schemas.microsoft.com/office/powerpoint/2010/main" val="905157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t>We will begin with what's the flooding story. So everyone will get into groups of 2-3 and look at the flooding related images and discuss the following:</a:t>
            </a:r>
          </a:p>
          <a:p>
            <a:pPr marL="628650" lvl="1" indent="-171450">
              <a:buFont typeface="Arial,Sans-Serif"/>
              <a:buChar char="•"/>
            </a:pPr>
            <a:r>
              <a:rPr lang="en-US"/>
              <a:t>What do you see in these images?</a:t>
            </a:r>
          </a:p>
          <a:p>
            <a:pPr marL="628650" lvl="1" indent="-171450">
              <a:buFont typeface="Arial,Sans-Serif"/>
              <a:buChar char="•"/>
            </a:pPr>
            <a:r>
              <a:rPr lang="en-US"/>
              <a:t>What does it say about flooding in Cambridge?</a:t>
            </a:r>
          </a:p>
          <a:p>
            <a:pPr marL="628650" lvl="1" indent="-171450">
              <a:buFont typeface="Arial,Sans-Serif"/>
              <a:buChar char="•"/>
            </a:pPr>
            <a:r>
              <a:rPr lang="en-US"/>
              <a:t>What does it say about climate change? </a:t>
            </a:r>
          </a:p>
          <a:p>
            <a:pPr marL="628650" lvl="1" indent="-171450">
              <a:buFont typeface="Arial,Sans-Serif"/>
              <a:buChar char="•"/>
            </a:pPr>
            <a:endParaRPr lang="en-US"/>
          </a:p>
          <a:p>
            <a:pPr marL="628650" lvl="1" indent="-171450">
              <a:buFont typeface="Arial,Sans-Serif"/>
              <a:buChar char="•"/>
            </a:pPr>
            <a:r>
              <a:rPr lang="en-US"/>
              <a:t>Would anyone like to share what their group discovered while looking at the images?</a:t>
            </a:r>
          </a:p>
          <a:p>
            <a:pPr marL="628650" lvl="1" indent="-171450">
              <a:buFont typeface="Arial,Sans-Serif"/>
              <a:buChar char="•"/>
            </a:pPr>
            <a:r>
              <a:rPr lang="en-US"/>
              <a:t>Is there anything about these images that you noticed in Cambridge that is no longer here in current day? How do we think this connects to climate change? </a:t>
            </a:r>
          </a:p>
        </p:txBody>
      </p:sp>
      <p:sp>
        <p:nvSpPr>
          <p:cNvPr id="4" name="Slide Number Placeholder 3"/>
          <p:cNvSpPr>
            <a:spLocks noGrp="1"/>
          </p:cNvSpPr>
          <p:nvPr>
            <p:ph type="sldNum" sz="quarter" idx="5"/>
          </p:nvPr>
        </p:nvSpPr>
        <p:spPr/>
        <p:txBody>
          <a:bodyPr/>
          <a:lstStyle/>
          <a:p>
            <a:fld id="{B4F897F6-620B-41A9-B2B2-C1BC04E7CA62}" type="slidenum">
              <a:rPr lang="en-US" smtClean="0"/>
              <a:t>6</a:t>
            </a:fld>
            <a:endParaRPr lang="en-US"/>
          </a:p>
        </p:txBody>
      </p:sp>
    </p:spTree>
    <p:extLst>
      <p:ext uri="{BB962C8B-B14F-4D97-AF65-F5344CB8AC3E}">
        <p14:creationId xmlns:p14="http://schemas.microsoft.com/office/powerpoint/2010/main" val="3356114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Wetlands</a:t>
            </a:r>
            <a:r>
              <a:rPr lang="en-US"/>
              <a:t> are submerged or permeated by water -- either permanently or temporarily -- and are characterized by plants adapted to saturated soil conditions. Wetlands include fresh and salt water marshes, wooded swamps, bogs, seasonally flooded forests -- any land area that can keep water long enough to let wetland plants and soils develop.</a:t>
            </a:r>
          </a:p>
          <a:p>
            <a:r>
              <a:rPr lang="en-US"/>
              <a:t>Wetlands are extremely valuable because:</a:t>
            </a:r>
          </a:p>
          <a:p>
            <a:pPr marL="285750" indent="-285750">
              <a:buFont typeface="Symbol"/>
              <a:buChar char="•"/>
            </a:pPr>
            <a:r>
              <a:rPr lang="en-US"/>
              <a:t>they absorb the impact of hydrologic events such as large waves or floods;</a:t>
            </a:r>
          </a:p>
          <a:p>
            <a:pPr marL="285750" indent="-285750">
              <a:buFont typeface="Symbol"/>
              <a:buChar char="•"/>
            </a:pPr>
            <a:r>
              <a:rPr lang="en-US"/>
              <a:t>they filter sediments and toxic substances;</a:t>
            </a:r>
          </a:p>
          <a:p>
            <a:pPr marL="285750" indent="-285750">
              <a:buFont typeface="Symbol"/>
              <a:buChar char="•"/>
            </a:pPr>
            <a:r>
              <a:rPr lang="en-US"/>
              <a:t>they supply food and essential habitat for many species of fish, shellfish, shorebirds, waterfowl, and furbearing mammals;</a:t>
            </a:r>
          </a:p>
          <a:p>
            <a:pPr marL="285750" indent="-285750">
              <a:buFont typeface="Symbol"/>
              <a:buChar char="•"/>
            </a:pPr>
            <a:r>
              <a:rPr lang="en-US"/>
              <a:t>they also provide products for food (wild rice, cranberries, fish, wildfowl), energy (peat, wood, charcoal), and building material (lumber); and</a:t>
            </a:r>
          </a:p>
          <a:p>
            <a:pPr marL="285750" indent="-285750">
              <a:buFont typeface="Symbol"/>
              <a:buChar char="•"/>
            </a:pPr>
            <a:r>
              <a:rPr lang="en-US"/>
              <a:t>they are valuable recreational areas for activities such as hunting, fishing, and birdwatching.</a:t>
            </a:r>
          </a:p>
          <a:p>
            <a:r>
              <a:rPr lang="en-US"/>
              <a:t>In the past, wetlands were considered wasteland, and many of Massachusetts’ wetlands were drained or filled in so that they could be farmed or built upon. Recently the value of wetlands has been recognized and efforts have been made to protect these ecosystems. However, they are still disappearing under the pressure of human activity, and are being threatened by air pollution and climate change.</a:t>
            </a:r>
            <a:endParaRPr lang="en-US">
              <a:ea typeface="Calibri"/>
              <a:cs typeface="Calibri"/>
            </a:endParaRPr>
          </a:p>
          <a:p>
            <a:r>
              <a:rPr lang="en-US"/>
              <a:t>From the diagram, you can see that wetlands in upper watershed areas capture and slowly release snowmelt and spring rainfall. When these wetlands are removed, more water moves more quickly downstream, causing flood waters to rise higher and flow faster.</a:t>
            </a:r>
            <a:endParaRPr lang="en-US">
              <a:ea typeface="Calibri"/>
              <a:cs typeface="Calibri"/>
            </a:endParaRPr>
          </a:p>
        </p:txBody>
      </p:sp>
      <p:sp>
        <p:nvSpPr>
          <p:cNvPr id="4" name="Slide Number Placeholder 3"/>
          <p:cNvSpPr>
            <a:spLocks noGrp="1"/>
          </p:cNvSpPr>
          <p:nvPr>
            <p:ph type="sldNum" sz="quarter" idx="5"/>
          </p:nvPr>
        </p:nvSpPr>
        <p:spPr/>
        <p:txBody>
          <a:bodyPr/>
          <a:lstStyle/>
          <a:p>
            <a:fld id="{A4F3FB4B-45CB-421E-B1DD-B5A9CDA38C85}" type="slidenum">
              <a:rPr lang="en-US" smtClean="0"/>
              <a:t>7</a:t>
            </a:fld>
            <a:endParaRPr lang="en-US"/>
          </a:p>
        </p:txBody>
      </p:sp>
    </p:spTree>
    <p:extLst>
      <p:ext uri="{BB962C8B-B14F-4D97-AF65-F5344CB8AC3E}">
        <p14:creationId xmlns:p14="http://schemas.microsoft.com/office/powerpoint/2010/main" val="3810370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Thank you everyone for participating in the Flooding Story activity. I hope this has made you start connecting the dots between climate change, flooding, and equity. We are next going to talk about why we care about flooding and how climate change is intensifying flooding. Before we begin, does anyone have any questions?</a:t>
            </a:r>
            <a:endParaRPr lang="en-US"/>
          </a:p>
        </p:txBody>
      </p:sp>
      <p:sp>
        <p:nvSpPr>
          <p:cNvPr id="4" name="Slide Number Placeholder 3"/>
          <p:cNvSpPr>
            <a:spLocks noGrp="1"/>
          </p:cNvSpPr>
          <p:nvPr>
            <p:ph type="sldNum" sz="quarter" idx="5"/>
          </p:nvPr>
        </p:nvSpPr>
        <p:spPr/>
        <p:txBody>
          <a:bodyPr/>
          <a:lstStyle/>
          <a:p>
            <a:fld id="{A4F3FB4B-45CB-421E-B1DD-B5A9CDA38C85}" type="slidenum">
              <a:rPr lang="en-US" smtClean="0"/>
              <a:t>8</a:t>
            </a:fld>
            <a:endParaRPr lang="en-US"/>
          </a:p>
        </p:txBody>
      </p:sp>
    </p:spTree>
    <p:extLst>
      <p:ext uri="{BB962C8B-B14F-4D97-AF65-F5344CB8AC3E}">
        <p14:creationId xmlns:p14="http://schemas.microsoft.com/office/powerpoint/2010/main" val="1876810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Based on the previous activity, and the news clip and headlines that were shared on the previous slides, how do we think that flooding is connected to climate change, and what do we think are some of the impacts of flooding? Do we think climate change is making flooding more common?</a:t>
            </a:r>
            <a:endParaRPr lang="en-US"/>
          </a:p>
        </p:txBody>
      </p:sp>
      <p:sp>
        <p:nvSpPr>
          <p:cNvPr id="4" name="Slide Number Placeholder 3"/>
          <p:cNvSpPr>
            <a:spLocks noGrp="1"/>
          </p:cNvSpPr>
          <p:nvPr>
            <p:ph type="sldNum" sz="quarter" idx="5"/>
          </p:nvPr>
        </p:nvSpPr>
        <p:spPr/>
        <p:txBody>
          <a:bodyPr/>
          <a:lstStyle/>
          <a:p>
            <a:fld id="{A4F3FB4B-45CB-421E-B1DD-B5A9CDA38C85}" type="slidenum">
              <a:rPr lang="en-US" smtClean="0"/>
              <a:t>9</a:t>
            </a:fld>
            <a:endParaRPr lang="en-US"/>
          </a:p>
        </p:txBody>
      </p:sp>
    </p:spTree>
    <p:extLst>
      <p:ext uri="{BB962C8B-B14F-4D97-AF65-F5344CB8AC3E}">
        <p14:creationId xmlns:p14="http://schemas.microsoft.com/office/powerpoint/2010/main" val="35775264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E4F8D3-D2AD-4100-D831-9F2E2C685A68}"/>
              </a:ext>
            </a:extLst>
          </p:cNvPr>
          <p:cNvSpPr/>
          <p:nvPr userDrawn="1"/>
        </p:nvSpPr>
        <p:spPr>
          <a:xfrm flipH="1">
            <a:off x="2105246" y="0"/>
            <a:ext cx="10086751" cy="6858000"/>
          </a:xfrm>
          <a:prstGeom prst="rect">
            <a:avLst/>
          </a:prstGeom>
          <a:solidFill>
            <a:srgbClr val="0072B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0072B9"/>
              </a:solidFill>
            </a:endParaRPr>
          </a:p>
        </p:txBody>
      </p:sp>
      <p:sp>
        <p:nvSpPr>
          <p:cNvPr id="2" name="Title 1">
            <a:extLst>
              <a:ext uri="{FF2B5EF4-FFF2-40B4-BE49-F238E27FC236}">
                <a16:creationId xmlns:a16="http://schemas.microsoft.com/office/drawing/2014/main" id="{06EAD5EC-0478-F8E2-0E48-BE0C1E111B59}"/>
              </a:ext>
            </a:extLst>
          </p:cNvPr>
          <p:cNvSpPr>
            <a:spLocks noGrp="1"/>
          </p:cNvSpPr>
          <p:nvPr>
            <p:ph type="ctrTitle"/>
          </p:nvPr>
        </p:nvSpPr>
        <p:spPr>
          <a:xfrm>
            <a:off x="2902688" y="1122363"/>
            <a:ext cx="86868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32233A-AA67-22E1-3EBB-1AFF84739440}"/>
              </a:ext>
            </a:extLst>
          </p:cNvPr>
          <p:cNvSpPr>
            <a:spLocks noGrp="1"/>
          </p:cNvSpPr>
          <p:nvPr>
            <p:ph type="subTitle" idx="1"/>
          </p:nvPr>
        </p:nvSpPr>
        <p:spPr>
          <a:xfrm>
            <a:off x="2902687" y="3602038"/>
            <a:ext cx="8686799" cy="1655762"/>
          </a:xfrm>
        </p:spPr>
        <p:txBody>
          <a:bodyPr/>
          <a:lstStyle>
            <a:lvl1pPr marL="0" indent="0" algn="ct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descr="A blue and black logo&#10;&#10;Description automatically generated with low confidence">
            <a:extLst>
              <a:ext uri="{FF2B5EF4-FFF2-40B4-BE49-F238E27FC236}">
                <a16:creationId xmlns:a16="http://schemas.microsoft.com/office/drawing/2014/main" id="{CC9BE1DC-8B11-026C-8442-D3595BC42A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1470" y="5608041"/>
            <a:ext cx="3028950" cy="1514475"/>
          </a:xfrm>
          <a:prstGeom prst="rect">
            <a:avLst/>
          </a:prstGeom>
        </p:spPr>
      </p:pic>
      <p:pic>
        <p:nvPicPr>
          <p:cNvPr id="17" name="Picture 16" descr="A black and white logo with a map&#10;&#10;Description automatically generated with low confidence">
            <a:extLst>
              <a:ext uri="{FF2B5EF4-FFF2-40B4-BE49-F238E27FC236}">
                <a16:creationId xmlns:a16="http://schemas.microsoft.com/office/drawing/2014/main" id="{528E610B-D515-D041-D030-FD098B3763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0026" y="5993813"/>
            <a:ext cx="1350781" cy="742929"/>
          </a:xfrm>
          <a:prstGeom prst="rect">
            <a:avLst/>
          </a:prstGeom>
        </p:spPr>
      </p:pic>
      <p:sp>
        <p:nvSpPr>
          <p:cNvPr id="21" name="Isosceles Triangle 20">
            <a:extLst>
              <a:ext uri="{FF2B5EF4-FFF2-40B4-BE49-F238E27FC236}">
                <a16:creationId xmlns:a16="http://schemas.microsoft.com/office/drawing/2014/main" id="{C40143ED-B00E-1F1C-CB9E-485A79E1CBE9}"/>
              </a:ext>
            </a:extLst>
          </p:cNvPr>
          <p:cNvSpPr/>
          <p:nvPr userDrawn="1"/>
        </p:nvSpPr>
        <p:spPr>
          <a:xfrm rot="5400000">
            <a:off x="1637397" y="1908039"/>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44831B7D-749F-9DB5-60A8-55BCA5BEE08D}"/>
              </a:ext>
            </a:extLst>
          </p:cNvPr>
          <p:cNvSpPr/>
          <p:nvPr userDrawn="1"/>
        </p:nvSpPr>
        <p:spPr>
          <a:xfrm rot="5400000">
            <a:off x="2514290" y="2005231"/>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49010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3F2C8C-11F9-AC5B-3286-6FD1C64EDBF2}"/>
              </a:ext>
            </a:extLst>
          </p:cNvPr>
          <p:cNvSpPr/>
          <p:nvPr userDrawn="1"/>
        </p:nvSpPr>
        <p:spPr>
          <a:xfrm>
            <a:off x="372139" y="365124"/>
            <a:ext cx="11483163" cy="5811839"/>
          </a:xfrm>
          <a:prstGeom prst="rect">
            <a:avLst/>
          </a:prstGeom>
          <a:noFill/>
          <a:ln w="57150">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92C713-A0B6-13F2-8D3E-E23AA63988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5C15B5-464B-7321-C425-2F36F1A6A452}"/>
              </a:ext>
            </a:extLst>
          </p:cNvPr>
          <p:cNvSpPr>
            <a:spLocks noGrp="1"/>
          </p:cNvSpPr>
          <p:nvPr>
            <p:ph type="body" orient="vert" idx="1"/>
          </p:nvPr>
        </p:nvSpPr>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E5AB658-89DB-D62C-7E44-9A338134C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2FE8A7-9913-0F2F-24EF-9D285AA41789}"/>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365037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59F608F-2294-4334-6FFC-66A1ECA3B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9F8C02B-F213-420D-FD74-42FB91237395}"/>
              </a:ext>
            </a:extLst>
          </p:cNvPr>
          <p:cNvSpPr>
            <a:spLocks noGrp="1"/>
          </p:cNvSpPr>
          <p:nvPr>
            <p:ph type="sldNum" sz="quarter" idx="12"/>
          </p:nvPr>
        </p:nvSpPr>
        <p:spPr/>
        <p:txBody>
          <a:bodyPr/>
          <a:lstStyle/>
          <a:p>
            <a:fld id="{A369C6C0-0DC4-44C4-B8BB-8CC4BD6D1597}" type="slidenum">
              <a:rPr lang="en-US" smtClean="0"/>
              <a:t>‹#›</a:t>
            </a:fld>
            <a:endParaRPr lang="en-US"/>
          </a:p>
        </p:txBody>
      </p:sp>
      <p:sp>
        <p:nvSpPr>
          <p:cNvPr id="5" name="Rectangle 4">
            <a:extLst>
              <a:ext uri="{FF2B5EF4-FFF2-40B4-BE49-F238E27FC236}">
                <a16:creationId xmlns:a16="http://schemas.microsoft.com/office/drawing/2014/main" id="{15A5E74B-3C91-DF05-1ABF-6EA6C9073B48}"/>
              </a:ext>
            </a:extLst>
          </p:cNvPr>
          <p:cNvSpPr/>
          <p:nvPr userDrawn="1"/>
        </p:nvSpPr>
        <p:spPr>
          <a:xfrm>
            <a:off x="1" y="0"/>
            <a:ext cx="12192000" cy="5964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2295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89C06-075A-20D2-61B5-4C02ED2BD9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8F8B69-31C2-731E-8593-3286E790AE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EAA1B1-01F5-E5CD-D087-367C3730F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463C67FE-4758-3429-DB47-47F8FF55B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EBE66D9-3A07-89D0-3BC4-EFA221626EE1}"/>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1006106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95CC-B2F0-7E32-3118-39920CBB8A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3735D7-A2D3-84CE-34E4-F321E3D94E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661BBF-818D-0640-7D0A-B6BA3FA3C6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F8BC4C4-7FC4-31D2-1CD0-D454722D1F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C2C8DBA-118D-1310-48C2-F0F7EE289D85}"/>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2493533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30E98E-8D73-8E9A-3B9E-6CC714E1A51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685BE5-456C-33AB-821C-6A83144E87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E295618-AE41-4AE3-343D-42E63D1B57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45D115-FC43-1F91-6972-650A3C83C76D}"/>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3256241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72875-1DB5-FD4B-D339-B17FBF9A4F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A9F6D8-9F7D-AA35-FDEE-B1580819A9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DDCBC7-6E6A-5F7F-F88C-BCDBA6C4CE22}"/>
              </a:ext>
            </a:extLst>
          </p:cNvPr>
          <p:cNvSpPr>
            <a:spLocks noGrp="1"/>
          </p:cNvSpPr>
          <p:nvPr>
            <p:ph type="dt" sz="half" idx="10"/>
          </p:nvPr>
        </p:nvSpPr>
        <p:spPr/>
        <p:txBody>
          <a:bodyPr/>
          <a:lstStyle/>
          <a:p>
            <a:fld id="{83EB3BED-E491-446B-9293-90818A9D5E9B}" type="datetimeFigureOut">
              <a:rPr lang="en-US" smtClean="0"/>
              <a:t>1/4/2024</a:t>
            </a:fld>
            <a:endParaRPr lang="en-US"/>
          </a:p>
        </p:txBody>
      </p:sp>
      <p:sp>
        <p:nvSpPr>
          <p:cNvPr id="5" name="Footer Placeholder 4">
            <a:extLst>
              <a:ext uri="{FF2B5EF4-FFF2-40B4-BE49-F238E27FC236}">
                <a16:creationId xmlns:a16="http://schemas.microsoft.com/office/drawing/2014/main" id="{6C23DD97-EFCC-1B7B-02A3-522B0E8A4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F4776-8AB9-0338-9AF1-5FA3CBE0E693}"/>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3715028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B4070-4203-0A96-D7ED-3FF5275F9A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57736B-DCEA-8FD5-7E94-9484CA2D3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A79729-20BE-CDB5-9E6C-54E6CD927E4F}"/>
              </a:ext>
            </a:extLst>
          </p:cNvPr>
          <p:cNvSpPr>
            <a:spLocks noGrp="1"/>
          </p:cNvSpPr>
          <p:nvPr>
            <p:ph type="dt" sz="half" idx="10"/>
          </p:nvPr>
        </p:nvSpPr>
        <p:spPr/>
        <p:txBody>
          <a:bodyPr/>
          <a:lstStyle/>
          <a:p>
            <a:fld id="{83EB3BED-E491-446B-9293-90818A9D5E9B}" type="datetimeFigureOut">
              <a:rPr lang="en-US" smtClean="0"/>
              <a:t>1/4/2024</a:t>
            </a:fld>
            <a:endParaRPr lang="en-US"/>
          </a:p>
        </p:txBody>
      </p:sp>
      <p:sp>
        <p:nvSpPr>
          <p:cNvPr id="5" name="Footer Placeholder 4">
            <a:extLst>
              <a:ext uri="{FF2B5EF4-FFF2-40B4-BE49-F238E27FC236}">
                <a16:creationId xmlns:a16="http://schemas.microsoft.com/office/drawing/2014/main" id="{1BF1A33F-D82B-281C-D2F1-5F57504DF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55F2FC-1753-72FD-9310-EAF86F1C4D80}"/>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2027885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44EFE-6299-8ADB-9EC4-FA38B61E0F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38FDF9-EA6A-2529-43AA-C01472E2C1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5C4242-2646-9B04-5469-BA550A294FA2}"/>
              </a:ext>
            </a:extLst>
          </p:cNvPr>
          <p:cNvSpPr>
            <a:spLocks noGrp="1"/>
          </p:cNvSpPr>
          <p:nvPr>
            <p:ph type="dt" sz="half" idx="10"/>
          </p:nvPr>
        </p:nvSpPr>
        <p:spPr/>
        <p:txBody>
          <a:bodyPr/>
          <a:lstStyle/>
          <a:p>
            <a:fld id="{83EB3BED-E491-446B-9293-90818A9D5E9B}" type="datetimeFigureOut">
              <a:rPr lang="en-US" smtClean="0"/>
              <a:t>1/4/2024</a:t>
            </a:fld>
            <a:endParaRPr lang="en-US"/>
          </a:p>
        </p:txBody>
      </p:sp>
      <p:sp>
        <p:nvSpPr>
          <p:cNvPr id="5" name="Footer Placeholder 4">
            <a:extLst>
              <a:ext uri="{FF2B5EF4-FFF2-40B4-BE49-F238E27FC236}">
                <a16:creationId xmlns:a16="http://schemas.microsoft.com/office/drawing/2014/main" id="{1BE98B3F-C83D-C475-4E53-EBE3416F18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6F7B60-847E-B40E-AD0D-7E2AE407DBAA}"/>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3797066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1E585-C590-792A-38E3-7369674F83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B86D51-1B11-5317-27F7-62C5711D40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CBE6E9-5682-AA68-5C3D-974B425DCC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936888-5FD2-1B89-02A0-7427A82FF703}"/>
              </a:ext>
            </a:extLst>
          </p:cNvPr>
          <p:cNvSpPr>
            <a:spLocks noGrp="1"/>
          </p:cNvSpPr>
          <p:nvPr>
            <p:ph type="dt" sz="half" idx="10"/>
          </p:nvPr>
        </p:nvSpPr>
        <p:spPr/>
        <p:txBody>
          <a:bodyPr/>
          <a:lstStyle/>
          <a:p>
            <a:fld id="{83EB3BED-E491-446B-9293-90818A9D5E9B}" type="datetimeFigureOut">
              <a:rPr lang="en-US" smtClean="0"/>
              <a:t>1/4/2024</a:t>
            </a:fld>
            <a:endParaRPr lang="en-US"/>
          </a:p>
        </p:txBody>
      </p:sp>
      <p:sp>
        <p:nvSpPr>
          <p:cNvPr id="6" name="Footer Placeholder 5">
            <a:extLst>
              <a:ext uri="{FF2B5EF4-FFF2-40B4-BE49-F238E27FC236}">
                <a16:creationId xmlns:a16="http://schemas.microsoft.com/office/drawing/2014/main" id="{E51A645D-F5CC-03E6-A3E7-B935B37BE7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DF4B50-32AF-E53A-5090-CA80A6B2CAE6}"/>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3723290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C273-F019-DD12-2E76-2E30115E17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49431C-F461-2227-FD66-0B9B389D0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A7A833-AAEC-CC12-656F-B9B50EF48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C5481E-50E2-97E8-8E7E-98FB28D795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555A86-AAAC-FF44-D806-FB064A8DBE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664671-58C1-3E43-F4B7-7B8ADD12889F}"/>
              </a:ext>
            </a:extLst>
          </p:cNvPr>
          <p:cNvSpPr>
            <a:spLocks noGrp="1"/>
          </p:cNvSpPr>
          <p:nvPr>
            <p:ph type="dt" sz="half" idx="10"/>
          </p:nvPr>
        </p:nvSpPr>
        <p:spPr/>
        <p:txBody>
          <a:bodyPr/>
          <a:lstStyle/>
          <a:p>
            <a:fld id="{83EB3BED-E491-446B-9293-90818A9D5E9B}" type="datetimeFigureOut">
              <a:rPr lang="en-US" smtClean="0"/>
              <a:t>1/4/2024</a:t>
            </a:fld>
            <a:endParaRPr lang="en-US"/>
          </a:p>
        </p:txBody>
      </p:sp>
      <p:sp>
        <p:nvSpPr>
          <p:cNvPr id="8" name="Footer Placeholder 7">
            <a:extLst>
              <a:ext uri="{FF2B5EF4-FFF2-40B4-BE49-F238E27FC236}">
                <a16:creationId xmlns:a16="http://schemas.microsoft.com/office/drawing/2014/main" id="{D1642903-3EB8-B777-EB12-D16CF69B84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6118FF-E15F-B707-436C-F97C30A24469}"/>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3663961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accent4"/>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00A46D-4B5D-C58D-7418-482406A18D12}"/>
              </a:ext>
            </a:extLst>
          </p:cNvPr>
          <p:cNvSpPr/>
          <p:nvPr userDrawn="1"/>
        </p:nvSpPr>
        <p:spPr>
          <a:xfrm flipH="1">
            <a:off x="838194" y="287080"/>
            <a:ext cx="9390325" cy="5889884"/>
          </a:xfrm>
          <a:prstGeom prst="rect">
            <a:avLst/>
          </a:prstGeom>
          <a:solidFill>
            <a:schemeClr val="bg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a:extLst>
              <a:ext uri="{FF2B5EF4-FFF2-40B4-BE49-F238E27FC236}">
                <a16:creationId xmlns:a16="http://schemas.microsoft.com/office/drawing/2014/main" id="{E4DB2588-0D05-F314-444A-84506E6235C0}"/>
              </a:ext>
            </a:extLst>
          </p:cNvPr>
          <p:cNvSpPr>
            <a:spLocks noGrp="1"/>
          </p:cNvSpPr>
          <p:nvPr>
            <p:ph type="title" hasCustomPrompt="1"/>
          </p:nvPr>
        </p:nvSpPr>
        <p:spPr>
          <a:xfrm>
            <a:off x="838200" y="365125"/>
            <a:ext cx="9390320" cy="1325563"/>
          </a:xfrm>
          <a:prstGeom prst="rect">
            <a:avLst/>
          </a:prstGeom>
        </p:spPr>
        <p:txBody>
          <a:bodyPr/>
          <a:lstStyle>
            <a:lvl1pPr algn="ctr">
              <a:defRPr b="1">
                <a:solidFill>
                  <a:schemeClr val="tx1"/>
                </a:solidFill>
              </a:defRPr>
            </a:lvl1pPr>
          </a:lstStyle>
          <a:p>
            <a:r>
              <a:rPr lang="en-US"/>
              <a:t>Agenda</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a:xfrm>
            <a:off x="1643814" y="1825625"/>
            <a:ext cx="8361423" cy="4351338"/>
          </a:xfrm>
        </p:spPr>
        <p:txBody>
          <a:bodyPr/>
          <a:lstStyle>
            <a:lvl1pPr marL="228600" indent="-228600">
              <a:buClr>
                <a:schemeClr val="accent4"/>
              </a:buClr>
              <a:buSzPct val="115000"/>
              <a:buFont typeface="Wingdings" panose="05000000000000000000" pitchFamily="2" charset="2"/>
              <a:buChar char="§"/>
              <a:defRPr/>
            </a:lvl1pPr>
            <a:lvl2pPr marL="685800" indent="-228600">
              <a:buClr>
                <a:schemeClr val="accent4"/>
              </a:buClr>
              <a:buSzPct val="115000"/>
              <a:buFont typeface="Wingdings" panose="05000000000000000000" pitchFamily="2" charset="2"/>
              <a:buChar char="§"/>
              <a:defRPr/>
            </a:lvl2pPr>
            <a:lvl3pPr marL="1143000" indent="-228600">
              <a:buClr>
                <a:schemeClr val="accent4"/>
              </a:buClr>
              <a:buSzPct val="115000"/>
              <a:buFont typeface="Wingdings" panose="05000000000000000000" pitchFamily="2" charset="2"/>
              <a:buChar char="§"/>
              <a:defRPr/>
            </a:lvl3pPr>
            <a:lvl4pPr marL="1600200" indent="-228600">
              <a:buClr>
                <a:schemeClr val="accent4"/>
              </a:buClr>
              <a:buSzPct val="115000"/>
              <a:buFont typeface="Wingdings" panose="05000000000000000000" pitchFamily="2" charset="2"/>
              <a:buChar char="§"/>
              <a:defRPr/>
            </a:lvl4pPr>
            <a:lvl5pPr marL="2057400" indent="-228600">
              <a:buClr>
                <a:schemeClr val="accent4"/>
              </a:buClr>
              <a:buSzPct val="1150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15" name="Isosceles Triangle 14">
            <a:extLst>
              <a:ext uri="{FF2B5EF4-FFF2-40B4-BE49-F238E27FC236}">
                <a16:creationId xmlns:a16="http://schemas.microsoft.com/office/drawing/2014/main" id="{0CEEEA70-DF71-F48C-30F1-808F096261AD}"/>
              </a:ext>
            </a:extLst>
          </p:cNvPr>
          <p:cNvSpPr/>
          <p:nvPr userDrawn="1"/>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8CA9A759-1B5C-FF3F-CB26-83791F6850E2}"/>
              </a:ext>
            </a:extLst>
          </p:cNvPr>
          <p:cNvSpPr/>
          <p:nvPr userDrawn="1"/>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5164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8D981-4597-90B9-1BC9-06AE40F561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FC8219-5945-B680-007A-269CFA3E0F77}"/>
              </a:ext>
            </a:extLst>
          </p:cNvPr>
          <p:cNvSpPr>
            <a:spLocks noGrp="1"/>
          </p:cNvSpPr>
          <p:nvPr>
            <p:ph type="dt" sz="half" idx="10"/>
          </p:nvPr>
        </p:nvSpPr>
        <p:spPr/>
        <p:txBody>
          <a:bodyPr/>
          <a:lstStyle/>
          <a:p>
            <a:fld id="{83EB3BED-E491-446B-9293-90818A9D5E9B}" type="datetimeFigureOut">
              <a:rPr lang="en-US" smtClean="0"/>
              <a:t>1/4/2024</a:t>
            </a:fld>
            <a:endParaRPr lang="en-US"/>
          </a:p>
        </p:txBody>
      </p:sp>
      <p:sp>
        <p:nvSpPr>
          <p:cNvPr id="4" name="Footer Placeholder 3">
            <a:extLst>
              <a:ext uri="{FF2B5EF4-FFF2-40B4-BE49-F238E27FC236}">
                <a16:creationId xmlns:a16="http://schemas.microsoft.com/office/drawing/2014/main" id="{7E092D6D-94A4-FF56-A793-B0CA6A930C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312360-8233-A919-4069-CDC07D8496F2}"/>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956262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03770A-F73B-BBFF-AFC1-A0D53FA74293}"/>
              </a:ext>
            </a:extLst>
          </p:cNvPr>
          <p:cNvSpPr>
            <a:spLocks noGrp="1"/>
          </p:cNvSpPr>
          <p:nvPr>
            <p:ph type="dt" sz="half" idx="10"/>
          </p:nvPr>
        </p:nvSpPr>
        <p:spPr/>
        <p:txBody>
          <a:bodyPr/>
          <a:lstStyle/>
          <a:p>
            <a:fld id="{83EB3BED-E491-446B-9293-90818A9D5E9B}" type="datetimeFigureOut">
              <a:rPr lang="en-US" smtClean="0"/>
              <a:t>1/4/2024</a:t>
            </a:fld>
            <a:endParaRPr lang="en-US"/>
          </a:p>
        </p:txBody>
      </p:sp>
      <p:sp>
        <p:nvSpPr>
          <p:cNvPr id="3" name="Footer Placeholder 2">
            <a:extLst>
              <a:ext uri="{FF2B5EF4-FFF2-40B4-BE49-F238E27FC236}">
                <a16:creationId xmlns:a16="http://schemas.microsoft.com/office/drawing/2014/main" id="{6C7F2CFF-4004-2F75-AE7A-69FCDD4E75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18A6F4-7AD7-82AB-6472-D59D5D965F62}"/>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3390579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62A5-9712-611D-C7B7-81966FB215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5B9378-E44C-1F1E-16C6-A3D80B4E3E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095013-49C2-B096-C623-564A85AA7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B6BF11-FE3F-4C81-0E0E-79A390360411}"/>
              </a:ext>
            </a:extLst>
          </p:cNvPr>
          <p:cNvSpPr>
            <a:spLocks noGrp="1"/>
          </p:cNvSpPr>
          <p:nvPr>
            <p:ph type="dt" sz="half" idx="10"/>
          </p:nvPr>
        </p:nvSpPr>
        <p:spPr/>
        <p:txBody>
          <a:bodyPr/>
          <a:lstStyle/>
          <a:p>
            <a:fld id="{83EB3BED-E491-446B-9293-90818A9D5E9B}" type="datetimeFigureOut">
              <a:rPr lang="en-US" smtClean="0"/>
              <a:t>1/4/2024</a:t>
            </a:fld>
            <a:endParaRPr lang="en-US"/>
          </a:p>
        </p:txBody>
      </p:sp>
      <p:sp>
        <p:nvSpPr>
          <p:cNvPr id="6" name="Footer Placeholder 5">
            <a:extLst>
              <a:ext uri="{FF2B5EF4-FFF2-40B4-BE49-F238E27FC236}">
                <a16:creationId xmlns:a16="http://schemas.microsoft.com/office/drawing/2014/main" id="{CFBE3931-DACC-C803-2062-B56770AA24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F5EBD8-0A4E-3336-4897-860EE3D5CFEE}"/>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4135103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1945A-22CB-985F-48AE-35E0B3091F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C01B81-4860-E1D1-26F3-7D370C3D2A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7A6940-9F1D-5DE8-3474-4C7B0268CB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6C62D1-9993-A954-0F5A-2D57FFD217F5}"/>
              </a:ext>
            </a:extLst>
          </p:cNvPr>
          <p:cNvSpPr>
            <a:spLocks noGrp="1"/>
          </p:cNvSpPr>
          <p:nvPr>
            <p:ph type="dt" sz="half" idx="10"/>
          </p:nvPr>
        </p:nvSpPr>
        <p:spPr/>
        <p:txBody>
          <a:bodyPr/>
          <a:lstStyle/>
          <a:p>
            <a:fld id="{83EB3BED-E491-446B-9293-90818A9D5E9B}" type="datetimeFigureOut">
              <a:rPr lang="en-US" smtClean="0"/>
              <a:t>1/4/2024</a:t>
            </a:fld>
            <a:endParaRPr lang="en-US"/>
          </a:p>
        </p:txBody>
      </p:sp>
      <p:sp>
        <p:nvSpPr>
          <p:cNvPr id="6" name="Footer Placeholder 5">
            <a:extLst>
              <a:ext uri="{FF2B5EF4-FFF2-40B4-BE49-F238E27FC236}">
                <a16:creationId xmlns:a16="http://schemas.microsoft.com/office/drawing/2014/main" id="{09EE92E8-4245-AAD5-FF5B-42AE1EA5AD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AE071-2646-F7B7-4D85-26AA512AC748}"/>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31398299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1FD6E-1BE0-C4EF-B3A9-C0C273CE32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D7E6DF-2CFA-538A-96E8-F4AFCC22D5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0F43E-C2BF-AE8C-B5C7-BE584F986BEA}"/>
              </a:ext>
            </a:extLst>
          </p:cNvPr>
          <p:cNvSpPr>
            <a:spLocks noGrp="1"/>
          </p:cNvSpPr>
          <p:nvPr>
            <p:ph type="dt" sz="half" idx="10"/>
          </p:nvPr>
        </p:nvSpPr>
        <p:spPr/>
        <p:txBody>
          <a:bodyPr/>
          <a:lstStyle/>
          <a:p>
            <a:fld id="{83EB3BED-E491-446B-9293-90818A9D5E9B}" type="datetimeFigureOut">
              <a:rPr lang="en-US" smtClean="0"/>
              <a:t>1/4/2024</a:t>
            </a:fld>
            <a:endParaRPr lang="en-US"/>
          </a:p>
        </p:txBody>
      </p:sp>
      <p:sp>
        <p:nvSpPr>
          <p:cNvPr id="5" name="Footer Placeholder 4">
            <a:extLst>
              <a:ext uri="{FF2B5EF4-FFF2-40B4-BE49-F238E27FC236}">
                <a16:creationId xmlns:a16="http://schemas.microsoft.com/office/drawing/2014/main" id="{AC5AA9E1-4195-98F3-84A5-0D3BA3B1C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BDA89-7D49-5C66-C9E9-74EC1A6280FB}"/>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15882216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61BAA-70DA-5AD2-03D2-FE9AA17418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2B12E8-00EB-3936-23A1-772445F970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DECAA-008D-9329-7716-242A92B1BB72}"/>
              </a:ext>
            </a:extLst>
          </p:cNvPr>
          <p:cNvSpPr>
            <a:spLocks noGrp="1"/>
          </p:cNvSpPr>
          <p:nvPr>
            <p:ph type="dt" sz="half" idx="10"/>
          </p:nvPr>
        </p:nvSpPr>
        <p:spPr/>
        <p:txBody>
          <a:bodyPr/>
          <a:lstStyle/>
          <a:p>
            <a:fld id="{83EB3BED-E491-446B-9293-90818A9D5E9B}" type="datetimeFigureOut">
              <a:rPr lang="en-US" smtClean="0"/>
              <a:t>1/4/2024</a:t>
            </a:fld>
            <a:endParaRPr lang="en-US"/>
          </a:p>
        </p:txBody>
      </p:sp>
      <p:sp>
        <p:nvSpPr>
          <p:cNvPr id="5" name="Footer Placeholder 4">
            <a:extLst>
              <a:ext uri="{FF2B5EF4-FFF2-40B4-BE49-F238E27FC236}">
                <a16:creationId xmlns:a16="http://schemas.microsoft.com/office/drawing/2014/main" id="{F01FBBB1-4BB1-FDDC-9258-C17413716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72EA6A-D1BD-778B-4C0B-84E14707EA00}"/>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1689231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C7F1CC-A42F-8E05-9135-DB8E8AEDDDE6}"/>
              </a:ext>
            </a:extLst>
          </p:cNvPr>
          <p:cNvSpPr/>
          <p:nvPr userDrawn="1"/>
        </p:nvSpPr>
        <p:spPr>
          <a:xfrm flipH="1">
            <a:off x="-1790" y="0"/>
            <a:ext cx="8153401" cy="6858000"/>
          </a:xfrm>
          <a:prstGeom prst="rect">
            <a:avLst/>
          </a:prstGeom>
          <a:solidFill>
            <a:srgbClr val="0072B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78335-E384-CCB6-CFE7-8E3F37BFC6CC}"/>
              </a:ext>
            </a:extLst>
          </p:cNvPr>
          <p:cNvSpPr>
            <a:spLocks noGrp="1"/>
          </p:cNvSpPr>
          <p:nvPr>
            <p:ph type="title"/>
          </p:nvPr>
        </p:nvSpPr>
        <p:spPr>
          <a:xfrm>
            <a:off x="838200" y="365125"/>
            <a:ext cx="7157484" cy="1325563"/>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85E8E6B-2A55-CE3C-711F-91F018F64B06}"/>
              </a:ext>
            </a:extLst>
          </p:cNvPr>
          <p:cNvSpPr>
            <a:spLocks noGrp="1"/>
          </p:cNvSpPr>
          <p:nvPr>
            <p:ph sz="half" idx="1"/>
          </p:nvPr>
        </p:nvSpPr>
        <p:spPr>
          <a:xfrm>
            <a:off x="838200" y="1825625"/>
            <a:ext cx="7157484"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39ADF82-C9CA-6BDA-4050-04E1F07C33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62CAC5-8017-DA0E-D0CE-D29541BF08C8}"/>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1613873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A52E2D-1D5A-D7DD-562D-909B2A70077C}"/>
              </a:ext>
            </a:extLst>
          </p:cNvPr>
          <p:cNvSpPr/>
          <p:nvPr userDrawn="1"/>
        </p:nvSpPr>
        <p:spPr>
          <a:xfrm>
            <a:off x="-1" y="0"/>
            <a:ext cx="12192001" cy="169068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39FCEC5-595E-10A2-6444-132ACB2B27F7}"/>
              </a:ext>
            </a:extLst>
          </p:cNvPr>
          <p:cNvSpPr/>
          <p:nvPr userDrawn="1"/>
        </p:nvSpPr>
        <p:spPr>
          <a:xfrm>
            <a:off x="2" y="0"/>
            <a:ext cx="627320" cy="6858000"/>
          </a:xfrm>
          <a:prstGeom prst="rect">
            <a:avLst/>
          </a:prstGeom>
          <a:solidFill>
            <a:schemeClr val="accent6">
              <a:lumMod val="7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a:extLst>
              <a:ext uri="{FF2B5EF4-FFF2-40B4-BE49-F238E27FC236}">
                <a16:creationId xmlns:a16="http://schemas.microsoft.com/office/drawing/2014/main" id="{E4DB2588-0D05-F314-444A-84506E6235C0}"/>
              </a:ext>
            </a:extLst>
          </p:cNvPr>
          <p:cNvSpPr>
            <a:spLocks noGrp="1"/>
          </p:cNvSpPr>
          <p:nvPr>
            <p:ph type="title"/>
          </p:nvPr>
        </p:nvSpPr>
        <p:spPr>
          <a:xfrm>
            <a:off x="838200" y="365125"/>
            <a:ext cx="10515600" cy="1325563"/>
          </a:xfrm>
          <a:prstGeom prst="rect">
            <a:avLst/>
          </a:prstGeom>
        </p:spPr>
        <p:txBody>
          <a:bodyPr/>
          <a:lstStyle>
            <a:lvl1pPr algn="ctr">
              <a:defRPr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7" name="Rectangle 6">
            <a:extLst>
              <a:ext uri="{FF2B5EF4-FFF2-40B4-BE49-F238E27FC236}">
                <a16:creationId xmlns:a16="http://schemas.microsoft.com/office/drawing/2014/main" id="{24C39A21-307D-03D5-2F28-A579D9FA6B80}"/>
              </a:ext>
            </a:extLst>
          </p:cNvPr>
          <p:cNvSpPr/>
          <p:nvPr userDrawn="1"/>
        </p:nvSpPr>
        <p:spPr>
          <a:xfrm>
            <a:off x="12099850" y="0"/>
            <a:ext cx="92150" cy="6858000"/>
          </a:xfrm>
          <a:prstGeom prst="rect">
            <a:avLst/>
          </a:prstGeom>
          <a:solidFill>
            <a:schemeClr val="accent6">
              <a:lumMod val="7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3303599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2588-0D05-F314-444A-84506E6235C0}"/>
              </a:ext>
            </a:extLst>
          </p:cNvPr>
          <p:cNvSpPr>
            <a:spLocks noGrp="1"/>
          </p:cNvSpPr>
          <p:nvPr>
            <p:ph type="title"/>
          </p:nvPr>
        </p:nvSpPr>
        <p:spPr>
          <a:xfrm>
            <a:off x="838200" y="365125"/>
            <a:ext cx="10515600" cy="1325563"/>
          </a:xfrm>
          <a:prstGeom prst="rect">
            <a:avLst/>
          </a:prstGeom>
        </p:spPr>
        <p:txBody>
          <a:bodyPr/>
          <a:lstStyle>
            <a:lvl1pPr algn="ct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11" name="Rectangle 10">
            <a:extLst>
              <a:ext uri="{FF2B5EF4-FFF2-40B4-BE49-F238E27FC236}">
                <a16:creationId xmlns:a16="http://schemas.microsoft.com/office/drawing/2014/main" id="{A8B36A61-E0F1-46F7-249E-C045FE081393}"/>
              </a:ext>
            </a:extLst>
          </p:cNvPr>
          <p:cNvSpPr/>
          <p:nvPr userDrawn="1"/>
        </p:nvSpPr>
        <p:spPr>
          <a:xfrm>
            <a:off x="12099851" y="0"/>
            <a:ext cx="92148" cy="6858000"/>
          </a:xfrm>
          <a:prstGeom prst="rect">
            <a:avLst/>
          </a:prstGeom>
          <a:solidFill>
            <a:schemeClr val="accent6">
              <a:lumMod val="7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2" name="Rectangle 11">
            <a:extLst>
              <a:ext uri="{FF2B5EF4-FFF2-40B4-BE49-F238E27FC236}">
                <a16:creationId xmlns:a16="http://schemas.microsoft.com/office/drawing/2014/main" id="{A6455534-4A9E-D6B6-A771-99767F504939}"/>
              </a:ext>
            </a:extLst>
          </p:cNvPr>
          <p:cNvSpPr/>
          <p:nvPr userDrawn="1"/>
        </p:nvSpPr>
        <p:spPr>
          <a:xfrm>
            <a:off x="2" y="0"/>
            <a:ext cx="627320" cy="6858000"/>
          </a:xfrm>
          <a:prstGeom prst="rect">
            <a:avLst/>
          </a:prstGeom>
          <a:solidFill>
            <a:schemeClr val="accent6">
              <a:lumMod val="7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9" name="Isosceles Triangle 8">
            <a:extLst>
              <a:ext uri="{FF2B5EF4-FFF2-40B4-BE49-F238E27FC236}">
                <a16:creationId xmlns:a16="http://schemas.microsoft.com/office/drawing/2014/main" id="{1AB8E6E2-FB15-9348-9FFA-940C383C874B}"/>
              </a:ext>
            </a:extLst>
          </p:cNvPr>
          <p:cNvSpPr/>
          <p:nvPr userDrawn="1"/>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EFC201A-B5AF-8EC0-8059-CC4B91C2D4C6}"/>
              </a:ext>
            </a:extLst>
          </p:cNvPr>
          <p:cNvSpPr/>
          <p:nvPr userDrawn="1"/>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8280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2588-0D05-F314-444A-84506E6235C0}"/>
              </a:ext>
            </a:extLst>
          </p:cNvPr>
          <p:cNvSpPr>
            <a:spLocks noGrp="1"/>
          </p:cNvSpPr>
          <p:nvPr>
            <p:ph type="title"/>
          </p:nvPr>
        </p:nvSpPr>
        <p:spPr>
          <a:xfrm>
            <a:off x="838200" y="365125"/>
            <a:ext cx="10515600" cy="1325563"/>
          </a:xfrm>
          <a:prstGeom prst="rect">
            <a:avLst/>
          </a:prstGeom>
        </p:spPr>
        <p:txBody>
          <a:bodyPr/>
          <a:lstStyle>
            <a:lvl1pPr algn="ct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11" name="Rectangle 10">
            <a:extLst>
              <a:ext uri="{FF2B5EF4-FFF2-40B4-BE49-F238E27FC236}">
                <a16:creationId xmlns:a16="http://schemas.microsoft.com/office/drawing/2014/main" id="{A8B36A61-E0F1-46F7-249E-C045FE081393}"/>
              </a:ext>
            </a:extLst>
          </p:cNvPr>
          <p:cNvSpPr/>
          <p:nvPr userDrawn="1"/>
        </p:nvSpPr>
        <p:spPr>
          <a:xfrm>
            <a:off x="12099851" y="0"/>
            <a:ext cx="92148" cy="6858000"/>
          </a:xfrm>
          <a:prstGeom prst="rect">
            <a:avLst/>
          </a:prstGeom>
          <a:solidFill>
            <a:schemeClr val="accent4">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2" name="Rectangle 11">
            <a:extLst>
              <a:ext uri="{FF2B5EF4-FFF2-40B4-BE49-F238E27FC236}">
                <a16:creationId xmlns:a16="http://schemas.microsoft.com/office/drawing/2014/main" id="{A6455534-4A9E-D6B6-A771-99767F504939}"/>
              </a:ext>
            </a:extLst>
          </p:cNvPr>
          <p:cNvSpPr/>
          <p:nvPr userDrawn="1"/>
        </p:nvSpPr>
        <p:spPr>
          <a:xfrm>
            <a:off x="2" y="0"/>
            <a:ext cx="627320" cy="6858000"/>
          </a:xfrm>
          <a:prstGeom prst="rect">
            <a:avLst/>
          </a:prstGeom>
          <a:solidFill>
            <a:schemeClr val="accent4">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 name="Isosceles Triangle 3">
            <a:extLst>
              <a:ext uri="{FF2B5EF4-FFF2-40B4-BE49-F238E27FC236}">
                <a16:creationId xmlns:a16="http://schemas.microsoft.com/office/drawing/2014/main" id="{99EBE4E1-5C5A-1BAC-1005-E11F624A83A6}"/>
              </a:ext>
            </a:extLst>
          </p:cNvPr>
          <p:cNvSpPr/>
          <p:nvPr userDrawn="1"/>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4F33183B-C7BD-13DA-DA4C-28A9B97751F7}"/>
              </a:ext>
            </a:extLst>
          </p:cNvPr>
          <p:cNvSpPr/>
          <p:nvPr userDrawn="1"/>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420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2588-0D05-F314-444A-84506E6235C0}"/>
              </a:ext>
            </a:extLst>
          </p:cNvPr>
          <p:cNvSpPr>
            <a:spLocks noGrp="1"/>
          </p:cNvSpPr>
          <p:nvPr>
            <p:ph type="title"/>
          </p:nvPr>
        </p:nvSpPr>
        <p:spPr>
          <a:xfrm>
            <a:off x="838200" y="365125"/>
            <a:ext cx="10515600" cy="1325563"/>
          </a:xfrm>
          <a:prstGeom prst="rect">
            <a:avLst/>
          </a:prstGeom>
        </p:spPr>
        <p:txBody>
          <a:bodyPr/>
          <a:lstStyle>
            <a:lvl1pPr algn="ct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11" name="Rectangle 10">
            <a:extLst>
              <a:ext uri="{FF2B5EF4-FFF2-40B4-BE49-F238E27FC236}">
                <a16:creationId xmlns:a16="http://schemas.microsoft.com/office/drawing/2014/main" id="{A8B36A61-E0F1-46F7-249E-C045FE081393}"/>
              </a:ext>
            </a:extLst>
          </p:cNvPr>
          <p:cNvSpPr/>
          <p:nvPr userDrawn="1"/>
        </p:nvSpPr>
        <p:spPr>
          <a:xfrm>
            <a:off x="12099851" y="0"/>
            <a:ext cx="92148" cy="6858000"/>
          </a:xfrm>
          <a:prstGeom prst="rect">
            <a:avLst/>
          </a:prstGeom>
          <a:solidFill>
            <a:schemeClr val="accent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2" name="Rectangle 11">
            <a:extLst>
              <a:ext uri="{FF2B5EF4-FFF2-40B4-BE49-F238E27FC236}">
                <a16:creationId xmlns:a16="http://schemas.microsoft.com/office/drawing/2014/main" id="{A6455534-4A9E-D6B6-A771-99767F504939}"/>
              </a:ext>
            </a:extLst>
          </p:cNvPr>
          <p:cNvSpPr/>
          <p:nvPr userDrawn="1"/>
        </p:nvSpPr>
        <p:spPr>
          <a:xfrm>
            <a:off x="2" y="0"/>
            <a:ext cx="627320" cy="6858000"/>
          </a:xfrm>
          <a:prstGeom prst="rect">
            <a:avLst/>
          </a:prstGeom>
          <a:solidFill>
            <a:schemeClr val="accent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 name="Isosceles Triangle 3">
            <a:extLst>
              <a:ext uri="{FF2B5EF4-FFF2-40B4-BE49-F238E27FC236}">
                <a16:creationId xmlns:a16="http://schemas.microsoft.com/office/drawing/2014/main" id="{1E544772-DD22-764A-4E64-A4CA52F4729E}"/>
              </a:ext>
            </a:extLst>
          </p:cNvPr>
          <p:cNvSpPr/>
          <p:nvPr userDrawn="1"/>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C833378E-238E-C036-187D-FD7B8F35F93E}"/>
              </a:ext>
            </a:extLst>
          </p:cNvPr>
          <p:cNvSpPr/>
          <p:nvPr userDrawn="1"/>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510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9385CA-1942-69A1-2A55-E193FBB93F6C}"/>
              </a:ext>
            </a:extLst>
          </p:cNvPr>
          <p:cNvSpPr/>
          <p:nvPr userDrawn="1"/>
        </p:nvSpPr>
        <p:spPr>
          <a:xfrm>
            <a:off x="0" y="6089650"/>
            <a:ext cx="12192000" cy="768350"/>
          </a:xfrm>
          <a:prstGeom prst="rect">
            <a:avLst/>
          </a:prstGeom>
          <a:solidFill>
            <a:srgbClr val="007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06AD0C-375B-6596-1F37-F32808A1E236}"/>
              </a:ext>
            </a:extLst>
          </p:cNvPr>
          <p:cNvSpPr>
            <a:spLocks noGrp="1"/>
          </p:cNvSpPr>
          <p:nvPr>
            <p:ph type="title"/>
          </p:nvPr>
        </p:nvSpPr>
        <p:spPr>
          <a:xfrm>
            <a:off x="831850" y="1709738"/>
            <a:ext cx="10515600" cy="2852737"/>
          </a:xfrm>
          <a:prstGeom prst="rect">
            <a:avLst/>
          </a:prstGeo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AD7442DA-D4D3-440F-6043-FE086773EF5C}"/>
              </a:ext>
            </a:extLst>
          </p:cNvPr>
          <p:cNvSpPr>
            <a:spLocks noGrp="1"/>
          </p:cNvSpPr>
          <p:nvPr>
            <p:ph type="body" idx="1"/>
          </p:nvPr>
        </p:nvSpPr>
        <p:spPr>
          <a:xfrm>
            <a:off x="831850" y="4589463"/>
            <a:ext cx="10515600" cy="1500187"/>
          </a:xfrm>
        </p:spPr>
        <p:txBody>
          <a:bodyPr/>
          <a:lstStyle>
            <a:lvl1pPr marL="0" indent="0" algn="ctr">
              <a:buNone/>
              <a:defRPr sz="2400" cap="all"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Isosceles Triangle 10">
            <a:extLst>
              <a:ext uri="{FF2B5EF4-FFF2-40B4-BE49-F238E27FC236}">
                <a16:creationId xmlns:a16="http://schemas.microsoft.com/office/drawing/2014/main" id="{E70C65BE-E530-AFC4-FDE9-078CEF1BFA07}"/>
              </a:ext>
            </a:extLst>
          </p:cNvPr>
          <p:cNvSpPr/>
          <p:nvPr userDrawn="1"/>
        </p:nvSpPr>
        <p:spPr>
          <a:xfrm rot="5400000">
            <a:off x="-23327" y="3683658"/>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453A3617-4173-F59A-7DF7-3AA958DF1AD0}"/>
              </a:ext>
            </a:extLst>
          </p:cNvPr>
          <p:cNvSpPr/>
          <p:nvPr userDrawn="1"/>
        </p:nvSpPr>
        <p:spPr>
          <a:xfrm rot="5400000">
            <a:off x="751470" y="3780849"/>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18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C7F1CC-A42F-8E05-9135-DB8E8AEDDDE6}"/>
              </a:ext>
            </a:extLst>
          </p:cNvPr>
          <p:cNvSpPr/>
          <p:nvPr userDrawn="1"/>
        </p:nvSpPr>
        <p:spPr>
          <a:xfrm flipH="1">
            <a:off x="-1790" y="0"/>
            <a:ext cx="8153401" cy="6858000"/>
          </a:xfrm>
          <a:prstGeom prst="rect">
            <a:avLst/>
          </a:prstGeom>
          <a:solidFill>
            <a:srgbClr val="0072B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78335-E384-CCB6-CFE7-8E3F37BFC6CC}"/>
              </a:ext>
            </a:extLst>
          </p:cNvPr>
          <p:cNvSpPr>
            <a:spLocks noGrp="1"/>
          </p:cNvSpPr>
          <p:nvPr>
            <p:ph type="title"/>
          </p:nvPr>
        </p:nvSpPr>
        <p:spPr>
          <a:xfrm>
            <a:off x="838200" y="365125"/>
            <a:ext cx="7157484" cy="1325563"/>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85E8E6B-2A55-CE3C-711F-91F018F64B06}"/>
              </a:ext>
            </a:extLst>
          </p:cNvPr>
          <p:cNvSpPr>
            <a:spLocks noGrp="1"/>
          </p:cNvSpPr>
          <p:nvPr>
            <p:ph sz="half" idx="1"/>
          </p:nvPr>
        </p:nvSpPr>
        <p:spPr>
          <a:xfrm>
            <a:off x="838200" y="1825625"/>
            <a:ext cx="7157484"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39ADF82-C9CA-6BDA-4050-04E1F07C33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62CAC5-8017-DA0E-D0CE-D29541BF08C8}"/>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256770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FEA610-31C8-40EB-23D1-30E3416DC546}"/>
              </a:ext>
            </a:extLst>
          </p:cNvPr>
          <p:cNvSpPr/>
          <p:nvPr userDrawn="1"/>
        </p:nvSpPr>
        <p:spPr>
          <a:xfrm>
            <a:off x="1" y="365126"/>
            <a:ext cx="12192000" cy="5801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E06340-BFEF-DB46-BC76-054BDC92254F}"/>
              </a:ext>
            </a:extLst>
          </p:cNvPr>
          <p:cNvSpPr>
            <a:spLocks noGrp="1"/>
          </p:cNvSpPr>
          <p:nvPr>
            <p:ph type="title"/>
          </p:nvPr>
        </p:nvSpPr>
        <p:spPr>
          <a:xfrm>
            <a:off x="838200" y="365125"/>
            <a:ext cx="10515600" cy="1325563"/>
          </a:xfrm>
          <a:prstGeom prst="rect">
            <a:avLst/>
          </a:prstGeom>
        </p:spPr>
        <p:txBody>
          <a:bodyPr/>
          <a:lstStyle>
            <a:lvl1pPr algn="ctr">
              <a:defRPr b="1">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66EB9FF0-D37C-6540-E96E-964CC67A64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F6D2A82-12AC-B37F-F370-BEB903F6164D}"/>
              </a:ext>
            </a:extLst>
          </p:cNvPr>
          <p:cNvSpPr>
            <a:spLocks noGrp="1"/>
          </p:cNvSpPr>
          <p:nvPr>
            <p:ph type="sldNum" sz="quarter" idx="12"/>
          </p:nvPr>
        </p:nvSpPr>
        <p:spPr/>
        <p:txBody>
          <a:bodyPr/>
          <a:lstStyle/>
          <a:p>
            <a:fld id="{A369C6C0-0DC4-44C4-B8BB-8CC4BD6D1597}" type="slidenum">
              <a:rPr lang="en-US" smtClean="0"/>
              <a:t>‹#›</a:t>
            </a:fld>
            <a:endParaRPr lang="en-US"/>
          </a:p>
        </p:txBody>
      </p:sp>
      <p:sp>
        <p:nvSpPr>
          <p:cNvPr id="9" name="Content Placeholder 8">
            <a:extLst>
              <a:ext uri="{FF2B5EF4-FFF2-40B4-BE49-F238E27FC236}">
                <a16:creationId xmlns:a16="http://schemas.microsoft.com/office/drawing/2014/main" id="{0DDE6872-1ACF-8E32-2C95-90EB2E328410}"/>
              </a:ext>
            </a:extLst>
          </p:cNvPr>
          <p:cNvSpPr>
            <a:spLocks noGrp="1"/>
          </p:cNvSpPr>
          <p:nvPr>
            <p:ph sz="quarter" idx="13"/>
          </p:nvPr>
        </p:nvSpPr>
        <p:spPr>
          <a:xfrm>
            <a:off x="838200" y="1785938"/>
            <a:ext cx="10515600" cy="4030071"/>
          </a:xfrm>
        </p:spPr>
        <p:txBody>
          <a:bodyPr/>
          <a:lstStyle>
            <a:lvl1pPr marL="457200" indent="-457200">
              <a:buClr>
                <a:schemeClr val="accent1"/>
              </a:buClr>
              <a:buFont typeface="Arial" panose="020B0604020202020204" pitchFamily="34" charset="0"/>
              <a:buChar char="•"/>
              <a:defRPr/>
            </a:lvl1pPr>
            <a:lvl2pPr marL="800100" indent="-342900">
              <a:buClr>
                <a:schemeClr val="accent1"/>
              </a:buClr>
              <a:buFont typeface="Arial" panose="020B0604020202020204" pitchFamily="34" charset="0"/>
              <a:buChar char="•"/>
              <a:defRPr/>
            </a:lvl2pPr>
            <a:lvl3pPr marL="1257300" indent="-342900">
              <a:buClr>
                <a:schemeClr val="accent1"/>
              </a:buClr>
              <a:buFont typeface="Arial" panose="020B0604020202020204" pitchFamily="34" charset="0"/>
              <a:buChar char="•"/>
              <a:defRPr/>
            </a:lvl3pPr>
            <a:lvl4pPr marL="1657350" indent="-285750">
              <a:buClr>
                <a:schemeClr val="accent1"/>
              </a:buClr>
              <a:buFont typeface="Arial" panose="020B0604020202020204" pitchFamily="34" charset="0"/>
              <a:buChar char="•"/>
              <a:defRPr/>
            </a:lvl4pPr>
            <a:lvl5pPr marL="2114550" indent="-28575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386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7B1C7D-9D70-1A72-0A5F-836D1A3F89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F4DFC0-F331-5AB4-BDF6-ECCC9F7D2B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64332415-AE3A-9701-F803-92F227B76531}"/>
              </a:ext>
            </a:extLst>
          </p:cNvPr>
          <p:cNvSpPr/>
          <p:nvPr userDrawn="1"/>
        </p:nvSpPr>
        <p:spPr>
          <a:xfrm>
            <a:off x="11587717" y="6286232"/>
            <a:ext cx="477078" cy="477078"/>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9117D58-9074-6853-1AD0-0CDD89E06546}"/>
              </a:ext>
            </a:extLst>
          </p:cNvPr>
          <p:cNvSpPr>
            <a:spLocks noGrp="1"/>
          </p:cNvSpPr>
          <p:nvPr>
            <p:ph type="sldNum" sz="quarter" idx="4"/>
          </p:nvPr>
        </p:nvSpPr>
        <p:spPr>
          <a:xfrm>
            <a:off x="11639300" y="6342208"/>
            <a:ext cx="373912" cy="365125"/>
          </a:xfrm>
          <a:prstGeom prst="rect">
            <a:avLst/>
          </a:prstGeom>
        </p:spPr>
        <p:txBody>
          <a:bodyPr vert="horz" lIns="91440" tIns="45720" rIns="91440" bIns="45720" rtlCol="0" anchor="ctr"/>
          <a:lstStyle>
            <a:lvl1pPr algn="r">
              <a:defRPr sz="1200">
                <a:solidFill>
                  <a:sysClr val="windowText" lastClr="000000"/>
                </a:solidFill>
              </a:defRPr>
            </a:lvl1pPr>
          </a:lstStyle>
          <a:p>
            <a:fld id="{A369C6C0-0DC4-44C4-B8BB-8CC4BD6D1597}" type="slidenum">
              <a:rPr lang="en-US" smtClean="0"/>
              <a:pPr/>
              <a:t>‹#›</a:t>
            </a:fld>
            <a:endParaRPr lang="en-US"/>
          </a:p>
        </p:txBody>
      </p:sp>
    </p:spTree>
    <p:extLst>
      <p:ext uri="{BB962C8B-B14F-4D97-AF65-F5344CB8AC3E}">
        <p14:creationId xmlns:p14="http://schemas.microsoft.com/office/powerpoint/2010/main" val="2830628367"/>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4" r:id="rId3"/>
    <p:sldLayoutId id="2147483650" r:id="rId4"/>
    <p:sldLayoutId id="2147483675" r:id="rId5"/>
    <p:sldLayoutId id="2147483676" r:id="rId6"/>
    <p:sldLayoutId id="2147483651" r:id="rId7"/>
    <p:sldLayoutId id="2147483652" r:id="rId8"/>
    <p:sldLayoutId id="2147483654" r:id="rId9"/>
    <p:sldLayoutId id="2147483658" r:id="rId10"/>
    <p:sldLayoutId id="2147483655" r:id="rId11"/>
    <p:sldLayoutId id="2147483656" r:id="rId12"/>
    <p:sldLayoutId id="2147483657" r:id="rId13"/>
    <p:sldLayoutId id="2147483659"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0B1B3B-7C0B-465A-4FF2-0F4555A580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FA21AC-0FDA-6AEA-995A-B38FF1A700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D16EE-F84B-2113-43DA-7F937367C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B3BED-E491-446B-9293-90818A9D5E9B}" type="datetimeFigureOut">
              <a:rPr lang="en-US" smtClean="0"/>
              <a:t>1/4/2024</a:t>
            </a:fld>
            <a:endParaRPr lang="en-US"/>
          </a:p>
        </p:txBody>
      </p:sp>
      <p:sp>
        <p:nvSpPr>
          <p:cNvPr id="5" name="Footer Placeholder 4">
            <a:extLst>
              <a:ext uri="{FF2B5EF4-FFF2-40B4-BE49-F238E27FC236}">
                <a16:creationId xmlns:a16="http://schemas.microsoft.com/office/drawing/2014/main" id="{D7A618EE-65AF-5A72-E449-1549E5D28E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AB80E8-206B-9673-F0AC-DDAE388937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2A7D1-48C2-43F5-8AA4-FB0290055BD4}" type="slidenum">
              <a:rPr lang="en-US" smtClean="0"/>
              <a:t>‹#›</a:t>
            </a:fld>
            <a:endParaRPr lang="en-US"/>
          </a:p>
        </p:txBody>
      </p:sp>
    </p:spTree>
    <p:extLst>
      <p:ext uri="{BB962C8B-B14F-4D97-AF65-F5344CB8AC3E}">
        <p14:creationId xmlns:p14="http://schemas.microsoft.com/office/powerpoint/2010/main" val="198952375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53" r:id="rId5"/>
    <p:sldLayoutId id="2147483682" r:id="rId6"/>
    <p:sldLayoutId id="2147483684" r:id="rId7"/>
    <p:sldLayoutId id="2147483685" r:id="rId8"/>
    <p:sldLayoutId id="2147483686" r:id="rId9"/>
    <p:sldLayoutId id="2147483683"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video" Target="https://www.youtube.com/embed/_0s7J-c2GvY?feature=oembed" TargetMode="External"/><Relationship Id="rId5" Type="http://schemas.openxmlformats.org/officeDocument/2006/relationships/image" Target="../media/image7.jpeg"/><Relationship Id="rId4" Type="http://schemas.microsoft.com/office/2018/10/relationships/comments" Target="../comments/modernComment_1F2_16413B6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microsoft.com/office/2018/10/relationships/comments" Target="../comments/modernComment_278_255DE10F.xm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7.sv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video" Target="https://www.youtube.com/embed/an5uDl2ftb8?start=12&amp;feature=oembed" TargetMode="Externa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microsoft.com/office/2018/10/relationships/comments" Target="../comments/modernComment_237_FF70625.xml"/><Relationship Id="rId7" Type="http://schemas.openxmlformats.org/officeDocument/2006/relationships/image" Target="../media/image39.sv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www.cambridgema.gov/Services/floodmap"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s://www.who.int/images/default-source/searo---images/act-and-amplify/safety-during-monsoons-and-floods/1_flood_preparing-for-floods.jpeg?sfvrsn=30dd579b_4" TargetMode="External"/><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www.who.int/images/default-source/searo---images/act-and-amplify/safety-during-monsoons-and-floods/3_flood_health-tips-after-floods.jpeg?sfvrsn=826e2b7_4" TargetMode="External"/><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4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4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8.png"/><Relationship Id="rId7"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microsoft.com/office/2018/10/relationships/comments" Target="../comments/modernComment_268_44C7DD82.xm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www.researchgate.net/publication/249010976/figure/fig1/AS:669517785092117@1536636887772/Conceptual-model-of-seep-and-spring-formation-in-wetlands-at-A-the-edge-of-the-wetlands.pn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9600-6703-D4F1-83EE-96C824033CF3}"/>
              </a:ext>
            </a:extLst>
          </p:cNvPr>
          <p:cNvSpPr>
            <a:spLocks noGrp="1"/>
          </p:cNvSpPr>
          <p:nvPr>
            <p:ph type="ctrTitle"/>
          </p:nvPr>
        </p:nvSpPr>
        <p:spPr/>
        <p:txBody>
          <a:bodyPr/>
          <a:lstStyle/>
          <a:p>
            <a:r>
              <a:rPr lang="en-US"/>
              <a:t>Flooding</a:t>
            </a:r>
          </a:p>
        </p:txBody>
      </p:sp>
      <p:sp>
        <p:nvSpPr>
          <p:cNvPr id="3" name="Subtitle 2">
            <a:extLst>
              <a:ext uri="{FF2B5EF4-FFF2-40B4-BE49-F238E27FC236}">
                <a16:creationId xmlns:a16="http://schemas.microsoft.com/office/drawing/2014/main" id="{23B63484-F2C4-9404-FE01-D12B53407331}"/>
              </a:ext>
            </a:extLst>
          </p:cNvPr>
          <p:cNvSpPr>
            <a:spLocks noGrp="1"/>
          </p:cNvSpPr>
          <p:nvPr>
            <p:ph type="subTitle" idx="1"/>
          </p:nvPr>
        </p:nvSpPr>
        <p:spPr/>
        <p:txBody>
          <a:bodyPr>
            <a:normAutofit/>
          </a:bodyPr>
          <a:lstStyle/>
          <a:p>
            <a:r>
              <a:rPr lang="en-US" b="0" i="0" u="none" strike="noStrike" cap="all">
                <a:solidFill>
                  <a:srgbClr val="FFFFFF"/>
                </a:solidFill>
                <a:effectLst/>
                <a:latin typeface="Tw Cen MT" panose="020B0602020104020603" pitchFamily="34" charset="0"/>
              </a:rPr>
              <a:t>A C3 CLIMATE READINESS TRAINING MODULE</a:t>
            </a:r>
            <a:r>
              <a:rPr lang="en-US" b="0" i="0">
                <a:solidFill>
                  <a:srgbClr val="FFFFFF"/>
                </a:solidFill>
                <a:effectLst/>
                <a:latin typeface="Tw Cen MT" panose="020B0602020104020603" pitchFamily="34" charset="0"/>
              </a:rPr>
              <a:t>​</a:t>
            </a:r>
            <a:endParaRPr lang="en-US"/>
          </a:p>
        </p:txBody>
      </p:sp>
    </p:spTree>
    <p:extLst>
      <p:ext uri="{BB962C8B-B14F-4D97-AF65-F5344CB8AC3E}">
        <p14:creationId xmlns:p14="http://schemas.microsoft.com/office/powerpoint/2010/main" val="2350406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7E372F-FB08-E4C1-EC64-C2C886485683}"/>
              </a:ext>
            </a:extLst>
          </p:cNvPr>
          <p:cNvSpPr>
            <a:spLocks noGrp="1"/>
          </p:cNvSpPr>
          <p:nvPr>
            <p:ph type="title"/>
          </p:nvPr>
        </p:nvSpPr>
        <p:spPr/>
        <p:txBody>
          <a:bodyPr/>
          <a:lstStyle/>
          <a:p>
            <a:pPr marL="176213"/>
            <a:r>
              <a:rPr lang="en-US"/>
              <a:t>Flooding in the News: Summer 2023</a:t>
            </a:r>
          </a:p>
        </p:txBody>
      </p:sp>
      <p:sp>
        <p:nvSpPr>
          <p:cNvPr id="2" name="Slide Number Placeholder 1">
            <a:extLst>
              <a:ext uri="{FF2B5EF4-FFF2-40B4-BE49-F238E27FC236}">
                <a16:creationId xmlns:a16="http://schemas.microsoft.com/office/drawing/2014/main" id="{6AF4B544-836D-47E5-15E4-2791E125781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69C6C0-0DC4-44C4-B8BB-8CC4BD6D1597}" type="slidenum">
              <a:rPr kumimoji="0" lang="en-US" sz="1200" b="0" i="0" u="none" strike="noStrike" kern="1200" cap="none" spc="0" normalizeH="0" baseline="0" noProof="0" smtClean="0">
                <a:ln>
                  <a:noFill/>
                </a:ln>
                <a:solidFill>
                  <a:sysClr val="windowText" lastClr="000000"/>
                </a:solidFill>
                <a:effectLst/>
                <a:uLnTx/>
                <a:uFillTx/>
                <a:latin typeface="Tw Cen MT" panose="020B06020201040206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ysClr val="windowText" lastClr="000000"/>
              </a:solidFill>
              <a:effectLst/>
              <a:uLnTx/>
              <a:uFillTx/>
              <a:latin typeface="Tw Cen MT" panose="020B0602020104020603"/>
              <a:ea typeface="+mn-ea"/>
              <a:cs typeface="+mn-cs"/>
            </a:endParaRPr>
          </a:p>
        </p:txBody>
      </p:sp>
      <p:sp>
        <p:nvSpPr>
          <p:cNvPr id="11" name="Isosceles Triangle 10">
            <a:extLst>
              <a:ext uri="{FF2B5EF4-FFF2-40B4-BE49-F238E27FC236}">
                <a16:creationId xmlns:a16="http://schemas.microsoft.com/office/drawing/2014/main" id="{5D64693A-752B-C437-5269-B855BA692647}"/>
              </a:ext>
            </a:extLst>
          </p:cNvPr>
          <p:cNvSpPr/>
          <p:nvPr/>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Isosceles Triangle 11">
            <a:extLst>
              <a:ext uri="{FF2B5EF4-FFF2-40B4-BE49-F238E27FC236}">
                <a16:creationId xmlns:a16="http://schemas.microsoft.com/office/drawing/2014/main" id="{A723BA81-009E-CFD2-8827-114016CB8C33}"/>
              </a:ext>
            </a:extLst>
          </p:cNvPr>
          <p:cNvSpPr/>
          <p:nvPr/>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 name="Online Media 6" title="Massachusetts hit with major flooding, tornado warnings">
            <a:hlinkClick r:id="" action="ppaction://media"/>
            <a:extLst>
              <a:ext uri="{FF2B5EF4-FFF2-40B4-BE49-F238E27FC236}">
                <a16:creationId xmlns:a16="http://schemas.microsoft.com/office/drawing/2014/main" id="{D29CA0A2-2F5A-2076-B711-8547F9917623}"/>
              </a:ext>
            </a:extLst>
          </p:cNvPr>
          <p:cNvPicPr>
            <a:picLocks noGrp="1" noRot="1" noChangeAspect="1"/>
          </p:cNvPicPr>
          <p:nvPr>
            <p:ph idx="1"/>
            <a:videoFile r:link="rId1"/>
          </p:nvPr>
        </p:nvPicPr>
        <p:blipFill>
          <a:blip r:embed="rId5"/>
          <a:stretch>
            <a:fillRect/>
          </a:stretch>
        </p:blipFill>
        <p:spPr>
          <a:xfrm>
            <a:off x="1062441" y="1674362"/>
            <a:ext cx="10466716" cy="4866735"/>
          </a:xfrm>
        </p:spPr>
      </p:pic>
      <p:sp>
        <p:nvSpPr>
          <p:cNvPr id="4" name="TextBox 3">
            <a:extLst>
              <a:ext uri="{FF2B5EF4-FFF2-40B4-BE49-F238E27FC236}">
                <a16:creationId xmlns:a16="http://schemas.microsoft.com/office/drawing/2014/main" id="{BB599511-4C23-79CB-849B-E0E13889FE80}"/>
              </a:ext>
            </a:extLst>
          </p:cNvPr>
          <p:cNvSpPr txBox="1"/>
          <p:nvPr/>
        </p:nvSpPr>
        <p:spPr>
          <a:xfrm>
            <a:off x="8118400" y="6524770"/>
            <a:ext cx="3520900" cy="369332"/>
          </a:xfrm>
          <a:prstGeom prst="rect">
            <a:avLst/>
          </a:prstGeom>
          <a:noFill/>
        </p:spPr>
        <p:txBody>
          <a:bodyPr wrap="none" rtlCol="0">
            <a:spAutoFit/>
          </a:bodyPr>
          <a:lstStyle/>
          <a:p>
            <a:r>
              <a:rPr lang="en-US"/>
              <a:t>Source: NBC News, August 8</a:t>
            </a:r>
            <a:r>
              <a:rPr lang="en-US" baseline="30000"/>
              <a:t>th</a:t>
            </a:r>
            <a:r>
              <a:rPr lang="en-US"/>
              <a:t>, 2023</a:t>
            </a:r>
          </a:p>
        </p:txBody>
      </p:sp>
    </p:spTree>
    <p:extLst>
      <p:ext uri="{BB962C8B-B14F-4D97-AF65-F5344CB8AC3E}">
        <p14:creationId xmlns:p14="http://schemas.microsoft.com/office/powerpoint/2010/main" val="373373799"/>
      </p:ext>
    </p:extLst>
  </p:cSld>
  <p:clrMapOvr>
    <a:masterClrMapping/>
  </p:clrMapOvr>
  <p:extLst>
    <p:ext uri="{6950BFC3-D8DA-4A85-94F7-54DA5524770B}">
      <p188:commentRel xmlns:p188="http://schemas.microsoft.com/office/powerpoint/2018/8/main" r:id="rId4"/>
    </p:ext>
  </p:extLs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24219-ADE2-CD8A-6C53-140C566B9B49}"/>
              </a:ext>
            </a:extLst>
          </p:cNvPr>
          <p:cNvSpPr>
            <a:spLocks noGrp="1"/>
          </p:cNvSpPr>
          <p:nvPr>
            <p:ph type="title"/>
          </p:nvPr>
        </p:nvSpPr>
        <p:spPr/>
        <p:txBody>
          <a:bodyPr/>
          <a:lstStyle/>
          <a:p>
            <a:r>
              <a:rPr lang="en-US"/>
              <a:t>Flooding in the News: Summer 2023</a:t>
            </a:r>
          </a:p>
        </p:txBody>
      </p:sp>
      <p:pic>
        <p:nvPicPr>
          <p:cNvPr id="5" name="Content Placeholder 4" descr="A group of cars and a kayak in a river&#10;&#10;Description automatically generated">
            <a:extLst>
              <a:ext uri="{FF2B5EF4-FFF2-40B4-BE49-F238E27FC236}">
                <a16:creationId xmlns:a16="http://schemas.microsoft.com/office/drawing/2014/main" id="{44EEC14F-45DB-FDDE-239B-4A4D586933FA}"/>
              </a:ext>
            </a:extLst>
          </p:cNvPr>
          <p:cNvPicPr>
            <a:picLocks noGrp="1" noChangeAspect="1"/>
          </p:cNvPicPr>
          <p:nvPr>
            <p:ph idx="1"/>
          </p:nvPr>
        </p:nvPicPr>
        <p:blipFill rotWithShape="1">
          <a:blip r:embed="rId3"/>
          <a:srcRect r="3878"/>
          <a:stretch/>
        </p:blipFill>
        <p:spPr>
          <a:xfrm>
            <a:off x="6357564" y="2953175"/>
            <a:ext cx="5724266" cy="3492357"/>
          </a:xfrm>
        </p:spPr>
      </p:pic>
      <p:pic>
        <p:nvPicPr>
          <p:cNvPr id="6" name="Picture 5" descr="A flooded street with people walking on it&#10;&#10;Description automatically generated">
            <a:extLst>
              <a:ext uri="{FF2B5EF4-FFF2-40B4-BE49-F238E27FC236}">
                <a16:creationId xmlns:a16="http://schemas.microsoft.com/office/drawing/2014/main" id="{C5930D70-7F1B-2C97-F223-0F7DD9A63419}"/>
              </a:ext>
            </a:extLst>
          </p:cNvPr>
          <p:cNvPicPr>
            <a:picLocks noChangeAspect="1"/>
          </p:cNvPicPr>
          <p:nvPr/>
        </p:nvPicPr>
        <p:blipFill rotWithShape="1">
          <a:blip r:embed="rId4"/>
          <a:srcRect l="3175" t="6148" r="8843" b="-410"/>
          <a:stretch/>
        </p:blipFill>
        <p:spPr>
          <a:xfrm>
            <a:off x="838200" y="1349481"/>
            <a:ext cx="5661687" cy="3349873"/>
          </a:xfrm>
          <a:prstGeom prst="rect">
            <a:avLst/>
          </a:prstGeom>
        </p:spPr>
      </p:pic>
      <p:sp>
        <p:nvSpPr>
          <p:cNvPr id="3" name="TextBox 2">
            <a:extLst>
              <a:ext uri="{FF2B5EF4-FFF2-40B4-BE49-F238E27FC236}">
                <a16:creationId xmlns:a16="http://schemas.microsoft.com/office/drawing/2014/main" id="{E5FDC936-81EC-754F-64BE-51AD603B22BB}"/>
              </a:ext>
            </a:extLst>
          </p:cNvPr>
          <p:cNvSpPr txBox="1"/>
          <p:nvPr/>
        </p:nvSpPr>
        <p:spPr>
          <a:xfrm>
            <a:off x="8013610" y="6315268"/>
            <a:ext cx="3565079" cy="369332"/>
          </a:xfrm>
          <a:prstGeom prst="rect">
            <a:avLst/>
          </a:prstGeom>
          <a:noFill/>
        </p:spPr>
        <p:txBody>
          <a:bodyPr wrap="none" rtlCol="0">
            <a:spAutoFit/>
          </a:bodyPr>
          <a:lstStyle/>
          <a:p>
            <a:pPr algn="r"/>
            <a:r>
              <a:rPr lang="en-US"/>
              <a:t>Images Source: Brian Snyder/Reuters</a:t>
            </a:r>
          </a:p>
        </p:txBody>
      </p:sp>
      <p:pic>
        <p:nvPicPr>
          <p:cNvPr id="9" name="Picture 8">
            <a:extLst>
              <a:ext uri="{FF2B5EF4-FFF2-40B4-BE49-F238E27FC236}">
                <a16:creationId xmlns:a16="http://schemas.microsoft.com/office/drawing/2014/main" id="{AD931F57-2D86-11D2-9E44-41B812EF46F0}"/>
              </a:ext>
            </a:extLst>
          </p:cNvPr>
          <p:cNvPicPr>
            <a:picLocks noChangeAspect="1"/>
          </p:cNvPicPr>
          <p:nvPr/>
        </p:nvPicPr>
        <p:blipFill>
          <a:blip r:embed="rId5"/>
          <a:stretch>
            <a:fillRect/>
          </a:stretch>
        </p:blipFill>
        <p:spPr>
          <a:xfrm>
            <a:off x="1043816" y="4431684"/>
            <a:ext cx="4268219" cy="214444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D41F96FD-C8A0-6F92-E5D3-62BF02901971}"/>
              </a:ext>
            </a:extLst>
          </p:cNvPr>
          <p:cNvPicPr>
            <a:picLocks noChangeAspect="1"/>
          </p:cNvPicPr>
          <p:nvPr/>
        </p:nvPicPr>
        <p:blipFill>
          <a:blip r:embed="rId6"/>
          <a:stretch>
            <a:fillRect/>
          </a:stretch>
        </p:blipFill>
        <p:spPr>
          <a:xfrm>
            <a:off x="7335636" y="1349481"/>
            <a:ext cx="4635651" cy="1813767"/>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ABA0C1AA-D590-494E-9D9E-C9F84F6838B1}"/>
              </a:ext>
            </a:extLst>
          </p:cNvPr>
          <p:cNvSpPr>
            <a:spLocks noGrp="1"/>
          </p:cNvSpPr>
          <p:nvPr>
            <p:ph type="sldNum" sz="quarter" idx="12"/>
          </p:nvPr>
        </p:nvSpPr>
        <p:spPr/>
        <p:txBody>
          <a:bodyPr/>
          <a:lstStyle/>
          <a:p>
            <a:fld id="{A369C6C0-0DC4-44C4-B8BB-8CC4BD6D1597}" type="slidenum">
              <a:rPr lang="en-US" smtClean="0"/>
              <a:pPr/>
              <a:t>11</a:t>
            </a:fld>
            <a:endParaRPr lang="en-US"/>
          </a:p>
        </p:txBody>
      </p:sp>
    </p:spTree>
    <p:extLst>
      <p:ext uri="{BB962C8B-B14F-4D97-AF65-F5344CB8AC3E}">
        <p14:creationId xmlns:p14="http://schemas.microsoft.com/office/powerpoint/2010/main" val="928646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80E3A-0986-48F4-A569-CBB6EC205D7F}"/>
              </a:ext>
            </a:extLst>
          </p:cNvPr>
          <p:cNvSpPr>
            <a:spLocks noGrp="1"/>
          </p:cNvSpPr>
          <p:nvPr>
            <p:ph type="title"/>
          </p:nvPr>
        </p:nvSpPr>
        <p:spPr/>
        <p:txBody>
          <a:bodyPr>
            <a:normAutofit/>
          </a:bodyPr>
          <a:lstStyle/>
          <a:p>
            <a:pPr marL="914400" algn="l"/>
            <a:r>
              <a:rPr lang="en-US" sz="4000">
                <a:latin typeface="Tw Cen MT" panose="020B0602020104020603" pitchFamily="34" charset="0"/>
              </a:rPr>
              <a:t>Effects</a:t>
            </a:r>
            <a:r>
              <a:rPr lang="en-US" sz="4000" b="1">
                <a:latin typeface="Tw Cen MT" panose="020B0602020104020603" pitchFamily="34" charset="0"/>
              </a:rPr>
              <a:t>: </a:t>
            </a:r>
            <a:r>
              <a:rPr lang="en-US" sz="4000" b="1">
                <a:solidFill>
                  <a:schemeClr val="accent2"/>
                </a:solidFill>
                <a:latin typeface="Tw Cen MT"/>
              </a:rPr>
              <a:t>WARMER</a:t>
            </a:r>
            <a:r>
              <a:rPr lang="en-US" sz="4000">
                <a:latin typeface="Tw Cen MT"/>
              </a:rPr>
              <a:t>, </a:t>
            </a:r>
            <a:r>
              <a:rPr lang="en-US" sz="4000" b="1">
                <a:solidFill>
                  <a:schemeClr val="accent1"/>
                </a:solidFill>
                <a:latin typeface="Tw Cen MT"/>
              </a:rPr>
              <a:t>WETTER</a:t>
            </a:r>
            <a:r>
              <a:rPr lang="en-US" sz="4000">
                <a:latin typeface="Tw Cen MT"/>
              </a:rPr>
              <a:t>, and </a:t>
            </a:r>
            <a:r>
              <a:rPr lang="en-US" sz="4000" b="1">
                <a:solidFill>
                  <a:schemeClr val="accent6">
                    <a:lumMod val="75000"/>
                  </a:schemeClr>
                </a:solidFill>
                <a:latin typeface="Tw Cen MT"/>
              </a:rPr>
              <a:t>WEIRDER</a:t>
            </a:r>
            <a:r>
              <a:rPr lang="en-US" sz="4000">
                <a:solidFill>
                  <a:schemeClr val="accent6">
                    <a:lumMod val="75000"/>
                  </a:schemeClr>
                </a:solidFill>
                <a:latin typeface="Tw Cen MT"/>
              </a:rPr>
              <a:t> </a:t>
            </a:r>
            <a:endParaRPr lang="en-US" sz="4000">
              <a:latin typeface="Tw Cen MT" panose="020B0602020104020603" pitchFamily="34" charset="0"/>
            </a:endParaRPr>
          </a:p>
        </p:txBody>
      </p:sp>
      <p:sp>
        <p:nvSpPr>
          <p:cNvPr id="3" name="Slide Number Placeholder 2">
            <a:extLst>
              <a:ext uri="{FF2B5EF4-FFF2-40B4-BE49-F238E27FC236}">
                <a16:creationId xmlns:a16="http://schemas.microsoft.com/office/drawing/2014/main" id="{F7472E21-254A-421F-1657-9382730D0738}"/>
              </a:ext>
            </a:extLst>
          </p:cNvPr>
          <p:cNvSpPr>
            <a:spLocks noGrp="1"/>
          </p:cNvSpPr>
          <p:nvPr>
            <p:ph type="sldNum" sz="quarter" idx="12"/>
          </p:nvPr>
        </p:nvSpPr>
        <p:spPr/>
        <p:txBody>
          <a:bodyPr/>
          <a:lstStyle/>
          <a:p>
            <a:fld id="{A369C6C0-0DC4-44C4-B8BB-8CC4BD6D1597}" type="slidenum">
              <a:rPr lang="en-US" dirty="0" smtClean="0"/>
              <a:t>12</a:t>
            </a:fld>
            <a:endParaRPr lang="en-US"/>
          </a:p>
        </p:txBody>
      </p:sp>
      <p:pic>
        <p:nvPicPr>
          <p:cNvPr id="1026" name="Picture 2">
            <a:extLst>
              <a:ext uri="{FF2B5EF4-FFF2-40B4-BE49-F238E27FC236}">
                <a16:creationId xmlns:a16="http://schemas.microsoft.com/office/drawing/2014/main" id="{63DF5D60-5690-B5C4-1A21-1B05BEC602BD}"/>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491257" y="1744607"/>
            <a:ext cx="3618689" cy="2560320"/>
          </a:xfrm>
          <a:prstGeom prst="rect">
            <a:avLst/>
          </a:prstGeom>
          <a:noFill/>
          <a:extLst>
            <a:ext uri="{909E8E84-426E-40DD-AFC4-6F175D3DCCD1}">
              <a14:hiddenFill xmlns:a14="http://schemas.microsoft.com/office/drawing/2010/main">
                <a:solidFill>
                  <a:srgbClr val="FFFFFF"/>
                </a:solidFill>
              </a14:hiddenFill>
            </a:ext>
          </a:extLst>
        </p:spPr>
      </p:pic>
      <p:sp>
        <p:nvSpPr>
          <p:cNvPr id="7" name="Isosceles Triangle 6">
            <a:extLst>
              <a:ext uri="{FF2B5EF4-FFF2-40B4-BE49-F238E27FC236}">
                <a16:creationId xmlns:a16="http://schemas.microsoft.com/office/drawing/2014/main" id="{21E94F05-E794-6F85-82FE-EAD88112B493}"/>
              </a:ext>
            </a:extLst>
          </p:cNvPr>
          <p:cNvSpPr/>
          <p:nvPr/>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BFD6FAFC-3E1E-50B4-AEA9-10204E4011BD}"/>
              </a:ext>
            </a:extLst>
          </p:cNvPr>
          <p:cNvSpPr/>
          <p:nvPr/>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9F5192B8-B432-CC4B-C5D8-6E571F4AB2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17" r="7017"/>
          <a:stretch/>
        </p:blipFill>
        <p:spPr bwMode="auto">
          <a:xfrm>
            <a:off x="4199842" y="1761451"/>
            <a:ext cx="392049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DDFB920-EA06-0696-154E-FF6988449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0228" y="1744607"/>
            <a:ext cx="3657600" cy="25887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6C2CDDF-AA90-9D40-7627-9DF418014C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695"/>
          <a:stretch/>
        </p:blipFill>
        <p:spPr bwMode="auto">
          <a:xfrm>
            <a:off x="8220719" y="4404083"/>
            <a:ext cx="36576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4E878E1-778A-4DB2-278E-FC63EEF4AD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4617" y="4392534"/>
            <a:ext cx="397094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F2A0CE44-AB42-60CC-A3AA-63EC1371630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02" r="5642"/>
          <a:stretch/>
        </p:blipFill>
        <p:spPr bwMode="auto">
          <a:xfrm>
            <a:off x="491256" y="4375690"/>
            <a:ext cx="361869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150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80E3A-0986-48F4-A569-CBB6EC205D7F}"/>
              </a:ext>
            </a:extLst>
          </p:cNvPr>
          <p:cNvSpPr>
            <a:spLocks noGrp="1"/>
          </p:cNvSpPr>
          <p:nvPr>
            <p:ph type="title"/>
          </p:nvPr>
        </p:nvSpPr>
        <p:spPr/>
        <p:txBody>
          <a:bodyPr>
            <a:normAutofit/>
          </a:bodyPr>
          <a:lstStyle/>
          <a:p>
            <a:pPr marL="914400" algn="l"/>
            <a:r>
              <a:rPr lang="en-US" sz="4000">
                <a:latin typeface="Tw Cen MT" panose="020B0602020104020603" pitchFamily="34" charset="0"/>
              </a:rPr>
              <a:t>Impacts</a:t>
            </a:r>
            <a:r>
              <a:rPr lang="en-US" sz="4000" b="1">
                <a:latin typeface="Tw Cen MT" panose="020B0602020104020603" pitchFamily="34" charset="0"/>
              </a:rPr>
              <a:t>: </a:t>
            </a:r>
            <a:r>
              <a:rPr lang="en-US" sz="4000" b="1">
                <a:solidFill>
                  <a:schemeClr val="accent2"/>
                </a:solidFill>
                <a:latin typeface="Tw Cen MT"/>
              </a:rPr>
              <a:t>WARMER</a:t>
            </a:r>
            <a:r>
              <a:rPr lang="en-US" sz="4000">
                <a:latin typeface="Tw Cen MT"/>
              </a:rPr>
              <a:t>, </a:t>
            </a:r>
            <a:r>
              <a:rPr lang="en-US" sz="4000" b="1">
                <a:solidFill>
                  <a:schemeClr val="accent1"/>
                </a:solidFill>
                <a:latin typeface="Tw Cen MT"/>
              </a:rPr>
              <a:t>WETTER</a:t>
            </a:r>
            <a:r>
              <a:rPr lang="en-US" sz="4000">
                <a:latin typeface="Tw Cen MT"/>
              </a:rPr>
              <a:t>, and </a:t>
            </a:r>
            <a:r>
              <a:rPr lang="en-US" sz="4000" b="1">
                <a:solidFill>
                  <a:schemeClr val="accent6">
                    <a:lumMod val="75000"/>
                  </a:schemeClr>
                </a:solidFill>
                <a:latin typeface="Tw Cen MT"/>
              </a:rPr>
              <a:t>WEIRDER</a:t>
            </a:r>
            <a:r>
              <a:rPr lang="en-US" sz="4000">
                <a:solidFill>
                  <a:schemeClr val="accent6">
                    <a:lumMod val="75000"/>
                  </a:schemeClr>
                </a:solidFill>
                <a:latin typeface="Tw Cen MT"/>
              </a:rPr>
              <a:t> </a:t>
            </a:r>
            <a:endParaRPr lang="en-US" sz="4000">
              <a:latin typeface="Tw Cen MT" panose="020B0602020104020603" pitchFamily="34" charset="0"/>
            </a:endParaRPr>
          </a:p>
        </p:txBody>
      </p:sp>
      <p:sp>
        <p:nvSpPr>
          <p:cNvPr id="3" name="Slide Number Placeholder 2">
            <a:extLst>
              <a:ext uri="{FF2B5EF4-FFF2-40B4-BE49-F238E27FC236}">
                <a16:creationId xmlns:a16="http://schemas.microsoft.com/office/drawing/2014/main" id="{F7472E21-254A-421F-1657-9382730D0738}"/>
              </a:ext>
            </a:extLst>
          </p:cNvPr>
          <p:cNvSpPr>
            <a:spLocks noGrp="1"/>
          </p:cNvSpPr>
          <p:nvPr>
            <p:ph type="sldNum" sz="quarter" idx="12"/>
          </p:nvPr>
        </p:nvSpPr>
        <p:spPr/>
        <p:txBody>
          <a:bodyPr/>
          <a:lstStyle/>
          <a:p>
            <a:fld id="{A369C6C0-0DC4-44C4-B8BB-8CC4BD6D1597}" type="slidenum">
              <a:rPr lang="en-US" dirty="0" smtClean="0"/>
              <a:t>13</a:t>
            </a:fld>
            <a:endParaRPr lang="en-US"/>
          </a:p>
        </p:txBody>
      </p:sp>
      <p:sp>
        <p:nvSpPr>
          <p:cNvPr id="7" name="Isosceles Triangle 6">
            <a:extLst>
              <a:ext uri="{FF2B5EF4-FFF2-40B4-BE49-F238E27FC236}">
                <a16:creationId xmlns:a16="http://schemas.microsoft.com/office/drawing/2014/main" id="{21E94F05-E794-6F85-82FE-EAD88112B493}"/>
              </a:ext>
            </a:extLst>
          </p:cNvPr>
          <p:cNvSpPr/>
          <p:nvPr/>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BFD6FAFC-3E1E-50B4-AEA9-10204E4011BD}"/>
              </a:ext>
            </a:extLst>
          </p:cNvPr>
          <p:cNvSpPr/>
          <p:nvPr/>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D337D8A-50F9-1FDD-9347-B725830A2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88" y="2517776"/>
            <a:ext cx="409174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383B307-77E2-FED6-EE10-CDEA839157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7590" y="2517776"/>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97139A4-4C2F-C606-D650-822EE31BD4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3240" y="2517776"/>
            <a:ext cx="3899972"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714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D2DA-8268-0AED-94CC-989C24307FFC}"/>
              </a:ext>
            </a:extLst>
          </p:cNvPr>
          <p:cNvSpPr>
            <a:spLocks noGrp="1"/>
          </p:cNvSpPr>
          <p:nvPr>
            <p:ph type="title"/>
          </p:nvPr>
        </p:nvSpPr>
        <p:spPr>
          <a:xfrm>
            <a:off x="1024343" y="385682"/>
            <a:ext cx="11056374" cy="1325563"/>
          </a:xfrm>
        </p:spPr>
        <p:txBody>
          <a:bodyPr vert="horz" lIns="91440" tIns="45720" rIns="91440" bIns="45720" rtlCol="0" anchor="ctr">
            <a:normAutofit/>
          </a:bodyPr>
          <a:lstStyle/>
          <a:p>
            <a:pPr marL="914400" algn="l"/>
            <a:r>
              <a:rPr lang="en-US" sz="4000"/>
              <a:t>Impacts of Flooding:</a:t>
            </a:r>
            <a:r>
              <a:rPr lang="en-US" sz="4000">
                <a:solidFill>
                  <a:srgbClr val="0374BA"/>
                </a:solidFill>
              </a:rPr>
              <a:t> Health &amp; Infrastructure</a:t>
            </a:r>
          </a:p>
        </p:txBody>
      </p:sp>
      <p:pic>
        <p:nvPicPr>
          <p:cNvPr id="8" name="Picture 7" descr="A building in the water&#10;&#10;Description automatically generated">
            <a:extLst>
              <a:ext uri="{FF2B5EF4-FFF2-40B4-BE49-F238E27FC236}">
                <a16:creationId xmlns:a16="http://schemas.microsoft.com/office/drawing/2014/main" id="{13DF0700-F4AD-68AE-A17C-132048B9C309}"/>
              </a:ext>
            </a:extLst>
          </p:cNvPr>
          <p:cNvPicPr>
            <a:picLocks noChangeAspect="1"/>
          </p:cNvPicPr>
          <p:nvPr/>
        </p:nvPicPr>
        <p:blipFill>
          <a:blip r:embed="rId4"/>
          <a:stretch>
            <a:fillRect/>
          </a:stretch>
        </p:blipFill>
        <p:spPr>
          <a:xfrm>
            <a:off x="7255759" y="1818074"/>
            <a:ext cx="3800166" cy="3800166"/>
          </a:xfrm>
          <a:prstGeom prst="rect">
            <a:avLst/>
          </a:prstGeom>
        </p:spPr>
      </p:pic>
      <p:pic>
        <p:nvPicPr>
          <p:cNvPr id="12" name="Picture 11" descr="A blue symbol of a person in a swimsuit with their hands up&#10;&#10;Description automatically generated">
            <a:extLst>
              <a:ext uri="{FF2B5EF4-FFF2-40B4-BE49-F238E27FC236}">
                <a16:creationId xmlns:a16="http://schemas.microsoft.com/office/drawing/2014/main" id="{49292A82-5F24-A481-5697-EBBEB914339F}"/>
              </a:ext>
            </a:extLst>
          </p:cNvPr>
          <p:cNvPicPr>
            <a:picLocks noChangeAspect="1"/>
          </p:cNvPicPr>
          <p:nvPr/>
        </p:nvPicPr>
        <p:blipFill>
          <a:blip r:embed="rId5"/>
          <a:stretch>
            <a:fillRect/>
          </a:stretch>
        </p:blipFill>
        <p:spPr>
          <a:xfrm>
            <a:off x="1446459" y="1771595"/>
            <a:ext cx="3849329" cy="3849329"/>
          </a:xfrm>
          <a:prstGeom prst="rect">
            <a:avLst/>
          </a:prstGeom>
        </p:spPr>
      </p:pic>
      <p:sp>
        <p:nvSpPr>
          <p:cNvPr id="3" name="TextBox 2">
            <a:extLst>
              <a:ext uri="{FF2B5EF4-FFF2-40B4-BE49-F238E27FC236}">
                <a16:creationId xmlns:a16="http://schemas.microsoft.com/office/drawing/2014/main" id="{052AD690-832E-C991-2E26-94959DBC6CF7}"/>
              </a:ext>
            </a:extLst>
          </p:cNvPr>
          <p:cNvSpPr txBox="1"/>
          <p:nvPr/>
        </p:nvSpPr>
        <p:spPr>
          <a:xfrm>
            <a:off x="648928" y="6489290"/>
            <a:ext cx="48079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Source: The Noun Project</a:t>
            </a:r>
          </a:p>
        </p:txBody>
      </p:sp>
      <p:sp>
        <p:nvSpPr>
          <p:cNvPr id="4" name="TextBox 3">
            <a:extLst>
              <a:ext uri="{FF2B5EF4-FFF2-40B4-BE49-F238E27FC236}">
                <a16:creationId xmlns:a16="http://schemas.microsoft.com/office/drawing/2014/main" id="{6F9BEB28-36C9-A5AF-6412-0FDB5EB64A1B}"/>
              </a:ext>
            </a:extLst>
          </p:cNvPr>
          <p:cNvSpPr txBox="1"/>
          <p:nvPr/>
        </p:nvSpPr>
        <p:spPr>
          <a:xfrm>
            <a:off x="1926771" y="5889171"/>
            <a:ext cx="862148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u="sng">
                <a:solidFill>
                  <a:srgbClr val="0374BA"/>
                </a:solidFill>
              </a:rPr>
              <a:t>FLOOD WATER IS NOT CLEAN WATER</a:t>
            </a:r>
          </a:p>
        </p:txBody>
      </p:sp>
    </p:spTree>
    <p:extLst>
      <p:ext uri="{BB962C8B-B14F-4D97-AF65-F5344CB8AC3E}">
        <p14:creationId xmlns:p14="http://schemas.microsoft.com/office/powerpoint/2010/main" val="626909455"/>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15</a:t>
            </a:fld>
            <a:endParaRPr lang="en-US"/>
          </a:p>
        </p:txBody>
      </p:sp>
      <p:grpSp>
        <p:nvGrpSpPr>
          <p:cNvPr id="7" name="Group 6">
            <a:extLst>
              <a:ext uri="{FF2B5EF4-FFF2-40B4-BE49-F238E27FC236}">
                <a16:creationId xmlns:a16="http://schemas.microsoft.com/office/drawing/2014/main" id="{BA8854CD-2CC5-E329-BE92-D3DBF9B64025}"/>
              </a:ext>
            </a:extLst>
          </p:cNvPr>
          <p:cNvGrpSpPr/>
          <p:nvPr/>
        </p:nvGrpSpPr>
        <p:grpSpPr>
          <a:xfrm>
            <a:off x="838200" y="1910935"/>
            <a:ext cx="10601324" cy="1325564"/>
            <a:chOff x="838200" y="1907237"/>
            <a:chExt cx="10601324" cy="1325564"/>
          </a:xfrm>
        </p:grpSpPr>
        <p:sp>
          <p:nvSpPr>
            <p:cNvPr id="5" name="Rectangle 4">
              <a:extLst>
                <a:ext uri="{FF2B5EF4-FFF2-40B4-BE49-F238E27FC236}">
                  <a16:creationId xmlns:a16="http://schemas.microsoft.com/office/drawing/2014/main" id="{36F6CC51-377F-FE7C-B5F2-5CD9A58885B8}"/>
                </a:ext>
              </a:extLst>
            </p:cNvPr>
            <p:cNvSpPr/>
            <p:nvPr/>
          </p:nvSpPr>
          <p:spPr>
            <a:xfrm>
              <a:off x="838200" y="2233395"/>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2161895"/>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vert="horz" lIns="91440" tIns="45720" rIns="91440" bIns="45720" rtlCol="0" anchor="t">
            <a:normAutofit/>
          </a:bodyPr>
          <a:lstStyle/>
          <a:p>
            <a:r>
              <a:rPr lang="en-US"/>
              <a:t>Why do we care? Climate Change &amp; Flooding </a:t>
            </a:r>
          </a:p>
          <a:p>
            <a:r>
              <a:rPr lang="en-US"/>
              <a:t>The common types of floods</a:t>
            </a:r>
          </a:p>
          <a:p>
            <a:r>
              <a:rPr lang="en-US"/>
              <a:t>Break!</a:t>
            </a:r>
          </a:p>
          <a:p>
            <a:pPr>
              <a:buSzPct val="114999"/>
            </a:pPr>
            <a:r>
              <a:rPr lang="en-US">
                <a:latin typeface="TW Cen MT"/>
              </a:rPr>
              <a:t>Exploring flooding vulnerability in Cambridge</a:t>
            </a:r>
          </a:p>
          <a:p>
            <a:r>
              <a:rPr lang="en-US"/>
              <a:t>Interventions</a:t>
            </a:r>
          </a:p>
          <a:p>
            <a:r>
              <a:rPr lang="en-US"/>
              <a:t>Debrief &amp; Closing</a:t>
            </a:r>
          </a:p>
          <a:p>
            <a:endParaRPr lang="en-US"/>
          </a:p>
        </p:txBody>
      </p:sp>
    </p:spTree>
    <p:extLst>
      <p:ext uri="{BB962C8B-B14F-4D97-AF65-F5344CB8AC3E}">
        <p14:creationId xmlns:p14="http://schemas.microsoft.com/office/powerpoint/2010/main" val="520280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1C52-7FCA-703B-A66A-9077C706CF68}"/>
              </a:ext>
            </a:extLst>
          </p:cNvPr>
          <p:cNvSpPr>
            <a:spLocks noGrp="1"/>
          </p:cNvSpPr>
          <p:nvPr>
            <p:ph type="title"/>
          </p:nvPr>
        </p:nvSpPr>
        <p:spPr>
          <a:xfrm>
            <a:off x="1659988" y="365125"/>
            <a:ext cx="9693812" cy="1325563"/>
          </a:xfrm>
        </p:spPr>
        <p:txBody>
          <a:bodyPr>
            <a:normAutofit fontScale="90000"/>
          </a:bodyPr>
          <a:lstStyle/>
          <a:p>
            <a:pPr algn="l">
              <a:spcAft>
                <a:spcPts val="1800"/>
              </a:spcAft>
            </a:pPr>
            <a:r>
              <a:rPr lang="en-US" sz="4400"/>
              <a:t>A </a:t>
            </a:r>
            <a:r>
              <a:rPr lang="en-US" sz="4400" b="1">
                <a:solidFill>
                  <a:schemeClr val="accent1"/>
                </a:solidFill>
              </a:rPr>
              <a:t>watershed </a:t>
            </a:r>
            <a:r>
              <a:rPr lang="en-US" sz="4400"/>
              <a:t>is an area of land that drains water into a common body of water </a:t>
            </a:r>
          </a:p>
        </p:txBody>
      </p:sp>
      <p:sp>
        <p:nvSpPr>
          <p:cNvPr id="3" name="Content Placeholder 2">
            <a:extLst>
              <a:ext uri="{FF2B5EF4-FFF2-40B4-BE49-F238E27FC236}">
                <a16:creationId xmlns:a16="http://schemas.microsoft.com/office/drawing/2014/main" id="{C25E23AB-7C39-18CE-B4D0-CCFC74418223}"/>
              </a:ext>
            </a:extLst>
          </p:cNvPr>
          <p:cNvSpPr>
            <a:spLocks noGrp="1"/>
          </p:cNvSpPr>
          <p:nvPr>
            <p:ph idx="1"/>
          </p:nvPr>
        </p:nvSpPr>
        <p:spPr/>
        <p:txBody>
          <a:bodyPr vert="horz" lIns="91440" tIns="45720" rIns="91440" bIns="45720" rtlCol="0" anchor="t">
            <a:noAutofit/>
          </a:bodyPr>
          <a:lstStyle/>
          <a:p>
            <a:pPr marL="0" indent="0">
              <a:buNone/>
            </a:pPr>
            <a:endParaRPr lang="en-US" sz="1500">
              <a:solidFill>
                <a:srgbClr val="111111"/>
              </a:solidFill>
            </a:endParaRPr>
          </a:p>
          <a:p>
            <a:pPr marL="0" indent="0">
              <a:buNone/>
            </a:pPr>
            <a:endParaRPr lang="en-US"/>
          </a:p>
        </p:txBody>
      </p:sp>
      <p:sp>
        <p:nvSpPr>
          <p:cNvPr id="4" name="Slide Number Placeholder 3">
            <a:extLst>
              <a:ext uri="{FF2B5EF4-FFF2-40B4-BE49-F238E27FC236}">
                <a16:creationId xmlns:a16="http://schemas.microsoft.com/office/drawing/2014/main" id="{51F1767F-E482-12DA-9A81-C00205852B73}"/>
              </a:ext>
            </a:extLst>
          </p:cNvPr>
          <p:cNvSpPr>
            <a:spLocks noGrp="1"/>
          </p:cNvSpPr>
          <p:nvPr>
            <p:ph type="sldNum" sz="quarter" idx="12"/>
          </p:nvPr>
        </p:nvSpPr>
        <p:spPr/>
        <p:txBody>
          <a:bodyPr/>
          <a:lstStyle/>
          <a:p>
            <a:fld id="{A369C6C0-0DC4-44C4-B8BB-8CC4BD6D1597}" type="slidenum">
              <a:rPr lang="en-US" dirty="0" smtClean="0"/>
              <a:pPr/>
              <a:t>16</a:t>
            </a:fld>
            <a:endParaRPr lang="en-US"/>
          </a:p>
        </p:txBody>
      </p:sp>
      <p:sp>
        <p:nvSpPr>
          <p:cNvPr id="5" name="TextBox 4">
            <a:extLst>
              <a:ext uri="{FF2B5EF4-FFF2-40B4-BE49-F238E27FC236}">
                <a16:creationId xmlns:a16="http://schemas.microsoft.com/office/drawing/2014/main" id="{F48722A7-F95A-1073-D812-B4B88354BF41}"/>
              </a:ext>
            </a:extLst>
          </p:cNvPr>
          <p:cNvSpPr txBox="1"/>
          <p:nvPr/>
        </p:nvSpPr>
        <p:spPr>
          <a:xfrm>
            <a:off x="2728451" y="6535370"/>
            <a:ext cx="73594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Source: Charles River Careers &amp; Mystic River Watershed Association</a:t>
            </a:r>
          </a:p>
        </p:txBody>
      </p:sp>
      <p:cxnSp>
        <p:nvCxnSpPr>
          <p:cNvPr id="30" name="Straight Connector 29">
            <a:extLst>
              <a:ext uri="{FF2B5EF4-FFF2-40B4-BE49-F238E27FC236}">
                <a16:creationId xmlns:a16="http://schemas.microsoft.com/office/drawing/2014/main" id="{C78F3D5F-1A1D-F99C-8CE2-6F6081D11494}"/>
              </a:ext>
            </a:extLst>
          </p:cNvPr>
          <p:cNvCxnSpPr>
            <a:cxnSpLocks/>
          </p:cNvCxnSpPr>
          <p:nvPr/>
        </p:nvCxnSpPr>
        <p:spPr>
          <a:xfrm flipH="1">
            <a:off x="4070350" y="5632450"/>
            <a:ext cx="171450" cy="44450"/>
          </a:xfrm>
          <a:prstGeom prst="line">
            <a:avLst/>
          </a:prstGeom>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3B78D454-69E0-DAD6-2C5A-96DC9C90B43A}"/>
              </a:ext>
            </a:extLst>
          </p:cNvPr>
          <p:cNvGrpSpPr/>
          <p:nvPr/>
        </p:nvGrpSpPr>
        <p:grpSpPr>
          <a:xfrm>
            <a:off x="748216" y="1549719"/>
            <a:ext cx="5632498" cy="5078235"/>
            <a:chOff x="748216" y="1607593"/>
            <a:chExt cx="5632498" cy="5078235"/>
          </a:xfrm>
        </p:grpSpPr>
        <p:pic>
          <p:nvPicPr>
            <p:cNvPr id="8" name="Picture 7" descr="A map of a river&#10;&#10;Description automatically generated">
              <a:extLst>
                <a:ext uri="{FF2B5EF4-FFF2-40B4-BE49-F238E27FC236}">
                  <a16:creationId xmlns:a16="http://schemas.microsoft.com/office/drawing/2014/main" id="{FCE79C2D-86B5-930C-B20F-867CE4DF6577}"/>
                </a:ext>
              </a:extLst>
            </p:cNvPr>
            <p:cNvPicPr>
              <a:picLocks noChangeAspect="1"/>
            </p:cNvPicPr>
            <p:nvPr/>
          </p:nvPicPr>
          <p:blipFill rotWithShape="1">
            <a:blip r:embed="rId3"/>
            <a:srcRect l="5210" r="5528"/>
            <a:stretch/>
          </p:blipFill>
          <p:spPr>
            <a:xfrm>
              <a:off x="748216" y="1607593"/>
              <a:ext cx="5632498" cy="5078235"/>
            </a:xfrm>
            <a:prstGeom prst="rect">
              <a:avLst/>
            </a:prstGeom>
          </p:spPr>
        </p:pic>
        <p:grpSp>
          <p:nvGrpSpPr>
            <p:cNvPr id="57" name="Group 56">
              <a:extLst>
                <a:ext uri="{FF2B5EF4-FFF2-40B4-BE49-F238E27FC236}">
                  <a16:creationId xmlns:a16="http://schemas.microsoft.com/office/drawing/2014/main" id="{96E2C45F-8F1E-B009-3E00-E8D85550E1F2}"/>
                </a:ext>
              </a:extLst>
            </p:cNvPr>
            <p:cNvGrpSpPr/>
            <p:nvPr/>
          </p:nvGrpSpPr>
          <p:grpSpPr>
            <a:xfrm>
              <a:off x="2669831" y="4876623"/>
              <a:ext cx="1559269" cy="1126982"/>
              <a:chOff x="2669831" y="4876623"/>
              <a:chExt cx="1559269" cy="1126982"/>
            </a:xfrm>
          </p:grpSpPr>
          <p:sp>
            <p:nvSpPr>
              <p:cNvPr id="45" name="Freeform: Shape 44">
                <a:extLst>
                  <a:ext uri="{FF2B5EF4-FFF2-40B4-BE49-F238E27FC236}">
                    <a16:creationId xmlns:a16="http://schemas.microsoft.com/office/drawing/2014/main" id="{A1094050-3C74-5A98-A947-4A63A142E897}"/>
                  </a:ext>
                </a:extLst>
              </p:cNvPr>
              <p:cNvSpPr/>
              <p:nvPr/>
            </p:nvSpPr>
            <p:spPr>
              <a:xfrm>
                <a:off x="3373394" y="5659395"/>
                <a:ext cx="208005" cy="344210"/>
              </a:xfrm>
              <a:custGeom>
                <a:avLst/>
                <a:gdLst>
                  <a:gd name="connsiteX0" fmla="*/ 223136 w 223136"/>
                  <a:gd name="connsiteY0" fmla="*/ 374816 h 395479"/>
                  <a:gd name="connsiteX1" fmla="*/ 91331 w 223136"/>
                  <a:gd name="connsiteY1" fmla="*/ 356281 h 395479"/>
                  <a:gd name="connsiteX2" fmla="*/ 11012 w 223136"/>
                  <a:gd name="connsiteY2" fmla="*/ 18530 h 395479"/>
                  <a:gd name="connsiteX3" fmla="*/ 2774 w 223136"/>
                  <a:gd name="connsiteY3" fmla="*/ 74135 h 395479"/>
                  <a:gd name="connsiteX0" fmla="*/ 212124 w 212124"/>
                  <a:gd name="connsiteY0" fmla="*/ 356286 h 376949"/>
                  <a:gd name="connsiteX1" fmla="*/ 80319 w 212124"/>
                  <a:gd name="connsiteY1" fmla="*/ 337751 h 376949"/>
                  <a:gd name="connsiteX2" fmla="*/ 0 w 212124"/>
                  <a:gd name="connsiteY2" fmla="*/ 0 h 376949"/>
                  <a:gd name="connsiteX0" fmla="*/ 212124 w 212124"/>
                  <a:gd name="connsiteY0" fmla="*/ 356286 h 362332"/>
                  <a:gd name="connsiteX1" fmla="*/ 20595 w 212124"/>
                  <a:gd name="connsiteY1" fmla="*/ 284205 h 362332"/>
                  <a:gd name="connsiteX2" fmla="*/ 0 w 212124"/>
                  <a:gd name="connsiteY2" fmla="*/ 0 h 362332"/>
                  <a:gd name="connsiteX0" fmla="*/ 208005 w 208005"/>
                  <a:gd name="connsiteY0" fmla="*/ 335691 h 344210"/>
                  <a:gd name="connsiteX1" fmla="*/ 20595 w 208005"/>
                  <a:gd name="connsiteY1" fmla="*/ 284205 h 344210"/>
                  <a:gd name="connsiteX2" fmla="*/ 0 w 208005"/>
                  <a:gd name="connsiteY2" fmla="*/ 0 h 344210"/>
                </a:gdLst>
                <a:ahLst/>
                <a:cxnLst>
                  <a:cxn ang="0">
                    <a:pos x="connsiteX0" y="connsiteY0"/>
                  </a:cxn>
                  <a:cxn ang="0">
                    <a:pos x="connsiteX1" y="connsiteY1"/>
                  </a:cxn>
                  <a:cxn ang="0">
                    <a:pos x="connsiteX2" y="connsiteY2"/>
                  </a:cxn>
                </a:cxnLst>
                <a:rect l="l" t="t" r="r" b="b"/>
                <a:pathLst>
                  <a:path w="208005" h="344210">
                    <a:moveTo>
                      <a:pt x="208005" y="335691"/>
                    </a:moveTo>
                    <a:cubicBezTo>
                      <a:pt x="159779" y="356114"/>
                      <a:pt x="55262" y="340153"/>
                      <a:pt x="20595" y="284205"/>
                    </a:cubicBezTo>
                    <a:cubicBezTo>
                      <a:pt x="-14072" y="228257"/>
                      <a:pt x="14759" y="47024"/>
                      <a:pt x="0" y="0"/>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00631586-0081-4997-6842-D55F00C21B90}"/>
                  </a:ext>
                </a:extLst>
              </p:cNvPr>
              <p:cNvSpPr/>
              <p:nvPr/>
            </p:nvSpPr>
            <p:spPr>
              <a:xfrm>
                <a:off x="3276600" y="5640110"/>
                <a:ext cx="96795" cy="19285"/>
              </a:xfrm>
              <a:custGeom>
                <a:avLst/>
                <a:gdLst>
                  <a:gd name="connsiteX0" fmla="*/ 96795 w 96795"/>
                  <a:gd name="connsiteY0" fmla="*/ 19285 h 19285"/>
                  <a:gd name="connsiteX1" fmla="*/ 0 w 96795"/>
                  <a:gd name="connsiteY1" fmla="*/ 749 h 19285"/>
                </a:gdLst>
                <a:ahLst/>
                <a:cxnLst>
                  <a:cxn ang="0">
                    <a:pos x="connsiteX0" y="connsiteY0"/>
                  </a:cxn>
                  <a:cxn ang="0">
                    <a:pos x="connsiteX1" y="connsiteY1"/>
                  </a:cxn>
                </a:cxnLst>
                <a:rect l="l" t="t" r="r" b="b"/>
                <a:pathLst>
                  <a:path w="96795" h="19285">
                    <a:moveTo>
                      <a:pt x="96795" y="19285"/>
                    </a:moveTo>
                    <a:cubicBezTo>
                      <a:pt x="59209" y="8129"/>
                      <a:pt x="21624" y="-3027"/>
                      <a:pt x="0" y="749"/>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1FA94FEB-1EF4-7C3F-1A52-A839F3F7F83F}"/>
                  </a:ext>
                </a:extLst>
              </p:cNvPr>
              <p:cNvSpPr/>
              <p:nvPr/>
            </p:nvSpPr>
            <p:spPr>
              <a:xfrm>
                <a:off x="3144795" y="5521559"/>
                <a:ext cx="133864" cy="117241"/>
              </a:xfrm>
              <a:custGeom>
                <a:avLst/>
                <a:gdLst>
                  <a:gd name="connsiteX0" fmla="*/ 264298 w 264298"/>
                  <a:gd name="connsiteY0" fmla="*/ 117241 h 368495"/>
                  <a:gd name="connsiteX1" fmla="*/ 130434 w 264298"/>
                  <a:gd name="connsiteY1" fmla="*/ 12209 h 368495"/>
                  <a:gd name="connsiteX2" fmla="*/ 13044 w 264298"/>
                  <a:gd name="connsiteY2" fmla="*/ 368495 h 368495"/>
                  <a:gd name="connsiteX0" fmla="*/ 133864 w 133864"/>
                  <a:gd name="connsiteY0" fmla="*/ 117241 h 117241"/>
                  <a:gd name="connsiteX1" fmla="*/ 0 w 133864"/>
                  <a:gd name="connsiteY1" fmla="*/ 12209 h 117241"/>
                </a:gdLst>
                <a:ahLst/>
                <a:cxnLst>
                  <a:cxn ang="0">
                    <a:pos x="connsiteX0" y="connsiteY0"/>
                  </a:cxn>
                  <a:cxn ang="0">
                    <a:pos x="connsiteX1" y="connsiteY1"/>
                  </a:cxn>
                </a:cxnLst>
                <a:rect l="l" t="t" r="r" b="b"/>
                <a:pathLst>
                  <a:path w="133864" h="117241">
                    <a:moveTo>
                      <a:pt x="133864" y="117241"/>
                    </a:moveTo>
                    <a:cubicBezTo>
                      <a:pt x="87870" y="43787"/>
                      <a:pt x="41876" y="-29667"/>
                      <a:pt x="0" y="12209"/>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B473D9FE-F939-6620-F705-3727832766C2}"/>
                  </a:ext>
                </a:extLst>
              </p:cNvPr>
              <p:cNvSpPr/>
              <p:nvPr/>
            </p:nvSpPr>
            <p:spPr>
              <a:xfrm>
                <a:off x="2759644" y="5505571"/>
                <a:ext cx="389268" cy="241430"/>
              </a:xfrm>
              <a:custGeom>
                <a:avLst/>
                <a:gdLst>
                  <a:gd name="connsiteX0" fmla="*/ 389268 w 389268"/>
                  <a:gd name="connsiteY0" fmla="*/ 24077 h 241430"/>
                  <a:gd name="connsiteX1" fmla="*/ 354257 w 389268"/>
                  <a:gd name="connsiteY1" fmla="*/ 73504 h 241430"/>
                  <a:gd name="connsiteX2" fmla="*/ 372792 w 389268"/>
                  <a:gd name="connsiteY2" fmla="*/ 112634 h 241430"/>
                  <a:gd name="connsiteX3" fmla="*/ 346019 w 389268"/>
                  <a:gd name="connsiteY3" fmla="*/ 155883 h 241430"/>
                  <a:gd name="connsiteX4" fmla="*/ 304830 w 389268"/>
                  <a:gd name="connsiteY4" fmla="*/ 180596 h 241430"/>
                  <a:gd name="connsiteX5" fmla="*/ 253343 w 389268"/>
                  <a:gd name="connsiteY5" fmla="*/ 240320 h 241430"/>
                  <a:gd name="connsiteX6" fmla="*/ 189500 w 389268"/>
                  <a:gd name="connsiteY6" fmla="*/ 217666 h 241430"/>
                  <a:gd name="connsiteX7" fmla="*/ 181262 w 389268"/>
                  <a:gd name="connsiteY7" fmla="*/ 195012 h 241430"/>
                  <a:gd name="connsiteX8" fmla="*/ 210095 w 389268"/>
                  <a:gd name="connsiteY8" fmla="*/ 188834 h 241430"/>
                  <a:gd name="connsiteX9" fmla="*/ 251284 w 389268"/>
                  <a:gd name="connsiteY9" fmla="*/ 48791 h 241430"/>
                  <a:gd name="connsiteX10" fmla="*/ 12387 w 389268"/>
                  <a:gd name="connsiteY10" fmla="*/ 5542 h 241430"/>
                  <a:gd name="connsiteX11" fmla="*/ 10327 w 389268"/>
                  <a:gd name="connsiteY11" fmla="*/ 3483 h 24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268" h="241430">
                    <a:moveTo>
                      <a:pt x="389268" y="24077"/>
                    </a:moveTo>
                    <a:cubicBezTo>
                      <a:pt x="373135" y="41411"/>
                      <a:pt x="357003" y="58745"/>
                      <a:pt x="354257" y="73504"/>
                    </a:cubicBezTo>
                    <a:cubicBezTo>
                      <a:pt x="351511" y="88264"/>
                      <a:pt x="374165" y="98904"/>
                      <a:pt x="372792" y="112634"/>
                    </a:cubicBezTo>
                    <a:cubicBezTo>
                      <a:pt x="371419" y="126364"/>
                      <a:pt x="357346" y="144556"/>
                      <a:pt x="346019" y="155883"/>
                    </a:cubicBezTo>
                    <a:cubicBezTo>
                      <a:pt x="334692" y="167210"/>
                      <a:pt x="320276" y="166523"/>
                      <a:pt x="304830" y="180596"/>
                    </a:cubicBezTo>
                    <a:cubicBezTo>
                      <a:pt x="289384" y="194669"/>
                      <a:pt x="272565" y="234142"/>
                      <a:pt x="253343" y="240320"/>
                    </a:cubicBezTo>
                    <a:cubicBezTo>
                      <a:pt x="234121" y="246498"/>
                      <a:pt x="201514" y="225217"/>
                      <a:pt x="189500" y="217666"/>
                    </a:cubicBezTo>
                    <a:cubicBezTo>
                      <a:pt x="177486" y="210115"/>
                      <a:pt x="177830" y="199817"/>
                      <a:pt x="181262" y="195012"/>
                    </a:cubicBezTo>
                    <a:cubicBezTo>
                      <a:pt x="184694" y="190207"/>
                      <a:pt x="198425" y="213204"/>
                      <a:pt x="210095" y="188834"/>
                    </a:cubicBezTo>
                    <a:cubicBezTo>
                      <a:pt x="221765" y="164464"/>
                      <a:pt x="284235" y="79340"/>
                      <a:pt x="251284" y="48791"/>
                    </a:cubicBezTo>
                    <a:cubicBezTo>
                      <a:pt x="218333" y="18242"/>
                      <a:pt x="52546" y="13093"/>
                      <a:pt x="12387" y="5542"/>
                    </a:cubicBezTo>
                    <a:cubicBezTo>
                      <a:pt x="-27772" y="-2009"/>
                      <a:pt x="45681" y="-979"/>
                      <a:pt x="10327" y="3483"/>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E9F19D49-F504-CBDB-7B35-EF2A42226D3E}"/>
                  </a:ext>
                </a:extLst>
              </p:cNvPr>
              <p:cNvCxnSpPr>
                <a:cxnSpLocks/>
                <a:stCxn id="49" idx="11"/>
              </p:cNvCxnSpPr>
              <p:nvPr/>
            </p:nvCxnSpPr>
            <p:spPr>
              <a:xfrm flipH="1" flipV="1">
                <a:off x="2669831" y="5250407"/>
                <a:ext cx="100140" cy="25864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54" name="Freeform: Shape 53">
                <a:extLst>
                  <a:ext uri="{FF2B5EF4-FFF2-40B4-BE49-F238E27FC236}">
                    <a16:creationId xmlns:a16="http://schemas.microsoft.com/office/drawing/2014/main" id="{A9531622-1BB3-60C6-399A-2E51F6C2A340}"/>
                  </a:ext>
                </a:extLst>
              </p:cNvPr>
              <p:cNvSpPr/>
              <p:nvPr/>
            </p:nvSpPr>
            <p:spPr>
              <a:xfrm>
                <a:off x="2672715" y="4876623"/>
                <a:ext cx="925830" cy="640258"/>
              </a:xfrm>
              <a:custGeom>
                <a:avLst/>
                <a:gdLst>
                  <a:gd name="connsiteX0" fmla="*/ 0 w 935355"/>
                  <a:gd name="connsiteY0" fmla="*/ 381347 h 667097"/>
                  <a:gd name="connsiteX1" fmla="*/ 57150 w 935355"/>
                  <a:gd name="connsiteY1" fmla="*/ 297527 h 667097"/>
                  <a:gd name="connsiteX2" fmla="*/ 34290 w 935355"/>
                  <a:gd name="connsiteY2" fmla="*/ 209897 h 667097"/>
                  <a:gd name="connsiteX3" fmla="*/ 135255 w 935355"/>
                  <a:gd name="connsiteY3" fmla="*/ 76547 h 667097"/>
                  <a:gd name="connsiteX4" fmla="*/ 285750 w 935355"/>
                  <a:gd name="connsiteY4" fmla="*/ 137507 h 667097"/>
                  <a:gd name="connsiteX5" fmla="*/ 419100 w 935355"/>
                  <a:gd name="connsiteY5" fmla="*/ 2252 h 667097"/>
                  <a:gd name="connsiteX6" fmla="*/ 619125 w 935355"/>
                  <a:gd name="connsiteY6" fmla="*/ 268952 h 667097"/>
                  <a:gd name="connsiteX7" fmla="*/ 935355 w 935355"/>
                  <a:gd name="connsiteY7" fmla="*/ 667097 h 667097"/>
                  <a:gd name="connsiteX0" fmla="*/ 0 w 925830"/>
                  <a:gd name="connsiteY0" fmla="*/ 381347 h 640427"/>
                  <a:gd name="connsiteX1" fmla="*/ 57150 w 925830"/>
                  <a:gd name="connsiteY1" fmla="*/ 297527 h 640427"/>
                  <a:gd name="connsiteX2" fmla="*/ 34290 w 925830"/>
                  <a:gd name="connsiteY2" fmla="*/ 209897 h 640427"/>
                  <a:gd name="connsiteX3" fmla="*/ 135255 w 925830"/>
                  <a:gd name="connsiteY3" fmla="*/ 76547 h 640427"/>
                  <a:gd name="connsiteX4" fmla="*/ 285750 w 925830"/>
                  <a:gd name="connsiteY4" fmla="*/ 137507 h 640427"/>
                  <a:gd name="connsiteX5" fmla="*/ 419100 w 925830"/>
                  <a:gd name="connsiteY5" fmla="*/ 2252 h 640427"/>
                  <a:gd name="connsiteX6" fmla="*/ 619125 w 925830"/>
                  <a:gd name="connsiteY6" fmla="*/ 268952 h 640427"/>
                  <a:gd name="connsiteX7" fmla="*/ 925830 w 925830"/>
                  <a:gd name="connsiteY7" fmla="*/ 640427 h 640427"/>
                  <a:gd name="connsiteX0" fmla="*/ 0 w 925830"/>
                  <a:gd name="connsiteY0" fmla="*/ 381178 h 640258"/>
                  <a:gd name="connsiteX1" fmla="*/ 57150 w 925830"/>
                  <a:gd name="connsiteY1" fmla="*/ 297358 h 640258"/>
                  <a:gd name="connsiteX2" fmla="*/ 34290 w 925830"/>
                  <a:gd name="connsiteY2" fmla="*/ 209728 h 640258"/>
                  <a:gd name="connsiteX3" fmla="*/ 135255 w 925830"/>
                  <a:gd name="connsiteY3" fmla="*/ 76378 h 640258"/>
                  <a:gd name="connsiteX4" fmla="*/ 285750 w 925830"/>
                  <a:gd name="connsiteY4" fmla="*/ 137338 h 640258"/>
                  <a:gd name="connsiteX5" fmla="*/ 419100 w 925830"/>
                  <a:gd name="connsiteY5" fmla="*/ 2083 h 640258"/>
                  <a:gd name="connsiteX6" fmla="*/ 659130 w 925830"/>
                  <a:gd name="connsiteY6" fmla="*/ 263068 h 640258"/>
                  <a:gd name="connsiteX7" fmla="*/ 925830 w 925830"/>
                  <a:gd name="connsiteY7" fmla="*/ 640258 h 640258"/>
                  <a:gd name="connsiteX0" fmla="*/ 0 w 925830"/>
                  <a:gd name="connsiteY0" fmla="*/ 381178 h 640258"/>
                  <a:gd name="connsiteX1" fmla="*/ 57150 w 925830"/>
                  <a:gd name="connsiteY1" fmla="*/ 297358 h 640258"/>
                  <a:gd name="connsiteX2" fmla="*/ 34290 w 925830"/>
                  <a:gd name="connsiteY2" fmla="*/ 209728 h 640258"/>
                  <a:gd name="connsiteX3" fmla="*/ 135255 w 925830"/>
                  <a:gd name="connsiteY3" fmla="*/ 76378 h 640258"/>
                  <a:gd name="connsiteX4" fmla="*/ 285750 w 925830"/>
                  <a:gd name="connsiteY4" fmla="*/ 137338 h 640258"/>
                  <a:gd name="connsiteX5" fmla="*/ 419100 w 925830"/>
                  <a:gd name="connsiteY5" fmla="*/ 2083 h 640258"/>
                  <a:gd name="connsiteX6" fmla="*/ 659130 w 925830"/>
                  <a:gd name="connsiteY6" fmla="*/ 263068 h 640258"/>
                  <a:gd name="connsiteX7" fmla="*/ 925830 w 925830"/>
                  <a:gd name="connsiteY7" fmla="*/ 640258 h 640258"/>
                  <a:gd name="connsiteX0" fmla="*/ 0 w 925830"/>
                  <a:gd name="connsiteY0" fmla="*/ 381178 h 640258"/>
                  <a:gd name="connsiteX1" fmla="*/ 57150 w 925830"/>
                  <a:gd name="connsiteY1" fmla="*/ 297358 h 640258"/>
                  <a:gd name="connsiteX2" fmla="*/ 34290 w 925830"/>
                  <a:gd name="connsiteY2" fmla="*/ 209728 h 640258"/>
                  <a:gd name="connsiteX3" fmla="*/ 135255 w 925830"/>
                  <a:gd name="connsiteY3" fmla="*/ 76378 h 640258"/>
                  <a:gd name="connsiteX4" fmla="*/ 285750 w 925830"/>
                  <a:gd name="connsiteY4" fmla="*/ 137338 h 640258"/>
                  <a:gd name="connsiteX5" fmla="*/ 419100 w 925830"/>
                  <a:gd name="connsiteY5" fmla="*/ 2083 h 640258"/>
                  <a:gd name="connsiteX6" fmla="*/ 659130 w 925830"/>
                  <a:gd name="connsiteY6" fmla="*/ 263068 h 640258"/>
                  <a:gd name="connsiteX7" fmla="*/ 925830 w 925830"/>
                  <a:gd name="connsiteY7" fmla="*/ 640258 h 640258"/>
                  <a:gd name="connsiteX0" fmla="*/ 0 w 925830"/>
                  <a:gd name="connsiteY0" fmla="*/ 381178 h 640258"/>
                  <a:gd name="connsiteX1" fmla="*/ 57150 w 925830"/>
                  <a:gd name="connsiteY1" fmla="*/ 297358 h 640258"/>
                  <a:gd name="connsiteX2" fmla="*/ 34290 w 925830"/>
                  <a:gd name="connsiteY2" fmla="*/ 209728 h 640258"/>
                  <a:gd name="connsiteX3" fmla="*/ 135255 w 925830"/>
                  <a:gd name="connsiteY3" fmla="*/ 76378 h 640258"/>
                  <a:gd name="connsiteX4" fmla="*/ 285750 w 925830"/>
                  <a:gd name="connsiteY4" fmla="*/ 137338 h 640258"/>
                  <a:gd name="connsiteX5" fmla="*/ 419100 w 925830"/>
                  <a:gd name="connsiteY5" fmla="*/ 2083 h 640258"/>
                  <a:gd name="connsiteX6" fmla="*/ 659130 w 925830"/>
                  <a:gd name="connsiteY6" fmla="*/ 263068 h 640258"/>
                  <a:gd name="connsiteX7" fmla="*/ 925830 w 925830"/>
                  <a:gd name="connsiteY7" fmla="*/ 640258 h 64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830" h="640258">
                    <a:moveTo>
                      <a:pt x="0" y="381178"/>
                    </a:moveTo>
                    <a:cubicBezTo>
                      <a:pt x="25717" y="353555"/>
                      <a:pt x="51435" y="325933"/>
                      <a:pt x="57150" y="297358"/>
                    </a:cubicBezTo>
                    <a:cubicBezTo>
                      <a:pt x="62865" y="268783"/>
                      <a:pt x="21273" y="246558"/>
                      <a:pt x="34290" y="209728"/>
                    </a:cubicBezTo>
                    <a:cubicBezTo>
                      <a:pt x="47307" y="172898"/>
                      <a:pt x="93345" y="88443"/>
                      <a:pt x="135255" y="76378"/>
                    </a:cubicBezTo>
                    <a:cubicBezTo>
                      <a:pt x="177165" y="64313"/>
                      <a:pt x="238443" y="149720"/>
                      <a:pt x="285750" y="137338"/>
                    </a:cubicBezTo>
                    <a:cubicBezTo>
                      <a:pt x="333057" y="124956"/>
                      <a:pt x="356870" y="-18872"/>
                      <a:pt x="419100" y="2083"/>
                    </a:cubicBezTo>
                    <a:cubicBezTo>
                      <a:pt x="481330" y="23038"/>
                      <a:pt x="555943" y="197981"/>
                      <a:pt x="659130" y="263068"/>
                    </a:cubicBezTo>
                    <a:cubicBezTo>
                      <a:pt x="699452" y="337680"/>
                      <a:pt x="792163" y="583426"/>
                      <a:pt x="925830" y="640258"/>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6191A2B3-3F22-E517-091C-190A5990FB3F}"/>
                  </a:ext>
                </a:extLst>
              </p:cNvPr>
              <p:cNvSpPr/>
              <p:nvPr/>
            </p:nvSpPr>
            <p:spPr>
              <a:xfrm>
                <a:off x="3598545" y="5516880"/>
                <a:ext cx="630555" cy="121920"/>
              </a:xfrm>
              <a:custGeom>
                <a:avLst/>
                <a:gdLst>
                  <a:gd name="connsiteX0" fmla="*/ 0 w 630555"/>
                  <a:gd name="connsiteY0" fmla="*/ 0 h 121920"/>
                  <a:gd name="connsiteX1" fmla="*/ 272415 w 630555"/>
                  <a:gd name="connsiteY1" fmla="*/ 36195 h 121920"/>
                  <a:gd name="connsiteX2" fmla="*/ 369570 w 630555"/>
                  <a:gd name="connsiteY2" fmla="*/ 15240 h 121920"/>
                  <a:gd name="connsiteX3" fmla="*/ 541020 w 630555"/>
                  <a:gd name="connsiteY3" fmla="*/ 62865 h 121920"/>
                  <a:gd name="connsiteX4" fmla="*/ 630555 w 630555"/>
                  <a:gd name="connsiteY4" fmla="*/ 121920 h 121920"/>
                  <a:gd name="connsiteX5" fmla="*/ 630555 w 630555"/>
                  <a:gd name="connsiteY5" fmla="*/ 12192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555" h="121920">
                    <a:moveTo>
                      <a:pt x="0" y="0"/>
                    </a:moveTo>
                    <a:cubicBezTo>
                      <a:pt x="105410" y="16827"/>
                      <a:pt x="210820" y="33655"/>
                      <a:pt x="272415" y="36195"/>
                    </a:cubicBezTo>
                    <a:cubicBezTo>
                      <a:pt x="334010" y="38735"/>
                      <a:pt x="324803" y="10795"/>
                      <a:pt x="369570" y="15240"/>
                    </a:cubicBezTo>
                    <a:cubicBezTo>
                      <a:pt x="414337" y="19685"/>
                      <a:pt x="497523" y="45085"/>
                      <a:pt x="541020" y="62865"/>
                    </a:cubicBezTo>
                    <a:cubicBezTo>
                      <a:pt x="584517" y="80645"/>
                      <a:pt x="630555" y="121920"/>
                      <a:pt x="630555" y="121920"/>
                    </a:cubicBezTo>
                    <a:lnTo>
                      <a:pt x="630555" y="121920"/>
                    </a:ln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7F426B84-C139-2508-48E3-F433A036FEC4}"/>
                  </a:ext>
                </a:extLst>
              </p:cNvPr>
              <p:cNvSpPr/>
              <p:nvPr/>
            </p:nvSpPr>
            <p:spPr>
              <a:xfrm>
                <a:off x="3579495" y="5636895"/>
                <a:ext cx="643890" cy="356235"/>
              </a:xfrm>
              <a:custGeom>
                <a:avLst/>
                <a:gdLst>
                  <a:gd name="connsiteX0" fmla="*/ 643890 w 643890"/>
                  <a:gd name="connsiteY0" fmla="*/ 0 h 356235"/>
                  <a:gd name="connsiteX1" fmla="*/ 483870 w 643890"/>
                  <a:gd name="connsiteY1" fmla="*/ 43815 h 356235"/>
                  <a:gd name="connsiteX2" fmla="*/ 466725 w 643890"/>
                  <a:gd name="connsiteY2" fmla="*/ 89535 h 356235"/>
                  <a:gd name="connsiteX3" fmla="*/ 411480 w 643890"/>
                  <a:gd name="connsiteY3" fmla="*/ 190500 h 356235"/>
                  <a:gd name="connsiteX4" fmla="*/ 0 w 643890"/>
                  <a:gd name="connsiteY4" fmla="*/ 356235 h 356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890" h="356235">
                    <a:moveTo>
                      <a:pt x="643890" y="0"/>
                    </a:moveTo>
                    <a:cubicBezTo>
                      <a:pt x="578643" y="14446"/>
                      <a:pt x="513397" y="28893"/>
                      <a:pt x="483870" y="43815"/>
                    </a:cubicBezTo>
                    <a:cubicBezTo>
                      <a:pt x="454342" y="58738"/>
                      <a:pt x="478790" y="65088"/>
                      <a:pt x="466725" y="89535"/>
                    </a:cubicBezTo>
                    <a:cubicBezTo>
                      <a:pt x="454660" y="113982"/>
                      <a:pt x="489267" y="146050"/>
                      <a:pt x="411480" y="190500"/>
                    </a:cubicBezTo>
                    <a:cubicBezTo>
                      <a:pt x="333692" y="234950"/>
                      <a:pt x="104457" y="332740"/>
                      <a:pt x="0" y="356235"/>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8" name="Group 67">
            <a:extLst>
              <a:ext uri="{FF2B5EF4-FFF2-40B4-BE49-F238E27FC236}">
                <a16:creationId xmlns:a16="http://schemas.microsoft.com/office/drawing/2014/main" id="{922DAF10-22E4-DD18-9C79-067FE0608027}"/>
              </a:ext>
            </a:extLst>
          </p:cNvPr>
          <p:cNvGrpSpPr/>
          <p:nvPr/>
        </p:nvGrpSpPr>
        <p:grpSpPr>
          <a:xfrm>
            <a:off x="6431309" y="1602237"/>
            <a:ext cx="5632498" cy="4997227"/>
            <a:chOff x="6431309" y="1603447"/>
            <a:chExt cx="5632498" cy="4997227"/>
          </a:xfrm>
        </p:grpSpPr>
        <p:pic>
          <p:nvPicPr>
            <p:cNvPr id="9" name="Picture 8" descr="A map of the united states&#10;&#10;Description automatically generated">
              <a:extLst>
                <a:ext uri="{FF2B5EF4-FFF2-40B4-BE49-F238E27FC236}">
                  <a16:creationId xmlns:a16="http://schemas.microsoft.com/office/drawing/2014/main" id="{8A762F0E-26D4-DB7B-7C5D-DA7162F9EA35}"/>
                </a:ext>
              </a:extLst>
            </p:cNvPr>
            <p:cNvPicPr>
              <a:picLocks noChangeAspect="1"/>
            </p:cNvPicPr>
            <p:nvPr/>
          </p:nvPicPr>
          <p:blipFill rotWithShape="1">
            <a:blip r:embed="rId4"/>
            <a:srcRect l="3867" r="1513"/>
            <a:stretch/>
          </p:blipFill>
          <p:spPr>
            <a:xfrm>
              <a:off x="6431309" y="1603447"/>
              <a:ext cx="5632498" cy="4997227"/>
            </a:xfrm>
            <a:prstGeom prst="rect">
              <a:avLst/>
            </a:prstGeom>
          </p:spPr>
        </p:pic>
        <p:grpSp>
          <p:nvGrpSpPr>
            <p:cNvPr id="58" name="Group 57">
              <a:extLst>
                <a:ext uri="{FF2B5EF4-FFF2-40B4-BE49-F238E27FC236}">
                  <a16:creationId xmlns:a16="http://schemas.microsoft.com/office/drawing/2014/main" id="{A380615A-34CB-DFCE-FBBA-0D95CE7E69B4}"/>
                </a:ext>
              </a:extLst>
            </p:cNvPr>
            <p:cNvGrpSpPr/>
            <p:nvPr/>
          </p:nvGrpSpPr>
          <p:grpSpPr>
            <a:xfrm>
              <a:off x="9666514" y="2999013"/>
              <a:ext cx="816429" cy="517071"/>
              <a:chOff x="2669831" y="4876623"/>
              <a:chExt cx="1559269" cy="1126982"/>
            </a:xfrm>
          </p:grpSpPr>
          <p:sp>
            <p:nvSpPr>
              <p:cNvPr id="59" name="Freeform: Shape 58">
                <a:extLst>
                  <a:ext uri="{FF2B5EF4-FFF2-40B4-BE49-F238E27FC236}">
                    <a16:creationId xmlns:a16="http://schemas.microsoft.com/office/drawing/2014/main" id="{CBA830E8-1560-4D4D-ABBC-1A0DEFAB0ACD}"/>
                  </a:ext>
                </a:extLst>
              </p:cNvPr>
              <p:cNvSpPr/>
              <p:nvPr/>
            </p:nvSpPr>
            <p:spPr>
              <a:xfrm>
                <a:off x="3373394" y="5659395"/>
                <a:ext cx="208005" cy="344210"/>
              </a:xfrm>
              <a:custGeom>
                <a:avLst/>
                <a:gdLst>
                  <a:gd name="connsiteX0" fmla="*/ 223136 w 223136"/>
                  <a:gd name="connsiteY0" fmla="*/ 374816 h 395479"/>
                  <a:gd name="connsiteX1" fmla="*/ 91331 w 223136"/>
                  <a:gd name="connsiteY1" fmla="*/ 356281 h 395479"/>
                  <a:gd name="connsiteX2" fmla="*/ 11012 w 223136"/>
                  <a:gd name="connsiteY2" fmla="*/ 18530 h 395479"/>
                  <a:gd name="connsiteX3" fmla="*/ 2774 w 223136"/>
                  <a:gd name="connsiteY3" fmla="*/ 74135 h 395479"/>
                  <a:gd name="connsiteX0" fmla="*/ 212124 w 212124"/>
                  <a:gd name="connsiteY0" fmla="*/ 356286 h 376949"/>
                  <a:gd name="connsiteX1" fmla="*/ 80319 w 212124"/>
                  <a:gd name="connsiteY1" fmla="*/ 337751 h 376949"/>
                  <a:gd name="connsiteX2" fmla="*/ 0 w 212124"/>
                  <a:gd name="connsiteY2" fmla="*/ 0 h 376949"/>
                  <a:gd name="connsiteX0" fmla="*/ 212124 w 212124"/>
                  <a:gd name="connsiteY0" fmla="*/ 356286 h 362332"/>
                  <a:gd name="connsiteX1" fmla="*/ 20595 w 212124"/>
                  <a:gd name="connsiteY1" fmla="*/ 284205 h 362332"/>
                  <a:gd name="connsiteX2" fmla="*/ 0 w 212124"/>
                  <a:gd name="connsiteY2" fmla="*/ 0 h 362332"/>
                  <a:gd name="connsiteX0" fmla="*/ 208005 w 208005"/>
                  <a:gd name="connsiteY0" fmla="*/ 335691 h 344210"/>
                  <a:gd name="connsiteX1" fmla="*/ 20595 w 208005"/>
                  <a:gd name="connsiteY1" fmla="*/ 284205 h 344210"/>
                  <a:gd name="connsiteX2" fmla="*/ 0 w 208005"/>
                  <a:gd name="connsiteY2" fmla="*/ 0 h 344210"/>
                </a:gdLst>
                <a:ahLst/>
                <a:cxnLst>
                  <a:cxn ang="0">
                    <a:pos x="connsiteX0" y="connsiteY0"/>
                  </a:cxn>
                  <a:cxn ang="0">
                    <a:pos x="connsiteX1" y="connsiteY1"/>
                  </a:cxn>
                  <a:cxn ang="0">
                    <a:pos x="connsiteX2" y="connsiteY2"/>
                  </a:cxn>
                </a:cxnLst>
                <a:rect l="l" t="t" r="r" b="b"/>
                <a:pathLst>
                  <a:path w="208005" h="344210">
                    <a:moveTo>
                      <a:pt x="208005" y="335691"/>
                    </a:moveTo>
                    <a:cubicBezTo>
                      <a:pt x="159779" y="356114"/>
                      <a:pt x="55262" y="340153"/>
                      <a:pt x="20595" y="284205"/>
                    </a:cubicBezTo>
                    <a:cubicBezTo>
                      <a:pt x="-14072" y="228257"/>
                      <a:pt x="14759" y="47024"/>
                      <a:pt x="0" y="0"/>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B3D2CDBC-BE30-D623-75FB-46C730E3C101}"/>
                  </a:ext>
                </a:extLst>
              </p:cNvPr>
              <p:cNvSpPr/>
              <p:nvPr/>
            </p:nvSpPr>
            <p:spPr>
              <a:xfrm>
                <a:off x="3276600" y="5640110"/>
                <a:ext cx="96795" cy="19285"/>
              </a:xfrm>
              <a:custGeom>
                <a:avLst/>
                <a:gdLst>
                  <a:gd name="connsiteX0" fmla="*/ 96795 w 96795"/>
                  <a:gd name="connsiteY0" fmla="*/ 19285 h 19285"/>
                  <a:gd name="connsiteX1" fmla="*/ 0 w 96795"/>
                  <a:gd name="connsiteY1" fmla="*/ 749 h 19285"/>
                </a:gdLst>
                <a:ahLst/>
                <a:cxnLst>
                  <a:cxn ang="0">
                    <a:pos x="connsiteX0" y="connsiteY0"/>
                  </a:cxn>
                  <a:cxn ang="0">
                    <a:pos x="connsiteX1" y="connsiteY1"/>
                  </a:cxn>
                </a:cxnLst>
                <a:rect l="l" t="t" r="r" b="b"/>
                <a:pathLst>
                  <a:path w="96795" h="19285">
                    <a:moveTo>
                      <a:pt x="96795" y="19285"/>
                    </a:moveTo>
                    <a:cubicBezTo>
                      <a:pt x="59209" y="8129"/>
                      <a:pt x="21624" y="-3027"/>
                      <a:pt x="0" y="749"/>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F3D020FB-BFD7-A91A-4F76-9FCAF2AA217D}"/>
                  </a:ext>
                </a:extLst>
              </p:cNvPr>
              <p:cNvSpPr/>
              <p:nvPr/>
            </p:nvSpPr>
            <p:spPr>
              <a:xfrm>
                <a:off x="3144795" y="5521559"/>
                <a:ext cx="133864" cy="117241"/>
              </a:xfrm>
              <a:custGeom>
                <a:avLst/>
                <a:gdLst>
                  <a:gd name="connsiteX0" fmla="*/ 264298 w 264298"/>
                  <a:gd name="connsiteY0" fmla="*/ 117241 h 368495"/>
                  <a:gd name="connsiteX1" fmla="*/ 130434 w 264298"/>
                  <a:gd name="connsiteY1" fmla="*/ 12209 h 368495"/>
                  <a:gd name="connsiteX2" fmla="*/ 13044 w 264298"/>
                  <a:gd name="connsiteY2" fmla="*/ 368495 h 368495"/>
                  <a:gd name="connsiteX0" fmla="*/ 133864 w 133864"/>
                  <a:gd name="connsiteY0" fmla="*/ 117241 h 117241"/>
                  <a:gd name="connsiteX1" fmla="*/ 0 w 133864"/>
                  <a:gd name="connsiteY1" fmla="*/ 12209 h 117241"/>
                </a:gdLst>
                <a:ahLst/>
                <a:cxnLst>
                  <a:cxn ang="0">
                    <a:pos x="connsiteX0" y="connsiteY0"/>
                  </a:cxn>
                  <a:cxn ang="0">
                    <a:pos x="connsiteX1" y="connsiteY1"/>
                  </a:cxn>
                </a:cxnLst>
                <a:rect l="l" t="t" r="r" b="b"/>
                <a:pathLst>
                  <a:path w="133864" h="117241">
                    <a:moveTo>
                      <a:pt x="133864" y="117241"/>
                    </a:moveTo>
                    <a:cubicBezTo>
                      <a:pt x="87870" y="43787"/>
                      <a:pt x="41876" y="-29667"/>
                      <a:pt x="0" y="12209"/>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56F466D2-DE7B-09A0-477F-3796160E9C03}"/>
                  </a:ext>
                </a:extLst>
              </p:cNvPr>
              <p:cNvSpPr/>
              <p:nvPr/>
            </p:nvSpPr>
            <p:spPr>
              <a:xfrm>
                <a:off x="2759644" y="5505571"/>
                <a:ext cx="389268" cy="241430"/>
              </a:xfrm>
              <a:custGeom>
                <a:avLst/>
                <a:gdLst>
                  <a:gd name="connsiteX0" fmla="*/ 389268 w 389268"/>
                  <a:gd name="connsiteY0" fmla="*/ 24077 h 241430"/>
                  <a:gd name="connsiteX1" fmla="*/ 354257 w 389268"/>
                  <a:gd name="connsiteY1" fmla="*/ 73504 h 241430"/>
                  <a:gd name="connsiteX2" fmla="*/ 372792 w 389268"/>
                  <a:gd name="connsiteY2" fmla="*/ 112634 h 241430"/>
                  <a:gd name="connsiteX3" fmla="*/ 346019 w 389268"/>
                  <a:gd name="connsiteY3" fmla="*/ 155883 h 241430"/>
                  <a:gd name="connsiteX4" fmla="*/ 304830 w 389268"/>
                  <a:gd name="connsiteY4" fmla="*/ 180596 h 241430"/>
                  <a:gd name="connsiteX5" fmla="*/ 253343 w 389268"/>
                  <a:gd name="connsiteY5" fmla="*/ 240320 h 241430"/>
                  <a:gd name="connsiteX6" fmla="*/ 189500 w 389268"/>
                  <a:gd name="connsiteY6" fmla="*/ 217666 h 241430"/>
                  <a:gd name="connsiteX7" fmla="*/ 181262 w 389268"/>
                  <a:gd name="connsiteY7" fmla="*/ 195012 h 241430"/>
                  <a:gd name="connsiteX8" fmla="*/ 210095 w 389268"/>
                  <a:gd name="connsiteY8" fmla="*/ 188834 h 241430"/>
                  <a:gd name="connsiteX9" fmla="*/ 251284 w 389268"/>
                  <a:gd name="connsiteY9" fmla="*/ 48791 h 241430"/>
                  <a:gd name="connsiteX10" fmla="*/ 12387 w 389268"/>
                  <a:gd name="connsiteY10" fmla="*/ 5542 h 241430"/>
                  <a:gd name="connsiteX11" fmla="*/ 10327 w 389268"/>
                  <a:gd name="connsiteY11" fmla="*/ 3483 h 24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268" h="241430">
                    <a:moveTo>
                      <a:pt x="389268" y="24077"/>
                    </a:moveTo>
                    <a:cubicBezTo>
                      <a:pt x="373135" y="41411"/>
                      <a:pt x="357003" y="58745"/>
                      <a:pt x="354257" y="73504"/>
                    </a:cubicBezTo>
                    <a:cubicBezTo>
                      <a:pt x="351511" y="88264"/>
                      <a:pt x="374165" y="98904"/>
                      <a:pt x="372792" y="112634"/>
                    </a:cubicBezTo>
                    <a:cubicBezTo>
                      <a:pt x="371419" y="126364"/>
                      <a:pt x="357346" y="144556"/>
                      <a:pt x="346019" y="155883"/>
                    </a:cubicBezTo>
                    <a:cubicBezTo>
                      <a:pt x="334692" y="167210"/>
                      <a:pt x="320276" y="166523"/>
                      <a:pt x="304830" y="180596"/>
                    </a:cubicBezTo>
                    <a:cubicBezTo>
                      <a:pt x="289384" y="194669"/>
                      <a:pt x="272565" y="234142"/>
                      <a:pt x="253343" y="240320"/>
                    </a:cubicBezTo>
                    <a:cubicBezTo>
                      <a:pt x="234121" y="246498"/>
                      <a:pt x="201514" y="225217"/>
                      <a:pt x="189500" y="217666"/>
                    </a:cubicBezTo>
                    <a:cubicBezTo>
                      <a:pt x="177486" y="210115"/>
                      <a:pt x="177830" y="199817"/>
                      <a:pt x="181262" y="195012"/>
                    </a:cubicBezTo>
                    <a:cubicBezTo>
                      <a:pt x="184694" y="190207"/>
                      <a:pt x="198425" y="213204"/>
                      <a:pt x="210095" y="188834"/>
                    </a:cubicBezTo>
                    <a:cubicBezTo>
                      <a:pt x="221765" y="164464"/>
                      <a:pt x="284235" y="79340"/>
                      <a:pt x="251284" y="48791"/>
                    </a:cubicBezTo>
                    <a:cubicBezTo>
                      <a:pt x="218333" y="18242"/>
                      <a:pt x="52546" y="13093"/>
                      <a:pt x="12387" y="5542"/>
                    </a:cubicBezTo>
                    <a:cubicBezTo>
                      <a:pt x="-27772" y="-2009"/>
                      <a:pt x="45681" y="-979"/>
                      <a:pt x="10327" y="3483"/>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19C35235-28A6-A67D-66BB-D32679F71289}"/>
                  </a:ext>
                </a:extLst>
              </p:cNvPr>
              <p:cNvCxnSpPr>
                <a:cxnSpLocks/>
                <a:stCxn id="62" idx="11"/>
              </p:cNvCxnSpPr>
              <p:nvPr/>
            </p:nvCxnSpPr>
            <p:spPr>
              <a:xfrm flipH="1" flipV="1">
                <a:off x="2669831" y="5250407"/>
                <a:ext cx="100140" cy="25864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64" name="Freeform: Shape 63">
                <a:extLst>
                  <a:ext uri="{FF2B5EF4-FFF2-40B4-BE49-F238E27FC236}">
                    <a16:creationId xmlns:a16="http://schemas.microsoft.com/office/drawing/2014/main" id="{5182039B-4A80-9EF3-B294-1B8BCB7A0972}"/>
                  </a:ext>
                </a:extLst>
              </p:cNvPr>
              <p:cNvSpPr/>
              <p:nvPr/>
            </p:nvSpPr>
            <p:spPr>
              <a:xfrm>
                <a:off x="2672715" y="4876623"/>
                <a:ext cx="925830" cy="640258"/>
              </a:xfrm>
              <a:custGeom>
                <a:avLst/>
                <a:gdLst>
                  <a:gd name="connsiteX0" fmla="*/ 0 w 935355"/>
                  <a:gd name="connsiteY0" fmla="*/ 381347 h 667097"/>
                  <a:gd name="connsiteX1" fmla="*/ 57150 w 935355"/>
                  <a:gd name="connsiteY1" fmla="*/ 297527 h 667097"/>
                  <a:gd name="connsiteX2" fmla="*/ 34290 w 935355"/>
                  <a:gd name="connsiteY2" fmla="*/ 209897 h 667097"/>
                  <a:gd name="connsiteX3" fmla="*/ 135255 w 935355"/>
                  <a:gd name="connsiteY3" fmla="*/ 76547 h 667097"/>
                  <a:gd name="connsiteX4" fmla="*/ 285750 w 935355"/>
                  <a:gd name="connsiteY4" fmla="*/ 137507 h 667097"/>
                  <a:gd name="connsiteX5" fmla="*/ 419100 w 935355"/>
                  <a:gd name="connsiteY5" fmla="*/ 2252 h 667097"/>
                  <a:gd name="connsiteX6" fmla="*/ 619125 w 935355"/>
                  <a:gd name="connsiteY6" fmla="*/ 268952 h 667097"/>
                  <a:gd name="connsiteX7" fmla="*/ 935355 w 935355"/>
                  <a:gd name="connsiteY7" fmla="*/ 667097 h 667097"/>
                  <a:gd name="connsiteX0" fmla="*/ 0 w 925830"/>
                  <a:gd name="connsiteY0" fmla="*/ 381347 h 640427"/>
                  <a:gd name="connsiteX1" fmla="*/ 57150 w 925830"/>
                  <a:gd name="connsiteY1" fmla="*/ 297527 h 640427"/>
                  <a:gd name="connsiteX2" fmla="*/ 34290 w 925830"/>
                  <a:gd name="connsiteY2" fmla="*/ 209897 h 640427"/>
                  <a:gd name="connsiteX3" fmla="*/ 135255 w 925830"/>
                  <a:gd name="connsiteY3" fmla="*/ 76547 h 640427"/>
                  <a:gd name="connsiteX4" fmla="*/ 285750 w 925830"/>
                  <a:gd name="connsiteY4" fmla="*/ 137507 h 640427"/>
                  <a:gd name="connsiteX5" fmla="*/ 419100 w 925830"/>
                  <a:gd name="connsiteY5" fmla="*/ 2252 h 640427"/>
                  <a:gd name="connsiteX6" fmla="*/ 619125 w 925830"/>
                  <a:gd name="connsiteY6" fmla="*/ 268952 h 640427"/>
                  <a:gd name="connsiteX7" fmla="*/ 925830 w 925830"/>
                  <a:gd name="connsiteY7" fmla="*/ 640427 h 640427"/>
                  <a:gd name="connsiteX0" fmla="*/ 0 w 925830"/>
                  <a:gd name="connsiteY0" fmla="*/ 381178 h 640258"/>
                  <a:gd name="connsiteX1" fmla="*/ 57150 w 925830"/>
                  <a:gd name="connsiteY1" fmla="*/ 297358 h 640258"/>
                  <a:gd name="connsiteX2" fmla="*/ 34290 w 925830"/>
                  <a:gd name="connsiteY2" fmla="*/ 209728 h 640258"/>
                  <a:gd name="connsiteX3" fmla="*/ 135255 w 925830"/>
                  <a:gd name="connsiteY3" fmla="*/ 76378 h 640258"/>
                  <a:gd name="connsiteX4" fmla="*/ 285750 w 925830"/>
                  <a:gd name="connsiteY4" fmla="*/ 137338 h 640258"/>
                  <a:gd name="connsiteX5" fmla="*/ 419100 w 925830"/>
                  <a:gd name="connsiteY5" fmla="*/ 2083 h 640258"/>
                  <a:gd name="connsiteX6" fmla="*/ 659130 w 925830"/>
                  <a:gd name="connsiteY6" fmla="*/ 263068 h 640258"/>
                  <a:gd name="connsiteX7" fmla="*/ 925830 w 925830"/>
                  <a:gd name="connsiteY7" fmla="*/ 640258 h 640258"/>
                  <a:gd name="connsiteX0" fmla="*/ 0 w 925830"/>
                  <a:gd name="connsiteY0" fmla="*/ 381178 h 640258"/>
                  <a:gd name="connsiteX1" fmla="*/ 57150 w 925830"/>
                  <a:gd name="connsiteY1" fmla="*/ 297358 h 640258"/>
                  <a:gd name="connsiteX2" fmla="*/ 34290 w 925830"/>
                  <a:gd name="connsiteY2" fmla="*/ 209728 h 640258"/>
                  <a:gd name="connsiteX3" fmla="*/ 135255 w 925830"/>
                  <a:gd name="connsiteY3" fmla="*/ 76378 h 640258"/>
                  <a:gd name="connsiteX4" fmla="*/ 285750 w 925830"/>
                  <a:gd name="connsiteY4" fmla="*/ 137338 h 640258"/>
                  <a:gd name="connsiteX5" fmla="*/ 419100 w 925830"/>
                  <a:gd name="connsiteY5" fmla="*/ 2083 h 640258"/>
                  <a:gd name="connsiteX6" fmla="*/ 659130 w 925830"/>
                  <a:gd name="connsiteY6" fmla="*/ 263068 h 640258"/>
                  <a:gd name="connsiteX7" fmla="*/ 925830 w 925830"/>
                  <a:gd name="connsiteY7" fmla="*/ 640258 h 640258"/>
                  <a:gd name="connsiteX0" fmla="*/ 0 w 925830"/>
                  <a:gd name="connsiteY0" fmla="*/ 381178 h 640258"/>
                  <a:gd name="connsiteX1" fmla="*/ 57150 w 925830"/>
                  <a:gd name="connsiteY1" fmla="*/ 297358 h 640258"/>
                  <a:gd name="connsiteX2" fmla="*/ 34290 w 925830"/>
                  <a:gd name="connsiteY2" fmla="*/ 209728 h 640258"/>
                  <a:gd name="connsiteX3" fmla="*/ 135255 w 925830"/>
                  <a:gd name="connsiteY3" fmla="*/ 76378 h 640258"/>
                  <a:gd name="connsiteX4" fmla="*/ 285750 w 925830"/>
                  <a:gd name="connsiteY4" fmla="*/ 137338 h 640258"/>
                  <a:gd name="connsiteX5" fmla="*/ 419100 w 925830"/>
                  <a:gd name="connsiteY5" fmla="*/ 2083 h 640258"/>
                  <a:gd name="connsiteX6" fmla="*/ 659130 w 925830"/>
                  <a:gd name="connsiteY6" fmla="*/ 263068 h 640258"/>
                  <a:gd name="connsiteX7" fmla="*/ 925830 w 925830"/>
                  <a:gd name="connsiteY7" fmla="*/ 640258 h 640258"/>
                  <a:gd name="connsiteX0" fmla="*/ 0 w 925830"/>
                  <a:gd name="connsiteY0" fmla="*/ 381178 h 640258"/>
                  <a:gd name="connsiteX1" fmla="*/ 57150 w 925830"/>
                  <a:gd name="connsiteY1" fmla="*/ 297358 h 640258"/>
                  <a:gd name="connsiteX2" fmla="*/ 34290 w 925830"/>
                  <a:gd name="connsiteY2" fmla="*/ 209728 h 640258"/>
                  <a:gd name="connsiteX3" fmla="*/ 135255 w 925830"/>
                  <a:gd name="connsiteY3" fmla="*/ 76378 h 640258"/>
                  <a:gd name="connsiteX4" fmla="*/ 285750 w 925830"/>
                  <a:gd name="connsiteY4" fmla="*/ 137338 h 640258"/>
                  <a:gd name="connsiteX5" fmla="*/ 419100 w 925830"/>
                  <a:gd name="connsiteY5" fmla="*/ 2083 h 640258"/>
                  <a:gd name="connsiteX6" fmla="*/ 659130 w 925830"/>
                  <a:gd name="connsiteY6" fmla="*/ 263068 h 640258"/>
                  <a:gd name="connsiteX7" fmla="*/ 925830 w 925830"/>
                  <a:gd name="connsiteY7" fmla="*/ 640258 h 64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830" h="640258">
                    <a:moveTo>
                      <a:pt x="0" y="381178"/>
                    </a:moveTo>
                    <a:cubicBezTo>
                      <a:pt x="25717" y="353555"/>
                      <a:pt x="51435" y="325933"/>
                      <a:pt x="57150" y="297358"/>
                    </a:cubicBezTo>
                    <a:cubicBezTo>
                      <a:pt x="62865" y="268783"/>
                      <a:pt x="21273" y="246558"/>
                      <a:pt x="34290" y="209728"/>
                    </a:cubicBezTo>
                    <a:cubicBezTo>
                      <a:pt x="47307" y="172898"/>
                      <a:pt x="93345" y="88443"/>
                      <a:pt x="135255" y="76378"/>
                    </a:cubicBezTo>
                    <a:cubicBezTo>
                      <a:pt x="177165" y="64313"/>
                      <a:pt x="238443" y="149720"/>
                      <a:pt x="285750" y="137338"/>
                    </a:cubicBezTo>
                    <a:cubicBezTo>
                      <a:pt x="333057" y="124956"/>
                      <a:pt x="356870" y="-18872"/>
                      <a:pt x="419100" y="2083"/>
                    </a:cubicBezTo>
                    <a:cubicBezTo>
                      <a:pt x="481330" y="23038"/>
                      <a:pt x="555943" y="197981"/>
                      <a:pt x="659130" y="263068"/>
                    </a:cubicBezTo>
                    <a:cubicBezTo>
                      <a:pt x="699452" y="337680"/>
                      <a:pt x="792163" y="583426"/>
                      <a:pt x="925830" y="640258"/>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211C976F-CE1D-3CAF-86D4-B7B85CAD989D}"/>
                  </a:ext>
                </a:extLst>
              </p:cNvPr>
              <p:cNvSpPr/>
              <p:nvPr/>
            </p:nvSpPr>
            <p:spPr>
              <a:xfrm>
                <a:off x="3598545" y="5516880"/>
                <a:ext cx="630555" cy="121920"/>
              </a:xfrm>
              <a:custGeom>
                <a:avLst/>
                <a:gdLst>
                  <a:gd name="connsiteX0" fmla="*/ 0 w 630555"/>
                  <a:gd name="connsiteY0" fmla="*/ 0 h 121920"/>
                  <a:gd name="connsiteX1" fmla="*/ 272415 w 630555"/>
                  <a:gd name="connsiteY1" fmla="*/ 36195 h 121920"/>
                  <a:gd name="connsiteX2" fmla="*/ 369570 w 630555"/>
                  <a:gd name="connsiteY2" fmla="*/ 15240 h 121920"/>
                  <a:gd name="connsiteX3" fmla="*/ 541020 w 630555"/>
                  <a:gd name="connsiteY3" fmla="*/ 62865 h 121920"/>
                  <a:gd name="connsiteX4" fmla="*/ 630555 w 630555"/>
                  <a:gd name="connsiteY4" fmla="*/ 121920 h 121920"/>
                  <a:gd name="connsiteX5" fmla="*/ 630555 w 630555"/>
                  <a:gd name="connsiteY5" fmla="*/ 12192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555" h="121920">
                    <a:moveTo>
                      <a:pt x="0" y="0"/>
                    </a:moveTo>
                    <a:cubicBezTo>
                      <a:pt x="105410" y="16827"/>
                      <a:pt x="210820" y="33655"/>
                      <a:pt x="272415" y="36195"/>
                    </a:cubicBezTo>
                    <a:cubicBezTo>
                      <a:pt x="334010" y="38735"/>
                      <a:pt x="324803" y="10795"/>
                      <a:pt x="369570" y="15240"/>
                    </a:cubicBezTo>
                    <a:cubicBezTo>
                      <a:pt x="414337" y="19685"/>
                      <a:pt x="497523" y="45085"/>
                      <a:pt x="541020" y="62865"/>
                    </a:cubicBezTo>
                    <a:cubicBezTo>
                      <a:pt x="584517" y="80645"/>
                      <a:pt x="630555" y="121920"/>
                      <a:pt x="630555" y="121920"/>
                    </a:cubicBezTo>
                    <a:lnTo>
                      <a:pt x="630555" y="121920"/>
                    </a:ln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A217A39A-D3EC-3012-D779-8FF9038C79B9}"/>
                  </a:ext>
                </a:extLst>
              </p:cNvPr>
              <p:cNvSpPr/>
              <p:nvPr/>
            </p:nvSpPr>
            <p:spPr>
              <a:xfrm>
                <a:off x="3579495" y="5636895"/>
                <a:ext cx="643890" cy="356235"/>
              </a:xfrm>
              <a:custGeom>
                <a:avLst/>
                <a:gdLst>
                  <a:gd name="connsiteX0" fmla="*/ 643890 w 643890"/>
                  <a:gd name="connsiteY0" fmla="*/ 0 h 356235"/>
                  <a:gd name="connsiteX1" fmla="*/ 483870 w 643890"/>
                  <a:gd name="connsiteY1" fmla="*/ 43815 h 356235"/>
                  <a:gd name="connsiteX2" fmla="*/ 466725 w 643890"/>
                  <a:gd name="connsiteY2" fmla="*/ 89535 h 356235"/>
                  <a:gd name="connsiteX3" fmla="*/ 411480 w 643890"/>
                  <a:gd name="connsiteY3" fmla="*/ 190500 h 356235"/>
                  <a:gd name="connsiteX4" fmla="*/ 0 w 643890"/>
                  <a:gd name="connsiteY4" fmla="*/ 356235 h 356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890" h="356235">
                    <a:moveTo>
                      <a:pt x="643890" y="0"/>
                    </a:moveTo>
                    <a:cubicBezTo>
                      <a:pt x="578643" y="14446"/>
                      <a:pt x="513397" y="28893"/>
                      <a:pt x="483870" y="43815"/>
                    </a:cubicBezTo>
                    <a:cubicBezTo>
                      <a:pt x="454342" y="58738"/>
                      <a:pt x="478790" y="65088"/>
                      <a:pt x="466725" y="89535"/>
                    </a:cubicBezTo>
                    <a:cubicBezTo>
                      <a:pt x="454660" y="113982"/>
                      <a:pt x="489267" y="146050"/>
                      <a:pt x="411480" y="190500"/>
                    </a:cubicBezTo>
                    <a:cubicBezTo>
                      <a:pt x="333692" y="234950"/>
                      <a:pt x="104457" y="332740"/>
                      <a:pt x="0" y="356235"/>
                    </a:cubicBezTo>
                  </a:path>
                </a:pathLst>
              </a:cu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935903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325EF2DB-5B5A-17EE-B420-95514E6BEA10}"/>
              </a:ext>
            </a:extLst>
          </p:cNvPr>
          <p:cNvSpPr>
            <a:spLocks noGrp="1"/>
          </p:cNvSpPr>
          <p:nvPr>
            <p:ph type="sldNum" sz="quarter" idx="12"/>
          </p:nvPr>
        </p:nvSpPr>
        <p:spPr/>
        <p:txBody>
          <a:bodyPr/>
          <a:lstStyle/>
          <a:p>
            <a:fld id="{A369C6C0-0DC4-44C4-B8BB-8CC4BD6D1597}" type="slidenum">
              <a:rPr lang="en-US" smtClean="0"/>
              <a:t>17</a:t>
            </a:fld>
            <a:endParaRPr lang="en-US"/>
          </a:p>
        </p:txBody>
      </p:sp>
      <p:pic>
        <p:nvPicPr>
          <p:cNvPr id="4" name="Picture 3">
            <a:extLst>
              <a:ext uri="{FF2B5EF4-FFF2-40B4-BE49-F238E27FC236}">
                <a16:creationId xmlns:a16="http://schemas.microsoft.com/office/drawing/2014/main" id="{D986E48B-3A97-3F72-1E80-894A42A53BD9}"/>
              </a:ext>
            </a:extLst>
          </p:cNvPr>
          <p:cNvPicPr>
            <a:picLocks noChangeAspect="1"/>
          </p:cNvPicPr>
          <p:nvPr/>
        </p:nvPicPr>
        <p:blipFill rotWithShape="1">
          <a:blip r:embed="rId3"/>
          <a:srcRect t="3038" b="12067"/>
          <a:stretch/>
        </p:blipFill>
        <p:spPr>
          <a:xfrm>
            <a:off x="1951620" y="1390092"/>
            <a:ext cx="8360780" cy="5459880"/>
          </a:xfrm>
          <a:prstGeom prst="rect">
            <a:avLst/>
          </a:prstGeom>
        </p:spPr>
      </p:pic>
      <p:sp>
        <p:nvSpPr>
          <p:cNvPr id="17" name="Title 2">
            <a:extLst>
              <a:ext uri="{FF2B5EF4-FFF2-40B4-BE49-F238E27FC236}">
                <a16:creationId xmlns:a16="http://schemas.microsoft.com/office/drawing/2014/main" id="{CADC2473-C1C6-95A3-CB72-1D6558ABFA0C}"/>
              </a:ext>
            </a:extLst>
          </p:cNvPr>
          <p:cNvSpPr>
            <a:spLocks noGrp="1"/>
          </p:cNvSpPr>
          <p:nvPr>
            <p:ph type="title"/>
          </p:nvPr>
        </p:nvSpPr>
        <p:spPr>
          <a:xfrm>
            <a:off x="1713052" y="365125"/>
            <a:ext cx="9640747" cy="1325563"/>
          </a:xfrm>
        </p:spPr>
        <p:txBody>
          <a:bodyPr/>
          <a:lstStyle/>
          <a:p>
            <a:pPr algn="l"/>
            <a:r>
              <a:rPr lang="en-US"/>
              <a:t> Lets zoom into Cambridge…</a:t>
            </a:r>
          </a:p>
        </p:txBody>
      </p:sp>
      <p:pic>
        <p:nvPicPr>
          <p:cNvPr id="18" name="Picture 17">
            <a:extLst>
              <a:ext uri="{FF2B5EF4-FFF2-40B4-BE49-F238E27FC236}">
                <a16:creationId xmlns:a16="http://schemas.microsoft.com/office/drawing/2014/main" id="{A10202FD-6B0A-8CA4-E921-1FE3D74592F2}"/>
              </a:ext>
            </a:extLst>
          </p:cNvPr>
          <p:cNvPicPr>
            <a:picLocks noChangeAspect="1"/>
          </p:cNvPicPr>
          <p:nvPr/>
        </p:nvPicPr>
        <p:blipFill rotWithShape="1">
          <a:blip r:embed="rId3"/>
          <a:srcRect t="81985" r="80580" b="292"/>
          <a:stretch/>
        </p:blipFill>
        <p:spPr>
          <a:xfrm>
            <a:off x="1951620" y="5611586"/>
            <a:ext cx="1764037" cy="1238386"/>
          </a:xfrm>
          <a:prstGeom prst="rect">
            <a:avLst/>
          </a:prstGeom>
        </p:spPr>
      </p:pic>
    </p:spTree>
    <p:extLst>
      <p:ext uri="{BB962C8B-B14F-4D97-AF65-F5344CB8AC3E}">
        <p14:creationId xmlns:p14="http://schemas.microsoft.com/office/powerpoint/2010/main" val="3625875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4CEAC3-0E03-F0BF-5CC0-819263254F77}"/>
              </a:ext>
            </a:extLst>
          </p:cNvPr>
          <p:cNvSpPr>
            <a:spLocks noGrp="1"/>
          </p:cNvSpPr>
          <p:nvPr>
            <p:ph type="title"/>
          </p:nvPr>
        </p:nvSpPr>
        <p:spPr>
          <a:xfrm>
            <a:off x="1713052" y="365125"/>
            <a:ext cx="9640747" cy="1325563"/>
          </a:xfrm>
        </p:spPr>
        <p:txBody>
          <a:bodyPr/>
          <a:lstStyle/>
          <a:p>
            <a:pPr algn="l"/>
            <a:r>
              <a:rPr lang="en-US"/>
              <a:t>The connection between watersheds &amp; flooding</a:t>
            </a:r>
          </a:p>
        </p:txBody>
      </p:sp>
      <p:sp>
        <p:nvSpPr>
          <p:cNvPr id="11" name="Slide Number Placeholder 10">
            <a:extLst>
              <a:ext uri="{FF2B5EF4-FFF2-40B4-BE49-F238E27FC236}">
                <a16:creationId xmlns:a16="http://schemas.microsoft.com/office/drawing/2014/main" id="{325EF2DB-5B5A-17EE-B420-95514E6BEA10}"/>
              </a:ext>
            </a:extLst>
          </p:cNvPr>
          <p:cNvSpPr>
            <a:spLocks noGrp="1"/>
          </p:cNvSpPr>
          <p:nvPr>
            <p:ph type="sldNum" sz="quarter" idx="12"/>
          </p:nvPr>
        </p:nvSpPr>
        <p:spPr/>
        <p:txBody>
          <a:bodyPr/>
          <a:lstStyle/>
          <a:p>
            <a:fld id="{A369C6C0-0DC4-44C4-B8BB-8CC4BD6D1597}" type="slidenum">
              <a:rPr lang="en-US" smtClean="0"/>
              <a:t>18</a:t>
            </a:fld>
            <a:endParaRPr lang="en-US"/>
          </a:p>
        </p:txBody>
      </p:sp>
      <p:pic>
        <p:nvPicPr>
          <p:cNvPr id="6" name="Picture 5">
            <a:extLst>
              <a:ext uri="{FF2B5EF4-FFF2-40B4-BE49-F238E27FC236}">
                <a16:creationId xmlns:a16="http://schemas.microsoft.com/office/drawing/2014/main" id="{42A18230-9843-8E52-8187-072AFE3B60BD}"/>
              </a:ext>
            </a:extLst>
          </p:cNvPr>
          <p:cNvPicPr>
            <a:picLocks noChangeAspect="1"/>
          </p:cNvPicPr>
          <p:nvPr/>
        </p:nvPicPr>
        <p:blipFill rotWithShape="1">
          <a:blip r:embed="rId3">
            <a:alphaModFix amt="85000"/>
          </a:blip>
          <a:srcRect l="4396" t="6040" r="1953" b="2985"/>
          <a:stretch/>
        </p:blipFill>
        <p:spPr>
          <a:xfrm>
            <a:off x="4885320" y="1398120"/>
            <a:ext cx="7306680" cy="5459880"/>
          </a:xfrm>
          <a:prstGeom prst="rect">
            <a:avLst/>
          </a:prstGeom>
        </p:spPr>
      </p:pic>
      <p:pic>
        <p:nvPicPr>
          <p:cNvPr id="7" name="Picture 6">
            <a:extLst>
              <a:ext uri="{FF2B5EF4-FFF2-40B4-BE49-F238E27FC236}">
                <a16:creationId xmlns:a16="http://schemas.microsoft.com/office/drawing/2014/main" id="{622B810B-735B-4471-5507-6B5EAB42116D}"/>
              </a:ext>
            </a:extLst>
          </p:cNvPr>
          <p:cNvPicPr>
            <a:picLocks noChangeAspect="1"/>
          </p:cNvPicPr>
          <p:nvPr/>
        </p:nvPicPr>
        <p:blipFill rotWithShape="1">
          <a:blip r:embed="rId3"/>
          <a:srcRect t="81985" r="80580" b="292"/>
          <a:stretch/>
        </p:blipFill>
        <p:spPr>
          <a:xfrm>
            <a:off x="4885320" y="5619614"/>
            <a:ext cx="1764037" cy="1238386"/>
          </a:xfrm>
          <a:prstGeom prst="rect">
            <a:avLst/>
          </a:prstGeom>
        </p:spPr>
      </p:pic>
      <p:sp>
        <p:nvSpPr>
          <p:cNvPr id="2" name="TextBox 1">
            <a:extLst>
              <a:ext uri="{FF2B5EF4-FFF2-40B4-BE49-F238E27FC236}">
                <a16:creationId xmlns:a16="http://schemas.microsoft.com/office/drawing/2014/main" id="{A81E0FD2-BE4F-AB97-9B6F-1504BA87170B}"/>
              </a:ext>
            </a:extLst>
          </p:cNvPr>
          <p:cNvSpPr txBox="1"/>
          <p:nvPr/>
        </p:nvSpPr>
        <p:spPr>
          <a:xfrm>
            <a:off x="803515" y="1998959"/>
            <a:ext cx="4081805" cy="4708373"/>
          </a:xfrm>
          <a:prstGeom prst="rect">
            <a:avLst/>
          </a:prstGeom>
          <a:noFill/>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a:lnSpc>
                <a:spcPct val="90000"/>
              </a:lnSpc>
              <a:spcAft>
                <a:spcPts val="1800"/>
              </a:spcAft>
            </a:pPr>
            <a:r>
              <a:rPr lang="en-US" sz="2400"/>
              <a:t>A watershed is a system.</a:t>
            </a:r>
          </a:p>
          <a:p>
            <a:pPr>
              <a:lnSpc>
                <a:spcPct val="90000"/>
              </a:lnSpc>
              <a:spcAft>
                <a:spcPts val="1800"/>
              </a:spcAft>
            </a:pPr>
            <a:r>
              <a:rPr lang="en-US" sz="2400"/>
              <a:t>When it rains on land, water can be absorbed into the ground or flow into drains, then rivers, on the way to the ocean.</a:t>
            </a:r>
          </a:p>
          <a:p>
            <a:pPr>
              <a:lnSpc>
                <a:spcPct val="90000"/>
              </a:lnSpc>
              <a:spcAft>
                <a:spcPts val="1800"/>
              </a:spcAft>
            </a:pPr>
            <a:r>
              <a:rPr lang="en-US" sz="2400" b="1">
                <a:solidFill>
                  <a:srgbClr val="2E359D"/>
                </a:solidFill>
              </a:rPr>
              <a:t>Heavy rain </a:t>
            </a:r>
            <a:r>
              <a:rPr lang="en-US" sz="2400"/>
              <a:t>can lead to a lot water in the system. </a:t>
            </a:r>
          </a:p>
          <a:p>
            <a:pPr>
              <a:lnSpc>
                <a:spcPct val="90000"/>
              </a:lnSpc>
              <a:spcAft>
                <a:spcPts val="1800"/>
              </a:spcAft>
            </a:pPr>
            <a:r>
              <a:rPr lang="en-US" sz="2400"/>
              <a:t>If the water cannot be absorbed or moved quick enough, the system breaks down and it floods.</a:t>
            </a:r>
            <a:endParaRPr lang="en-US"/>
          </a:p>
          <a:p>
            <a:pPr marL="457200" indent="-228600">
              <a:lnSpc>
                <a:spcPct val="90000"/>
              </a:lnSpc>
              <a:spcAft>
                <a:spcPts val="1800"/>
              </a:spcAft>
              <a:buFont typeface="Arial" panose="020B0604020202020204" pitchFamily="34" charset="0"/>
              <a:buChar char="•"/>
            </a:pPr>
            <a:endParaRPr lang="en-US" sz="1900"/>
          </a:p>
        </p:txBody>
      </p:sp>
      <p:cxnSp>
        <p:nvCxnSpPr>
          <p:cNvPr id="9" name="Straight Arrow Connector 8">
            <a:extLst>
              <a:ext uri="{FF2B5EF4-FFF2-40B4-BE49-F238E27FC236}">
                <a16:creationId xmlns:a16="http://schemas.microsoft.com/office/drawing/2014/main" id="{5DDAEC3A-56CA-165D-D6AF-8BA8319BE061}"/>
              </a:ext>
            </a:extLst>
          </p:cNvPr>
          <p:cNvCxnSpPr>
            <a:cxnSpLocks/>
          </p:cNvCxnSpPr>
          <p:nvPr/>
        </p:nvCxnSpPr>
        <p:spPr>
          <a:xfrm>
            <a:off x="9220200" y="4386367"/>
            <a:ext cx="1041400" cy="641350"/>
          </a:xfrm>
          <a:prstGeom prst="straightConnector1">
            <a:avLst/>
          </a:prstGeom>
          <a:ln w="88900" cap="rnd">
            <a:solidFill>
              <a:srgbClr val="2E359D"/>
            </a:solidFill>
            <a:round/>
            <a:tailEnd type="triangle" w="lg" len="lg"/>
          </a:ln>
        </p:spPr>
        <p:style>
          <a:lnRef idx="1">
            <a:schemeClr val="accent1"/>
          </a:lnRef>
          <a:fillRef idx="0">
            <a:schemeClr val="accent1"/>
          </a:fillRef>
          <a:effectRef idx="0">
            <a:schemeClr val="accent1"/>
          </a:effectRef>
          <a:fontRef idx="minor">
            <a:schemeClr val="tx1"/>
          </a:fontRef>
        </p:style>
      </p:cxnSp>
      <p:pic>
        <p:nvPicPr>
          <p:cNvPr id="20" name="Graphic 19" descr="Rain with solid fill">
            <a:extLst>
              <a:ext uri="{FF2B5EF4-FFF2-40B4-BE49-F238E27FC236}">
                <a16:creationId xmlns:a16="http://schemas.microsoft.com/office/drawing/2014/main" id="{07C9D9DC-CD97-80CC-AD54-87E7FBD592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47110" y="2297777"/>
            <a:ext cx="1745272" cy="1745272"/>
          </a:xfrm>
          <a:prstGeom prst="rect">
            <a:avLst/>
          </a:prstGeom>
        </p:spPr>
      </p:pic>
      <p:pic>
        <p:nvPicPr>
          <p:cNvPr id="30" name="Graphic 29" descr="Rain with solid fill">
            <a:extLst>
              <a:ext uri="{FF2B5EF4-FFF2-40B4-BE49-F238E27FC236}">
                <a16:creationId xmlns:a16="http://schemas.microsoft.com/office/drawing/2014/main" id="{9D8FD36A-3750-C36F-79C3-335919F9E6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18574" y="2297777"/>
            <a:ext cx="1745272" cy="1745272"/>
          </a:xfrm>
          <a:prstGeom prst="rect">
            <a:avLst/>
          </a:prstGeom>
        </p:spPr>
      </p:pic>
      <p:cxnSp>
        <p:nvCxnSpPr>
          <p:cNvPr id="34" name="Straight Arrow Connector 33">
            <a:extLst>
              <a:ext uri="{FF2B5EF4-FFF2-40B4-BE49-F238E27FC236}">
                <a16:creationId xmlns:a16="http://schemas.microsoft.com/office/drawing/2014/main" id="{FF042ECA-2C77-9E3F-8B8F-245B9BCC4411}"/>
              </a:ext>
            </a:extLst>
          </p:cNvPr>
          <p:cNvCxnSpPr>
            <a:cxnSpLocks/>
          </p:cNvCxnSpPr>
          <p:nvPr/>
        </p:nvCxnSpPr>
        <p:spPr>
          <a:xfrm>
            <a:off x="9853368" y="3745017"/>
            <a:ext cx="941632" cy="383043"/>
          </a:xfrm>
          <a:prstGeom prst="straightConnector1">
            <a:avLst/>
          </a:prstGeom>
          <a:ln w="88900" cap="rnd">
            <a:solidFill>
              <a:srgbClr val="2E359D"/>
            </a:solidFill>
            <a:round/>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CD6E709-A252-914E-D9A8-41B09ABACEF1}"/>
              </a:ext>
            </a:extLst>
          </p:cNvPr>
          <p:cNvCxnSpPr>
            <a:cxnSpLocks/>
          </p:cNvCxnSpPr>
          <p:nvPr/>
        </p:nvCxnSpPr>
        <p:spPr>
          <a:xfrm>
            <a:off x="9105900" y="5027717"/>
            <a:ext cx="0" cy="1032995"/>
          </a:xfrm>
          <a:prstGeom prst="straightConnector1">
            <a:avLst/>
          </a:prstGeom>
          <a:ln w="88900" cap="rnd">
            <a:solidFill>
              <a:srgbClr val="2E359D"/>
            </a:solidFill>
            <a:round/>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08F6900E-D7E5-8F96-14B5-8AA37F84690D}"/>
              </a:ext>
            </a:extLst>
          </p:cNvPr>
          <p:cNvCxnSpPr>
            <a:cxnSpLocks/>
          </p:cNvCxnSpPr>
          <p:nvPr/>
        </p:nvCxnSpPr>
        <p:spPr>
          <a:xfrm flipH="1">
            <a:off x="8331200" y="4128060"/>
            <a:ext cx="571501" cy="1104340"/>
          </a:xfrm>
          <a:prstGeom prst="straightConnector1">
            <a:avLst/>
          </a:prstGeom>
          <a:ln w="88900" cap="rnd">
            <a:solidFill>
              <a:srgbClr val="2E359D"/>
            </a:solidFill>
            <a:round/>
            <a:tailEnd type="triangl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12861AB-FD02-6585-C6D5-DCAA157F85E6}"/>
              </a:ext>
            </a:extLst>
          </p:cNvPr>
          <p:cNvCxnSpPr>
            <a:cxnSpLocks/>
          </p:cNvCxnSpPr>
          <p:nvPr/>
        </p:nvCxnSpPr>
        <p:spPr>
          <a:xfrm>
            <a:off x="7433494" y="3745017"/>
            <a:ext cx="624094" cy="1464946"/>
          </a:xfrm>
          <a:prstGeom prst="straightConnector1">
            <a:avLst/>
          </a:prstGeom>
          <a:ln w="88900" cap="rnd">
            <a:solidFill>
              <a:srgbClr val="2E359D"/>
            </a:solidFill>
            <a:roun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180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9EC7A-E6A0-6DC2-762E-270B6E448ECA}"/>
              </a:ext>
            </a:extLst>
          </p:cNvPr>
          <p:cNvSpPr>
            <a:spLocks noGrp="1"/>
          </p:cNvSpPr>
          <p:nvPr>
            <p:ph type="title"/>
          </p:nvPr>
        </p:nvSpPr>
        <p:spPr/>
        <p:txBody>
          <a:bodyPr/>
          <a:lstStyle/>
          <a:p>
            <a:r>
              <a:rPr lang="en-US"/>
              <a:t>3 Main Types of Flooding: </a:t>
            </a:r>
          </a:p>
        </p:txBody>
      </p:sp>
      <p:sp>
        <p:nvSpPr>
          <p:cNvPr id="24" name="Content Placeholder 23">
            <a:extLst>
              <a:ext uri="{FF2B5EF4-FFF2-40B4-BE49-F238E27FC236}">
                <a16:creationId xmlns:a16="http://schemas.microsoft.com/office/drawing/2014/main" id="{5ACDCF96-0737-8F7D-6553-48618B50CB74}"/>
              </a:ext>
            </a:extLst>
          </p:cNvPr>
          <p:cNvSpPr>
            <a:spLocks noGrp="1"/>
          </p:cNvSpPr>
          <p:nvPr>
            <p:ph idx="1"/>
          </p:nvPr>
        </p:nvSpPr>
        <p:spPr/>
        <p:txBody>
          <a:bodyPr vert="horz" lIns="91440" tIns="45720" rIns="91440" bIns="45720" rtlCol="0" anchor="t">
            <a:normAutofit/>
          </a:bodyPr>
          <a:lstStyle/>
          <a:p>
            <a:pPr marL="0" indent="0">
              <a:buNone/>
            </a:pPr>
            <a:r>
              <a:rPr lang="en-US" b="1"/>
              <a:t>Coastal Flooding</a:t>
            </a:r>
          </a:p>
        </p:txBody>
      </p:sp>
      <p:sp>
        <p:nvSpPr>
          <p:cNvPr id="4" name="Slide Number Placeholder 3">
            <a:extLst>
              <a:ext uri="{FF2B5EF4-FFF2-40B4-BE49-F238E27FC236}">
                <a16:creationId xmlns:a16="http://schemas.microsoft.com/office/drawing/2014/main" id="{61FC9673-C7F1-45EC-D770-A62E0F527919}"/>
              </a:ext>
            </a:extLst>
          </p:cNvPr>
          <p:cNvSpPr>
            <a:spLocks noGrp="1"/>
          </p:cNvSpPr>
          <p:nvPr>
            <p:ph type="sldNum" sz="quarter" idx="12"/>
          </p:nvPr>
        </p:nvSpPr>
        <p:spPr/>
        <p:txBody>
          <a:bodyPr/>
          <a:lstStyle/>
          <a:p>
            <a:fld id="{A369C6C0-0DC4-44C4-B8BB-8CC4BD6D1597}" type="slidenum">
              <a:rPr lang="en-US" smtClean="0"/>
              <a:pPr/>
              <a:t>19</a:t>
            </a:fld>
            <a:endParaRPr lang="en-US"/>
          </a:p>
        </p:txBody>
      </p:sp>
      <p:grpSp>
        <p:nvGrpSpPr>
          <p:cNvPr id="7" name="Group 6">
            <a:extLst>
              <a:ext uri="{FF2B5EF4-FFF2-40B4-BE49-F238E27FC236}">
                <a16:creationId xmlns:a16="http://schemas.microsoft.com/office/drawing/2014/main" id="{67F7076E-78AB-A5A6-6F3C-D9E254211A07}"/>
              </a:ext>
            </a:extLst>
          </p:cNvPr>
          <p:cNvGrpSpPr/>
          <p:nvPr/>
        </p:nvGrpSpPr>
        <p:grpSpPr>
          <a:xfrm>
            <a:off x="2232224" y="2313390"/>
            <a:ext cx="8075482" cy="4257503"/>
            <a:chOff x="2058259" y="2439285"/>
            <a:chExt cx="8075482" cy="4257503"/>
          </a:xfrm>
        </p:grpSpPr>
        <p:pic>
          <p:nvPicPr>
            <p:cNvPr id="1026" name="Picture 2" descr="Flooding – What is the hazard? – NYC Hazard Mitigation">
              <a:extLst>
                <a:ext uri="{FF2B5EF4-FFF2-40B4-BE49-F238E27FC236}">
                  <a16:creationId xmlns:a16="http://schemas.microsoft.com/office/drawing/2014/main" id="{16F55B48-36D6-F61D-0F1C-22FA2DCB5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259" y="2439285"/>
              <a:ext cx="8075482" cy="42575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47F8273-136D-515B-8390-CD1B8B455B42}"/>
                </a:ext>
              </a:extLst>
            </p:cNvPr>
            <p:cNvPicPr>
              <a:picLocks noChangeAspect="1"/>
            </p:cNvPicPr>
            <p:nvPr/>
          </p:nvPicPr>
          <p:blipFill>
            <a:blip r:embed="rId4"/>
            <a:stretch>
              <a:fillRect/>
            </a:stretch>
          </p:blipFill>
          <p:spPr>
            <a:xfrm>
              <a:off x="2058260" y="4831815"/>
              <a:ext cx="1257818" cy="489332"/>
            </a:xfrm>
            <a:prstGeom prst="rect">
              <a:avLst/>
            </a:prstGeom>
          </p:spPr>
        </p:pic>
      </p:grpSp>
      <p:sp>
        <p:nvSpPr>
          <p:cNvPr id="5" name="TextBox 4">
            <a:extLst>
              <a:ext uri="{FF2B5EF4-FFF2-40B4-BE49-F238E27FC236}">
                <a16:creationId xmlns:a16="http://schemas.microsoft.com/office/drawing/2014/main" id="{63223253-9300-173D-9ADA-B52311717289}"/>
              </a:ext>
            </a:extLst>
          </p:cNvPr>
          <p:cNvSpPr txBox="1"/>
          <p:nvPr/>
        </p:nvSpPr>
        <p:spPr>
          <a:xfrm>
            <a:off x="3999270" y="6523703"/>
            <a:ext cx="3642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alibri"/>
                <a:cs typeface="Calibri"/>
              </a:rPr>
              <a:t>Source: NYC Hazard </a:t>
            </a:r>
            <a:r>
              <a:rPr lang="en-US" sz="1200">
                <a:solidFill>
                  <a:srgbClr val="000000"/>
                </a:solidFill>
                <a:latin typeface="Calibri"/>
                <a:cs typeface="Calibri"/>
              </a:rPr>
              <a:t>Mitigation</a:t>
            </a:r>
          </a:p>
        </p:txBody>
      </p:sp>
      <p:sp>
        <p:nvSpPr>
          <p:cNvPr id="26" name="Content Placeholder 23">
            <a:extLst>
              <a:ext uri="{FF2B5EF4-FFF2-40B4-BE49-F238E27FC236}">
                <a16:creationId xmlns:a16="http://schemas.microsoft.com/office/drawing/2014/main" id="{A41D61A3-E379-6C78-73AD-FADF4DBA4722}"/>
              </a:ext>
            </a:extLst>
          </p:cNvPr>
          <p:cNvSpPr txBox="1">
            <a:spLocks/>
          </p:cNvSpPr>
          <p:nvPr/>
        </p:nvSpPr>
        <p:spPr>
          <a:xfrm>
            <a:off x="4832228" y="1825625"/>
            <a:ext cx="3168769" cy="124582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Inland Flooding</a:t>
            </a:r>
            <a:endParaRPr lang="en-US"/>
          </a:p>
        </p:txBody>
      </p:sp>
      <p:sp>
        <p:nvSpPr>
          <p:cNvPr id="27" name="Content Placeholder 23">
            <a:extLst>
              <a:ext uri="{FF2B5EF4-FFF2-40B4-BE49-F238E27FC236}">
                <a16:creationId xmlns:a16="http://schemas.microsoft.com/office/drawing/2014/main" id="{DFE35858-6569-8208-C567-E9D40B413719}"/>
              </a:ext>
            </a:extLst>
          </p:cNvPr>
          <p:cNvSpPr txBox="1">
            <a:spLocks/>
          </p:cNvSpPr>
          <p:nvPr/>
        </p:nvSpPr>
        <p:spPr>
          <a:xfrm>
            <a:off x="8093014" y="1789113"/>
            <a:ext cx="3168769" cy="124582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Riverine Flooding</a:t>
            </a:r>
            <a:endParaRPr lang="en-US"/>
          </a:p>
        </p:txBody>
      </p:sp>
    </p:spTree>
    <p:extLst>
      <p:ext uri="{BB962C8B-B14F-4D97-AF65-F5344CB8AC3E}">
        <p14:creationId xmlns:p14="http://schemas.microsoft.com/office/powerpoint/2010/main" val="4152037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5D09D4-75B4-A317-0BD1-3906AA63B094}"/>
              </a:ext>
            </a:extLst>
          </p:cNvPr>
          <p:cNvSpPr txBox="1">
            <a:spLocks/>
          </p:cNvSpPr>
          <p:nvPr/>
        </p:nvSpPr>
        <p:spPr>
          <a:xfrm>
            <a:off x="581025" y="-8956"/>
            <a:ext cx="1126807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000" b="1">
              <a:solidFill>
                <a:schemeClr val="bg1"/>
              </a:solidFill>
              <a:latin typeface="Tw Cen MT" panose="020B0602020104020603" pitchFamily="34" charset="0"/>
            </a:endParaRPr>
          </a:p>
        </p:txBody>
      </p:sp>
      <p:sp>
        <p:nvSpPr>
          <p:cNvPr id="6" name="Content Placeholder 2">
            <a:extLst>
              <a:ext uri="{FF2B5EF4-FFF2-40B4-BE49-F238E27FC236}">
                <a16:creationId xmlns:a16="http://schemas.microsoft.com/office/drawing/2014/main" id="{E5354FE1-30C8-01B1-8043-96E5982F048A}"/>
              </a:ext>
            </a:extLst>
          </p:cNvPr>
          <p:cNvSpPr>
            <a:spLocks noGrp="1"/>
          </p:cNvSpPr>
          <p:nvPr>
            <p:ph sz="half" idx="1"/>
          </p:nvPr>
        </p:nvSpPr>
        <p:spPr>
          <a:xfrm>
            <a:off x="733647" y="372140"/>
            <a:ext cx="6655981" cy="5804823"/>
          </a:xfrm>
        </p:spPr>
        <p:txBody>
          <a:bodyPr vert="horz" lIns="91440" tIns="45720" rIns="91440" bIns="45720" rtlCol="0" anchor="ctr">
            <a:normAutofit/>
          </a:bodyPr>
          <a:lstStyle/>
          <a:p>
            <a:pPr marL="0" indent="0">
              <a:spcBef>
                <a:spcPts val="3000"/>
              </a:spcBef>
              <a:buNone/>
            </a:pPr>
            <a:r>
              <a:rPr lang="en-US" sz="4000"/>
              <a:t>Name</a:t>
            </a:r>
          </a:p>
          <a:p>
            <a:pPr marL="0" indent="0">
              <a:spcBef>
                <a:spcPts val="3000"/>
              </a:spcBef>
              <a:buNone/>
            </a:pPr>
            <a:r>
              <a:rPr lang="en-US" sz="4000"/>
              <a:t>How long have you been with C3?</a:t>
            </a:r>
          </a:p>
          <a:p>
            <a:pPr marL="0" indent="0">
              <a:spcBef>
                <a:spcPts val="3000"/>
              </a:spcBef>
              <a:buNone/>
            </a:pPr>
            <a:r>
              <a:rPr lang="en-US" sz="4000"/>
              <a:t>What do you think of when you think about </a:t>
            </a:r>
            <a:r>
              <a:rPr lang="en-US" sz="4000">
                <a:solidFill>
                  <a:schemeClr val="accent3">
                    <a:lumMod val="40000"/>
                    <a:lumOff val="60000"/>
                  </a:schemeClr>
                </a:solidFill>
              </a:rPr>
              <a:t>flooding</a:t>
            </a:r>
            <a:r>
              <a:rPr lang="en-US" sz="4000"/>
              <a:t>? </a:t>
            </a:r>
          </a:p>
        </p:txBody>
      </p:sp>
      <p:sp>
        <p:nvSpPr>
          <p:cNvPr id="2" name="Slide Number Placeholder 1">
            <a:extLst>
              <a:ext uri="{FF2B5EF4-FFF2-40B4-BE49-F238E27FC236}">
                <a16:creationId xmlns:a16="http://schemas.microsoft.com/office/drawing/2014/main" id="{5045AEFD-42F3-945C-FADD-AB0B0CC09427}"/>
              </a:ext>
            </a:extLst>
          </p:cNvPr>
          <p:cNvSpPr>
            <a:spLocks noGrp="1"/>
          </p:cNvSpPr>
          <p:nvPr>
            <p:ph type="sldNum" sz="quarter" idx="12"/>
          </p:nvPr>
        </p:nvSpPr>
        <p:spPr/>
        <p:txBody>
          <a:bodyPr/>
          <a:lstStyle/>
          <a:p>
            <a:fld id="{A369C6C0-0DC4-44C4-B8BB-8CC4BD6D1597}" type="slidenum">
              <a:rPr lang="en-US" smtClean="0"/>
              <a:t>2</a:t>
            </a:fld>
            <a:endParaRPr lang="en-US"/>
          </a:p>
        </p:txBody>
      </p:sp>
      <p:pic>
        <p:nvPicPr>
          <p:cNvPr id="3" name="Picture 2">
            <a:extLst>
              <a:ext uri="{FF2B5EF4-FFF2-40B4-BE49-F238E27FC236}">
                <a16:creationId xmlns:a16="http://schemas.microsoft.com/office/drawing/2014/main" id="{8202EC12-230E-D302-DA69-457DACE16600}"/>
              </a:ext>
            </a:extLst>
          </p:cNvPr>
          <p:cNvPicPr>
            <a:picLocks noChangeAspect="1"/>
          </p:cNvPicPr>
          <p:nvPr/>
        </p:nvPicPr>
        <p:blipFill>
          <a:blip r:embed="rId3"/>
          <a:stretch>
            <a:fillRect/>
          </a:stretch>
        </p:blipFill>
        <p:spPr>
          <a:xfrm>
            <a:off x="8227104" y="2386133"/>
            <a:ext cx="3876675" cy="3095625"/>
          </a:xfrm>
          <a:prstGeom prst="rect">
            <a:avLst/>
          </a:prstGeom>
        </p:spPr>
      </p:pic>
      <p:sp>
        <p:nvSpPr>
          <p:cNvPr id="10" name="Isosceles Triangle 9">
            <a:extLst>
              <a:ext uri="{FF2B5EF4-FFF2-40B4-BE49-F238E27FC236}">
                <a16:creationId xmlns:a16="http://schemas.microsoft.com/office/drawing/2014/main" id="{E0513B22-6227-E6A6-9783-B4430C20EC4F}"/>
              </a:ext>
            </a:extLst>
          </p:cNvPr>
          <p:cNvSpPr/>
          <p:nvPr/>
        </p:nvSpPr>
        <p:spPr>
          <a:xfrm rot="16200000">
            <a:off x="7410877" y="1473063"/>
            <a:ext cx="1325564" cy="8162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B54F9DE1-616B-368E-F757-39828009E145}"/>
              </a:ext>
            </a:extLst>
          </p:cNvPr>
          <p:cNvSpPr/>
          <p:nvPr/>
        </p:nvSpPr>
        <p:spPr>
          <a:xfrm rot="16200000">
            <a:off x="8287770" y="1570255"/>
            <a:ext cx="1009890" cy="6218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2">
            <a:extLst>
              <a:ext uri="{FF2B5EF4-FFF2-40B4-BE49-F238E27FC236}">
                <a16:creationId xmlns:a16="http://schemas.microsoft.com/office/drawing/2014/main" id="{4EAEB431-AE0F-188B-8094-7A3175A53859}"/>
              </a:ext>
            </a:extLst>
          </p:cNvPr>
          <p:cNvSpPr txBox="1">
            <a:spLocks/>
          </p:cNvSpPr>
          <p:nvPr/>
        </p:nvSpPr>
        <p:spPr>
          <a:xfrm rot="16200000">
            <a:off x="6604764" y="4758112"/>
            <a:ext cx="2937790" cy="6485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INTRODUCTIONS</a:t>
            </a:r>
          </a:p>
        </p:txBody>
      </p:sp>
    </p:spTree>
    <p:extLst>
      <p:ext uri="{BB962C8B-B14F-4D97-AF65-F5344CB8AC3E}">
        <p14:creationId xmlns:p14="http://schemas.microsoft.com/office/powerpoint/2010/main" val="1580638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1C52-7FCA-703B-A66A-9077C706CF68}"/>
              </a:ext>
            </a:extLst>
          </p:cNvPr>
          <p:cNvSpPr>
            <a:spLocks noGrp="1"/>
          </p:cNvSpPr>
          <p:nvPr>
            <p:ph type="title"/>
          </p:nvPr>
        </p:nvSpPr>
        <p:spPr/>
        <p:txBody>
          <a:bodyPr/>
          <a:lstStyle/>
          <a:p>
            <a:pPr marL="914400" algn="l"/>
            <a:r>
              <a:rPr lang="en-US"/>
              <a:t>Inland Flooding</a:t>
            </a:r>
          </a:p>
        </p:txBody>
      </p:sp>
      <p:sp>
        <p:nvSpPr>
          <p:cNvPr id="3" name="Content Placeholder 2">
            <a:extLst>
              <a:ext uri="{FF2B5EF4-FFF2-40B4-BE49-F238E27FC236}">
                <a16:creationId xmlns:a16="http://schemas.microsoft.com/office/drawing/2014/main" id="{C25E23AB-7C39-18CE-B4D0-CCFC74418223}"/>
              </a:ext>
            </a:extLst>
          </p:cNvPr>
          <p:cNvSpPr>
            <a:spLocks noGrp="1"/>
          </p:cNvSpPr>
          <p:nvPr>
            <p:ph idx="1"/>
          </p:nvPr>
        </p:nvSpPr>
        <p:spPr>
          <a:xfrm>
            <a:off x="838200" y="1825625"/>
            <a:ext cx="4923742" cy="4667250"/>
          </a:xfrm>
        </p:spPr>
        <p:txBody>
          <a:bodyPr vert="horz" lIns="91440" tIns="45720" rIns="91440" bIns="45720" rtlCol="0" anchor="t">
            <a:noAutofit/>
          </a:bodyPr>
          <a:lstStyle/>
          <a:p>
            <a:pPr marL="0" indent="0">
              <a:spcBef>
                <a:spcPts val="0"/>
              </a:spcBef>
              <a:spcAft>
                <a:spcPts val="600"/>
              </a:spcAft>
              <a:buNone/>
            </a:pPr>
            <a:r>
              <a:rPr lang="en-US" sz="2900"/>
              <a:t>Rain can lead to </a:t>
            </a:r>
            <a:r>
              <a:rPr lang="en-US" sz="2900" b="1">
                <a:solidFill>
                  <a:schemeClr val="accent1"/>
                </a:solidFill>
              </a:rPr>
              <a:t>inland flooding </a:t>
            </a:r>
            <a:r>
              <a:rPr lang="en-US" sz="2900"/>
              <a:t>if it rains so heavily that:</a:t>
            </a:r>
          </a:p>
          <a:p>
            <a:pPr>
              <a:spcBef>
                <a:spcPts val="0"/>
              </a:spcBef>
              <a:spcAft>
                <a:spcPts val="600"/>
              </a:spcAft>
            </a:pPr>
            <a:r>
              <a:rPr lang="en-US" sz="2900"/>
              <a:t>The ground cannot absorb water quick enough, and/or</a:t>
            </a:r>
          </a:p>
          <a:p>
            <a:pPr>
              <a:spcBef>
                <a:spcPts val="0"/>
              </a:spcBef>
              <a:spcAft>
                <a:spcPts val="600"/>
              </a:spcAft>
            </a:pPr>
            <a:r>
              <a:rPr lang="en-US" sz="2900"/>
              <a:t>Drain systems cannot move the water towards the rivers quick enough.</a:t>
            </a:r>
          </a:p>
          <a:p>
            <a:pPr marL="0" indent="0">
              <a:spcBef>
                <a:spcPts val="0"/>
              </a:spcBef>
              <a:spcAft>
                <a:spcPts val="600"/>
              </a:spcAft>
              <a:buNone/>
            </a:pPr>
            <a:r>
              <a:rPr lang="en-US" sz="2900"/>
              <a:t>Climate change has increased the frequency of these intense downpours.</a:t>
            </a:r>
          </a:p>
          <a:p>
            <a:pPr>
              <a:spcBef>
                <a:spcPts val="0"/>
              </a:spcBef>
            </a:pPr>
            <a:endParaRPr lang="en-US" sz="2900">
              <a:solidFill>
                <a:srgbClr val="000000"/>
              </a:solidFill>
              <a:latin typeface="Tw Cen MT"/>
            </a:endParaRPr>
          </a:p>
          <a:p>
            <a:pPr marL="0" indent="0">
              <a:spcAft>
                <a:spcPts val="1200"/>
              </a:spcAft>
              <a:buNone/>
            </a:pPr>
            <a:endParaRPr lang="en-US" sz="2200">
              <a:solidFill>
                <a:srgbClr val="000000"/>
              </a:solidFill>
              <a:latin typeface="TW Cen MT"/>
            </a:endParaRPr>
          </a:p>
          <a:p>
            <a:pPr marL="0" indent="0">
              <a:lnSpc>
                <a:spcPct val="100000"/>
              </a:lnSpc>
              <a:spcBef>
                <a:spcPts val="0"/>
              </a:spcBef>
              <a:spcAft>
                <a:spcPts val="1200"/>
              </a:spcAft>
              <a:buNone/>
            </a:pPr>
            <a:endParaRPr lang="en-US" sz="2200" b="1">
              <a:solidFill>
                <a:srgbClr val="000000"/>
              </a:solidFill>
              <a:latin typeface="TW Cen MT"/>
            </a:endParaRPr>
          </a:p>
          <a:p>
            <a:pPr marL="0" indent="0">
              <a:buNone/>
            </a:pPr>
            <a:endParaRPr lang="en-US" sz="2400">
              <a:solidFill>
                <a:srgbClr val="000000"/>
              </a:solidFill>
              <a:latin typeface="Tw Cen MT"/>
            </a:endParaRPr>
          </a:p>
          <a:p>
            <a:pPr marL="0" indent="0">
              <a:buNone/>
            </a:pPr>
            <a:endParaRPr lang="en-US" b="1">
              <a:solidFill>
                <a:srgbClr val="F7B731"/>
              </a:solidFill>
              <a:latin typeface="TW Cen MT"/>
            </a:endParaRPr>
          </a:p>
          <a:p>
            <a:pPr marL="0" indent="0">
              <a:buNone/>
            </a:pPr>
            <a:endParaRPr lang="en-US" sz="2400">
              <a:solidFill>
                <a:srgbClr val="000000"/>
              </a:solidFill>
              <a:latin typeface="Tw Cen MT" panose="020B0602020104020603"/>
            </a:endParaRPr>
          </a:p>
        </p:txBody>
      </p:sp>
      <p:sp>
        <p:nvSpPr>
          <p:cNvPr id="4" name="Slide Number Placeholder 3">
            <a:extLst>
              <a:ext uri="{FF2B5EF4-FFF2-40B4-BE49-F238E27FC236}">
                <a16:creationId xmlns:a16="http://schemas.microsoft.com/office/drawing/2014/main" id="{51F1767F-E482-12DA-9A81-C00205852B73}"/>
              </a:ext>
            </a:extLst>
          </p:cNvPr>
          <p:cNvSpPr>
            <a:spLocks noGrp="1"/>
          </p:cNvSpPr>
          <p:nvPr>
            <p:ph type="sldNum" sz="quarter" idx="12"/>
          </p:nvPr>
        </p:nvSpPr>
        <p:spPr/>
        <p:txBody>
          <a:bodyPr/>
          <a:lstStyle/>
          <a:p>
            <a:fld id="{A369C6C0-0DC4-44C4-B8BB-8CC4BD6D1597}" type="slidenum">
              <a:rPr lang="en-US" dirty="0" smtClean="0"/>
              <a:pPr/>
              <a:t>20</a:t>
            </a:fld>
            <a:endParaRPr lang="en-US"/>
          </a:p>
        </p:txBody>
      </p:sp>
      <p:pic>
        <p:nvPicPr>
          <p:cNvPr id="5" name="Picture 4" descr="Greene Street Flood - Cambridge, MA | Gilad Lotan | Flickr">
            <a:extLst>
              <a:ext uri="{FF2B5EF4-FFF2-40B4-BE49-F238E27FC236}">
                <a16:creationId xmlns:a16="http://schemas.microsoft.com/office/drawing/2014/main" id="{53B6F16B-A5A0-8FF8-FBAA-5A70F8E93F44}"/>
              </a:ext>
            </a:extLst>
          </p:cNvPr>
          <p:cNvPicPr>
            <a:picLocks noChangeAspect="1"/>
          </p:cNvPicPr>
          <p:nvPr/>
        </p:nvPicPr>
        <p:blipFill>
          <a:blip r:embed="rId3"/>
          <a:stretch>
            <a:fillRect/>
          </a:stretch>
        </p:blipFill>
        <p:spPr>
          <a:xfrm>
            <a:off x="5761942" y="1705065"/>
            <a:ext cx="6117434" cy="4588075"/>
          </a:xfrm>
          <a:prstGeom prst="rect">
            <a:avLst/>
          </a:prstGeom>
        </p:spPr>
      </p:pic>
      <p:sp>
        <p:nvSpPr>
          <p:cNvPr id="6" name="TextBox 5">
            <a:extLst>
              <a:ext uri="{FF2B5EF4-FFF2-40B4-BE49-F238E27FC236}">
                <a16:creationId xmlns:a16="http://schemas.microsoft.com/office/drawing/2014/main" id="{B2AD732A-CF86-C7B2-B6F7-535AD27173CC}"/>
              </a:ext>
            </a:extLst>
          </p:cNvPr>
          <p:cNvSpPr txBox="1"/>
          <p:nvPr/>
        </p:nvSpPr>
        <p:spPr>
          <a:xfrm>
            <a:off x="5771999" y="6005005"/>
            <a:ext cx="30578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Source: Flickr</a:t>
            </a:r>
          </a:p>
        </p:txBody>
      </p:sp>
    </p:spTree>
    <p:extLst>
      <p:ext uri="{BB962C8B-B14F-4D97-AF65-F5344CB8AC3E}">
        <p14:creationId xmlns:p14="http://schemas.microsoft.com/office/powerpoint/2010/main" val="1258457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1C52-7FCA-703B-A66A-9077C706CF68}"/>
              </a:ext>
            </a:extLst>
          </p:cNvPr>
          <p:cNvSpPr>
            <a:spLocks noGrp="1"/>
          </p:cNvSpPr>
          <p:nvPr>
            <p:ph type="title"/>
          </p:nvPr>
        </p:nvSpPr>
        <p:spPr>
          <a:xfrm>
            <a:off x="6173461" y="671411"/>
            <a:ext cx="4920457" cy="724251"/>
          </a:xfrm>
        </p:spPr>
        <p:txBody>
          <a:bodyPr anchor="b">
            <a:noAutofit/>
          </a:bodyPr>
          <a:lstStyle/>
          <a:p>
            <a:pPr marL="914400"/>
            <a:r>
              <a:rPr lang="en-US"/>
              <a:t>Coastal Flooding</a:t>
            </a:r>
          </a:p>
        </p:txBody>
      </p:sp>
      <p:sp>
        <p:nvSpPr>
          <p:cNvPr id="3" name="Content Placeholder 2">
            <a:extLst>
              <a:ext uri="{FF2B5EF4-FFF2-40B4-BE49-F238E27FC236}">
                <a16:creationId xmlns:a16="http://schemas.microsoft.com/office/drawing/2014/main" id="{C25E23AB-7C39-18CE-B4D0-CCFC74418223}"/>
              </a:ext>
            </a:extLst>
          </p:cNvPr>
          <p:cNvSpPr>
            <a:spLocks noGrp="1"/>
          </p:cNvSpPr>
          <p:nvPr>
            <p:ph idx="1"/>
          </p:nvPr>
        </p:nvSpPr>
        <p:spPr>
          <a:xfrm>
            <a:off x="6433342" y="1569493"/>
            <a:ext cx="5205957" cy="4955277"/>
          </a:xfrm>
        </p:spPr>
        <p:txBody>
          <a:bodyPr vert="horz" lIns="91440" tIns="45720" rIns="91440" bIns="45720" rtlCol="0" anchor="t">
            <a:noAutofit/>
          </a:bodyPr>
          <a:lstStyle/>
          <a:p>
            <a:pPr marL="0" indent="0">
              <a:spcBef>
                <a:spcPts val="600"/>
              </a:spcBef>
              <a:spcAft>
                <a:spcPts val="1200"/>
              </a:spcAft>
              <a:buNone/>
            </a:pPr>
            <a:r>
              <a:rPr lang="en-US" b="1">
                <a:solidFill>
                  <a:srgbClr val="0374BA"/>
                </a:solidFill>
                <a:latin typeface="TW Cen MT"/>
              </a:rPr>
              <a:t>Coastal flooding</a:t>
            </a:r>
            <a:r>
              <a:rPr lang="en-US" b="1">
                <a:latin typeface="TW Cen MT"/>
              </a:rPr>
              <a:t> </a:t>
            </a:r>
            <a:r>
              <a:rPr lang="en-US">
                <a:ea typeface="+mn-lt"/>
                <a:cs typeface="+mn-lt"/>
              </a:rPr>
              <a:t>is when seawater covers land areas near the coast</a:t>
            </a:r>
            <a:endParaRPr lang="en-US">
              <a:latin typeface="Tw Cen MT" panose="020B0602020104020603"/>
            </a:endParaRPr>
          </a:p>
          <a:p>
            <a:pPr marL="0" indent="0">
              <a:spcBef>
                <a:spcPts val="600"/>
              </a:spcBef>
              <a:spcAft>
                <a:spcPts val="1200"/>
              </a:spcAft>
              <a:buNone/>
            </a:pPr>
            <a:r>
              <a:rPr lang="en-US">
                <a:latin typeface="Tw Cen MT" panose="020B0602020104020603"/>
              </a:rPr>
              <a:t>This flooding is common during a hurricane or tropical storm </a:t>
            </a:r>
          </a:p>
          <a:p>
            <a:pPr marL="0" indent="0">
              <a:spcBef>
                <a:spcPts val="600"/>
              </a:spcBef>
              <a:spcAft>
                <a:spcPts val="1200"/>
              </a:spcAft>
              <a:buNone/>
            </a:pPr>
            <a:r>
              <a:rPr lang="en-US">
                <a:latin typeface="Tw Cen MT" panose="020B0602020104020603"/>
              </a:rPr>
              <a:t>Climate change is increasing coastal flooding in several ways:</a:t>
            </a:r>
          </a:p>
          <a:p>
            <a:pPr>
              <a:spcBef>
                <a:spcPts val="600"/>
              </a:spcBef>
              <a:spcAft>
                <a:spcPts val="1200"/>
              </a:spcAft>
            </a:pPr>
            <a:r>
              <a:rPr lang="en-US">
                <a:latin typeface="Tw Cen MT" panose="020B0602020104020603"/>
              </a:rPr>
              <a:t>Warmer temperatures are more favorable to hurricanes.</a:t>
            </a:r>
          </a:p>
          <a:p>
            <a:pPr>
              <a:spcBef>
                <a:spcPts val="600"/>
              </a:spcBef>
              <a:spcAft>
                <a:spcPts val="1200"/>
              </a:spcAft>
            </a:pPr>
            <a:r>
              <a:rPr lang="en-US">
                <a:latin typeface="Tw Cen MT" panose="020B0602020104020603"/>
              </a:rPr>
              <a:t>Sea level rise creates favorable conditions for </a:t>
            </a:r>
            <a:r>
              <a:rPr lang="en-US" b="1">
                <a:solidFill>
                  <a:srgbClr val="0374BA"/>
                </a:solidFill>
                <a:latin typeface="Tw Cen MT" panose="020B0602020104020603"/>
              </a:rPr>
              <a:t>storm surge</a:t>
            </a:r>
          </a:p>
          <a:p>
            <a:pPr marL="0" indent="0">
              <a:buNone/>
            </a:pPr>
            <a:endParaRPr lang="en-US" sz="1700">
              <a:latin typeface="Tw Cen MT" panose="020B0602020104020603"/>
            </a:endParaRPr>
          </a:p>
          <a:p>
            <a:pPr marL="0" indent="0">
              <a:buNone/>
            </a:pPr>
            <a:endParaRPr lang="en-US" sz="1700" b="1">
              <a:latin typeface="TW Cen MT"/>
            </a:endParaRPr>
          </a:p>
          <a:p>
            <a:pPr marL="0" indent="0">
              <a:buNone/>
            </a:pPr>
            <a:endParaRPr lang="en-US" sz="1700"/>
          </a:p>
        </p:txBody>
      </p:sp>
      <p:sp>
        <p:nvSpPr>
          <p:cNvPr id="4" name="Slide Number Placeholder 3">
            <a:extLst>
              <a:ext uri="{FF2B5EF4-FFF2-40B4-BE49-F238E27FC236}">
                <a16:creationId xmlns:a16="http://schemas.microsoft.com/office/drawing/2014/main" id="{51F1767F-E482-12DA-9A81-C00205852B73}"/>
              </a:ext>
            </a:extLst>
          </p:cNvPr>
          <p:cNvSpPr>
            <a:spLocks noGrp="1"/>
          </p:cNvSpPr>
          <p:nvPr>
            <p:ph type="sldNum" sz="quarter" idx="12"/>
          </p:nvPr>
        </p:nvSpPr>
        <p:spPr/>
        <p:txBody>
          <a:bodyPr>
            <a:normAutofit/>
          </a:bodyPr>
          <a:lstStyle/>
          <a:p>
            <a:pPr>
              <a:spcAft>
                <a:spcPts val="600"/>
              </a:spcAft>
            </a:pPr>
            <a:fld id="{A369C6C0-0DC4-44C4-B8BB-8CC4BD6D1597}" type="slidenum">
              <a:rPr lang="en-US">
                <a:solidFill>
                  <a:schemeClr val="tx1">
                    <a:lumMod val="50000"/>
                    <a:lumOff val="50000"/>
                  </a:schemeClr>
                </a:solidFill>
              </a:rPr>
              <a:pPr>
                <a:spcAft>
                  <a:spcPts val="600"/>
                </a:spcAft>
              </a:pPr>
              <a:t>21</a:t>
            </a:fld>
            <a:endParaRPr lang="en-US">
              <a:solidFill>
                <a:schemeClr val="tx1">
                  <a:lumMod val="50000"/>
                  <a:lumOff val="50000"/>
                </a:schemeClr>
              </a:solidFill>
            </a:endParaRPr>
          </a:p>
        </p:txBody>
      </p:sp>
      <p:pic>
        <p:nvPicPr>
          <p:cNvPr id="5" name="Picture 4" descr="Waves crashing against a house&#10;&#10;Description automatically generated">
            <a:extLst>
              <a:ext uri="{FF2B5EF4-FFF2-40B4-BE49-F238E27FC236}">
                <a16:creationId xmlns:a16="http://schemas.microsoft.com/office/drawing/2014/main" id="{C40778D1-8610-AF07-D184-4C8A4E6ECF8D}"/>
              </a:ext>
            </a:extLst>
          </p:cNvPr>
          <p:cNvPicPr>
            <a:picLocks noChangeAspect="1"/>
          </p:cNvPicPr>
          <p:nvPr/>
        </p:nvPicPr>
        <p:blipFill rotWithShape="1">
          <a:blip r:embed="rId3"/>
          <a:srcRect l="2633" r="47367"/>
          <a:stretch/>
        </p:blipFill>
        <p:spPr>
          <a:xfrm>
            <a:off x="0" y="0"/>
            <a:ext cx="6095980" cy="6857990"/>
          </a:xfrm>
          <a:prstGeom prst="rect">
            <a:avLst/>
          </a:prstGeom>
        </p:spPr>
      </p:pic>
      <p:sp>
        <p:nvSpPr>
          <p:cNvPr id="6" name="TextBox 5">
            <a:extLst>
              <a:ext uri="{FF2B5EF4-FFF2-40B4-BE49-F238E27FC236}">
                <a16:creationId xmlns:a16="http://schemas.microsoft.com/office/drawing/2014/main" id="{932224CF-1B21-E5DA-882A-30926F151F29}"/>
              </a:ext>
            </a:extLst>
          </p:cNvPr>
          <p:cNvSpPr txBox="1"/>
          <p:nvPr/>
        </p:nvSpPr>
        <p:spPr>
          <a:xfrm>
            <a:off x="1678718" y="6484745"/>
            <a:ext cx="23892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Source: WBUR</a:t>
            </a:r>
          </a:p>
        </p:txBody>
      </p:sp>
    </p:spTree>
    <p:extLst>
      <p:ext uri="{BB962C8B-B14F-4D97-AF65-F5344CB8AC3E}">
        <p14:creationId xmlns:p14="http://schemas.microsoft.com/office/powerpoint/2010/main" val="3687463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8473E-BDB6-8596-A9FA-BA184D75DF09}"/>
              </a:ext>
            </a:extLst>
          </p:cNvPr>
          <p:cNvSpPr>
            <a:spLocks noGrp="1"/>
          </p:cNvSpPr>
          <p:nvPr>
            <p:ph type="title"/>
          </p:nvPr>
        </p:nvSpPr>
        <p:spPr/>
        <p:txBody>
          <a:bodyPr/>
          <a:lstStyle/>
          <a:p>
            <a:r>
              <a:rPr lang="en-US"/>
              <a:t>Climate Change &amp; Storm Surges</a:t>
            </a:r>
          </a:p>
        </p:txBody>
      </p:sp>
      <p:sp>
        <p:nvSpPr>
          <p:cNvPr id="3" name="Content Placeholder 2">
            <a:extLst>
              <a:ext uri="{FF2B5EF4-FFF2-40B4-BE49-F238E27FC236}">
                <a16:creationId xmlns:a16="http://schemas.microsoft.com/office/drawing/2014/main" id="{74298136-485D-01AC-7E6A-2ADA794326F4}"/>
              </a:ext>
            </a:extLst>
          </p:cNvPr>
          <p:cNvSpPr>
            <a:spLocks noGrp="1"/>
          </p:cNvSpPr>
          <p:nvPr>
            <p:ph idx="1"/>
          </p:nvPr>
        </p:nvSpPr>
        <p:spPr>
          <a:xfrm>
            <a:off x="838200" y="1715012"/>
            <a:ext cx="10515600" cy="4351338"/>
          </a:xfrm>
        </p:spPr>
        <p:txBody>
          <a:bodyPr vert="horz" lIns="91440" tIns="45720" rIns="91440" bIns="45720" rtlCol="0" anchor="t">
            <a:normAutofit/>
          </a:bodyPr>
          <a:lstStyle/>
          <a:p>
            <a:pPr marL="0" indent="0">
              <a:buNone/>
            </a:pPr>
            <a:r>
              <a:rPr lang="en-US" b="1">
                <a:solidFill>
                  <a:srgbClr val="0374BA"/>
                </a:solidFill>
                <a:latin typeface="TW Cen MT"/>
              </a:rPr>
              <a:t>Storm surge</a:t>
            </a:r>
            <a:r>
              <a:rPr lang="en-US">
                <a:latin typeface="TW Cen MT"/>
              </a:rPr>
              <a:t> is a rise in sea level that occurs during intense storms. It caused by the storm's winds pushing water onshore, leading to flooding</a:t>
            </a:r>
            <a:endParaRPr lang="en-US"/>
          </a:p>
          <a:p>
            <a:endParaRPr lang="en-US"/>
          </a:p>
        </p:txBody>
      </p:sp>
      <p:sp>
        <p:nvSpPr>
          <p:cNvPr id="4" name="Slide Number Placeholder 3">
            <a:extLst>
              <a:ext uri="{FF2B5EF4-FFF2-40B4-BE49-F238E27FC236}">
                <a16:creationId xmlns:a16="http://schemas.microsoft.com/office/drawing/2014/main" id="{321137BF-4DCB-7FEB-787C-4202595F40C8}"/>
              </a:ext>
            </a:extLst>
          </p:cNvPr>
          <p:cNvSpPr>
            <a:spLocks noGrp="1"/>
          </p:cNvSpPr>
          <p:nvPr>
            <p:ph type="sldNum" sz="quarter" idx="12"/>
          </p:nvPr>
        </p:nvSpPr>
        <p:spPr/>
        <p:txBody>
          <a:bodyPr/>
          <a:lstStyle/>
          <a:p>
            <a:fld id="{A369C6C0-0DC4-44C4-B8BB-8CC4BD6D1597}" type="slidenum">
              <a:rPr lang="en-US" smtClean="0"/>
              <a:pPr/>
              <a:t>22</a:t>
            </a:fld>
            <a:endParaRPr lang="en-US"/>
          </a:p>
        </p:txBody>
      </p:sp>
      <p:pic>
        <p:nvPicPr>
          <p:cNvPr id="5" name="Online Media 4" title="Understanding Storm Surge">
            <a:hlinkClick r:id="" action="ppaction://media"/>
            <a:extLst>
              <a:ext uri="{FF2B5EF4-FFF2-40B4-BE49-F238E27FC236}">
                <a16:creationId xmlns:a16="http://schemas.microsoft.com/office/drawing/2014/main" id="{8735C031-C03A-50FF-3869-1E0558F54F97}"/>
              </a:ext>
            </a:extLst>
          </p:cNvPr>
          <p:cNvPicPr>
            <a:picLocks noRot="1" noChangeAspect="1"/>
          </p:cNvPicPr>
          <p:nvPr>
            <a:videoFile r:link="rId1"/>
          </p:nvPr>
        </p:nvPicPr>
        <p:blipFill>
          <a:blip r:embed="rId4"/>
          <a:stretch>
            <a:fillRect/>
          </a:stretch>
        </p:blipFill>
        <p:spPr>
          <a:xfrm>
            <a:off x="3104018" y="2730668"/>
            <a:ext cx="6465784" cy="3916877"/>
          </a:xfrm>
          <a:prstGeom prst="rect">
            <a:avLst/>
          </a:prstGeom>
        </p:spPr>
      </p:pic>
      <p:sp>
        <p:nvSpPr>
          <p:cNvPr id="6" name="TextBox 5">
            <a:extLst>
              <a:ext uri="{FF2B5EF4-FFF2-40B4-BE49-F238E27FC236}">
                <a16:creationId xmlns:a16="http://schemas.microsoft.com/office/drawing/2014/main" id="{DAABE122-2061-2A12-A597-4353E24336A8}"/>
              </a:ext>
            </a:extLst>
          </p:cNvPr>
          <p:cNvSpPr txBox="1"/>
          <p:nvPr/>
        </p:nvSpPr>
        <p:spPr>
          <a:xfrm>
            <a:off x="9571702" y="6292645"/>
            <a:ext cx="24162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Source: Australian Bureau of Meteorology</a:t>
            </a:r>
          </a:p>
        </p:txBody>
      </p:sp>
    </p:spTree>
    <p:extLst>
      <p:ext uri="{BB962C8B-B14F-4D97-AF65-F5344CB8AC3E}">
        <p14:creationId xmlns:p14="http://schemas.microsoft.com/office/powerpoint/2010/main" val="1609281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1C52-7FCA-703B-A66A-9077C706CF68}"/>
              </a:ext>
            </a:extLst>
          </p:cNvPr>
          <p:cNvSpPr>
            <a:spLocks noGrp="1"/>
          </p:cNvSpPr>
          <p:nvPr>
            <p:ph type="title"/>
          </p:nvPr>
        </p:nvSpPr>
        <p:spPr>
          <a:xfrm>
            <a:off x="838200" y="365125"/>
            <a:ext cx="4465320" cy="1325563"/>
          </a:xfrm>
        </p:spPr>
        <p:txBody>
          <a:bodyPr anchor="t">
            <a:noAutofit/>
          </a:bodyPr>
          <a:lstStyle/>
          <a:p>
            <a:pPr marL="914400"/>
            <a:r>
              <a:rPr lang="en-US" sz="4000"/>
              <a:t>River Flooding</a:t>
            </a:r>
          </a:p>
        </p:txBody>
      </p:sp>
      <p:sp>
        <p:nvSpPr>
          <p:cNvPr id="3" name="Content Placeholder 2">
            <a:extLst>
              <a:ext uri="{FF2B5EF4-FFF2-40B4-BE49-F238E27FC236}">
                <a16:creationId xmlns:a16="http://schemas.microsoft.com/office/drawing/2014/main" id="{C25E23AB-7C39-18CE-B4D0-CCFC74418223}"/>
              </a:ext>
            </a:extLst>
          </p:cNvPr>
          <p:cNvSpPr>
            <a:spLocks noGrp="1"/>
          </p:cNvSpPr>
          <p:nvPr>
            <p:ph idx="1"/>
          </p:nvPr>
        </p:nvSpPr>
        <p:spPr>
          <a:xfrm>
            <a:off x="776748" y="1994053"/>
            <a:ext cx="4704471" cy="4351338"/>
          </a:xfrm>
        </p:spPr>
        <p:txBody>
          <a:bodyPr vert="horz" lIns="91440" tIns="45720" rIns="91440" bIns="45720" rtlCol="0" anchor="t">
            <a:normAutofit fontScale="92500"/>
          </a:bodyPr>
          <a:lstStyle/>
          <a:p>
            <a:pPr marL="0" indent="0">
              <a:spcAft>
                <a:spcPts val="1200"/>
              </a:spcAft>
              <a:buNone/>
            </a:pPr>
            <a:r>
              <a:rPr lang="en-US" b="1">
                <a:solidFill>
                  <a:srgbClr val="0374BA"/>
                </a:solidFill>
                <a:latin typeface="TW Cen MT"/>
              </a:rPr>
              <a:t>River (or Riverine) flooding</a:t>
            </a:r>
            <a:r>
              <a:rPr lang="en-US">
                <a:latin typeface="TW Cen MT"/>
              </a:rPr>
              <a:t> is</a:t>
            </a:r>
            <a:r>
              <a:rPr lang="en-US">
                <a:ea typeface="+mn-lt"/>
                <a:cs typeface="+mn-lt"/>
              </a:rPr>
              <a:t> when consistent rain or snow melt overwhelm the capacity of a river</a:t>
            </a:r>
            <a:endParaRPr lang="en-US"/>
          </a:p>
          <a:p>
            <a:pPr marL="0" indent="0">
              <a:spcAft>
                <a:spcPts val="1200"/>
              </a:spcAft>
              <a:buNone/>
            </a:pPr>
            <a:r>
              <a:rPr lang="en-US"/>
              <a:t>This type of flooding is common in late winter or early spring, when snow and ice melt</a:t>
            </a:r>
          </a:p>
          <a:p>
            <a:pPr marL="0" indent="0">
              <a:spcAft>
                <a:spcPts val="1200"/>
              </a:spcAft>
              <a:buNone/>
            </a:pPr>
            <a:r>
              <a:rPr lang="en-US">
                <a:ea typeface="+mn-lt"/>
                <a:cs typeface="+mn-lt"/>
              </a:rPr>
              <a:t>River floods have become </a:t>
            </a:r>
            <a:r>
              <a:rPr lang="en-US" b="1">
                <a:solidFill>
                  <a:schemeClr val="accent1"/>
                </a:solidFill>
                <a:ea typeface="+mn-lt"/>
                <a:cs typeface="+mn-lt"/>
              </a:rPr>
              <a:t>larger and more frequent </a:t>
            </a:r>
            <a:r>
              <a:rPr lang="en-US">
                <a:ea typeface="+mn-lt"/>
                <a:cs typeface="+mn-lt"/>
              </a:rPr>
              <a:t>in the Northeast due to climate change </a:t>
            </a:r>
            <a:r>
              <a:rPr lang="en-US" sz="2200">
                <a:ea typeface="+mn-lt"/>
                <a:cs typeface="+mn-lt"/>
              </a:rPr>
              <a:t> </a:t>
            </a:r>
            <a:endParaRPr lang="en-US" sz="2200"/>
          </a:p>
        </p:txBody>
      </p:sp>
      <p:sp>
        <p:nvSpPr>
          <p:cNvPr id="4" name="Slide Number Placeholder 3">
            <a:extLst>
              <a:ext uri="{FF2B5EF4-FFF2-40B4-BE49-F238E27FC236}">
                <a16:creationId xmlns:a16="http://schemas.microsoft.com/office/drawing/2014/main" id="{51F1767F-E482-12DA-9A81-C00205852B73}"/>
              </a:ext>
            </a:extLst>
          </p:cNvPr>
          <p:cNvSpPr>
            <a:spLocks noGrp="1"/>
          </p:cNvSpPr>
          <p:nvPr>
            <p:ph type="sldNum" sz="quarter" idx="12"/>
          </p:nvPr>
        </p:nvSpPr>
        <p:spPr/>
        <p:txBody>
          <a:bodyPr>
            <a:normAutofit/>
          </a:bodyPr>
          <a:lstStyle/>
          <a:p>
            <a:pPr>
              <a:spcAft>
                <a:spcPts val="600"/>
              </a:spcAft>
            </a:pPr>
            <a:fld id="{A369C6C0-0DC4-44C4-B8BB-8CC4BD6D1597}" type="slidenum">
              <a:rPr lang="en-US">
                <a:solidFill>
                  <a:schemeClr val="tx1"/>
                </a:solidFill>
              </a:rPr>
              <a:pPr>
                <a:spcAft>
                  <a:spcPts val="600"/>
                </a:spcAft>
              </a:pPr>
              <a:t>23</a:t>
            </a:fld>
            <a:endParaRPr lang="en-US">
              <a:solidFill>
                <a:schemeClr val="tx1"/>
              </a:solidFill>
            </a:endParaRPr>
          </a:p>
        </p:txBody>
      </p:sp>
      <p:pic>
        <p:nvPicPr>
          <p:cNvPr id="7" name="Picture 6" descr="A bridge over a river&#10;&#10;Description automatically generated">
            <a:extLst>
              <a:ext uri="{FF2B5EF4-FFF2-40B4-BE49-F238E27FC236}">
                <a16:creationId xmlns:a16="http://schemas.microsoft.com/office/drawing/2014/main" id="{BCD1F607-5D6A-E3E1-71A6-C220139F63F2}"/>
              </a:ext>
            </a:extLst>
          </p:cNvPr>
          <p:cNvPicPr>
            <a:picLocks noChangeAspect="1"/>
          </p:cNvPicPr>
          <p:nvPr/>
        </p:nvPicPr>
        <p:blipFill rotWithShape="1">
          <a:blip r:embed="rId3">
            <a:extLst>
              <a:ext uri="{28A0092B-C50C-407E-A947-70E740481C1C}">
                <a14:useLocalDpi xmlns:a14="http://schemas.microsoft.com/office/drawing/2010/main" val="0"/>
              </a:ext>
            </a:extLst>
          </a:blip>
          <a:srcRect l="1733" r="13878"/>
          <a:stretch/>
        </p:blipFill>
        <p:spPr>
          <a:xfrm>
            <a:off x="5153395" y="0"/>
            <a:ext cx="7716444" cy="6858000"/>
          </a:xfrm>
          <a:prstGeom prst="flowChartInputOutput">
            <a:avLst/>
          </a:prstGeom>
        </p:spPr>
      </p:pic>
      <p:sp>
        <p:nvSpPr>
          <p:cNvPr id="8" name="TextBox 7">
            <a:extLst>
              <a:ext uri="{FF2B5EF4-FFF2-40B4-BE49-F238E27FC236}">
                <a16:creationId xmlns:a16="http://schemas.microsoft.com/office/drawing/2014/main" id="{84D9EB38-ABA3-1450-76BE-216F78BF14E2}"/>
              </a:ext>
            </a:extLst>
          </p:cNvPr>
          <p:cNvSpPr txBox="1"/>
          <p:nvPr/>
        </p:nvSpPr>
        <p:spPr>
          <a:xfrm>
            <a:off x="5303520" y="6405962"/>
            <a:ext cx="53436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Image Source: Alewife Brook, Cambridge DPW</a:t>
            </a:r>
          </a:p>
        </p:txBody>
      </p:sp>
    </p:spTree>
    <p:extLst>
      <p:ext uri="{BB962C8B-B14F-4D97-AF65-F5344CB8AC3E}">
        <p14:creationId xmlns:p14="http://schemas.microsoft.com/office/powerpoint/2010/main" val="2403454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 name="Picture 4" descr="Charles River Dam Local Protection Project">
            <a:extLst>
              <a:ext uri="{FF2B5EF4-FFF2-40B4-BE49-F238E27FC236}">
                <a16:creationId xmlns:a16="http://schemas.microsoft.com/office/drawing/2014/main" id="{64B2DD78-829C-3CF8-6FDD-78F15D3D71CE}"/>
              </a:ext>
            </a:extLst>
          </p:cNvPr>
          <p:cNvPicPr>
            <a:picLocks noChangeAspect="1"/>
          </p:cNvPicPr>
          <p:nvPr/>
        </p:nvPicPr>
        <p:blipFill rotWithShape="1">
          <a:blip r:embed="rId3"/>
          <a:srcRect t="32" r="19757"/>
          <a:stretch/>
        </p:blipFill>
        <p:spPr>
          <a:xfrm>
            <a:off x="6307004" y="861884"/>
            <a:ext cx="5706208" cy="5716290"/>
          </a:xfrm>
          <a:prstGeom prst="ellipse">
            <a:avLst/>
          </a:prstGeom>
        </p:spPr>
      </p:pic>
      <p:sp>
        <p:nvSpPr>
          <p:cNvPr id="2" name="Title 1">
            <a:extLst>
              <a:ext uri="{FF2B5EF4-FFF2-40B4-BE49-F238E27FC236}">
                <a16:creationId xmlns:a16="http://schemas.microsoft.com/office/drawing/2014/main" id="{B92D6F54-4015-C05B-4918-8D4419CB6334}"/>
              </a:ext>
            </a:extLst>
          </p:cNvPr>
          <p:cNvSpPr>
            <a:spLocks noGrp="1"/>
          </p:cNvSpPr>
          <p:nvPr>
            <p:ph type="title"/>
          </p:nvPr>
        </p:nvSpPr>
        <p:spPr>
          <a:xfrm>
            <a:off x="1719618" y="365125"/>
            <a:ext cx="9634182" cy="1325563"/>
          </a:xfrm>
        </p:spPr>
        <p:txBody>
          <a:bodyPr anchor="b">
            <a:normAutofit/>
          </a:bodyPr>
          <a:lstStyle/>
          <a:p>
            <a:pPr algn="l"/>
            <a:r>
              <a:rPr lang="en-US" sz="4000"/>
              <a:t>Climate Change, Coastal Flooding, &amp; Watersheds: oh Dam!</a:t>
            </a:r>
          </a:p>
        </p:txBody>
      </p:sp>
      <p:sp>
        <p:nvSpPr>
          <p:cNvPr id="3" name="Content Placeholder 2">
            <a:extLst>
              <a:ext uri="{FF2B5EF4-FFF2-40B4-BE49-F238E27FC236}">
                <a16:creationId xmlns:a16="http://schemas.microsoft.com/office/drawing/2014/main" id="{AC84D88B-36A3-FAC1-54BF-92DC5EBE548D}"/>
              </a:ext>
            </a:extLst>
          </p:cNvPr>
          <p:cNvSpPr>
            <a:spLocks noGrp="1"/>
          </p:cNvSpPr>
          <p:nvPr>
            <p:ph idx="1"/>
          </p:nvPr>
        </p:nvSpPr>
        <p:spPr>
          <a:xfrm>
            <a:off x="838200" y="1825625"/>
            <a:ext cx="5468803" cy="4351338"/>
          </a:xfrm>
        </p:spPr>
        <p:txBody>
          <a:bodyPr vert="horz" lIns="91440" tIns="45720" rIns="91440" bIns="45720" rtlCol="0" anchor="t">
            <a:noAutofit/>
          </a:bodyPr>
          <a:lstStyle/>
          <a:p>
            <a:pPr marL="0" indent="0">
              <a:buNone/>
            </a:pPr>
            <a:r>
              <a:rPr lang="en-US" sz="2600">
                <a:latin typeface="TW Cen MT"/>
              </a:rPr>
              <a:t>The Charles River dam and the Amelia Mystic Dam were built to prevent flooding upstream.</a:t>
            </a:r>
          </a:p>
          <a:p>
            <a:pPr marL="0" indent="0">
              <a:buNone/>
            </a:pPr>
            <a:r>
              <a:rPr lang="en-US" sz="2600" b="1">
                <a:solidFill>
                  <a:schemeClr val="accent1"/>
                </a:solidFill>
                <a:latin typeface="TW Cen MT"/>
              </a:rPr>
              <a:t>Today dams protect Cambridge, in the future they may be a </a:t>
            </a:r>
            <a:r>
              <a:rPr lang="en-US" sz="2600" b="1">
                <a:solidFill>
                  <a:srgbClr val="0374BA"/>
                </a:solidFill>
                <a:latin typeface="TW Cen MT"/>
              </a:rPr>
              <a:t>vulnerability</a:t>
            </a:r>
            <a:r>
              <a:rPr lang="en-US" sz="2600" b="1">
                <a:solidFill>
                  <a:schemeClr val="accent1"/>
                </a:solidFill>
                <a:latin typeface="TW Cen MT"/>
              </a:rPr>
              <a:t>!</a:t>
            </a:r>
          </a:p>
          <a:p>
            <a:r>
              <a:rPr lang="en-US" sz="2600">
                <a:latin typeface="TW Cen MT"/>
              </a:rPr>
              <a:t>More frequent downpours and sea level rise will result in more water than the dams were designed to handle. </a:t>
            </a:r>
          </a:p>
          <a:p>
            <a:r>
              <a:rPr lang="en-US" sz="2600">
                <a:latin typeface="TW Cen MT"/>
              </a:rPr>
              <a:t>Water can spill over the top or around the sides into the surrounding cities.</a:t>
            </a:r>
          </a:p>
        </p:txBody>
      </p:sp>
      <p:sp>
        <p:nvSpPr>
          <p:cNvPr id="4" name="Slide Number Placeholder 3">
            <a:extLst>
              <a:ext uri="{FF2B5EF4-FFF2-40B4-BE49-F238E27FC236}">
                <a16:creationId xmlns:a16="http://schemas.microsoft.com/office/drawing/2014/main" id="{10A0D7BA-39FF-9AB2-F3CF-6EC81659BE0C}"/>
              </a:ext>
            </a:extLst>
          </p:cNvPr>
          <p:cNvSpPr>
            <a:spLocks noGrp="1"/>
          </p:cNvSpPr>
          <p:nvPr>
            <p:ph type="sldNum" sz="quarter" idx="12"/>
          </p:nvPr>
        </p:nvSpPr>
        <p:spPr/>
        <p:txBody>
          <a:bodyPr>
            <a:normAutofit/>
          </a:bodyPr>
          <a:lstStyle/>
          <a:p>
            <a:pPr>
              <a:spcAft>
                <a:spcPts val="600"/>
              </a:spcAft>
            </a:pPr>
            <a:fld id="{A369C6C0-0DC4-44C4-B8BB-8CC4BD6D1597}" type="slidenum">
              <a:rPr lang="en-US">
                <a:solidFill>
                  <a:schemeClr val="tx1">
                    <a:lumMod val="50000"/>
                    <a:lumOff val="50000"/>
                  </a:schemeClr>
                </a:solidFill>
              </a:rPr>
              <a:pPr>
                <a:spcAft>
                  <a:spcPts val="600"/>
                </a:spcAft>
              </a:pPr>
              <a:t>24</a:t>
            </a:fld>
            <a:endParaRPr lang="en-US">
              <a:solidFill>
                <a:schemeClr val="tx1">
                  <a:lumMod val="50000"/>
                  <a:lumOff val="50000"/>
                </a:schemeClr>
              </a:solidFill>
            </a:endParaRPr>
          </a:p>
        </p:txBody>
      </p:sp>
    </p:spTree>
    <p:extLst>
      <p:ext uri="{BB962C8B-B14F-4D97-AF65-F5344CB8AC3E}">
        <p14:creationId xmlns:p14="http://schemas.microsoft.com/office/powerpoint/2010/main" val="1454074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harles River Dam Local Protection Project">
            <a:extLst>
              <a:ext uri="{FF2B5EF4-FFF2-40B4-BE49-F238E27FC236}">
                <a16:creationId xmlns:a16="http://schemas.microsoft.com/office/drawing/2014/main" id="{64B2DD78-829C-3CF8-6FDD-78F15D3D71CE}"/>
              </a:ext>
            </a:extLst>
          </p:cNvPr>
          <p:cNvPicPr>
            <a:picLocks noChangeAspect="1"/>
          </p:cNvPicPr>
          <p:nvPr/>
        </p:nvPicPr>
        <p:blipFill rotWithShape="1">
          <a:blip r:embed="rId3"/>
          <a:srcRect t="32" r="19757"/>
          <a:stretch/>
        </p:blipFill>
        <p:spPr>
          <a:xfrm>
            <a:off x="6307004" y="861884"/>
            <a:ext cx="5706208" cy="5716290"/>
          </a:xfrm>
          <a:prstGeom prst="ellipse">
            <a:avLst/>
          </a:prstGeom>
        </p:spPr>
      </p:pic>
      <p:sp>
        <p:nvSpPr>
          <p:cNvPr id="2" name="Title 1">
            <a:extLst>
              <a:ext uri="{FF2B5EF4-FFF2-40B4-BE49-F238E27FC236}">
                <a16:creationId xmlns:a16="http://schemas.microsoft.com/office/drawing/2014/main" id="{B92D6F54-4015-C05B-4918-8D4419CB6334}"/>
              </a:ext>
            </a:extLst>
          </p:cNvPr>
          <p:cNvSpPr>
            <a:spLocks noGrp="1"/>
          </p:cNvSpPr>
          <p:nvPr>
            <p:ph type="title"/>
          </p:nvPr>
        </p:nvSpPr>
        <p:spPr>
          <a:xfrm>
            <a:off x="1719618" y="365125"/>
            <a:ext cx="9634182" cy="1325563"/>
          </a:xfrm>
        </p:spPr>
        <p:txBody>
          <a:bodyPr anchor="b">
            <a:normAutofit/>
          </a:bodyPr>
          <a:lstStyle/>
          <a:p>
            <a:pPr algn="l"/>
            <a:r>
              <a:rPr lang="en-US" sz="4000"/>
              <a:t>Climate Change, Coastal Flooding, &amp; Watersheds: oh Dam!</a:t>
            </a:r>
          </a:p>
        </p:txBody>
      </p:sp>
      <p:sp>
        <p:nvSpPr>
          <p:cNvPr id="3" name="Content Placeholder 2">
            <a:extLst>
              <a:ext uri="{FF2B5EF4-FFF2-40B4-BE49-F238E27FC236}">
                <a16:creationId xmlns:a16="http://schemas.microsoft.com/office/drawing/2014/main" id="{AC84D88B-36A3-FAC1-54BF-92DC5EBE548D}"/>
              </a:ext>
            </a:extLst>
          </p:cNvPr>
          <p:cNvSpPr>
            <a:spLocks noGrp="1"/>
          </p:cNvSpPr>
          <p:nvPr>
            <p:ph idx="1"/>
          </p:nvPr>
        </p:nvSpPr>
        <p:spPr>
          <a:xfrm>
            <a:off x="838200" y="1825625"/>
            <a:ext cx="5468803" cy="4351338"/>
          </a:xfrm>
        </p:spPr>
        <p:txBody>
          <a:bodyPr vert="horz" lIns="91440" tIns="45720" rIns="91440" bIns="45720" rtlCol="0" anchor="t">
            <a:noAutofit/>
          </a:bodyPr>
          <a:lstStyle/>
          <a:p>
            <a:pPr marL="0" indent="0">
              <a:buNone/>
            </a:pPr>
            <a:r>
              <a:rPr lang="en-US" sz="2600" dirty="0">
                <a:latin typeface="TW Cen MT"/>
              </a:rPr>
              <a:t>Many dams were built to prevent flooding upstream. </a:t>
            </a:r>
          </a:p>
          <a:p>
            <a:pPr marL="0" indent="0">
              <a:buNone/>
            </a:pPr>
            <a:r>
              <a:rPr lang="en-US" sz="2600" b="1">
                <a:solidFill>
                  <a:schemeClr val="accent1"/>
                </a:solidFill>
                <a:latin typeface="TW Cen MT"/>
              </a:rPr>
              <a:t>Today dams protect Cities, but in the future they may be a </a:t>
            </a:r>
            <a:r>
              <a:rPr lang="en-US" sz="2600" b="1">
                <a:solidFill>
                  <a:srgbClr val="0374BA"/>
                </a:solidFill>
                <a:latin typeface="TW Cen MT"/>
              </a:rPr>
              <a:t>vulnerability</a:t>
            </a:r>
            <a:r>
              <a:rPr lang="en-US" sz="2600" b="1">
                <a:solidFill>
                  <a:schemeClr val="accent1"/>
                </a:solidFill>
                <a:latin typeface="TW Cen MT"/>
              </a:rPr>
              <a:t>!</a:t>
            </a:r>
          </a:p>
          <a:p>
            <a:r>
              <a:rPr lang="en-US" sz="2600">
                <a:latin typeface="TW Cen MT"/>
              </a:rPr>
              <a:t>More frequent downpours and sea level rise will result in more water than the dams were designed to handle. </a:t>
            </a:r>
          </a:p>
          <a:p>
            <a:r>
              <a:rPr lang="en-US" sz="2600">
                <a:latin typeface="TW Cen MT"/>
              </a:rPr>
              <a:t>Water can spill over the top or around the sides into the surrounding cities.</a:t>
            </a:r>
          </a:p>
        </p:txBody>
      </p:sp>
      <p:sp>
        <p:nvSpPr>
          <p:cNvPr id="4" name="Slide Number Placeholder 3">
            <a:extLst>
              <a:ext uri="{FF2B5EF4-FFF2-40B4-BE49-F238E27FC236}">
                <a16:creationId xmlns:a16="http://schemas.microsoft.com/office/drawing/2014/main" id="{10A0D7BA-39FF-9AB2-F3CF-6EC81659BE0C}"/>
              </a:ext>
            </a:extLst>
          </p:cNvPr>
          <p:cNvSpPr>
            <a:spLocks noGrp="1"/>
          </p:cNvSpPr>
          <p:nvPr>
            <p:ph type="sldNum" sz="quarter" idx="12"/>
          </p:nvPr>
        </p:nvSpPr>
        <p:spPr/>
        <p:txBody>
          <a:bodyPr>
            <a:normAutofit/>
          </a:bodyPr>
          <a:lstStyle/>
          <a:p>
            <a:pPr>
              <a:spcAft>
                <a:spcPts val="600"/>
              </a:spcAft>
            </a:pPr>
            <a:fld id="{A369C6C0-0DC4-44C4-B8BB-8CC4BD6D1597}" type="slidenum">
              <a:rPr lang="en-US">
                <a:solidFill>
                  <a:schemeClr val="tx1">
                    <a:lumMod val="50000"/>
                    <a:lumOff val="50000"/>
                  </a:schemeClr>
                </a:solidFill>
              </a:rPr>
              <a:pPr>
                <a:spcAft>
                  <a:spcPts val="600"/>
                </a:spcAft>
              </a:pPr>
              <a:t>25</a:t>
            </a:fld>
            <a:endParaRPr lang="en-US">
              <a:solidFill>
                <a:schemeClr val="tx1">
                  <a:lumMod val="50000"/>
                  <a:lumOff val="50000"/>
                </a:schemeClr>
              </a:solidFill>
            </a:endParaRPr>
          </a:p>
        </p:txBody>
      </p:sp>
    </p:spTree>
    <p:extLst>
      <p:ext uri="{BB962C8B-B14F-4D97-AF65-F5344CB8AC3E}">
        <p14:creationId xmlns:p14="http://schemas.microsoft.com/office/powerpoint/2010/main" val="905810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8BDB47-0390-FA31-7EC4-78B5A99ECB83}"/>
              </a:ext>
            </a:extLst>
          </p:cNvPr>
          <p:cNvSpPr/>
          <p:nvPr/>
        </p:nvSpPr>
        <p:spPr>
          <a:xfrm>
            <a:off x="1068636" y="1024569"/>
            <a:ext cx="6158429" cy="4803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95D09D4-75B4-A317-0BD1-3906AA63B094}"/>
              </a:ext>
            </a:extLst>
          </p:cNvPr>
          <p:cNvSpPr txBox="1">
            <a:spLocks/>
          </p:cNvSpPr>
          <p:nvPr/>
        </p:nvSpPr>
        <p:spPr>
          <a:xfrm>
            <a:off x="581025" y="-8956"/>
            <a:ext cx="1126807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000" b="1">
              <a:solidFill>
                <a:schemeClr val="bg1"/>
              </a:solidFill>
              <a:latin typeface="Tw Cen MT" panose="020B0602020104020603" pitchFamily="34" charset="0"/>
            </a:endParaRPr>
          </a:p>
        </p:txBody>
      </p:sp>
      <p:sp>
        <p:nvSpPr>
          <p:cNvPr id="6" name="Content Placeholder 2">
            <a:extLst>
              <a:ext uri="{FF2B5EF4-FFF2-40B4-BE49-F238E27FC236}">
                <a16:creationId xmlns:a16="http://schemas.microsoft.com/office/drawing/2014/main" id="{E5354FE1-30C8-01B1-8043-96E5982F048A}"/>
              </a:ext>
            </a:extLst>
          </p:cNvPr>
          <p:cNvSpPr>
            <a:spLocks noGrp="1"/>
          </p:cNvSpPr>
          <p:nvPr>
            <p:ph sz="half" idx="1"/>
          </p:nvPr>
        </p:nvSpPr>
        <p:spPr>
          <a:xfrm>
            <a:off x="1272447" y="1178805"/>
            <a:ext cx="5750805" cy="4378070"/>
          </a:xfrm>
        </p:spPr>
        <p:txBody>
          <a:bodyPr vert="horz" lIns="91440" tIns="45720" rIns="91440" bIns="45720" rtlCol="0" anchor="ctr">
            <a:normAutofit/>
          </a:bodyPr>
          <a:lstStyle/>
          <a:p>
            <a:pPr marL="0" indent="0">
              <a:buNone/>
            </a:pPr>
            <a:r>
              <a:rPr lang="en-US">
                <a:solidFill>
                  <a:schemeClr val="tx1"/>
                </a:solidFill>
              </a:rPr>
              <a:t>Reflect on your experience with Flooding in Cambridge:</a:t>
            </a:r>
          </a:p>
          <a:p>
            <a:r>
              <a:rPr lang="en-US">
                <a:solidFill>
                  <a:schemeClr val="tx1"/>
                </a:solidFill>
              </a:rPr>
              <a:t>Have you experienced any of the different types of flooding? How about your family &amp; friends?</a:t>
            </a:r>
          </a:p>
          <a:p>
            <a:r>
              <a:rPr lang="en-US">
                <a:solidFill>
                  <a:schemeClr val="tx1"/>
                </a:solidFill>
              </a:rPr>
              <a:t>What information is new to you?</a:t>
            </a:r>
          </a:p>
          <a:p>
            <a:r>
              <a:rPr lang="en-US">
                <a:solidFill>
                  <a:schemeClr val="tx1"/>
                </a:solidFill>
              </a:rPr>
              <a:t>Any unanswered flooding questions?</a:t>
            </a:r>
          </a:p>
        </p:txBody>
      </p:sp>
      <p:sp>
        <p:nvSpPr>
          <p:cNvPr id="2" name="Slide Number Placeholder 1">
            <a:extLst>
              <a:ext uri="{FF2B5EF4-FFF2-40B4-BE49-F238E27FC236}">
                <a16:creationId xmlns:a16="http://schemas.microsoft.com/office/drawing/2014/main" id="{5045AEFD-42F3-945C-FADD-AB0B0CC09427}"/>
              </a:ext>
            </a:extLst>
          </p:cNvPr>
          <p:cNvSpPr>
            <a:spLocks noGrp="1"/>
          </p:cNvSpPr>
          <p:nvPr>
            <p:ph type="sldNum" sz="quarter" idx="12"/>
          </p:nvPr>
        </p:nvSpPr>
        <p:spPr/>
        <p:txBody>
          <a:bodyPr/>
          <a:lstStyle/>
          <a:p>
            <a:fld id="{A369C6C0-0DC4-44C4-B8BB-8CC4BD6D1597}" type="slidenum">
              <a:rPr lang="en-US" smtClean="0"/>
              <a:t>26</a:t>
            </a:fld>
            <a:endParaRPr lang="en-US"/>
          </a:p>
        </p:txBody>
      </p:sp>
      <p:sp>
        <p:nvSpPr>
          <p:cNvPr id="10" name="Isosceles Triangle 9">
            <a:extLst>
              <a:ext uri="{FF2B5EF4-FFF2-40B4-BE49-F238E27FC236}">
                <a16:creationId xmlns:a16="http://schemas.microsoft.com/office/drawing/2014/main" id="{E0513B22-6227-E6A6-9783-B4430C20EC4F}"/>
              </a:ext>
            </a:extLst>
          </p:cNvPr>
          <p:cNvSpPr/>
          <p:nvPr/>
        </p:nvSpPr>
        <p:spPr>
          <a:xfrm rot="16200000">
            <a:off x="7410877" y="1473063"/>
            <a:ext cx="1325564" cy="816248"/>
          </a:xfrm>
          <a:prstGeom prst="triangle">
            <a:avLst/>
          </a:prstGeom>
          <a:solidFill>
            <a:srgbClr val="E55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B54F9DE1-616B-368E-F757-39828009E145}"/>
              </a:ext>
            </a:extLst>
          </p:cNvPr>
          <p:cNvSpPr/>
          <p:nvPr/>
        </p:nvSpPr>
        <p:spPr>
          <a:xfrm rot="16200000">
            <a:off x="8287770" y="1570255"/>
            <a:ext cx="1009890" cy="6218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ECEF751-3178-57A4-795B-DD1B8DD7FCF7}"/>
              </a:ext>
            </a:extLst>
          </p:cNvPr>
          <p:cNvPicPr>
            <a:picLocks noChangeAspect="1"/>
          </p:cNvPicPr>
          <p:nvPr/>
        </p:nvPicPr>
        <p:blipFill>
          <a:blip r:embed="rId3"/>
          <a:stretch>
            <a:fillRect/>
          </a:stretch>
        </p:blipFill>
        <p:spPr>
          <a:xfrm>
            <a:off x="8227104" y="2386133"/>
            <a:ext cx="3876675" cy="3095625"/>
          </a:xfrm>
          <a:prstGeom prst="rect">
            <a:avLst/>
          </a:prstGeom>
        </p:spPr>
      </p:pic>
      <p:sp>
        <p:nvSpPr>
          <p:cNvPr id="8" name="Subtitle 2">
            <a:extLst>
              <a:ext uri="{FF2B5EF4-FFF2-40B4-BE49-F238E27FC236}">
                <a16:creationId xmlns:a16="http://schemas.microsoft.com/office/drawing/2014/main" id="{4F56D159-F9FF-6F66-C22A-8DA89EFAEE2C}"/>
              </a:ext>
            </a:extLst>
          </p:cNvPr>
          <p:cNvSpPr txBox="1">
            <a:spLocks/>
          </p:cNvSpPr>
          <p:nvPr/>
        </p:nvSpPr>
        <p:spPr>
          <a:xfrm rot="16200000">
            <a:off x="6588627" y="4753469"/>
            <a:ext cx="2937790" cy="6485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PAIR &amp; SHARE</a:t>
            </a:r>
          </a:p>
        </p:txBody>
      </p:sp>
    </p:spTree>
    <p:extLst>
      <p:ext uri="{BB962C8B-B14F-4D97-AF65-F5344CB8AC3E}">
        <p14:creationId xmlns:p14="http://schemas.microsoft.com/office/powerpoint/2010/main" val="1321100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27</a:t>
            </a:fld>
            <a:endParaRPr lang="en-US"/>
          </a:p>
        </p:txBody>
      </p:sp>
      <p:grpSp>
        <p:nvGrpSpPr>
          <p:cNvPr id="7" name="Group 6">
            <a:extLst>
              <a:ext uri="{FF2B5EF4-FFF2-40B4-BE49-F238E27FC236}">
                <a16:creationId xmlns:a16="http://schemas.microsoft.com/office/drawing/2014/main" id="{BA8854CD-2CC5-E329-BE92-D3DBF9B64025}"/>
              </a:ext>
            </a:extLst>
          </p:cNvPr>
          <p:cNvGrpSpPr/>
          <p:nvPr/>
        </p:nvGrpSpPr>
        <p:grpSpPr>
          <a:xfrm>
            <a:off x="838200" y="2403306"/>
            <a:ext cx="10601324" cy="1325564"/>
            <a:chOff x="838200" y="1907237"/>
            <a:chExt cx="10601324" cy="1325564"/>
          </a:xfrm>
        </p:grpSpPr>
        <p:sp>
          <p:nvSpPr>
            <p:cNvPr id="5" name="Rectangle 4">
              <a:extLst>
                <a:ext uri="{FF2B5EF4-FFF2-40B4-BE49-F238E27FC236}">
                  <a16:creationId xmlns:a16="http://schemas.microsoft.com/office/drawing/2014/main" id="{36F6CC51-377F-FE7C-B5F2-5CD9A58885B8}"/>
                </a:ext>
              </a:extLst>
            </p:cNvPr>
            <p:cNvSpPr/>
            <p:nvPr/>
          </p:nvSpPr>
          <p:spPr>
            <a:xfrm>
              <a:off x="838200" y="2233395"/>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2161895"/>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vert="horz" lIns="91440" tIns="45720" rIns="91440" bIns="45720" rtlCol="0" anchor="t">
            <a:normAutofit/>
          </a:bodyPr>
          <a:lstStyle/>
          <a:p>
            <a:r>
              <a:rPr lang="en-US"/>
              <a:t>Why do we care? Climate Change &amp; Flooding </a:t>
            </a:r>
          </a:p>
          <a:p>
            <a:r>
              <a:rPr lang="en-US"/>
              <a:t>The common types of floods</a:t>
            </a:r>
          </a:p>
          <a:p>
            <a:r>
              <a:rPr lang="en-US"/>
              <a:t>Break!</a:t>
            </a:r>
          </a:p>
          <a:p>
            <a:r>
              <a:rPr lang="en-US"/>
              <a:t>Exploring flooding vulnerability in Cambridge</a:t>
            </a:r>
          </a:p>
          <a:p>
            <a:r>
              <a:rPr lang="en-US"/>
              <a:t>Interventions</a:t>
            </a:r>
          </a:p>
          <a:p>
            <a:r>
              <a:rPr lang="en-US"/>
              <a:t>Debrief &amp; Closing</a:t>
            </a:r>
          </a:p>
          <a:p>
            <a:endParaRPr lang="en-US"/>
          </a:p>
        </p:txBody>
      </p:sp>
    </p:spTree>
    <p:extLst>
      <p:ext uri="{BB962C8B-B14F-4D97-AF65-F5344CB8AC3E}">
        <p14:creationId xmlns:p14="http://schemas.microsoft.com/office/powerpoint/2010/main" val="2473750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28</a:t>
            </a:fld>
            <a:endParaRPr lang="en-US"/>
          </a:p>
        </p:txBody>
      </p:sp>
      <p:grpSp>
        <p:nvGrpSpPr>
          <p:cNvPr id="7" name="Group 6">
            <a:extLst>
              <a:ext uri="{FF2B5EF4-FFF2-40B4-BE49-F238E27FC236}">
                <a16:creationId xmlns:a16="http://schemas.microsoft.com/office/drawing/2014/main" id="{BA8854CD-2CC5-E329-BE92-D3DBF9B64025}"/>
              </a:ext>
            </a:extLst>
          </p:cNvPr>
          <p:cNvGrpSpPr/>
          <p:nvPr/>
        </p:nvGrpSpPr>
        <p:grpSpPr>
          <a:xfrm>
            <a:off x="838200" y="2909743"/>
            <a:ext cx="10601324" cy="1325564"/>
            <a:chOff x="838200" y="1907237"/>
            <a:chExt cx="10601324" cy="1325564"/>
          </a:xfrm>
        </p:grpSpPr>
        <p:sp>
          <p:nvSpPr>
            <p:cNvPr id="5" name="Rectangle 4">
              <a:extLst>
                <a:ext uri="{FF2B5EF4-FFF2-40B4-BE49-F238E27FC236}">
                  <a16:creationId xmlns:a16="http://schemas.microsoft.com/office/drawing/2014/main" id="{36F6CC51-377F-FE7C-B5F2-5CD9A58885B8}"/>
                </a:ext>
              </a:extLst>
            </p:cNvPr>
            <p:cNvSpPr/>
            <p:nvPr/>
          </p:nvSpPr>
          <p:spPr>
            <a:xfrm>
              <a:off x="838200" y="2233395"/>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2161895"/>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vert="horz" lIns="91440" tIns="45720" rIns="91440" bIns="45720" rtlCol="0" anchor="t">
            <a:normAutofit/>
          </a:bodyPr>
          <a:lstStyle/>
          <a:p>
            <a:r>
              <a:rPr lang="en-US"/>
              <a:t>Why do we care? Climate Change &amp; Flooding </a:t>
            </a:r>
          </a:p>
          <a:p>
            <a:r>
              <a:rPr lang="en-US"/>
              <a:t>The common types of floods</a:t>
            </a:r>
          </a:p>
          <a:p>
            <a:r>
              <a:rPr lang="en-US"/>
              <a:t>Break!</a:t>
            </a:r>
          </a:p>
          <a:p>
            <a:r>
              <a:rPr lang="en-US"/>
              <a:t>Exploring flooding vulnerability in Cambridge</a:t>
            </a:r>
          </a:p>
          <a:p>
            <a:r>
              <a:rPr lang="en-US"/>
              <a:t>Interventions</a:t>
            </a:r>
          </a:p>
          <a:p>
            <a:r>
              <a:rPr lang="en-US"/>
              <a:t>Debrief &amp; Closing</a:t>
            </a:r>
          </a:p>
          <a:p>
            <a:endParaRPr lang="en-US"/>
          </a:p>
        </p:txBody>
      </p:sp>
    </p:spTree>
    <p:extLst>
      <p:ext uri="{BB962C8B-B14F-4D97-AF65-F5344CB8AC3E}">
        <p14:creationId xmlns:p14="http://schemas.microsoft.com/office/powerpoint/2010/main" val="1949005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88AF5-351C-25D3-94CC-632667069B22}"/>
              </a:ext>
            </a:extLst>
          </p:cNvPr>
          <p:cNvSpPr>
            <a:spLocks noGrp="1"/>
          </p:cNvSpPr>
          <p:nvPr>
            <p:ph type="title"/>
          </p:nvPr>
        </p:nvSpPr>
        <p:spPr/>
        <p:txBody>
          <a:bodyPr/>
          <a:lstStyle/>
          <a:p>
            <a:r>
              <a:rPr lang="en-US"/>
              <a:t>Flooding Vulnerability </a:t>
            </a:r>
          </a:p>
        </p:txBody>
      </p:sp>
      <p:sp>
        <p:nvSpPr>
          <p:cNvPr id="11" name="Slide Number Placeholder 3">
            <a:extLst>
              <a:ext uri="{FF2B5EF4-FFF2-40B4-BE49-F238E27FC236}">
                <a16:creationId xmlns:a16="http://schemas.microsoft.com/office/drawing/2014/main" id="{4B154E58-FBED-840E-9B89-C8ED91317628}"/>
              </a:ext>
            </a:extLst>
          </p:cNvPr>
          <p:cNvSpPr>
            <a:spLocks noGrp="1"/>
          </p:cNvSpPr>
          <p:nvPr>
            <p:ph type="sldNum" sz="quarter" idx="12"/>
          </p:nvPr>
        </p:nvSpPr>
        <p:spPr/>
        <p:txBody>
          <a:bodyPr/>
          <a:lstStyle/>
          <a:p>
            <a:fld id="{A369C6C0-0DC4-44C4-B8BB-8CC4BD6D1597}" type="slidenum">
              <a:rPr lang="en-US" smtClean="0"/>
              <a:pPr/>
              <a:t>29</a:t>
            </a:fld>
            <a:endParaRPr lang="en-US"/>
          </a:p>
        </p:txBody>
      </p:sp>
      <p:graphicFrame>
        <p:nvGraphicFramePr>
          <p:cNvPr id="4" name="Diagram 3">
            <a:extLst>
              <a:ext uri="{FF2B5EF4-FFF2-40B4-BE49-F238E27FC236}">
                <a16:creationId xmlns:a16="http://schemas.microsoft.com/office/drawing/2014/main" id="{B7067CEF-04FF-1853-2BFE-626C4555AAE9}"/>
              </a:ext>
            </a:extLst>
          </p:cNvPr>
          <p:cNvGraphicFramePr/>
          <p:nvPr>
            <p:extLst>
              <p:ext uri="{D42A27DB-BD31-4B8C-83A1-F6EECF244321}">
                <p14:modId xmlns:p14="http://schemas.microsoft.com/office/powerpoint/2010/main" val="2071900966"/>
              </p:ext>
            </p:extLst>
          </p:nvPr>
        </p:nvGraphicFramePr>
        <p:xfrm>
          <a:off x="4283426" y="3223387"/>
          <a:ext cx="3975978" cy="3483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Rounded Corners 2">
            <a:extLst>
              <a:ext uri="{FF2B5EF4-FFF2-40B4-BE49-F238E27FC236}">
                <a16:creationId xmlns:a16="http://schemas.microsoft.com/office/drawing/2014/main" id="{69B32CDC-74D9-C3B3-86FF-4A9428BAA4A4}"/>
              </a:ext>
            </a:extLst>
          </p:cNvPr>
          <p:cNvSpPr/>
          <p:nvPr/>
        </p:nvSpPr>
        <p:spPr>
          <a:xfrm>
            <a:off x="714375" y="2087733"/>
            <a:ext cx="2343150" cy="914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Vulnerability</a:t>
            </a:r>
          </a:p>
        </p:txBody>
      </p:sp>
      <p:sp>
        <p:nvSpPr>
          <p:cNvPr id="5" name="Rectangle: Rounded Corners 4">
            <a:extLst>
              <a:ext uri="{FF2B5EF4-FFF2-40B4-BE49-F238E27FC236}">
                <a16:creationId xmlns:a16="http://schemas.microsoft.com/office/drawing/2014/main" id="{6406EA32-3A2A-32E5-743F-AECE32B016D6}"/>
              </a:ext>
            </a:extLst>
          </p:cNvPr>
          <p:cNvSpPr/>
          <p:nvPr/>
        </p:nvSpPr>
        <p:spPr>
          <a:xfrm>
            <a:off x="3724275" y="2087733"/>
            <a:ext cx="2343150" cy="9144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a:solidFill>
                  <a:schemeClr val="bg2">
                    <a:lumMod val="10000"/>
                  </a:schemeClr>
                </a:solidFill>
              </a:rPr>
              <a:t>Sensitivity</a:t>
            </a:r>
          </a:p>
        </p:txBody>
      </p:sp>
      <p:sp>
        <p:nvSpPr>
          <p:cNvPr id="6" name="Rectangle: Rounded Corners 5">
            <a:extLst>
              <a:ext uri="{FF2B5EF4-FFF2-40B4-BE49-F238E27FC236}">
                <a16:creationId xmlns:a16="http://schemas.microsoft.com/office/drawing/2014/main" id="{A05CE28E-151D-E075-8543-C1E4B3987736}"/>
              </a:ext>
            </a:extLst>
          </p:cNvPr>
          <p:cNvSpPr/>
          <p:nvPr/>
        </p:nvSpPr>
        <p:spPr>
          <a:xfrm>
            <a:off x="6686550" y="2087733"/>
            <a:ext cx="2343150" cy="9144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a:solidFill>
                  <a:schemeClr val="bg2">
                    <a:lumMod val="10000"/>
                  </a:schemeClr>
                </a:solidFill>
              </a:rPr>
              <a:t>Exposure</a:t>
            </a:r>
          </a:p>
        </p:txBody>
      </p:sp>
      <p:sp>
        <p:nvSpPr>
          <p:cNvPr id="7" name="Rectangle: Rounded Corners 6">
            <a:extLst>
              <a:ext uri="{FF2B5EF4-FFF2-40B4-BE49-F238E27FC236}">
                <a16:creationId xmlns:a16="http://schemas.microsoft.com/office/drawing/2014/main" id="{2FC72576-612B-C975-76C0-B9157773275F}"/>
              </a:ext>
            </a:extLst>
          </p:cNvPr>
          <p:cNvSpPr/>
          <p:nvPr/>
        </p:nvSpPr>
        <p:spPr>
          <a:xfrm>
            <a:off x="9444038" y="2087733"/>
            <a:ext cx="2343150" cy="9144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t>Ability to Cope</a:t>
            </a:r>
          </a:p>
        </p:txBody>
      </p:sp>
      <p:sp>
        <p:nvSpPr>
          <p:cNvPr id="8" name="TextBox 7">
            <a:extLst>
              <a:ext uri="{FF2B5EF4-FFF2-40B4-BE49-F238E27FC236}">
                <a16:creationId xmlns:a16="http://schemas.microsoft.com/office/drawing/2014/main" id="{9E33A465-4A8A-9A49-CD6C-486B924439D9}"/>
              </a:ext>
            </a:extLst>
          </p:cNvPr>
          <p:cNvSpPr txBox="1"/>
          <p:nvPr/>
        </p:nvSpPr>
        <p:spPr>
          <a:xfrm>
            <a:off x="6102993" y="2087733"/>
            <a:ext cx="490840" cy="830997"/>
          </a:xfrm>
          <a:prstGeom prst="rect">
            <a:avLst/>
          </a:prstGeom>
          <a:noFill/>
        </p:spPr>
        <p:txBody>
          <a:bodyPr wrap="none" rtlCol="0">
            <a:spAutoFit/>
          </a:bodyPr>
          <a:lstStyle/>
          <a:p>
            <a:r>
              <a:rPr lang="en-US" sz="4800"/>
              <a:t>+</a:t>
            </a:r>
            <a:endParaRPr lang="en-US"/>
          </a:p>
        </p:txBody>
      </p:sp>
      <p:sp>
        <p:nvSpPr>
          <p:cNvPr id="9" name="TextBox 8">
            <a:extLst>
              <a:ext uri="{FF2B5EF4-FFF2-40B4-BE49-F238E27FC236}">
                <a16:creationId xmlns:a16="http://schemas.microsoft.com/office/drawing/2014/main" id="{C1753B78-5F4E-232A-B358-E02F1C85656B}"/>
              </a:ext>
            </a:extLst>
          </p:cNvPr>
          <p:cNvSpPr txBox="1"/>
          <p:nvPr/>
        </p:nvSpPr>
        <p:spPr>
          <a:xfrm>
            <a:off x="9035172" y="1973433"/>
            <a:ext cx="441146" cy="1015663"/>
          </a:xfrm>
          <a:prstGeom prst="rect">
            <a:avLst/>
          </a:prstGeom>
          <a:noFill/>
        </p:spPr>
        <p:txBody>
          <a:bodyPr wrap="none" rtlCol="0">
            <a:spAutoFit/>
          </a:bodyPr>
          <a:lstStyle/>
          <a:p>
            <a:r>
              <a:rPr lang="en-US" sz="6000"/>
              <a:t>-</a:t>
            </a:r>
            <a:endParaRPr lang="en-US"/>
          </a:p>
        </p:txBody>
      </p:sp>
      <p:sp>
        <p:nvSpPr>
          <p:cNvPr id="10" name="TextBox 9">
            <a:extLst>
              <a:ext uri="{FF2B5EF4-FFF2-40B4-BE49-F238E27FC236}">
                <a16:creationId xmlns:a16="http://schemas.microsoft.com/office/drawing/2014/main" id="{250A9921-70B3-16F1-7B66-A35918BEB16A}"/>
              </a:ext>
            </a:extLst>
          </p:cNvPr>
          <p:cNvSpPr txBox="1"/>
          <p:nvPr/>
        </p:nvSpPr>
        <p:spPr>
          <a:xfrm>
            <a:off x="3107381" y="2087733"/>
            <a:ext cx="490840" cy="830997"/>
          </a:xfrm>
          <a:prstGeom prst="rect">
            <a:avLst/>
          </a:prstGeom>
          <a:noFill/>
        </p:spPr>
        <p:txBody>
          <a:bodyPr wrap="none" rtlCol="0">
            <a:spAutoFit/>
          </a:bodyPr>
          <a:lstStyle/>
          <a:p>
            <a:r>
              <a:rPr lang="en-US" sz="4800"/>
              <a:t>=</a:t>
            </a:r>
            <a:endParaRPr lang="en-US"/>
          </a:p>
        </p:txBody>
      </p:sp>
      <p:sp>
        <p:nvSpPr>
          <p:cNvPr id="12" name="TextBox 11">
            <a:extLst>
              <a:ext uri="{FF2B5EF4-FFF2-40B4-BE49-F238E27FC236}">
                <a16:creationId xmlns:a16="http://schemas.microsoft.com/office/drawing/2014/main" id="{B3C3EFB8-4738-C8AA-9ACE-23823496F884}"/>
              </a:ext>
            </a:extLst>
          </p:cNvPr>
          <p:cNvSpPr txBox="1"/>
          <p:nvPr/>
        </p:nvSpPr>
        <p:spPr>
          <a:xfrm>
            <a:off x="7005538" y="2945079"/>
            <a:ext cx="1988659" cy="369332"/>
          </a:xfrm>
          <a:prstGeom prst="rect">
            <a:avLst/>
          </a:prstGeom>
          <a:noFill/>
        </p:spPr>
        <p:txBody>
          <a:bodyPr wrap="square" rtlCol="0">
            <a:spAutoFit/>
          </a:bodyPr>
          <a:lstStyle/>
          <a:p>
            <a:r>
              <a:rPr lang="en-US"/>
              <a:t>Where you are</a:t>
            </a:r>
          </a:p>
        </p:txBody>
      </p:sp>
      <p:sp>
        <p:nvSpPr>
          <p:cNvPr id="13" name="TextBox 12">
            <a:extLst>
              <a:ext uri="{FF2B5EF4-FFF2-40B4-BE49-F238E27FC236}">
                <a16:creationId xmlns:a16="http://schemas.microsoft.com/office/drawing/2014/main" id="{CB73AAC2-48C9-D681-2F28-67CAB157E1EB}"/>
              </a:ext>
            </a:extLst>
          </p:cNvPr>
          <p:cNvSpPr txBox="1"/>
          <p:nvPr/>
        </p:nvSpPr>
        <p:spPr>
          <a:xfrm>
            <a:off x="3923930" y="2945079"/>
            <a:ext cx="1874620" cy="646331"/>
          </a:xfrm>
          <a:prstGeom prst="rect">
            <a:avLst/>
          </a:prstGeom>
          <a:noFill/>
        </p:spPr>
        <p:txBody>
          <a:bodyPr wrap="square" rtlCol="0">
            <a:spAutoFit/>
          </a:bodyPr>
          <a:lstStyle/>
          <a:p>
            <a:r>
              <a:rPr lang="en-US"/>
              <a:t>Who you are, what you do</a:t>
            </a:r>
          </a:p>
        </p:txBody>
      </p:sp>
      <p:sp>
        <p:nvSpPr>
          <p:cNvPr id="14" name="TextBox 13">
            <a:extLst>
              <a:ext uri="{FF2B5EF4-FFF2-40B4-BE49-F238E27FC236}">
                <a16:creationId xmlns:a16="http://schemas.microsoft.com/office/drawing/2014/main" id="{07CE461E-C447-0B7D-88F6-568A881FF64F}"/>
              </a:ext>
            </a:extLst>
          </p:cNvPr>
          <p:cNvSpPr txBox="1"/>
          <p:nvPr/>
        </p:nvSpPr>
        <p:spPr>
          <a:xfrm>
            <a:off x="9728991" y="2989096"/>
            <a:ext cx="1773245" cy="646331"/>
          </a:xfrm>
          <a:prstGeom prst="rect">
            <a:avLst/>
          </a:prstGeom>
          <a:noFill/>
        </p:spPr>
        <p:txBody>
          <a:bodyPr wrap="square" rtlCol="0">
            <a:spAutoFit/>
          </a:bodyPr>
          <a:lstStyle/>
          <a:p>
            <a:r>
              <a:rPr lang="en-US"/>
              <a:t>What you have access to</a:t>
            </a:r>
          </a:p>
        </p:txBody>
      </p:sp>
    </p:spTree>
    <p:extLst>
      <p:ext uri="{BB962C8B-B14F-4D97-AF65-F5344CB8AC3E}">
        <p14:creationId xmlns:p14="http://schemas.microsoft.com/office/powerpoint/2010/main" val="246905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3</a:t>
            </a:fld>
            <a:endParaRPr lang="en-US"/>
          </a:p>
        </p:txBody>
      </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vert="horz" lIns="91440" tIns="45720" rIns="91440" bIns="45720" rtlCol="0" anchor="t">
            <a:normAutofit/>
          </a:bodyPr>
          <a:lstStyle/>
          <a:p>
            <a:r>
              <a:rPr lang="en-US"/>
              <a:t>Why do we care? Climate Change &amp; Flooding </a:t>
            </a:r>
          </a:p>
          <a:p>
            <a:r>
              <a:rPr lang="en-US"/>
              <a:t>The common types of floods</a:t>
            </a:r>
          </a:p>
          <a:p>
            <a:r>
              <a:rPr lang="en-US"/>
              <a:t>Break!</a:t>
            </a:r>
          </a:p>
          <a:p>
            <a:pPr>
              <a:buSzPct val="114999"/>
            </a:pPr>
            <a:r>
              <a:rPr lang="en-US">
                <a:latin typeface="TW Cen MT"/>
              </a:rPr>
              <a:t>Exploring flooding vulnerability in Cambridge</a:t>
            </a:r>
            <a:endParaRPr lang="en-US"/>
          </a:p>
          <a:p>
            <a:r>
              <a:rPr lang="en-US"/>
              <a:t>Interventions</a:t>
            </a:r>
          </a:p>
          <a:p>
            <a:r>
              <a:rPr lang="en-US"/>
              <a:t>Debrief &amp; Closing</a:t>
            </a:r>
          </a:p>
          <a:p>
            <a:endParaRPr lang="en-US"/>
          </a:p>
        </p:txBody>
      </p:sp>
    </p:spTree>
    <p:extLst>
      <p:ext uri="{BB962C8B-B14F-4D97-AF65-F5344CB8AC3E}">
        <p14:creationId xmlns:p14="http://schemas.microsoft.com/office/powerpoint/2010/main" val="3306207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88AF5-351C-25D3-94CC-632667069B22}"/>
              </a:ext>
            </a:extLst>
          </p:cNvPr>
          <p:cNvSpPr>
            <a:spLocks noGrp="1"/>
          </p:cNvSpPr>
          <p:nvPr>
            <p:ph type="title"/>
          </p:nvPr>
        </p:nvSpPr>
        <p:spPr>
          <a:xfrm>
            <a:off x="1746912" y="365125"/>
            <a:ext cx="9606887" cy="1325563"/>
          </a:xfrm>
        </p:spPr>
        <p:txBody>
          <a:bodyPr/>
          <a:lstStyle/>
          <a:p>
            <a:pPr algn="l"/>
            <a:r>
              <a:rPr lang="en-US"/>
              <a:t>Some people are more sensitive to flooding</a:t>
            </a:r>
          </a:p>
        </p:txBody>
      </p:sp>
      <p:sp>
        <p:nvSpPr>
          <p:cNvPr id="3" name="Slide Number Placeholder 3">
            <a:extLst>
              <a:ext uri="{FF2B5EF4-FFF2-40B4-BE49-F238E27FC236}">
                <a16:creationId xmlns:a16="http://schemas.microsoft.com/office/drawing/2014/main" id="{3B39D061-AA9E-B36B-024C-B398E6A7779C}"/>
              </a:ext>
            </a:extLst>
          </p:cNvPr>
          <p:cNvSpPr>
            <a:spLocks noGrp="1"/>
          </p:cNvSpPr>
          <p:nvPr>
            <p:ph type="sldNum" sz="quarter" idx="12"/>
          </p:nvPr>
        </p:nvSpPr>
        <p:spPr/>
        <p:txBody>
          <a:bodyPr/>
          <a:lstStyle/>
          <a:p>
            <a:fld id="{A369C6C0-0DC4-44C4-B8BB-8CC4BD6D1597}" type="slidenum">
              <a:rPr lang="en-US" smtClean="0"/>
              <a:pPr/>
              <a:t>30</a:t>
            </a:fld>
            <a:endParaRPr lang="en-US"/>
          </a:p>
        </p:txBody>
      </p:sp>
      <p:sp>
        <p:nvSpPr>
          <p:cNvPr id="16" name="TextBox 15">
            <a:extLst>
              <a:ext uri="{FF2B5EF4-FFF2-40B4-BE49-F238E27FC236}">
                <a16:creationId xmlns:a16="http://schemas.microsoft.com/office/drawing/2014/main" id="{2EC92424-F6DA-FF4E-6888-1C09D46A69C6}"/>
              </a:ext>
            </a:extLst>
          </p:cNvPr>
          <p:cNvSpPr txBox="1"/>
          <p:nvPr/>
        </p:nvSpPr>
        <p:spPr>
          <a:xfrm>
            <a:off x="1254642" y="3244334"/>
            <a:ext cx="11313042" cy="369332"/>
          </a:xfrm>
          <a:prstGeom prst="rect">
            <a:avLst/>
          </a:prstGeom>
          <a:noFill/>
        </p:spPr>
        <p:txBody>
          <a:bodyPr wrap="square">
            <a:spAutoFit/>
          </a:bodyPr>
          <a:lstStyle/>
          <a:p>
            <a:r>
              <a:rPr lang="en-US" b="0">
                <a:effectLst/>
              </a:rPr>
              <a:t> </a:t>
            </a:r>
            <a:endParaRPr lang="en-US"/>
          </a:p>
        </p:txBody>
      </p:sp>
      <p:sp>
        <p:nvSpPr>
          <p:cNvPr id="20" name="TextBox 19">
            <a:extLst>
              <a:ext uri="{FF2B5EF4-FFF2-40B4-BE49-F238E27FC236}">
                <a16:creationId xmlns:a16="http://schemas.microsoft.com/office/drawing/2014/main" id="{415C1197-3C14-16DF-889D-EA82508322BF}"/>
              </a:ext>
            </a:extLst>
          </p:cNvPr>
          <p:cNvSpPr txBox="1"/>
          <p:nvPr/>
        </p:nvSpPr>
        <p:spPr>
          <a:xfrm>
            <a:off x="1254642" y="3244334"/>
            <a:ext cx="11313042" cy="369332"/>
          </a:xfrm>
          <a:prstGeom prst="rect">
            <a:avLst/>
          </a:prstGeom>
          <a:noFill/>
        </p:spPr>
        <p:txBody>
          <a:bodyPr wrap="square">
            <a:spAutoFit/>
          </a:bodyPr>
          <a:lstStyle/>
          <a:p>
            <a:r>
              <a:rPr lang="en-US"/>
              <a:t> </a:t>
            </a:r>
          </a:p>
        </p:txBody>
      </p:sp>
      <p:graphicFrame>
        <p:nvGraphicFramePr>
          <p:cNvPr id="23" name="Diagram 22">
            <a:extLst>
              <a:ext uri="{FF2B5EF4-FFF2-40B4-BE49-F238E27FC236}">
                <a16:creationId xmlns:a16="http://schemas.microsoft.com/office/drawing/2014/main" id="{84FDF883-2C67-FB50-1211-71009B8A0174}"/>
              </a:ext>
            </a:extLst>
          </p:cNvPr>
          <p:cNvGraphicFramePr/>
          <p:nvPr>
            <p:extLst>
              <p:ext uri="{D42A27DB-BD31-4B8C-83A1-F6EECF244321}">
                <p14:modId xmlns:p14="http://schemas.microsoft.com/office/powerpoint/2010/main" val="427932856"/>
              </p:ext>
            </p:extLst>
          </p:nvPr>
        </p:nvGraphicFramePr>
        <p:xfrm>
          <a:off x="666750" y="1790700"/>
          <a:ext cx="70993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8" name="Diagram 27">
            <a:extLst>
              <a:ext uri="{FF2B5EF4-FFF2-40B4-BE49-F238E27FC236}">
                <a16:creationId xmlns:a16="http://schemas.microsoft.com/office/drawing/2014/main" id="{1AB12D9B-5199-8BF6-05C6-4EE8B9BFDE99}"/>
              </a:ext>
            </a:extLst>
          </p:cNvPr>
          <p:cNvGraphicFramePr/>
          <p:nvPr>
            <p:extLst>
              <p:ext uri="{D42A27DB-BD31-4B8C-83A1-F6EECF244321}">
                <p14:modId xmlns:p14="http://schemas.microsoft.com/office/powerpoint/2010/main" val="2298945075"/>
              </p:ext>
            </p:extLst>
          </p:nvPr>
        </p:nvGraphicFramePr>
        <p:xfrm>
          <a:off x="7766050" y="1931850"/>
          <a:ext cx="3974573" cy="42505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026549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8893E-A7E3-346E-4DBD-FCAF8F0B0F2A}"/>
              </a:ext>
            </a:extLst>
          </p:cNvPr>
          <p:cNvSpPr>
            <a:spLocks noGrp="1"/>
          </p:cNvSpPr>
          <p:nvPr>
            <p:ph type="title"/>
          </p:nvPr>
        </p:nvSpPr>
        <p:spPr>
          <a:xfrm>
            <a:off x="1510517" y="338509"/>
            <a:ext cx="10373299" cy="934865"/>
          </a:xfrm>
        </p:spPr>
        <p:txBody>
          <a:bodyPr anchor="b">
            <a:normAutofit/>
          </a:bodyPr>
          <a:lstStyle/>
          <a:p>
            <a:r>
              <a:rPr lang="en-US"/>
              <a:t>Some areas are more exposed to flooding</a:t>
            </a:r>
          </a:p>
        </p:txBody>
      </p:sp>
      <p:sp>
        <p:nvSpPr>
          <p:cNvPr id="3" name="Content Placeholder 2">
            <a:extLst>
              <a:ext uri="{FF2B5EF4-FFF2-40B4-BE49-F238E27FC236}">
                <a16:creationId xmlns:a16="http://schemas.microsoft.com/office/drawing/2014/main" id="{7E65095F-9230-4DF6-D3A3-64F99C3509C6}"/>
              </a:ext>
            </a:extLst>
          </p:cNvPr>
          <p:cNvSpPr>
            <a:spLocks noGrp="1"/>
          </p:cNvSpPr>
          <p:nvPr>
            <p:ph idx="1"/>
          </p:nvPr>
        </p:nvSpPr>
        <p:spPr/>
        <p:txBody>
          <a:bodyPr vert="horz" lIns="91440" tIns="45720" rIns="91440" bIns="45720" rtlCol="0" anchor="t">
            <a:normAutofit/>
          </a:bodyPr>
          <a:lstStyle/>
          <a:p>
            <a:endParaRPr lang="en-US" sz="1300">
              <a:latin typeface="Tw Cen MT" panose="020B0602020104020603"/>
            </a:endParaRPr>
          </a:p>
          <a:p>
            <a:endParaRPr lang="en-US" sz="1300"/>
          </a:p>
          <a:p>
            <a:endParaRPr lang="en-US" sz="1300"/>
          </a:p>
        </p:txBody>
      </p:sp>
      <p:sp>
        <p:nvSpPr>
          <p:cNvPr id="4" name="Slide Number Placeholder 3">
            <a:extLst>
              <a:ext uri="{FF2B5EF4-FFF2-40B4-BE49-F238E27FC236}">
                <a16:creationId xmlns:a16="http://schemas.microsoft.com/office/drawing/2014/main" id="{267F060D-803D-B687-066E-E22955A10F04}"/>
              </a:ext>
            </a:extLst>
          </p:cNvPr>
          <p:cNvSpPr>
            <a:spLocks noGrp="1"/>
          </p:cNvSpPr>
          <p:nvPr>
            <p:ph type="sldNum" sz="quarter" idx="12"/>
          </p:nvPr>
        </p:nvSpPr>
        <p:spPr/>
        <p:txBody>
          <a:bodyPr>
            <a:normAutofit/>
          </a:bodyPr>
          <a:lstStyle/>
          <a:p>
            <a:pPr>
              <a:spcAft>
                <a:spcPts val="600"/>
              </a:spcAft>
            </a:pPr>
            <a:fld id="{A369C6C0-0DC4-44C4-B8BB-8CC4BD6D1597}" type="slidenum">
              <a:rPr lang="en-US" smtClean="0"/>
              <a:pPr>
                <a:spcAft>
                  <a:spcPts val="600"/>
                </a:spcAft>
              </a:pPr>
              <a:t>31</a:t>
            </a:fld>
            <a:endParaRPr lang="en-US"/>
          </a:p>
        </p:txBody>
      </p:sp>
      <p:pic>
        <p:nvPicPr>
          <p:cNvPr id="1030" name="Picture 6" descr="Impervious Surface | Durham, NC">
            <a:extLst>
              <a:ext uri="{FF2B5EF4-FFF2-40B4-BE49-F238E27FC236}">
                <a16:creationId xmlns:a16="http://schemas.microsoft.com/office/drawing/2014/main" id="{425D053A-3DBF-DDFF-49FE-5B81149CA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729" y="1452603"/>
            <a:ext cx="4338197" cy="50973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B259068-B4DF-CB52-089C-ECD10D79540B}"/>
              </a:ext>
            </a:extLst>
          </p:cNvPr>
          <p:cNvSpPr txBox="1"/>
          <p:nvPr/>
        </p:nvSpPr>
        <p:spPr>
          <a:xfrm>
            <a:off x="1049729" y="6524770"/>
            <a:ext cx="3311163" cy="369332"/>
          </a:xfrm>
          <a:prstGeom prst="rect">
            <a:avLst/>
          </a:prstGeom>
          <a:noFill/>
        </p:spPr>
        <p:txBody>
          <a:bodyPr wrap="none" rtlCol="0">
            <a:spAutoFit/>
          </a:bodyPr>
          <a:lstStyle/>
          <a:p>
            <a:r>
              <a:rPr lang="en-US"/>
              <a:t>Image source: City of Durham, NC</a:t>
            </a:r>
          </a:p>
        </p:txBody>
      </p:sp>
      <p:pic>
        <p:nvPicPr>
          <p:cNvPr id="8" name="Picture 7">
            <a:extLst>
              <a:ext uri="{FF2B5EF4-FFF2-40B4-BE49-F238E27FC236}">
                <a16:creationId xmlns:a16="http://schemas.microsoft.com/office/drawing/2014/main" id="{E1E49401-7F46-2346-30DA-396516942082}"/>
              </a:ext>
            </a:extLst>
          </p:cNvPr>
          <p:cNvPicPr>
            <a:picLocks noChangeAspect="1"/>
          </p:cNvPicPr>
          <p:nvPr/>
        </p:nvPicPr>
        <p:blipFill rotWithShape="1">
          <a:blip r:embed="rId4"/>
          <a:srcRect r="1963"/>
          <a:stretch/>
        </p:blipFill>
        <p:spPr>
          <a:xfrm>
            <a:off x="5594768" y="2260921"/>
            <a:ext cx="6292432" cy="3337386"/>
          </a:xfrm>
          <a:prstGeom prst="rect">
            <a:avLst/>
          </a:prstGeom>
        </p:spPr>
      </p:pic>
      <p:sp>
        <p:nvSpPr>
          <p:cNvPr id="9" name="TextBox 8">
            <a:extLst>
              <a:ext uri="{FF2B5EF4-FFF2-40B4-BE49-F238E27FC236}">
                <a16:creationId xmlns:a16="http://schemas.microsoft.com/office/drawing/2014/main" id="{6D9F5B38-9AD5-D424-5BBD-173FD11404A3}"/>
              </a:ext>
            </a:extLst>
          </p:cNvPr>
          <p:cNvSpPr txBox="1"/>
          <p:nvPr/>
        </p:nvSpPr>
        <p:spPr>
          <a:xfrm>
            <a:off x="7249620" y="6178209"/>
            <a:ext cx="4315709" cy="646331"/>
          </a:xfrm>
          <a:prstGeom prst="rect">
            <a:avLst/>
          </a:prstGeom>
          <a:noFill/>
        </p:spPr>
        <p:txBody>
          <a:bodyPr wrap="square" rtlCol="0">
            <a:spAutoFit/>
          </a:bodyPr>
          <a:lstStyle/>
          <a:p>
            <a:pPr algn="r"/>
            <a:r>
              <a:rPr lang="en-US"/>
              <a:t>Image source: Vermont, Agency of Commerce &amp; Community Development</a:t>
            </a:r>
          </a:p>
        </p:txBody>
      </p:sp>
    </p:spTree>
    <p:extLst>
      <p:ext uri="{BB962C8B-B14F-4D97-AF65-F5344CB8AC3E}">
        <p14:creationId xmlns:p14="http://schemas.microsoft.com/office/powerpoint/2010/main" val="353551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28CDE7-39C4-F5CD-E4CB-57A7BF6623E8}"/>
              </a:ext>
            </a:extLst>
          </p:cNvPr>
          <p:cNvSpPr>
            <a:spLocks noGrp="1"/>
          </p:cNvSpPr>
          <p:nvPr>
            <p:ph type="title"/>
          </p:nvPr>
        </p:nvSpPr>
        <p:spPr/>
        <p:txBody>
          <a:bodyPr anchor="b">
            <a:normAutofit/>
          </a:bodyPr>
          <a:lstStyle/>
          <a:p>
            <a:pPr marL="914400"/>
            <a:r>
              <a:rPr lang="en-US"/>
              <a:t>Activity: Exploring flooding vulnerability in Cambridge</a:t>
            </a:r>
          </a:p>
        </p:txBody>
      </p:sp>
      <p:sp>
        <p:nvSpPr>
          <p:cNvPr id="6" name="Content Placeholder 5">
            <a:extLst>
              <a:ext uri="{FF2B5EF4-FFF2-40B4-BE49-F238E27FC236}">
                <a16:creationId xmlns:a16="http://schemas.microsoft.com/office/drawing/2014/main" id="{D5181A4C-DA60-89D3-240D-A591716324F7}"/>
              </a:ext>
            </a:extLst>
          </p:cNvPr>
          <p:cNvSpPr>
            <a:spLocks noGrp="1"/>
          </p:cNvSpPr>
          <p:nvPr>
            <p:ph idx="1"/>
          </p:nvPr>
        </p:nvSpPr>
        <p:spPr>
          <a:xfrm>
            <a:off x="838200" y="1825625"/>
            <a:ext cx="5464126" cy="4351338"/>
          </a:xfrm>
        </p:spPr>
        <p:txBody>
          <a:bodyPr vert="horz" lIns="91440" tIns="45720" rIns="91440" bIns="45720" rtlCol="0" anchor="t">
            <a:noAutofit/>
          </a:bodyPr>
          <a:lstStyle/>
          <a:p>
            <a:pPr marL="0" indent="0">
              <a:buNone/>
            </a:pPr>
            <a:r>
              <a:rPr lang="en-US"/>
              <a:t>On a map, we will look at which areas of Cambridge we think are more susceptible to flooding, and match that with the Flood Viewer</a:t>
            </a:r>
          </a:p>
          <a:p>
            <a:pPr marL="0" indent="0">
              <a:spcBef>
                <a:spcPts val="1200"/>
              </a:spcBef>
              <a:buNone/>
            </a:pPr>
            <a:r>
              <a:rPr lang="en-US">
                <a:ea typeface="+mn-lt"/>
                <a:cs typeface="+mn-lt"/>
                <a:hlinkClick r:id="rId4"/>
              </a:rPr>
              <a:t>Understanding Flood Risks &amp; Protecting Your Property - City of Cambridge, MA (cambridgema.gov)</a:t>
            </a:r>
            <a:endParaRPr lang="en-US"/>
          </a:p>
        </p:txBody>
      </p:sp>
      <p:sp>
        <p:nvSpPr>
          <p:cNvPr id="4" name="Slide Number Placeholder 3">
            <a:extLst>
              <a:ext uri="{FF2B5EF4-FFF2-40B4-BE49-F238E27FC236}">
                <a16:creationId xmlns:a16="http://schemas.microsoft.com/office/drawing/2014/main" id="{351B1DF1-D991-BFB8-9BAD-58E2389DC6B2}"/>
              </a:ext>
            </a:extLst>
          </p:cNvPr>
          <p:cNvSpPr>
            <a:spLocks noGrp="1"/>
          </p:cNvSpPr>
          <p:nvPr>
            <p:ph type="sldNum" sz="quarter" idx="12"/>
          </p:nvPr>
        </p:nvSpPr>
        <p:spPr/>
        <p:txBody>
          <a:bodyPr>
            <a:normAutofit/>
          </a:bodyPr>
          <a:lstStyle/>
          <a:p>
            <a:pPr>
              <a:spcAft>
                <a:spcPts val="600"/>
              </a:spcAft>
            </a:pPr>
            <a:fld id="{A369C6C0-0DC4-44C4-B8BB-8CC4BD6D1597}" type="slidenum">
              <a:rPr lang="en-US">
                <a:solidFill>
                  <a:schemeClr val="tx1">
                    <a:lumMod val="50000"/>
                    <a:lumOff val="50000"/>
                  </a:schemeClr>
                </a:solidFill>
              </a:rPr>
              <a:pPr>
                <a:spcAft>
                  <a:spcPts val="600"/>
                </a:spcAft>
              </a:pPr>
              <a:t>32</a:t>
            </a:fld>
            <a:endParaRPr lang="en-US">
              <a:solidFill>
                <a:schemeClr val="tx1">
                  <a:lumMod val="50000"/>
                  <a:lumOff val="50000"/>
                </a:schemeClr>
              </a:solidFill>
            </a:endParaRPr>
          </a:p>
        </p:txBody>
      </p:sp>
      <p:grpSp>
        <p:nvGrpSpPr>
          <p:cNvPr id="10" name="Group 9">
            <a:extLst>
              <a:ext uri="{FF2B5EF4-FFF2-40B4-BE49-F238E27FC236}">
                <a16:creationId xmlns:a16="http://schemas.microsoft.com/office/drawing/2014/main" id="{7E5D12D9-E869-A03F-1781-3DBDA43AC69B}"/>
              </a:ext>
            </a:extLst>
          </p:cNvPr>
          <p:cNvGrpSpPr/>
          <p:nvPr/>
        </p:nvGrpSpPr>
        <p:grpSpPr>
          <a:xfrm>
            <a:off x="5334000" y="1825625"/>
            <a:ext cx="6858000" cy="3773318"/>
            <a:chOff x="5334000" y="1825625"/>
            <a:chExt cx="6858000" cy="3773318"/>
          </a:xfrm>
        </p:grpSpPr>
        <p:pic>
          <p:nvPicPr>
            <p:cNvPr id="9" name="Picture 8">
              <a:extLst>
                <a:ext uri="{FF2B5EF4-FFF2-40B4-BE49-F238E27FC236}">
                  <a16:creationId xmlns:a16="http://schemas.microsoft.com/office/drawing/2014/main" id="{EC4D4653-914A-55D6-D8E4-BA06A144DD48}"/>
                </a:ext>
              </a:extLst>
            </p:cNvPr>
            <p:cNvPicPr>
              <a:picLocks noChangeAspect="1"/>
            </p:cNvPicPr>
            <p:nvPr/>
          </p:nvPicPr>
          <p:blipFill rotWithShape="1">
            <a:blip r:embed="rId5"/>
            <a:srcRect l="4711" r="5340" b="9726"/>
            <a:stretch/>
          </p:blipFill>
          <p:spPr>
            <a:xfrm>
              <a:off x="6935373" y="2384476"/>
              <a:ext cx="3685735" cy="2089051"/>
            </a:xfrm>
            <a:prstGeom prst="rect">
              <a:avLst/>
            </a:prstGeom>
          </p:spPr>
        </p:pic>
        <p:pic>
          <p:nvPicPr>
            <p:cNvPr id="7" name="Graphic 6">
              <a:extLst>
                <a:ext uri="{FF2B5EF4-FFF2-40B4-BE49-F238E27FC236}">
                  <a16:creationId xmlns:a16="http://schemas.microsoft.com/office/drawing/2014/main" id="{3D83CA6C-2D11-E22C-6EBC-826C8CA9F95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26621" b="18359"/>
            <a:stretch/>
          </p:blipFill>
          <p:spPr>
            <a:xfrm>
              <a:off x="5334000" y="1825625"/>
              <a:ext cx="6858000" cy="3773318"/>
            </a:xfrm>
            <a:prstGeom prst="rect">
              <a:avLst/>
            </a:prstGeom>
          </p:spPr>
        </p:pic>
      </p:grpSp>
    </p:spTree>
    <p:extLst>
      <p:ext uri="{BB962C8B-B14F-4D97-AF65-F5344CB8AC3E}">
        <p14:creationId xmlns:p14="http://schemas.microsoft.com/office/powerpoint/2010/main" val="267847205"/>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33</a:t>
            </a:fld>
            <a:endParaRPr lang="en-US"/>
          </a:p>
        </p:txBody>
      </p:sp>
      <p:grpSp>
        <p:nvGrpSpPr>
          <p:cNvPr id="7" name="Group 6">
            <a:extLst>
              <a:ext uri="{FF2B5EF4-FFF2-40B4-BE49-F238E27FC236}">
                <a16:creationId xmlns:a16="http://schemas.microsoft.com/office/drawing/2014/main" id="{BA8854CD-2CC5-E329-BE92-D3DBF9B64025}"/>
              </a:ext>
            </a:extLst>
          </p:cNvPr>
          <p:cNvGrpSpPr/>
          <p:nvPr/>
        </p:nvGrpSpPr>
        <p:grpSpPr>
          <a:xfrm>
            <a:off x="838200" y="3416182"/>
            <a:ext cx="10601324" cy="1325564"/>
            <a:chOff x="838200" y="1907237"/>
            <a:chExt cx="10601324" cy="1325564"/>
          </a:xfrm>
        </p:grpSpPr>
        <p:sp>
          <p:nvSpPr>
            <p:cNvPr id="5" name="Rectangle 4">
              <a:extLst>
                <a:ext uri="{FF2B5EF4-FFF2-40B4-BE49-F238E27FC236}">
                  <a16:creationId xmlns:a16="http://schemas.microsoft.com/office/drawing/2014/main" id="{36F6CC51-377F-FE7C-B5F2-5CD9A58885B8}"/>
                </a:ext>
              </a:extLst>
            </p:cNvPr>
            <p:cNvSpPr/>
            <p:nvPr/>
          </p:nvSpPr>
          <p:spPr>
            <a:xfrm>
              <a:off x="838200" y="2233395"/>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2161895"/>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vert="horz" lIns="91440" tIns="45720" rIns="91440" bIns="45720" rtlCol="0" anchor="t">
            <a:normAutofit/>
          </a:bodyPr>
          <a:lstStyle/>
          <a:p>
            <a:r>
              <a:rPr lang="en-US"/>
              <a:t>Why do we care? Climate Change &amp; Flooding </a:t>
            </a:r>
          </a:p>
          <a:p>
            <a:r>
              <a:rPr lang="en-US"/>
              <a:t>The common types of floods</a:t>
            </a:r>
          </a:p>
          <a:p>
            <a:r>
              <a:rPr lang="en-US"/>
              <a:t>Break!</a:t>
            </a:r>
          </a:p>
          <a:p>
            <a:r>
              <a:rPr lang="en-US"/>
              <a:t>Exploring flooding vulnerability in Cambridge</a:t>
            </a:r>
          </a:p>
          <a:p>
            <a:r>
              <a:rPr lang="en-US"/>
              <a:t>Interventions</a:t>
            </a:r>
          </a:p>
          <a:p>
            <a:r>
              <a:rPr lang="en-US"/>
              <a:t>Debrief &amp; Closing</a:t>
            </a:r>
          </a:p>
          <a:p>
            <a:endParaRPr lang="en-US"/>
          </a:p>
        </p:txBody>
      </p:sp>
    </p:spTree>
    <p:extLst>
      <p:ext uri="{BB962C8B-B14F-4D97-AF65-F5344CB8AC3E}">
        <p14:creationId xmlns:p14="http://schemas.microsoft.com/office/powerpoint/2010/main" val="3878859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28CDE7-39C4-F5CD-E4CB-57A7BF6623E8}"/>
              </a:ext>
            </a:extLst>
          </p:cNvPr>
          <p:cNvSpPr>
            <a:spLocks noGrp="1"/>
          </p:cNvSpPr>
          <p:nvPr>
            <p:ph type="title"/>
          </p:nvPr>
        </p:nvSpPr>
        <p:spPr>
          <a:xfrm>
            <a:off x="1256071" y="340544"/>
            <a:ext cx="10515600" cy="1325563"/>
          </a:xfrm>
        </p:spPr>
        <p:txBody>
          <a:bodyPr/>
          <a:lstStyle/>
          <a:p>
            <a:pPr marL="914400" algn="l"/>
            <a:r>
              <a:rPr lang="en-US"/>
              <a:t>Dos &amp; Don’ts of Flooding</a:t>
            </a:r>
          </a:p>
        </p:txBody>
      </p:sp>
      <p:sp>
        <p:nvSpPr>
          <p:cNvPr id="6" name="Content Placeholder 5">
            <a:extLst>
              <a:ext uri="{FF2B5EF4-FFF2-40B4-BE49-F238E27FC236}">
                <a16:creationId xmlns:a16="http://schemas.microsoft.com/office/drawing/2014/main" id="{D5181A4C-DA60-89D3-240D-A591716324F7}"/>
              </a:ext>
            </a:extLst>
          </p:cNvPr>
          <p:cNvSpPr>
            <a:spLocks noGrp="1"/>
          </p:cNvSpPr>
          <p:nvPr>
            <p:ph idx="1"/>
          </p:nvPr>
        </p:nvSpPr>
        <p:spPr>
          <a:xfrm>
            <a:off x="838200" y="1825625"/>
            <a:ext cx="6013862" cy="4351338"/>
          </a:xfrm>
        </p:spPr>
        <p:txBody>
          <a:bodyPr vert="horz" lIns="91440" tIns="45720" rIns="91440" bIns="45720" rtlCol="0" anchor="t">
            <a:noAutofit/>
          </a:bodyPr>
          <a:lstStyle/>
          <a:p>
            <a:pPr marL="0" indent="0">
              <a:lnSpc>
                <a:spcPct val="110000"/>
              </a:lnSpc>
              <a:spcBef>
                <a:spcPts val="1200"/>
              </a:spcBef>
              <a:buNone/>
            </a:pPr>
            <a:r>
              <a:rPr lang="en-US"/>
              <a:t>Each group will receive an envelope, inside are the dos and don’ts of coping with flooding – but they’re all mixed up! </a:t>
            </a:r>
          </a:p>
          <a:p>
            <a:pPr marL="0" indent="0">
              <a:lnSpc>
                <a:spcPct val="110000"/>
              </a:lnSpc>
              <a:spcBef>
                <a:spcPts val="1200"/>
              </a:spcBef>
              <a:buNone/>
            </a:pPr>
            <a:r>
              <a:rPr lang="en-US"/>
              <a:t>Read each action and ask: </a:t>
            </a:r>
          </a:p>
          <a:p>
            <a:pPr marL="0" indent="0">
              <a:lnSpc>
                <a:spcPct val="110000"/>
              </a:lnSpc>
              <a:spcBef>
                <a:spcPts val="1200"/>
              </a:spcBef>
              <a:buNone/>
            </a:pPr>
            <a:r>
              <a:rPr lang="en-US" i="1"/>
              <a:t>Before, during, or after a flood, is this something </a:t>
            </a:r>
            <a:r>
              <a:rPr lang="en-US" b="1" i="1">
                <a:solidFill>
                  <a:schemeClr val="accent6">
                    <a:lumMod val="75000"/>
                  </a:schemeClr>
                </a:solidFill>
              </a:rPr>
              <a:t>to do </a:t>
            </a:r>
            <a:r>
              <a:rPr lang="en-US" i="1"/>
              <a:t>or</a:t>
            </a:r>
            <a:r>
              <a:rPr lang="en-US" b="1" i="1">
                <a:solidFill>
                  <a:schemeClr val="accent2"/>
                </a:solidFill>
              </a:rPr>
              <a:t> to avoid</a:t>
            </a:r>
            <a:r>
              <a:rPr lang="en-US" i="1">
                <a:solidFill>
                  <a:schemeClr val="accent2"/>
                </a:solidFill>
              </a:rPr>
              <a:t>?</a:t>
            </a:r>
          </a:p>
          <a:p>
            <a:pPr marL="0" indent="0">
              <a:lnSpc>
                <a:spcPct val="110000"/>
              </a:lnSpc>
              <a:spcBef>
                <a:spcPts val="1200"/>
              </a:spcBef>
              <a:buNone/>
            </a:pPr>
            <a:r>
              <a:rPr lang="en-US"/>
              <a:t>The first to sort all actions correctly wins!</a:t>
            </a:r>
          </a:p>
        </p:txBody>
      </p:sp>
      <p:sp>
        <p:nvSpPr>
          <p:cNvPr id="4" name="Slide Number Placeholder 3">
            <a:extLst>
              <a:ext uri="{FF2B5EF4-FFF2-40B4-BE49-F238E27FC236}">
                <a16:creationId xmlns:a16="http://schemas.microsoft.com/office/drawing/2014/main" id="{351B1DF1-D991-BFB8-9BAD-58E2389DC6B2}"/>
              </a:ext>
            </a:extLst>
          </p:cNvPr>
          <p:cNvSpPr>
            <a:spLocks noGrp="1"/>
          </p:cNvSpPr>
          <p:nvPr>
            <p:ph type="sldNum" sz="quarter" idx="12"/>
          </p:nvPr>
        </p:nvSpPr>
        <p:spPr/>
        <p:txBody>
          <a:bodyPr/>
          <a:lstStyle/>
          <a:p>
            <a:fld id="{A369C6C0-0DC4-44C4-B8BB-8CC4BD6D1597}" type="slidenum">
              <a:rPr lang="en-US" smtClean="0"/>
              <a:pPr/>
              <a:t>34</a:t>
            </a:fld>
            <a:endParaRPr lang="en-US"/>
          </a:p>
        </p:txBody>
      </p:sp>
      <p:pic>
        <p:nvPicPr>
          <p:cNvPr id="1026" name="Picture 2" descr="The Dos &amp; Don'ts of DiSC">
            <a:extLst>
              <a:ext uri="{FF2B5EF4-FFF2-40B4-BE49-F238E27FC236}">
                <a16:creationId xmlns:a16="http://schemas.microsoft.com/office/drawing/2014/main" id="{6C60CC84-56C1-6F75-9F76-035F2D0A3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2423" y="2514394"/>
            <a:ext cx="4926877" cy="323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546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F3075D-EFE3-EEED-CE6F-259D22DAEE6B}"/>
              </a:ext>
            </a:extLst>
          </p:cNvPr>
          <p:cNvSpPr>
            <a:spLocks noGrp="1"/>
          </p:cNvSpPr>
          <p:nvPr>
            <p:ph type="title"/>
          </p:nvPr>
        </p:nvSpPr>
        <p:spPr>
          <a:xfrm>
            <a:off x="1113810" y="2960716"/>
            <a:ext cx="4036334" cy="2387600"/>
          </a:xfrm>
        </p:spPr>
        <p:txBody>
          <a:bodyPr vert="horz" lIns="91440" tIns="45720" rIns="91440" bIns="45720" rtlCol="0" anchor="t">
            <a:normAutofit/>
          </a:bodyPr>
          <a:lstStyle/>
          <a:p>
            <a:pPr algn="l"/>
            <a:r>
              <a:rPr lang="en-US" sz="5400" kern="1200">
                <a:latin typeface="+mj-lt"/>
                <a:ea typeface="+mj-ea"/>
                <a:cs typeface="+mj-cs"/>
              </a:rPr>
              <a:t>During the Floods</a:t>
            </a:r>
            <a:endParaRPr lang="en-US" sz="1000" b="0" kern="1200">
              <a:latin typeface="+mj-lt"/>
            </a:endParaRP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oster of a disaster&#10;&#10;Description automatically generated">
            <a:extLst>
              <a:ext uri="{FF2B5EF4-FFF2-40B4-BE49-F238E27FC236}">
                <a16:creationId xmlns:a16="http://schemas.microsoft.com/office/drawing/2014/main" id="{7DE207A6-0E24-9425-480E-C30B79165C98}"/>
              </a:ext>
            </a:extLst>
          </p:cNvPr>
          <p:cNvPicPr>
            <a:picLocks noGrp="1" noChangeAspect="1"/>
          </p:cNvPicPr>
          <p:nvPr>
            <p:ph idx="1"/>
          </p:nvPr>
        </p:nvPicPr>
        <p:blipFill>
          <a:blip r:embed="rId2"/>
          <a:stretch>
            <a:fillRect/>
          </a:stretch>
        </p:blipFill>
        <p:spPr>
          <a:xfrm>
            <a:off x="5957597" y="666728"/>
            <a:ext cx="5465791" cy="5465791"/>
          </a:xfrm>
          <a:prstGeom prst="rect">
            <a:avLst/>
          </a:prstGeom>
        </p:spPr>
      </p:pic>
      <p:sp>
        <p:nvSpPr>
          <p:cNvPr id="4" name="Slide Number Placeholder 3">
            <a:extLst>
              <a:ext uri="{FF2B5EF4-FFF2-40B4-BE49-F238E27FC236}">
                <a16:creationId xmlns:a16="http://schemas.microsoft.com/office/drawing/2014/main" id="{CEA44B05-C4FD-F024-DA02-A81E88B4EE0F}"/>
              </a:ext>
            </a:extLst>
          </p:cNvPr>
          <p:cNvSpPr>
            <a:spLocks noGrp="1"/>
          </p:cNvSpPr>
          <p:nvPr>
            <p:ph type="sldNum" sz="quarter" idx="12"/>
          </p:nvPr>
        </p:nvSpPr>
        <p:spPr>
          <a:xfrm>
            <a:off x="8610600" y="6492240"/>
            <a:ext cx="1871749" cy="365125"/>
          </a:xfrm>
        </p:spPr>
        <p:txBody>
          <a:bodyPr vert="horz" lIns="91440" tIns="45720" rIns="91440" bIns="45720" rtlCol="0" anchor="ctr">
            <a:normAutofit/>
          </a:bodyPr>
          <a:lstStyle/>
          <a:p>
            <a:pPr algn="r">
              <a:spcAft>
                <a:spcPts val="600"/>
              </a:spcAft>
            </a:pPr>
            <a:fld id="{A369C6C0-0DC4-44C4-B8BB-8CC4BD6D1597}" type="slidenum">
              <a:rPr lang="en-US" smtClean="0">
                <a:solidFill>
                  <a:schemeClr val="tx1">
                    <a:tint val="75000"/>
                  </a:schemeClr>
                </a:solidFill>
              </a:rPr>
              <a:pPr algn="r">
                <a:spcAft>
                  <a:spcPts val="600"/>
                </a:spcAft>
              </a:pPr>
              <a:t>35</a:t>
            </a:fld>
            <a:endParaRPr lang="en-US">
              <a:solidFill>
                <a:schemeClr val="tx1">
                  <a:tint val="75000"/>
                </a:schemeClr>
              </a:solidFill>
            </a:endParaRPr>
          </a:p>
        </p:txBody>
      </p:sp>
    </p:spTree>
    <p:extLst>
      <p:ext uri="{BB962C8B-B14F-4D97-AF65-F5344CB8AC3E}">
        <p14:creationId xmlns:p14="http://schemas.microsoft.com/office/powerpoint/2010/main" val="3390712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15CA3F-13FF-AC66-33DC-52B89EEF3A4D}"/>
              </a:ext>
            </a:extLst>
          </p:cNvPr>
          <p:cNvSpPr>
            <a:spLocks noGrp="1"/>
          </p:cNvSpPr>
          <p:nvPr>
            <p:ph type="title"/>
          </p:nvPr>
        </p:nvSpPr>
        <p:spPr>
          <a:xfrm>
            <a:off x="986810" y="1972938"/>
            <a:ext cx="4699556" cy="3488266"/>
          </a:xfrm>
        </p:spPr>
        <p:txBody>
          <a:bodyPr vert="horz" lIns="91440" tIns="45720" rIns="91440" bIns="45720" rtlCol="0" anchor="t">
            <a:normAutofit fontScale="90000"/>
          </a:bodyPr>
          <a:lstStyle/>
          <a:p>
            <a:pPr algn="l"/>
            <a:r>
              <a:rPr lang="en-US" sz="5400" kern="1200">
                <a:latin typeface="+mj-lt"/>
                <a:ea typeface="+mj-ea"/>
                <a:cs typeface="+mj-cs"/>
              </a:rPr>
              <a:t>Impacts of Flooding</a:t>
            </a:r>
            <a:r>
              <a:rPr lang="en-US" sz="5400"/>
              <a:t>: How to Prepare Before the Floods</a:t>
            </a:r>
            <a:endParaRPr lang="en-US" sz="1000" b="0"/>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A9396E1-C4B5-36CB-8097-E1304584D98B}"/>
              </a:ext>
            </a:extLst>
          </p:cNvPr>
          <p:cNvPicPr>
            <a:picLocks noGrp="1" noChangeAspect="1"/>
          </p:cNvPicPr>
          <p:nvPr>
            <p:ph idx="1"/>
          </p:nvPr>
        </p:nvPicPr>
        <p:blipFill>
          <a:blip r:embed="rId2"/>
          <a:stretch>
            <a:fillRect/>
          </a:stretch>
        </p:blipFill>
        <p:spPr>
          <a:xfrm>
            <a:off x="5957597" y="666728"/>
            <a:ext cx="5465791" cy="5465791"/>
          </a:xfrm>
          <a:prstGeom prst="rect">
            <a:avLst/>
          </a:prstGeom>
        </p:spPr>
      </p:pic>
      <p:sp>
        <p:nvSpPr>
          <p:cNvPr id="4" name="Slide Number Placeholder 3">
            <a:extLst>
              <a:ext uri="{FF2B5EF4-FFF2-40B4-BE49-F238E27FC236}">
                <a16:creationId xmlns:a16="http://schemas.microsoft.com/office/drawing/2014/main" id="{0C734DC5-C837-1B62-4140-CCED888B3A0F}"/>
              </a:ext>
            </a:extLst>
          </p:cNvPr>
          <p:cNvSpPr>
            <a:spLocks noGrp="1"/>
          </p:cNvSpPr>
          <p:nvPr>
            <p:ph type="sldNum" sz="quarter" idx="12"/>
          </p:nvPr>
        </p:nvSpPr>
        <p:spPr>
          <a:xfrm>
            <a:off x="8610600" y="6492240"/>
            <a:ext cx="1871749" cy="365125"/>
          </a:xfrm>
        </p:spPr>
        <p:txBody>
          <a:bodyPr vert="horz" lIns="91440" tIns="45720" rIns="91440" bIns="45720" rtlCol="0" anchor="ctr">
            <a:normAutofit/>
          </a:bodyPr>
          <a:lstStyle/>
          <a:p>
            <a:pPr algn="r">
              <a:spcAft>
                <a:spcPts val="600"/>
              </a:spcAft>
            </a:pPr>
            <a:fld id="{A369C6C0-0DC4-44C4-B8BB-8CC4BD6D1597}" type="slidenum">
              <a:rPr lang="en-US" smtClean="0">
                <a:solidFill>
                  <a:schemeClr val="tx1">
                    <a:tint val="75000"/>
                  </a:schemeClr>
                </a:solidFill>
              </a:rPr>
              <a:pPr algn="r">
                <a:spcAft>
                  <a:spcPts val="600"/>
                </a:spcAft>
              </a:pPr>
              <a:t>36</a:t>
            </a:fld>
            <a:endParaRPr lang="en-US">
              <a:solidFill>
                <a:schemeClr val="tx1">
                  <a:tint val="75000"/>
                </a:schemeClr>
              </a:solidFill>
            </a:endParaRPr>
          </a:p>
        </p:txBody>
      </p:sp>
      <p:sp>
        <p:nvSpPr>
          <p:cNvPr id="3" name="TextBox 2">
            <a:extLst>
              <a:ext uri="{FF2B5EF4-FFF2-40B4-BE49-F238E27FC236}">
                <a16:creationId xmlns:a16="http://schemas.microsoft.com/office/drawing/2014/main" id="{9EC29A9D-9BA3-9F63-7854-0DCCDDF26C19}"/>
              </a:ext>
            </a:extLst>
          </p:cNvPr>
          <p:cNvSpPr txBox="1"/>
          <p:nvPr/>
        </p:nvSpPr>
        <p:spPr>
          <a:xfrm>
            <a:off x="6143977" y="6496755"/>
            <a:ext cx="434622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Source: </a:t>
            </a:r>
            <a:r>
              <a:rPr lang="en-US" sz="1100" b="1">
                <a:latin typeface="TW Cen MT"/>
              </a:rPr>
              <a:t> </a:t>
            </a:r>
            <a:r>
              <a:rPr lang="en-US" sz="1100">
                <a:latin typeface="TW Cen MT"/>
                <a:hlinkClick r:id="rId3">
                  <a:extLst>
                    <a:ext uri="{A12FA001-AC4F-418D-AE19-62706E023703}">
                      <ahyp:hlinkClr xmlns:ahyp="http://schemas.microsoft.com/office/drawing/2018/hyperlinkcolor" val="tx"/>
                    </a:ext>
                  </a:extLst>
                </a:hlinkClick>
              </a:rPr>
              <a:t>1_flood_preparing-for-floods.jpeg (1280×1280) (who.int)</a:t>
            </a:r>
            <a:endParaRPr lang="en-US" sz="1100"/>
          </a:p>
        </p:txBody>
      </p:sp>
    </p:spTree>
    <p:extLst>
      <p:ext uri="{BB962C8B-B14F-4D97-AF65-F5344CB8AC3E}">
        <p14:creationId xmlns:p14="http://schemas.microsoft.com/office/powerpoint/2010/main" val="608260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1F0364-2A80-6045-6A68-4B50FD750816}"/>
              </a:ext>
            </a:extLst>
          </p:cNvPr>
          <p:cNvSpPr>
            <a:spLocks noGrp="1"/>
          </p:cNvSpPr>
          <p:nvPr>
            <p:ph type="title"/>
          </p:nvPr>
        </p:nvSpPr>
        <p:spPr>
          <a:xfrm>
            <a:off x="1113810" y="2960716"/>
            <a:ext cx="4036334" cy="2387600"/>
          </a:xfrm>
        </p:spPr>
        <p:txBody>
          <a:bodyPr vert="horz" lIns="91440" tIns="45720" rIns="91440" bIns="45720" rtlCol="0" anchor="t">
            <a:normAutofit/>
          </a:bodyPr>
          <a:lstStyle/>
          <a:p>
            <a:pPr algn="l"/>
            <a:r>
              <a:rPr lang="en-US" sz="5400" kern="1200">
                <a:latin typeface="+mj-lt"/>
                <a:ea typeface="+mj-ea"/>
                <a:cs typeface="+mj-cs"/>
              </a:rPr>
              <a:t>After the Floods</a:t>
            </a:r>
            <a:br>
              <a:rPr lang="en-US" sz="1000"/>
            </a:br>
            <a:endParaRPr lang="en-US" sz="1000" kern="1200">
              <a:latin typeface="+mj-lt"/>
            </a:endParaRP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oster of a health tips&#10;&#10;Description automatically generated">
            <a:extLst>
              <a:ext uri="{FF2B5EF4-FFF2-40B4-BE49-F238E27FC236}">
                <a16:creationId xmlns:a16="http://schemas.microsoft.com/office/drawing/2014/main" id="{E7845EA1-029C-017F-FAEA-6B57803A78D0}"/>
              </a:ext>
            </a:extLst>
          </p:cNvPr>
          <p:cNvPicPr>
            <a:picLocks noGrp="1" noChangeAspect="1"/>
          </p:cNvPicPr>
          <p:nvPr>
            <p:ph idx="1"/>
          </p:nvPr>
        </p:nvPicPr>
        <p:blipFill>
          <a:blip r:embed="rId2"/>
          <a:stretch>
            <a:fillRect/>
          </a:stretch>
        </p:blipFill>
        <p:spPr>
          <a:xfrm>
            <a:off x="5957597" y="666728"/>
            <a:ext cx="5465791" cy="5465791"/>
          </a:xfrm>
          <a:prstGeom prst="rect">
            <a:avLst/>
          </a:prstGeom>
        </p:spPr>
      </p:pic>
      <p:sp>
        <p:nvSpPr>
          <p:cNvPr id="4" name="Slide Number Placeholder 3">
            <a:extLst>
              <a:ext uri="{FF2B5EF4-FFF2-40B4-BE49-F238E27FC236}">
                <a16:creationId xmlns:a16="http://schemas.microsoft.com/office/drawing/2014/main" id="{F97598C5-40E1-294E-D3B8-75A982C06259}"/>
              </a:ext>
            </a:extLst>
          </p:cNvPr>
          <p:cNvSpPr>
            <a:spLocks noGrp="1"/>
          </p:cNvSpPr>
          <p:nvPr>
            <p:ph type="sldNum" sz="quarter" idx="12"/>
          </p:nvPr>
        </p:nvSpPr>
        <p:spPr>
          <a:xfrm>
            <a:off x="8610600" y="6492240"/>
            <a:ext cx="1871749" cy="365125"/>
          </a:xfrm>
        </p:spPr>
        <p:txBody>
          <a:bodyPr vert="horz" lIns="91440" tIns="45720" rIns="91440" bIns="45720" rtlCol="0" anchor="ctr">
            <a:normAutofit/>
          </a:bodyPr>
          <a:lstStyle/>
          <a:p>
            <a:pPr algn="r">
              <a:spcAft>
                <a:spcPts val="600"/>
              </a:spcAft>
            </a:pPr>
            <a:fld id="{A369C6C0-0DC4-44C4-B8BB-8CC4BD6D1597}" type="slidenum">
              <a:rPr lang="en-US" smtClean="0">
                <a:solidFill>
                  <a:schemeClr val="tx1">
                    <a:tint val="75000"/>
                  </a:schemeClr>
                </a:solidFill>
              </a:rPr>
              <a:pPr algn="r">
                <a:spcAft>
                  <a:spcPts val="600"/>
                </a:spcAft>
              </a:pPr>
              <a:t>37</a:t>
            </a:fld>
            <a:endParaRPr lang="en-US">
              <a:solidFill>
                <a:schemeClr val="tx1">
                  <a:tint val="75000"/>
                </a:schemeClr>
              </a:solidFill>
            </a:endParaRPr>
          </a:p>
        </p:txBody>
      </p:sp>
      <p:sp>
        <p:nvSpPr>
          <p:cNvPr id="3" name="TextBox 2">
            <a:extLst>
              <a:ext uri="{FF2B5EF4-FFF2-40B4-BE49-F238E27FC236}">
                <a16:creationId xmlns:a16="http://schemas.microsoft.com/office/drawing/2014/main" id="{230F91E7-FF66-5E1D-DE97-27C81C64A448}"/>
              </a:ext>
            </a:extLst>
          </p:cNvPr>
          <p:cNvSpPr txBox="1"/>
          <p:nvPr/>
        </p:nvSpPr>
        <p:spPr>
          <a:xfrm>
            <a:off x="5787975" y="6539089"/>
            <a:ext cx="469174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latin typeface="TW Cen MT"/>
              </a:rPr>
              <a:t>Source:  </a:t>
            </a:r>
            <a:r>
              <a:rPr lang="en-US" sz="1100" b="1">
                <a:latin typeface="TW Cen MT"/>
                <a:hlinkClick r:id="rId3"/>
              </a:rPr>
              <a:t>3_flood_health-tips-after-floods.jpeg (1280×1280) (who.int)</a:t>
            </a:r>
            <a:endParaRPr lang="en-US" sz="1100"/>
          </a:p>
        </p:txBody>
      </p:sp>
    </p:spTree>
    <p:extLst>
      <p:ext uri="{BB962C8B-B14F-4D97-AF65-F5344CB8AC3E}">
        <p14:creationId xmlns:p14="http://schemas.microsoft.com/office/powerpoint/2010/main" val="6570088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52FE6-F287-A50C-70F3-CBF56D33E71C}"/>
              </a:ext>
            </a:extLst>
          </p:cNvPr>
          <p:cNvSpPr>
            <a:spLocks noGrp="1"/>
          </p:cNvSpPr>
          <p:nvPr>
            <p:ph type="title"/>
          </p:nvPr>
        </p:nvSpPr>
        <p:spPr>
          <a:xfrm>
            <a:off x="1692322" y="365125"/>
            <a:ext cx="9661478" cy="1325563"/>
          </a:xfrm>
        </p:spPr>
        <p:txBody>
          <a:bodyPr vert="horz" lIns="91440" tIns="45720" rIns="91440" bIns="45720" rtlCol="0" anchor="ctr">
            <a:normAutofit fontScale="90000"/>
          </a:bodyPr>
          <a:lstStyle/>
          <a:p>
            <a:pPr algn="l"/>
            <a:r>
              <a:rPr lang="en-US" sz="5200" kern="1200">
                <a:solidFill>
                  <a:schemeClr val="tx1"/>
                </a:solidFill>
                <a:latin typeface="+mj-lt"/>
                <a:ea typeface="+mj-ea"/>
                <a:cs typeface="+mj-cs"/>
              </a:rPr>
              <a:t>What YOU can do to reduce flood risk</a:t>
            </a:r>
            <a:endParaRPr lang="en-US" sz="5200" b="0" kern="1200">
              <a:solidFill>
                <a:schemeClr val="tx1"/>
              </a:solidFill>
              <a:latin typeface="+mj-lt"/>
              <a:ea typeface="+mj-ea"/>
              <a:cs typeface="+mj-cs"/>
            </a:endParaRPr>
          </a:p>
        </p:txBody>
      </p:sp>
      <p:graphicFrame>
        <p:nvGraphicFramePr>
          <p:cNvPr id="7" name="Table 6">
            <a:extLst>
              <a:ext uri="{FF2B5EF4-FFF2-40B4-BE49-F238E27FC236}">
                <a16:creationId xmlns:a16="http://schemas.microsoft.com/office/drawing/2014/main" id="{CF3F3166-D16D-B8A1-6321-4971AAFCDC15}"/>
              </a:ext>
            </a:extLst>
          </p:cNvPr>
          <p:cNvGraphicFramePr>
            <a:graphicFrameLocks noGrp="1"/>
          </p:cNvGraphicFramePr>
          <p:nvPr>
            <p:extLst>
              <p:ext uri="{D42A27DB-BD31-4B8C-83A1-F6EECF244321}">
                <p14:modId xmlns:p14="http://schemas.microsoft.com/office/powerpoint/2010/main" val="1895279227"/>
              </p:ext>
            </p:extLst>
          </p:nvPr>
        </p:nvGraphicFramePr>
        <p:xfrm>
          <a:off x="1323833" y="1531528"/>
          <a:ext cx="10029967" cy="5013989"/>
        </p:xfrm>
        <a:graphic>
          <a:graphicData uri="http://schemas.openxmlformats.org/drawingml/2006/table">
            <a:tbl>
              <a:tblPr firstRow="1" bandRow="1">
                <a:tableStyleId>{5C22544A-7EE6-4342-B048-85BDC9FD1C3A}</a:tableStyleId>
              </a:tblPr>
              <a:tblGrid>
                <a:gridCol w="5044823">
                  <a:extLst>
                    <a:ext uri="{9D8B030D-6E8A-4147-A177-3AD203B41FA5}">
                      <a16:colId xmlns:a16="http://schemas.microsoft.com/office/drawing/2014/main" val="863167842"/>
                    </a:ext>
                  </a:extLst>
                </a:gridCol>
                <a:gridCol w="4985144">
                  <a:extLst>
                    <a:ext uri="{9D8B030D-6E8A-4147-A177-3AD203B41FA5}">
                      <a16:colId xmlns:a16="http://schemas.microsoft.com/office/drawing/2014/main" val="3792521850"/>
                    </a:ext>
                  </a:extLst>
                </a:gridCol>
              </a:tblGrid>
              <a:tr h="447063">
                <a:tc>
                  <a:txBody>
                    <a:bodyPr/>
                    <a:lstStyle/>
                    <a:p>
                      <a:r>
                        <a:rPr lang="en-US" sz="2000"/>
                        <a:t>Do's</a:t>
                      </a:r>
                    </a:p>
                  </a:txBody>
                  <a:tcPr marL="101605" marR="101605" marT="50803" marB="50803"/>
                </a:tc>
                <a:tc>
                  <a:txBody>
                    <a:bodyPr/>
                    <a:lstStyle/>
                    <a:p>
                      <a:r>
                        <a:rPr lang="en-US" sz="2000"/>
                        <a:t>Don'ts</a:t>
                      </a:r>
                    </a:p>
                  </a:txBody>
                  <a:tcPr marL="101605" marR="101605" marT="50803" marB="50803"/>
                </a:tc>
                <a:extLst>
                  <a:ext uri="{0D108BD9-81ED-4DB2-BD59-A6C34878D82A}">
                    <a16:rowId xmlns:a16="http://schemas.microsoft.com/office/drawing/2014/main" val="865534578"/>
                  </a:ext>
                </a:extLst>
              </a:tr>
              <a:tr h="4003241">
                <a:tc>
                  <a:txBody>
                    <a:bodyPr/>
                    <a:lstStyle/>
                    <a:p>
                      <a:pPr marL="285750" lvl="0" indent="-285750">
                        <a:buFont typeface="Arial"/>
                        <a:buChar char="•"/>
                      </a:pPr>
                      <a:r>
                        <a:rPr lang="en-US" sz="2000"/>
                        <a:t>Avoid or limit direct contact with flood water </a:t>
                      </a:r>
                    </a:p>
                    <a:p>
                      <a:pPr marL="285750" lvl="0" indent="-285750">
                        <a:buFont typeface="Arial"/>
                        <a:buChar char="•"/>
                      </a:pPr>
                      <a:r>
                        <a:rPr lang="en-US" sz="2000"/>
                        <a:t>After a flood, report cuts, open wounds, or symptoms of illness</a:t>
                      </a:r>
                    </a:p>
                    <a:p>
                      <a:pPr marL="285750" lvl="0" indent="-285750">
                        <a:buFont typeface="Arial"/>
                        <a:buChar char="•"/>
                      </a:pPr>
                      <a:r>
                        <a:rPr lang="en-US" sz="2000"/>
                        <a:t>Buy flood insurance</a:t>
                      </a:r>
                    </a:p>
                    <a:p>
                      <a:pPr marL="285750" marR="0" lvl="0" indent="-285750" algn="l">
                        <a:lnSpc>
                          <a:spcPct val="100000"/>
                        </a:lnSpc>
                        <a:spcBef>
                          <a:spcPts val="0"/>
                        </a:spcBef>
                        <a:spcAft>
                          <a:spcPts val="0"/>
                        </a:spcAft>
                        <a:buClr>
                          <a:srgbClr val="000000"/>
                        </a:buClr>
                        <a:buFont typeface="Arial,Sans-Serif"/>
                        <a:buChar char="•"/>
                      </a:pPr>
                      <a:r>
                        <a:rPr lang="en-US" sz="2000" b="0" i="0" u="none" strike="noStrike" noProof="0">
                          <a:solidFill>
                            <a:srgbClr val="1B1B1B"/>
                          </a:solidFill>
                          <a:latin typeface="TW Cen MT"/>
                        </a:rPr>
                        <a:t>Get rid of standing water </a:t>
                      </a:r>
                    </a:p>
                    <a:p>
                      <a:pPr marL="285750" marR="0" lvl="0" indent="-285750" algn="l">
                        <a:lnSpc>
                          <a:spcPct val="100000"/>
                        </a:lnSpc>
                        <a:spcBef>
                          <a:spcPts val="0"/>
                        </a:spcBef>
                        <a:spcAft>
                          <a:spcPts val="0"/>
                        </a:spcAft>
                        <a:buClr>
                          <a:srgbClr val="000000"/>
                        </a:buClr>
                        <a:buFont typeface="Arial,Sans-Serif"/>
                        <a:buChar char="•"/>
                      </a:pPr>
                      <a:r>
                        <a:rPr lang="en-US" sz="2000" b="0" i="0" u="none" strike="noStrike" noProof="0">
                          <a:solidFill>
                            <a:srgbClr val="1B1B1B"/>
                          </a:solidFill>
                          <a:latin typeface="TW Cen MT"/>
                        </a:rPr>
                        <a:t>Throw out damaged materials that aren't usually outdoors</a:t>
                      </a:r>
                      <a:endParaRPr lang="en-US" sz="2000"/>
                    </a:p>
                    <a:p>
                      <a:pPr marL="285750" marR="0" lvl="0" indent="-285750" algn="l">
                        <a:lnSpc>
                          <a:spcPct val="100000"/>
                        </a:lnSpc>
                        <a:spcBef>
                          <a:spcPts val="0"/>
                        </a:spcBef>
                        <a:spcAft>
                          <a:spcPts val="0"/>
                        </a:spcAft>
                        <a:buClr>
                          <a:srgbClr val="000000"/>
                        </a:buClr>
                        <a:buFont typeface="Arial,Sans-Serif"/>
                        <a:buChar char="•"/>
                      </a:pPr>
                      <a:r>
                        <a:rPr lang="en-US" sz="2000" b="0" i="0" u="none" strike="noStrike" noProof="0">
                          <a:solidFill>
                            <a:srgbClr val="1B1B1B"/>
                          </a:solidFill>
                          <a:latin typeface="TW Cen MT"/>
                        </a:rPr>
                        <a:t>Drain or dry out wet areas and puddles of water in &amp; around your home.</a:t>
                      </a:r>
                      <a:endParaRPr lang="en-US" sz="2000"/>
                    </a:p>
                    <a:p>
                      <a:pPr marL="285750" marR="0" lvl="0" indent="-285750" algn="l">
                        <a:lnSpc>
                          <a:spcPct val="100000"/>
                        </a:lnSpc>
                        <a:spcBef>
                          <a:spcPts val="0"/>
                        </a:spcBef>
                        <a:spcAft>
                          <a:spcPts val="0"/>
                        </a:spcAft>
                        <a:buClr>
                          <a:srgbClr val="000000"/>
                        </a:buClr>
                        <a:buFont typeface="Arial,Sans-Serif"/>
                        <a:buChar char="•"/>
                      </a:pPr>
                      <a:r>
                        <a:rPr lang="en-US" sz="2000" b="0" i="0" u="none" strike="noStrike" noProof="0">
                          <a:solidFill>
                            <a:srgbClr val="111111"/>
                          </a:solidFill>
                          <a:latin typeface="TW Cen MT"/>
                        </a:rPr>
                        <a:t>Clean up mold</a:t>
                      </a:r>
                    </a:p>
                    <a:p>
                      <a:pPr marL="285750" marR="0" lvl="0" indent="-285750" algn="l">
                        <a:lnSpc>
                          <a:spcPct val="100000"/>
                        </a:lnSpc>
                        <a:spcBef>
                          <a:spcPts val="0"/>
                        </a:spcBef>
                        <a:spcAft>
                          <a:spcPts val="0"/>
                        </a:spcAft>
                        <a:buClr>
                          <a:srgbClr val="000000"/>
                        </a:buClr>
                        <a:buFont typeface="Arial,Sans-Serif"/>
                        <a:buChar char="•"/>
                      </a:pPr>
                      <a:r>
                        <a:rPr lang="en-US" sz="2000" b="0" i="0" u="none" strike="noStrike" noProof="0">
                          <a:solidFill>
                            <a:srgbClr val="111111"/>
                          </a:solidFill>
                          <a:latin typeface="TW Cen MT"/>
                        </a:rPr>
                        <a:t>If you own your home: protect your property with flood resistant materials and by building floodwalls, installing backwater valves, and elevating utilities</a:t>
                      </a:r>
                    </a:p>
                    <a:p>
                      <a:pPr marL="285750" marR="0" lvl="0" indent="-285750" algn="l">
                        <a:lnSpc>
                          <a:spcPct val="100000"/>
                        </a:lnSpc>
                        <a:spcBef>
                          <a:spcPts val="0"/>
                        </a:spcBef>
                        <a:spcAft>
                          <a:spcPts val="0"/>
                        </a:spcAft>
                        <a:buClr>
                          <a:srgbClr val="000000"/>
                        </a:buClr>
                        <a:buFont typeface="Arial,Sans-Serif"/>
                        <a:buChar char="•"/>
                      </a:pPr>
                      <a:endParaRPr lang="en-US" sz="1300" b="0" i="0" u="none" strike="noStrike" noProof="0">
                        <a:solidFill>
                          <a:srgbClr val="111111"/>
                        </a:solidFill>
                        <a:latin typeface="TW Cen MT"/>
                      </a:endParaRPr>
                    </a:p>
                  </a:txBody>
                  <a:tcPr marL="101605" marR="101605" marT="50803" marB="50803"/>
                </a:tc>
                <a:tc>
                  <a:txBody>
                    <a:bodyPr/>
                    <a:lstStyle/>
                    <a:p>
                      <a:pPr marL="285750" lvl="0" indent="-285750">
                        <a:buFont typeface="Arial"/>
                        <a:buChar char="•"/>
                      </a:pPr>
                      <a:r>
                        <a:rPr lang="en-US" sz="2000"/>
                        <a:t>Drink flood water</a:t>
                      </a:r>
                    </a:p>
                    <a:p>
                      <a:pPr marL="285750" lvl="0" indent="-285750">
                        <a:buFont typeface="Arial"/>
                        <a:buChar char="•"/>
                      </a:pPr>
                      <a:r>
                        <a:rPr lang="en-US" sz="2000"/>
                        <a:t>Play in flood water</a:t>
                      </a:r>
                    </a:p>
                    <a:p>
                      <a:pPr marL="285750" lvl="0" indent="-285750">
                        <a:buFont typeface="Arial"/>
                        <a:buChar char="•"/>
                      </a:pPr>
                      <a:r>
                        <a:rPr lang="en-US" sz="2000"/>
                        <a:t>Bury or burn flood-damaged items</a:t>
                      </a:r>
                    </a:p>
                    <a:p>
                      <a:pPr marL="285750" lvl="0" indent="-285750">
                        <a:buFont typeface="Arial"/>
                        <a:buChar char="•"/>
                      </a:pPr>
                      <a:r>
                        <a:rPr lang="en-US" sz="2000"/>
                        <a:t>Flush your toilet (before flooding goes down)</a:t>
                      </a:r>
                    </a:p>
                    <a:p>
                      <a:pPr marL="285750" lvl="0" indent="-285750">
                        <a:buFont typeface="Arial"/>
                        <a:buChar char="•"/>
                      </a:pPr>
                      <a:r>
                        <a:rPr lang="en-US" sz="2000"/>
                        <a:t>Leave standing water in dry indoor areas</a:t>
                      </a:r>
                    </a:p>
                    <a:p>
                      <a:pPr marL="285750" lvl="0" indent="-285750">
                        <a:buFont typeface="Arial"/>
                        <a:buChar char="•"/>
                      </a:pPr>
                      <a:r>
                        <a:rPr lang="en-US" sz="2000"/>
                        <a:t>Keep wet items that can grow mold</a:t>
                      </a:r>
                    </a:p>
                  </a:txBody>
                  <a:tcPr marL="101605" marR="101605" marT="50803" marB="50803"/>
                </a:tc>
                <a:extLst>
                  <a:ext uri="{0D108BD9-81ED-4DB2-BD59-A6C34878D82A}">
                    <a16:rowId xmlns:a16="http://schemas.microsoft.com/office/drawing/2014/main" val="3739655392"/>
                  </a:ext>
                </a:extLst>
              </a:tr>
            </a:tbl>
          </a:graphicData>
        </a:graphic>
      </p:graphicFrame>
    </p:spTree>
    <p:extLst>
      <p:ext uri="{BB962C8B-B14F-4D97-AF65-F5344CB8AC3E}">
        <p14:creationId xmlns:p14="http://schemas.microsoft.com/office/powerpoint/2010/main" val="2612707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52FE6-F287-A50C-70F3-CBF56D33E71C}"/>
              </a:ext>
            </a:extLst>
          </p:cNvPr>
          <p:cNvSpPr>
            <a:spLocks noGrp="1"/>
          </p:cNvSpPr>
          <p:nvPr>
            <p:ph type="title"/>
          </p:nvPr>
        </p:nvSpPr>
        <p:spPr>
          <a:xfrm>
            <a:off x="1733266" y="365125"/>
            <a:ext cx="9620534" cy="1325563"/>
          </a:xfrm>
        </p:spPr>
        <p:txBody>
          <a:bodyPr>
            <a:normAutofit/>
          </a:bodyPr>
          <a:lstStyle/>
          <a:p>
            <a:r>
              <a:rPr lang="en-US" sz="3600"/>
              <a:t>Flooding Interventions: Green &amp; Gray </a:t>
            </a:r>
          </a:p>
        </p:txBody>
      </p:sp>
      <p:sp>
        <p:nvSpPr>
          <p:cNvPr id="3" name="Content Placeholder 2">
            <a:extLst>
              <a:ext uri="{FF2B5EF4-FFF2-40B4-BE49-F238E27FC236}">
                <a16:creationId xmlns:a16="http://schemas.microsoft.com/office/drawing/2014/main" id="{75385911-A5D6-31C0-60BD-DD3328DFB5F0}"/>
              </a:ext>
            </a:extLst>
          </p:cNvPr>
          <p:cNvSpPr>
            <a:spLocks noGrp="1"/>
          </p:cNvSpPr>
          <p:nvPr>
            <p:ph idx="1"/>
          </p:nvPr>
        </p:nvSpPr>
        <p:spPr>
          <a:xfrm>
            <a:off x="838200" y="1470783"/>
            <a:ext cx="5583241" cy="4351338"/>
          </a:xfrm>
        </p:spPr>
        <p:txBody>
          <a:bodyPr vert="horz" lIns="91440" tIns="45720" rIns="91440" bIns="45720" rtlCol="0" anchor="t">
            <a:normAutofit/>
          </a:bodyPr>
          <a:lstStyle/>
          <a:p>
            <a:pPr marL="0" indent="0">
              <a:buNone/>
            </a:pPr>
            <a:r>
              <a:rPr lang="en-US" b="1">
                <a:solidFill>
                  <a:srgbClr val="0374BA"/>
                </a:solidFill>
              </a:rPr>
              <a:t>Green infrastructure</a:t>
            </a:r>
            <a:r>
              <a:rPr lang="en-US" b="1"/>
              <a:t> </a:t>
            </a:r>
            <a:r>
              <a:rPr lang="en-US"/>
              <a:t>are green spaces that help reduce, slow, and clean stormwater (they can also help with extreme heat!) </a:t>
            </a:r>
          </a:p>
        </p:txBody>
      </p:sp>
      <p:sp>
        <p:nvSpPr>
          <p:cNvPr id="6" name="TextBox 5">
            <a:extLst>
              <a:ext uri="{FF2B5EF4-FFF2-40B4-BE49-F238E27FC236}">
                <a16:creationId xmlns:a16="http://schemas.microsoft.com/office/drawing/2014/main" id="{EE973FAD-5A6E-6404-92D1-498CB559E0B2}"/>
              </a:ext>
            </a:extLst>
          </p:cNvPr>
          <p:cNvSpPr txBox="1"/>
          <p:nvPr/>
        </p:nvSpPr>
        <p:spPr>
          <a:xfrm>
            <a:off x="6421441" y="1457314"/>
            <a:ext cx="5583241" cy="15327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800" b="1">
                <a:solidFill>
                  <a:srgbClr val="0374BA"/>
                </a:solidFill>
                <a:latin typeface="TW Cen MT"/>
              </a:rPr>
              <a:t>Gray Infrastructure</a:t>
            </a:r>
            <a:r>
              <a:rPr lang="en-US" sz="2800" b="1">
                <a:latin typeface="TW Cen MT"/>
              </a:rPr>
              <a:t> </a:t>
            </a:r>
            <a:r>
              <a:rPr lang="en-US" sz="2800">
                <a:latin typeface="TW Cen MT"/>
              </a:rPr>
              <a:t>are engineered structures, such as dams, drains, pipes or water storage tanks.</a:t>
            </a:r>
            <a:endParaRPr lang="en-US" sz="2400">
              <a:latin typeface="TW Cen MT"/>
            </a:endParaRPr>
          </a:p>
          <a:p>
            <a:pPr algn="l"/>
            <a:endParaRPr lang="en-US"/>
          </a:p>
        </p:txBody>
      </p:sp>
      <p:pic>
        <p:nvPicPr>
          <p:cNvPr id="7" name="Picture 6" descr="A sign on a pole next to a road&#10;&#10;Description automatically generated">
            <a:extLst>
              <a:ext uri="{FF2B5EF4-FFF2-40B4-BE49-F238E27FC236}">
                <a16:creationId xmlns:a16="http://schemas.microsoft.com/office/drawing/2014/main" id="{ED5D1038-8471-32EA-55BF-EED8168A0828}"/>
              </a:ext>
            </a:extLst>
          </p:cNvPr>
          <p:cNvPicPr>
            <a:picLocks noChangeAspect="1"/>
          </p:cNvPicPr>
          <p:nvPr/>
        </p:nvPicPr>
        <p:blipFill rotWithShape="1">
          <a:blip r:embed="rId3">
            <a:extLst>
              <a:ext uri="{28A0092B-C50C-407E-A947-70E740481C1C}">
                <a14:useLocalDpi xmlns:a14="http://schemas.microsoft.com/office/drawing/2010/main" val="0"/>
              </a:ext>
            </a:extLst>
          </a:blip>
          <a:srcRect l="11082" r="19179"/>
          <a:stretch/>
        </p:blipFill>
        <p:spPr>
          <a:xfrm>
            <a:off x="1058308" y="3119835"/>
            <a:ext cx="5037692" cy="3511499"/>
          </a:xfrm>
          <a:prstGeom prst="rect">
            <a:avLst/>
          </a:prstGeom>
        </p:spPr>
      </p:pic>
      <p:pic>
        <p:nvPicPr>
          <p:cNvPr id="13" name="Picture 12">
            <a:extLst>
              <a:ext uri="{FF2B5EF4-FFF2-40B4-BE49-F238E27FC236}">
                <a16:creationId xmlns:a16="http://schemas.microsoft.com/office/drawing/2014/main" id="{209120D0-C0E4-CCAA-64EB-32FA858AB24F}"/>
              </a:ext>
            </a:extLst>
          </p:cNvPr>
          <p:cNvPicPr>
            <a:picLocks noChangeAspect="1"/>
          </p:cNvPicPr>
          <p:nvPr/>
        </p:nvPicPr>
        <p:blipFill rotWithShape="1">
          <a:blip r:embed="rId4"/>
          <a:srcRect l="33607" r="1"/>
          <a:stretch/>
        </p:blipFill>
        <p:spPr>
          <a:xfrm>
            <a:off x="6241403" y="3131900"/>
            <a:ext cx="5787542" cy="3094827"/>
          </a:xfrm>
          <a:prstGeom prst="rect">
            <a:avLst/>
          </a:prstGeom>
        </p:spPr>
      </p:pic>
      <p:sp>
        <p:nvSpPr>
          <p:cNvPr id="14" name="TextBox 13">
            <a:extLst>
              <a:ext uri="{FF2B5EF4-FFF2-40B4-BE49-F238E27FC236}">
                <a16:creationId xmlns:a16="http://schemas.microsoft.com/office/drawing/2014/main" id="{40E55670-A7DD-83DD-E14D-D74192F23E7F}"/>
              </a:ext>
            </a:extLst>
          </p:cNvPr>
          <p:cNvSpPr txBox="1"/>
          <p:nvPr/>
        </p:nvSpPr>
        <p:spPr>
          <a:xfrm>
            <a:off x="6268700" y="6211669"/>
            <a:ext cx="5787542"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Image Source: Whittemore St. green space and The Port Infrastructure Project, Cambridge DPW</a:t>
            </a:r>
          </a:p>
        </p:txBody>
      </p:sp>
    </p:spTree>
    <p:extLst>
      <p:ext uri="{BB962C8B-B14F-4D97-AF65-F5344CB8AC3E}">
        <p14:creationId xmlns:p14="http://schemas.microsoft.com/office/powerpoint/2010/main" val="3335699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84180-BDC0-328D-48C2-7215F3B92B97}"/>
              </a:ext>
            </a:extLst>
          </p:cNvPr>
          <p:cNvSpPr>
            <a:spLocks noGrp="1"/>
          </p:cNvSpPr>
          <p:nvPr>
            <p:ph type="title"/>
          </p:nvPr>
        </p:nvSpPr>
        <p:spPr/>
        <p:txBody>
          <a:bodyPr/>
          <a:lstStyle/>
          <a:p>
            <a:r>
              <a:rPr lang="en-US"/>
              <a:t>Activity: What’s the </a:t>
            </a:r>
            <a:r>
              <a:rPr lang="en-US">
                <a:solidFill>
                  <a:schemeClr val="accent1"/>
                </a:solidFill>
              </a:rPr>
              <a:t>Flooding</a:t>
            </a:r>
            <a:r>
              <a:rPr lang="en-US"/>
              <a:t> Story?</a:t>
            </a:r>
          </a:p>
        </p:txBody>
      </p:sp>
      <p:sp>
        <p:nvSpPr>
          <p:cNvPr id="3" name="Content Placeholder 2">
            <a:extLst>
              <a:ext uri="{FF2B5EF4-FFF2-40B4-BE49-F238E27FC236}">
                <a16:creationId xmlns:a16="http://schemas.microsoft.com/office/drawing/2014/main" id="{4DD8DC02-EBEB-8485-3826-F5906DFFCBEA}"/>
              </a:ext>
            </a:extLst>
          </p:cNvPr>
          <p:cNvSpPr>
            <a:spLocks noGrp="1"/>
          </p:cNvSpPr>
          <p:nvPr>
            <p:ph idx="1"/>
          </p:nvPr>
        </p:nvSpPr>
        <p:spPr/>
        <p:txBody>
          <a:bodyPr/>
          <a:lstStyle/>
          <a:p>
            <a:pPr marL="0" indent="0">
              <a:buNone/>
            </a:pPr>
            <a:r>
              <a:rPr lang="en-US" sz="3600"/>
              <a:t>In groups of 2-3, look at the flooding related images and describe:</a:t>
            </a:r>
          </a:p>
          <a:p>
            <a:pPr marL="800100" lvl="1" indent="-342900" fontAlgn="base">
              <a:buFont typeface="+mj-lt"/>
              <a:buAutoNum type="arabicPeriod"/>
            </a:pPr>
            <a:r>
              <a:rPr lang="en-US" sz="3600"/>
              <a:t>What do you see in these images?</a:t>
            </a:r>
          </a:p>
          <a:p>
            <a:pPr marL="800100" lvl="1" indent="-342900" fontAlgn="base">
              <a:buFont typeface="+mj-lt"/>
              <a:buAutoNum type="arabicPeriod"/>
            </a:pPr>
            <a:r>
              <a:rPr lang="en-US" sz="3600"/>
              <a:t>What does it say about flooding in Cambridge? </a:t>
            </a:r>
          </a:p>
          <a:p>
            <a:pPr marL="800100" lvl="1" indent="-342900" fontAlgn="base">
              <a:buFont typeface="+mj-lt"/>
              <a:buAutoNum type="arabicPeriod"/>
            </a:pPr>
            <a:r>
              <a:rPr lang="en-US" sz="3600"/>
              <a:t>What does it say about climate change? </a:t>
            </a:r>
          </a:p>
        </p:txBody>
      </p:sp>
      <p:sp>
        <p:nvSpPr>
          <p:cNvPr id="4" name="Slide Number Placeholder 3">
            <a:extLst>
              <a:ext uri="{FF2B5EF4-FFF2-40B4-BE49-F238E27FC236}">
                <a16:creationId xmlns:a16="http://schemas.microsoft.com/office/drawing/2014/main" id="{8C3ECA94-E2F8-FE07-5117-7B0E8EEB6B7C}"/>
              </a:ext>
            </a:extLst>
          </p:cNvPr>
          <p:cNvSpPr>
            <a:spLocks noGrp="1"/>
          </p:cNvSpPr>
          <p:nvPr>
            <p:ph type="sldNum" sz="quarter" idx="12"/>
          </p:nvPr>
        </p:nvSpPr>
        <p:spPr/>
        <p:txBody>
          <a:bodyPr/>
          <a:lstStyle/>
          <a:p>
            <a:fld id="{A369C6C0-0DC4-44C4-B8BB-8CC4BD6D1597}" type="slidenum">
              <a:rPr lang="en-US" smtClean="0"/>
              <a:pPr/>
              <a:t>4</a:t>
            </a:fld>
            <a:endParaRPr lang="en-US"/>
          </a:p>
        </p:txBody>
      </p:sp>
    </p:spTree>
    <p:extLst>
      <p:ext uri="{BB962C8B-B14F-4D97-AF65-F5344CB8AC3E}">
        <p14:creationId xmlns:p14="http://schemas.microsoft.com/office/powerpoint/2010/main" val="3890936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FFBB-00FB-7B1C-629F-CEBCC41C740B}"/>
              </a:ext>
            </a:extLst>
          </p:cNvPr>
          <p:cNvSpPr>
            <a:spLocks noGrp="1"/>
          </p:cNvSpPr>
          <p:nvPr>
            <p:ph type="title"/>
          </p:nvPr>
        </p:nvSpPr>
        <p:spPr>
          <a:xfrm>
            <a:off x="1624083" y="381227"/>
            <a:ext cx="9893490" cy="1325563"/>
          </a:xfrm>
        </p:spPr>
        <p:txBody>
          <a:bodyPr/>
          <a:lstStyle/>
          <a:p>
            <a:r>
              <a:rPr lang="en-US"/>
              <a:t>What’s Cambridge doing about flooding?</a:t>
            </a:r>
          </a:p>
        </p:txBody>
      </p:sp>
      <p:sp>
        <p:nvSpPr>
          <p:cNvPr id="19" name="Content Placeholder 18">
            <a:extLst>
              <a:ext uri="{FF2B5EF4-FFF2-40B4-BE49-F238E27FC236}">
                <a16:creationId xmlns:a16="http://schemas.microsoft.com/office/drawing/2014/main" id="{1175A484-FD1D-78C5-0307-46CB2D99BB63}"/>
              </a:ext>
            </a:extLst>
          </p:cNvPr>
          <p:cNvSpPr>
            <a:spLocks noGrp="1"/>
          </p:cNvSpPr>
          <p:nvPr>
            <p:ph idx="1"/>
          </p:nvPr>
        </p:nvSpPr>
        <p:spPr>
          <a:xfrm>
            <a:off x="7970292" y="1825625"/>
            <a:ext cx="3383507" cy="4351338"/>
          </a:xfrm>
        </p:spPr>
        <p:txBody>
          <a:bodyPr anchor="ctr"/>
          <a:lstStyle/>
          <a:p>
            <a:r>
              <a:rPr lang="en-US"/>
              <a:t>Plan to manage improvements to sewers &amp; drains.</a:t>
            </a:r>
          </a:p>
          <a:p>
            <a:r>
              <a:rPr lang="en-US"/>
              <a:t>Includes planning efforts specific to climate readiness</a:t>
            </a:r>
          </a:p>
        </p:txBody>
      </p:sp>
      <p:pic>
        <p:nvPicPr>
          <p:cNvPr id="21" name="Picture 20">
            <a:extLst>
              <a:ext uri="{FF2B5EF4-FFF2-40B4-BE49-F238E27FC236}">
                <a16:creationId xmlns:a16="http://schemas.microsoft.com/office/drawing/2014/main" id="{AF975DE8-61EC-7AA5-A4C7-86F69AAFF382}"/>
              </a:ext>
            </a:extLst>
          </p:cNvPr>
          <p:cNvPicPr>
            <a:picLocks noChangeAspect="1"/>
          </p:cNvPicPr>
          <p:nvPr/>
        </p:nvPicPr>
        <p:blipFill rotWithShape="1">
          <a:blip r:embed="rId3"/>
          <a:srcRect t="768" r="2372"/>
          <a:stretch/>
        </p:blipFill>
        <p:spPr>
          <a:xfrm>
            <a:off x="838200" y="1569493"/>
            <a:ext cx="6695365" cy="5288507"/>
          </a:xfrm>
          <a:prstGeom prst="rect">
            <a:avLst/>
          </a:prstGeom>
        </p:spPr>
      </p:pic>
    </p:spTree>
    <p:extLst>
      <p:ext uri="{BB962C8B-B14F-4D97-AF65-F5344CB8AC3E}">
        <p14:creationId xmlns:p14="http://schemas.microsoft.com/office/powerpoint/2010/main" val="2939014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FFBB-00FB-7B1C-629F-CEBCC41C740B}"/>
              </a:ext>
            </a:extLst>
          </p:cNvPr>
          <p:cNvSpPr>
            <a:spLocks noGrp="1"/>
          </p:cNvSpPr>
          <p:nvPr>
            <p:ph type="title"/>
          </p:nvPr>
        </p:nvSpPr>
        <p:spPr>
          <a:xfrm>
            <a:off x="1624083" y="381227"/>
            <a:ext cx="9893490" cy="1325563"/>
          </a:xfrm>
        </p:spPr>
        <p:txBody>
          <a:bodyPr/>
          <a:lstStyle/>
          <a:p>
            <a:r>
              <a:rPr lang="en-US"/>
              <a:t>What’s Cambridge doing about flooding?</a:t>
            </a:r>
          </a:p>
        </p:txBody>
      </p:sp>
      <p:sp>
        <p:nvSpPr>
          <p:cNvPr id="3" name="Content Placeholder 2">
            <a:extLst>
              <a:ext uri="{FF2B5EF4-FFF2-40B4-BE49-F238E27FC236}">
                <a16:creationId xmlns:a16="http://schemas.microsoft.com/office/drawing/2014/main" id="{6F07697A-0071-56A3-DC85-499D390E3F67}"/>
              </a:ext>
            </a:extLst>
          </p:cNvPr>
          <p:cNvSpPr>
            <a:spLocks noGrp="1"/>
          </p:cNvSpPr>
          <p:nvPr>
            <p:ph idx="1"/>
          </p:nvPr>
        </p:nvSpPr>
        <p:spPr>
          <a:xfrm>
            <a:off x="8282499" y="2016316"/>
            <a:ext cx="3857370" cy="4323629"/>
          </a:xfrm>
        </p:spPr>
        <p:txBody>
          <a:bodyPr vert="horz" lIns="91440" tIns="45720" rIns="91440" bIns="45720" rtlCol="0" anchor="t">
            <a:normAutofit/>
          </a:bodyPr>
          <a:lstStyle/>
          <a:p>
            <a:pPr marL="0" indent="0">
              <a:buNone/>
            </a:pPr>
            <a:r>
              <a:rPr lang="en-US" sz="3200">
                <a:ea typeface="Calibri"/>
                <a:cs typeface="Calibri"/>
              </a:rPr>
              <a:t>Greener City</a:t>
            </a:r>
          </a:p>
          <a:p>
            <a:pPr marL="0" indent="0">
              <a:buNone/>
            </a:pPr>
            <a:endParaRPr lang="en-US" sz="3200">
              <a:ea typeface="Calibri"/>
              <a:cs typeface="Calibri"/>
            </a:endParaRPr>
          </a:p>
          <a:p>
            <a:pPr marL="0" indent="0">
              <a:buNone/>
            </a:pPr>
            <a:r>
              <a:rPr lang="en-US" sz="3200">
                <a:ea typeface="Calibri"/>
                <a:cs typeface="Calibri"/>
              </a:rPr>
              <a:t>Retrofitted Buildings</a:t>
            </a:r>
          </a:p>
          <a:p>
            <a:pPr marL="0" indent="0">
              <a:buNone/>
            </a:pPr>
            <a:endParaRPr lang="en-US" sz="3200">
              <a:ea typeface="Calibri"/>
              <a:cs typeface="Calibri"/>
            </a:endParaRPr>
          </a:p>
          <a:p>
            <a:pPr marL="0" indent="0">
              <a:buNone/>
            </a:pPr>
            <a:r>
              <a:rPr lang="en-US" sz="3200">
                <a:ea typeface="Calibri"/>
                <a:cs typeface="Calibri"/>
              </a:rPr>
              <a:t>Infrastructure </a:t>
            </a:r>
          </a:p>
          <a:p>
            <a:endParaRPr lang="en-US" sz="3200">
              <a:ea typeface="Calibri"/>
              <a:cs typeface="Calibri"/>
            </a:endParaRPr>
          </a:p>
          <a:p>
            <a:pPr marL="0" indent="0">
              <a:buNone/>
            </a:pPr>
            <a:r>
              <a:rPr lang="en-US" sz="3200">
                <a:ea typeface="Calibri"/>
                <a:cs typeface="Calibri"/>
              </a:rPr>
              <a:t>Resilient Communities</a:t>
            </a:r>
          </a:p>
        </p:txBody>
      </p:sp>
      <p:pic>
        <p:nvPicPr>
          <p:cNvPr id="5" name="Picture 4">
            <a:extLst>
              <a:ext uri="{FF2B5EF4-FFF2-40B4-BE49-F238E27FC236}">
                <a16:creationId xmlns:a16="http://schemas.microsoft.com/office/drawing/2014/main" id="{A044546C-4232-1F4D-2816-171C4900408A}"/>
              </a:ext>
            </a:extLst>
          </p:cNvPr>
          <p:cNvPicPr>
            <a:picLocks noChangeAspect="1"/>
          </p:cNvPicPr>
          <p:nvPr/>
        </p:nvPicPr>
        <p:blipFill>
          <a:blip r:embed="rId3"/>
          <a:stretch>
            <a:fillRect/>
          </a:stretch>
        </p:blipFill>
        <p:spPr>
          <a:xfrm>
            <a:off x="818906" y="1526381"/>
            <a:ext cx="6629890" cy="5150493"/>
          </a:xfrm>
          <a:prstGeom prst="rect">
            <a:avLst/>
          </a:prstGeom>
        </p:spPr>
      </p:pic>
      <p:grpSp>
        <p:nvGrpSpPr>
          <p:cNvPr id="4" name="Group 3">
            <a:extLst>
              <a:ext uri="{FF2B5EF4-FFF2-40B4-BE49-F238E27FC236}">
                <a16:creationId xmlns:a16="http://schemas.microsoft.com/office/drawing/2014/main" id="{4F0CB21B-935E-1BE4-9958-C12A7094F799}"/>
              </a:ext>
            </a:extLst>
          </p:cNvPr>
          <p:cNvGrpSpPr/>
          <p:nvPr/>
        </p:nvGrpSpPr>
        <p:grpSpPr>
          <a:xfrm>
            <a:off x="7283284" y="4036524"/>
            <a:ext cx="1034421" cy="1031472"/>
            <a:chOff x="241583" y="1604725"/>
            <a:chExt cx="1034421" cy="1031472"/>
          </a:xfrm>
        </p:grpSpPr>
        <p:sp>
          <p:nvSpPr>
            <p:cNvPr id="6" name="Oval 5">
              <a:extLst>
                <a:ext uri="{FF2B5EF4-FFF2-40B4-BE49-F238E27FC236}">
                  <a16:creationId xmlns:a16="http://schemas.microsoft.com/office/drawing/2014/main" id="{1F537D07-8F66-C0BC-2E3B-CF93EB74B006}"/>
                </a:ext>
              </a:extLst>
            </p:cNvPr>
            <p:cNvSpPr/>
            <p:nvPr/>
          </p:nvSpPr>
          <p:spPr>
            <a:xfrm>
              <a:off x="241583" y="1626307"/>
              <a:ext cx="1009890" cy="1009890"/>
            </a:xfrm>
            <a:prstGeom prst="ellipse">
              <a:avLst/>
            </a:prstGeom>
            <a:solidFill>
              <a:schemeClr val="bg1"/>
            </a:solid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Signpost with solid fill">
              <a:extLst>
                <a:ext uri="{FF2B5EF4-FFF2-40B4-BE49-F238E27FC236}">
                  <a16:creationId xmlns:a16="http://schemas.microsoft.com/office/drawing/2014/main" id="{6B5C9530-D322-21FD-6252-F617DB6B0B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026991">
              <a:off x="281715" y="1604725"/>
              <a:ext cx="994289" cy="994289"/>
            </a:xfrm>
            <a:prstGeom prst="rect">
              <a:avLst/>
            </a:prstGeom>
          </p:spPr>
        </p:pic>
      </p:grpSp>
      <p:grpSp>
        <p:nvGrpSpPr>
          <p:cNvPr id="8" name="Group 7">
            <a:extLst>
              <a:ext uri="{FF2B5EF4-FFF2-40B4-BE49-F238E27FC236}">
                <a16:creationId xmlns:a16="http://schemas.microsoft.com/office/drawing/2014/main" id="{4391419E-3D2D-8B0A-51A6-E64D7B5F4E5A}"/>
              </a:ext>
            </a:extLst>
          </p:cNvPr>
          <p:cNvGrpSpPr/>
          <p:nvPr/>
        </p:nvGrpSpPr>
        <p:grpSpPr>
          <a:xfrm>
            <a:off x="7295550" y="5193630"/>
            <a:ext cx="1009890" cy="1009890"/>
            <a:chOff x="5895855" y="1626307"/>
            <a:chExt cx="1009890" cy="1009890"/>
          </a:xfrm>
        </p:grpSpPr>
        <p:sp>
          <p:nvSpPr>
            <p:cNvPr id="9" name="Oval 8">
              <a:extLst>
                <a:ext uri="{FF2B5EF4-FFF2-40B4-BE49-F238E27FC236}">
                  <a16:creationId xmlns:a16="http://schemas.microsoft.com/office/drawing/2014/main" id="{9C2AE814-3F1C-B143-81AE-488501C22D7F}"/>
                </a:ext>
              </a:extLst>
            </p:cNvPr>
            <p:cNvSpPr/>
            <p:nvPr/>
          </p:nvSpPr>
          <p:spPr>
            <a:xfrm>
              <a:off x="5895855" y="1626307"/>
              <a:ext cx="1009890" cy="1009890"/>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Users with solid fill">
              <a:extLst>
                <a:ext uri="{FF2B5EF4-FFF2-40B4-BE49-F238E27FC236}">
                  <a16:creationId xmlns:a16="http://schemas.microsoft.com/office/drawing/2014/main" id="{EFB602BD-5A90-3AD1-FCDE-D69AD3BC05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53733" y="1692555"/>
              <a:ext cx="914400" cy="914400"/>
            </a:xfrm>
            <a:prstGeom prst="rect">
              <a:avLst/>
            </a:prstGeom>
          </p:spPr>
        </p:pic>
      </p:grpSp>
      <p:grpSp>
        <p:nvGrpSpPr>
          <p:cNvPr id="11" name="Group 10">
            <a:extLst>
              <a:ext uri="{FF2B5EF4-FFF2-40B4-BE49-F238E27FC236}">
                <a16:creationId xmlns:a16="http://schemas.microsoft.com/office/drawing/2014/main" id="{3FCA4470-04CC-6EB2-B85C-F7D64685E91D}"/>
              </a:ext>
            </a:extLst>
          </p:cNvPr>
          <p:cNvGrpSpPr/>
          <p:nvPr/>
        </p:nvGrpSpPr>
        <p:grpSpPr>
          <a:xfrm>
            <a:off x="7248528" y="1775011"/>
            <a:ext cx="1009890" cy="1009890"/>
            <a:chOff x="37563" y="1044862"/>
            <a:chExt cx="1031917" cy="1031917"/>
          </a:xfrm>
        </p:grpSpPr>
        <p:sp>
          <p:nvSpPr>
            <p:cNvPr id="12" name="Oval 11">
              <a:extLst>
                <a:ext uri="{FF2B5EF4-FFF2-40B4-BE49-F238E27FC236}">
                  <a16:creationId xmlns:a16="http://schemas.microsoft.com/office/drawing/2014/main" id="{63C5FAA9-83C7-35FC-27E5-6E6F76209723}"/>
                </a:ext>
              </a:extLst>
            </p:cNvPr>
            <p:cNvSpPr/>
            <p:nvPr/>
          </p:nvSpPr>
          <p:spPr>
            <a:xfrm>
              <a:off x="37563" y="1044862"/>
              <a:ext cx="1031917" cy="1031917"/>
            </a:xfrm>
            <a:prstGeom prst="ellipse">
              <a:avLst/>
            </a:prstGeom>
            <a:solidFill>
              <a:schemeClr val="bg1"/>
            </a:solid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Deciduous tree with solid fill">
              <a:extLst>
                <a:ext uri="{FF2B5EF4-FFF2-40B4-BE49-F238E27FC236}">
                  <a16:creationId xmlns:a16="http://schemas.microsoft.com/office/drawing/2014/main" id="{4DF02B85-B679-4FD1-41C4-A96D944C0D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416" y="1103620"/>
              <a:ext cx="914400" cy="914400"/>
            </a:xfrm>
            <a:prstGeom prst="rect">
              <a:avLst/>
            </a:prstGeom>
          </p:spPr>
        </p:pic>
      </p:grpSp>
      <p:grpSp>
        <p:nvGrpSpPr>
          <p:cNvPr id="14" name="Group 13">
            <a:extLst>
              <a:ext uri="{FF2B5EF4-FFF2-40B4-BE49-F238E27FC236}">
                <a16:creationId xmlns:a16="http://schemas.microsoft.com/office/drawing/2014/main" id="{BEBCCD4A-C3D5-2801-96C6-D1EB03D0F42E}"/>
              </a:ext>
            </a:extLst>
          </p:cNvPr>
          <p:cNvGrpSpPr/>
          <p:nvPr/>
        </p:nvGrpSpPr>
        <p:grpSpPr>
          <a:xfrm>
            <a:off x="7251757" y="2911858"/>
            <a:ext cx="1032975" cy="1036466"/>
            <a:chOff x="5637500" y="2784944"/>
            <a:chExt cx="1032975" cy="1036466"/>
          </a:xfrm>
        </p:grpSpPr>
        <p:sp>
          <p:nvSpPr>
            <p:cNvPr id="15" name="Oval 14">
              <a:extLst>
                <a:ext uri="{FF2B5EF4-FFF2-40B4-BE49-F238E27FC236}">
                  <a16:creationId xmlns:a16="http://schemas.microsoft.com/office/drawing/2014/main" id="{8B8289C7-C6D4-5FA9-3C37-0BD44B6082D9}"/>
                </a:ext>
              </a:extLst>
            </p:cNvPr>
            <p:cNvSpPr/>
            <p:nvPr/>
          </p:nvSpPr>
          <p:spPr>
            <a:xfrm>
              <a:off x="5637500" y="2789493"/>
              <a:ext cx="1031917" cy="1031917"/>
            </a:xfrm>
            <a:prstGeom prst="ellipse">
              <a:avLst/>
            </a:prstGeom>
            <a:solidFill>
              <a:schemeClr val="bg1"/>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Architecture with solid fill">
              <a:extLst>
                <a:ext uri="{FF2B5EF4-FFF2-40B4-BE49-F238E27FC236}">
                  <a16:creationId xmlns:a16="http://schemas.microsoft.com/office/drawing/2014/main" id="{F4AE72E0-544A-0285-EB1A-F3E4007836E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0691688">
              <a:off x="5756075" y="2784944"/>
              <a:ext cx="914400" cy="914400"/>
            </a:xfrm>
            <a:prstGeom prst="rect">
              <a:avLst/>
            </a:prstGeom>
          </p:spPr>
        </p:pic>
      </p:grpSp>
      <p:sp>
        <p:nvSpPr>
          <p:cNvPr id="18" name="TextBox 17">
            <a:extLst>
              <a:ext uri="{FF2B5EF4-FFF2-40B4-BE49-F238E27FC236}">
                <a16:creationId xmlns:a16="http://schemas.microsoft.com/office/drawing/2014/main" id="{43C534D7-A2CC-755C-E824-AFB9A68B6789}"/>
              </a:ext>
            </a:extLst>
          </p:cNvPr>
          <p:cNvSpPr txBox="1"/>
          <p:nvPr/>
        </p:nvSpPr>
        <p:spPr>
          <a:xfrm>
            <a:off x="7517477" y="6492241"/>
            <a:ext cx="47216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Source: Resilient Cambridge, City of Cambridge</a:t>
            </a:r>
          </a:p>
        </p:txBody>
      </p:sp>
    </p:spTree>
    <p:extLst>
      <p:ext uri="{BB962C8B-B14F-4D97-AF65-F5344CB8AC3E}">
        <p14:creationId xmlns:p14="http://schemas.microsoft.com/office/powerpoint/2010/main" val="30903361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890AB6D-C11E-2CCA-7237-9A053E16306F}"/>
              </a:ext>
            </a:extLst>
          </p:cNvPr>
          <p:cNvSpPr/>
          <p:nvPr/>
        </p:nvSpPr>
        <p:spPr>
          <a:xfrm>
            <a:off x="1" y="0"/>
            <a:ext cx="6094942"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3EB1BC1-9924-AE2C-6136-A8B2A8510088}"/>
              </a:ext>
            </a:extLst>
          </p:cNvPr>
          <p:cNvGrpSpPr/>
          <p:nvPr/>
        </p:nvGrpSpPr>
        <p:grpSpPr>
          <a:xfrm>
            <a:off x="241583" y="1405081"/>
            <a:ext cx="1009890" cy="1009890"/>
            <a:chOff x="37563" y="1044862"/>
            <a:chExt cx="1031917" cy="1031917"/>
          </a:xfrm>
        </p:grpSpPr>
        <p:sp>
          <p:nvSpPr>
            <p:cNvPr id="16" name="Oval 15">
              <a:extLst>
                <a:ext uri="{FF2B5EF4-FFF2-40B4-BE49-F238E27FC236}">
                  <a16:creationId xmlns:a16="http://schemas.microsoft.com/office/drawing/2014/main" id="{2FF89147-BD4C-429E-7CF9-55405CF247F5}"/>
                </a:ext>
              </a:extLst>
            </p:cNvPr>
            <p:cNvSpPr/>
            <p:nvPr/>
          </p:nvSpPr>
          <p:spPr>
            <a:xfrm>
              <a:off x="37563" y="1044862"/>
              <a:ext cx="1031917" cy="1031917"/>
            </a:xfrm>
            <a:prstGeom prst="ellipse">
              <a:avLst/>
            </a:prstGeom>
            <a:solidFill>
              <a:schemeClr val="bg1"/>
            </a:solid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Deciduous tree with solid fill">
              <a:extLst>
                <a:ext uri="{FF2B5EF4-FFF2-40B4-BE49-F238E27FC236}">
                  <a16:creationId xmlns:a16="http://schemas.microsoft.com/office/drawing/2014/main" id="{CFFD090D-453F-3B37-3C36-423F473470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16" y="1103620"/>
              <a:ext cx="914400" cy="914400"/>
            </a:xfrm>
            <a:prstGeom prst="rect">
              <a:avLst/>
            </a:prstGeom>
          </p:spPr>
        </p:pic>
      </p:grpSp>
      <p:grpSp>
        <p:nvGrpSpPr>
          <p:cNvPr id="19" name="Group 18">
            <a:extLst>
              <a:ext uri="{FF2B5EF4-FFF2-40B4-BE49-F238E27FC236}">
                <a16:creationId xmlns:a16="http://schemas.microsoft.com/office/drawing/2014/main" id="{6ECFB7B2-8E35-5B83-2F31-270A2E626E42}"/>
              </a:ext>
            </a:extLst>
          </p:cNvPr>
          <p:cNvGrpSpPr/>
          <p:nvPr/>
        </p:nvGrpSpPr>
        <p:grpSpPr>
          <a:xfrm>
            <a:off x="6040459" y="1317947"/>
            <a:ext cx="1032975" cy="1036466"/>
            <a:chOff x="5637500" y="2784944"/>
            <a:chExt cx="1032975" cy="1036466"/>
          </a:xfrm>
        </p:grpSpPr>
        <p:sp>
          <p:nvSpPr>
            <p:cNvPr id="18" name="Oval 17">
              <a:extLst>
                <a:ext uri="{FF2B5EF4-FFF2-40B4-BE49-F238E27FC236}">
                  <a16:creationId xmlns:a16="http://schemas.microsoft.com/office/drawing/2014/main" id="{B9E368A9-1F06-522E-15E7-0BB38D524DE7}"/>
                </a:ext>
              </a:extLst>
            </p:cNvPr>
            <p:cNvSpPr/>
            <p:nvPr/>
          </p:nvSpPr>
          <p:spPr>
            <a:xfrm>
              <a:off x="5637500" y="2789493"/>
              <a:ext cx="1031917" cy="1031917"/>
            </a:xfrm>
            <a:prstGeom prst="ellipse">
              <a:avLst/>
            </a:prstGeom>
            <a:solidFill>
              <a:schemeClr val="bg1"/>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Architecture with solid fill">
              <a:extLst>
                <a:ext uri="{FF2B5EF4-FFF2-40B4-BE49-F238E27FC236}">
                  <a16:creationId xmlns:a16="http://schemas.microsoft.com/office/drawing/2014/main" id="{65CAAA00-CA00-047D-EBEF-84EE456D25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691688">
              <a:off x="5756075" y="2784944"/>
              <a:ext cx="914400" cy="914400"/>
            </a:xfrm>
            <a:prstGeom prst="rect">
              <a:avLst/>
            </a:prstGeom>
          </p:spPr>
        </p:pic>
      </p:grpSp>
      <p:sp>
        <p:nvSpPr>
          <p:cNvPr id="3" name="Content Placeholder 2">
            <a:extLst>
              <a:ext uri="{FF2B5EF4-FFF2-40B4-BE49-F238E27FC236}">
                <a16:creationId xmlns:a16="http://schemas.microsoft.com/office/drawing/2014/main" id="{7767082F-3984-9284-D907-22A7478EE41D}"/>
              </a:ext>
            </a:extLst>
          </p:cNvPr>
          <p:cNvSpPr>
            <a:spLocks noGrp="1"/>
          </p:cNvSpPr>
          <p:nvPr>
            <p:ph idx="1"/>
          </p:nvPr>
        </p:nvSpPr>
        <p:spPr>
          <a:xfrm>
            <a:off x="6726520" y="1453535"/>
            <a:ext cx="5236820" cy="4467789"/>
          </a:xfrm>
        </p:spPr>
        <p:txBody>
          <a:bodyPr vert="horz" lIns="91440" tIns="45720" rIns="91440" bIns="45720" rtlCol="0" anchor="t">
            <a:normAutofit/>
          </a:bodyPr>
          <a:lstStyle/>
          <a:p>
            <a:pPr marL="340995" indent="0">
              <a:buNone/>
            </a:pPr>
            <a:r>
              <a:rPr lang="en-US" b="1"/>
              <a:t>Retrofitted Buildings &amp; Spaces: </a:t>
            </a:r>
            <a:endParaRPr lang="en-US"/>
          </a:p>
          <a:p>
            <a:pPr marL="914400" lvl="1" indent="-285750">
              <a:buFont typeface="Wingdings,Sans-Serif"/>
              <a:buChar char="§"/>
            </a:pPr>
            <a:r>
              <a:rPr lang="en-US">
                <a:latin typeface="TW Cen MT"/>
              </a:rPr>
              <a:t>New buildings to be designed for flood risks projected for 2070</a:t>
            </a:r>
          </a:p>
          <a:p>
            <a:pPr marL="914400" lvl="1" indent="-285750">
              <a:buFont typeface="Wingdings,Sans-Serif"/>
              <a:buChar char="§"/>
            </a:pPr>
            <a:r>
              <a:rPr lang="en-US">
                <a:latin typeface="TW Cen MT"/>
              </a:rPr>
              <a:t>Elevation of critical infrastructure </a:t>
            </a:r>
            <a:endParaRPr lang="en-US"/>
          </a:p>
          <a:p>
            <a:pPr marL="1028700" lvl="1" indent="-342900">
              <a:buClr>
                <a:srgbClr val="26778A"/>
              </a:buClr>
            </a:pPr>
            <a:endParaRPr lang="en-US"/>
          </a:p>
          <a:p>
            <a:pPr marL="914400" lvl="1">
              <a:buClr>
                <a:srgbClr val="26778A"/>
              </a:buClr>
              <a:buFont typeface="Wingdings" panose="05000000000000000000" pitchFamily="2" charset="2"/>
              <a:buChar char="§"/>
            </a:pPr>
            <a:endParaRPr lang="en-US"/>
          </a:p>
          <a:p>
            <a:pPr marL="914400" lvl="1">
              <a:buClr>
                <a:srgbClr val="26778A"/>
              </a:buClr>
              <a:buFont typeface="Wingdings" panose="05000000000000000000" pitchFamily="2" charset="2"/>
              <a:buChar char="§"/>
            </a:pPr>
            <a:endParaRPr lang="en-US"/>
          </a:p>
          <a:p>
            <a:pPr marL="914400" lvl="1">
              <a:buClr>
                <a:srgbClr val="26778A"/>
              </a:buClr>
              <a:buFont typeface="Wingdings" panose="05000000000000000000" pitchFamily="2" charset="2"/>
              <a:buChar char="§"/>
            </a:pPr>
            <a:endParaRPr lang="en-US"/>
          </a:p>
          <a:p>
            <a:pPr lvl="1"/>
            <a:endParaRPr lang="en-US"/>
          </a:p>
        </p:txBody>
      </p:sp>
      <p:sp>
        <p:nvSpPr>
          <p:cNvPr id="4" name="Slide Number Placeholder 3">
            <a:extLst>
              <a:ext uri="{FF2B5EF4-FFF2-40B4-BE49-F238E27FC236}">
                <a16:creationId xmlns:a16="http://schemas.microsoft.com/office/drawing/2014/main" id="{87AB83FC-2FFD-A2ED-B222-6222AF9AB239}"/>
              </a:ext>
            </a:extLst>
          </p:cNvPr>
          <p:cNvSpPr>
            <a:spLocks noGrp="1"/>
          </p:cNvSpPr>
          <p:nvPr>
            <p:ph type="sldNum" sz="quarter" idx="12"/>
          </p:nvPr>
        </p:nvSpPr>
        <p:spPr/>
        <p:txBody>
          <a:bodyPr/>
          <a:lstStyle/>
          <a:p>
            <a:fld id="{A369C6C0-0DC4-44C4-B8BB-8CC4BD6D1597}" type="slidenum">
              <a:rPr lang="en-US" smtClean="0"/>
              <a:pPr/>
              <a:t>42</a:t>
            </a:fld>
            <a:endParaRPr lang="en-US"/>
          </a:p>
        </p:txBody>
      </p:sp>
      <p:sp>
        <p:nvSpPr>
          <p:cNvPr id="5" name="Content Placeholder 2">
            <a:extLst>
              <a:ext uri="{FF2B5EF4-FFF2-40B4-BE49-F238E27FC236}">
                <a16:creationId xmlns:a16="http://schemas.microsoft.com/office/drawing/2014/main" id="{93966379-1D36-ED4A-BBB6-0673B9953D45}"/>
              </a:ext>
            </a:extLst>
          </p:cNvPr>
          <p:cNvSpPr txBox="1">
            <a:spLocks/>
          </p:cNvSpPr>
          <p:nvPr/>
        </p:nvSpPr>
        <p:spPr>
          <a:xfrm>
            <a:off x="1160764" y="1454206"/>
            <a:ext cx="4249608" cy="30794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0" algn="l"/>
              </a:tabLst>
            </a:pPr>
            <a:r>
              <a:rPr lang="en-US" b="1"/>
              <a:t>Greener City:</a:t>
            </a:r>
          </a:p>
          <a:p>
            <a:pPr marL="463550" lvl="1">
              <a:buClr>
                <a:schemeClr val="accent4"/>
              </a:buClr>
              <a:buFont typeface="Wingdings" panose="05000000000000000000" pitchFamily="2" charset="2"/>
              <a:buChar char="§"/>
            </a:pPr>
            <a:r>
              <a:rPr lang="en-US"/>
              <a:t>Nature based solutions </a:t>
            </a:r>
          </a:p>
          <a:p>
            <a:pPr marL="463550" lvl="1">
              <a:buClr>
                <a:schemeClr val="accent4"/>
              </a:buClr>
              <a:buFont typeface="Wingdings" panose="05000000000000000000" pitchFamily="2" charset="2"/>
              <a:buChar char="§"/>
            </a:pPr>
            <a:r>
              <a:rPr lang="en-US"/>
              <a:t>Alewife Stormwater Wetland</a:t>
            </a:r>
          </a:p>
          <a:p>
            <a:pPr marL="463550" lvl="1">
              <a:buClr>
                <a:schemeClr val="accent4"/>
              </a:buClr>
              <a:buFont typeface="Wingdings" panose="05000000000000000000" pitchFamily="2" charset="2"/>
              <a:buChar char="§"/>
            </a:pPr>
            <a:endParaRPr lang="en-US"/>
          </a:p>
          <a:p>
            <a:pPr marL="463550" lvl="1">
              <a:buClr>
                <a:schemeClr val="accent4"/>
              </a:buClr>
              <a:buFont typeface="Wingdings" panose="05000000000000000000" pitchFamily="2" charset="2"/>
              <a:buChar char="§"/>
            </a:pPr>
            <a:endParaRPr lang="en-US"/>
          </a:p>
        </p:txBody>
      </p:sp>
      <p:sp>
        <p:nvSpPr>
          <p:cNvPr id="6" name="AutoShape 2">
            <a:extLst>
              <a:ext uri="{FF2B5EF4-FFF2-40B4-BE49-F238E27FC236}">
                <a16:creationId xmlns:a16="http://schemas.microsoft.com/office/drawing/2014/main" id="{AFA29DBF-6B26-D085-0F89-5EFADAE107A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Isosceles Triangle 21">
            <a:extLst>
              <a:ext uri="{FF2B5EF4-FFF2-40B4-BE49-F238E27FC236}">
                <a16:creationId xmlns:a16="http://schemas.microsoft.com/office/drawing/2014/main" id="{5C079490-DD6B-DC18-13C1-02674987084E}"/>
              </a:ext>
            </a:extLst>
          </p:cNvPr>
          <p:cNvSpPr/>
          <p:nvPr/>
        </p:nvSpPr>
        <p:spPr>
          <a:xfrm rot="5400000">
            <a:off x="93631" y="384256"/>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Isosceles Triangle 22">
            <a:extLst>
              <a:ext uri="{FF2B5EF4-FFF2-40B4-BE49-F238E27FC236}">
                <a16:creationId xmlns:a16="http://schemas.microsoft.com/office/drawing/2014/main" id="{B070F427-BFF6-C30F-EDF7-F050D2079EA4}"/>
              </a:ext>
            </a:extLst>
          </p:cNvPr>
          <p:cNvSpPr/>
          <p:nvPr/>
        </p:nvSpPr>
        <p:spPr>
          <a:xfrm rot="5400000">
            <a:off x="813010" y="467592"/>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7E267C6-530E-6E5A-FA56-5C3756A68E24}"/>
              </a:ext>
            </a:extLst>
          </p:cNvPr>
          <p:cNvSpPr>
            <a:spLocks noGrp="1"/>
          </p:cNvSpPr>
          <p:nvPr>
            <p:ph type="title"/>
          </p:nvPr>
        </p:nvSpPr>
        <p:spPr>
          <a:xfrm>
            <a:off x="1682043" y="-2243"/>
            <a:ext cx="10077336" cy="1313273"/>
          </a:xfrm>
        </p:spPr>
        <p:txBody>
          <a:bodyPr/>
          <a:lstStyle/>
          <a:p>
            <a:pPr algn="l"/>
            <a:r>
              <a:rPr lang="en-US">
                <a:solidFill>
                  <a:schemeClr val="accent4"/>
                </a:solidFill>
              </a:rPr>
              <a:t>What’s Cambridge doing about flooding?</a:t>
            </a:r>
          </a:p>
        </p:txBody>
      </p:sp>
      <p:pic>
        <p:nvPicPr>
          <p:cNvPr id="8" name="Picture 7" descr="Building a flood resilient future">
            <a:extLst>
              <a:ext uri="{FF2B5EF4-FFF2-40B4-BE49-F238E27FC236}">
                <a16:creationId xmlns:a16="http://schemas.microsoft.com/office/drawing/2014/main" id="{24FDDC59-7EEF-5C51-C4D3-EA15EF27A13C}"/>
              </a:ext>
            </a:extLst>
          </p:cNvPr>
          <p:cNvPicPr>
            <a:picLocks noChangeAspect="1"/>
          </p:cNvPicPr>
          <p:nvPr/>
        </p:nvPicPr>
        <p:blipFill>
          <a:blip r:embed="rId7"/>
          <a:stretch>
            <a:fillRect/>
          </a:stretch>
        </p:blipFill>
        <p:spPr>
          <a:xfrm>
            <a:off x="6618450" y="3423583"/>
            <a:ext cx="5022717" cy="2841851"/>
          </a:xfrm>
          <a:prstGeom prst="rect">
            <a:avLst/>
          </a:prstGeom>
        </p:spPr>
      </p:pic>
      <p:sp>
        <p:nvSpPr>
          <p:cNvPr id="10" name="TextBox 9">
            <a:extLst>
              <a:ext uri="{FF2B5EF4-FFF2-40B4-BE49-F238E27FC236}">
                <a16:creationId xmlns:a16="http://schemas.microsoft.com/office/drawing/2014/main" id="{BCF26CFA-0BED-93C2-6015-4015B9CD464B}"/>
              </a:ext>
            </a:extLst>
          </p:cNvPr>
          <p:cNvSpPr txBox="1"/>
          <p:nvPr/>
        </p:nvSpPr>
        <p:spPr>
          <a:xfrm>
            <a:off x="6877396" y="6270566"/>
            <a:ext cx="449441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Source: Retrofitting for Flood Resilience by </a:t>
            </a:r>
            <a:r>
              <a:rPr lang="en-US" sz="1200">
                <a:solidFill>
                  <a:srgbClr val="212438"/>
                </a:solidFill>
                <a:ea typeface="+mn-lt"/>
                <a:cs typeface="+mn-lt"/>
              </a:rPr>
              <a:t>Edward </a:t>
            </a:r>
            <a:r>
              <a:rPr lang="en-US" sz="1200" err="1">
                <a:solidFill>
                  <a:srgbClr val="212438"/>
                </a:solidFill>
                <a:ea typeface="+mn-lt"/>
                <a:cs typeface="+mn-lt"/>
              </a:rPr>
              <a:t>Barsley</a:t>
            </a:r>
            <a:endParaRPr lang="en-US" sz="1200" err="1"/>
          </a:p>
        </p:txBody>
      </p:sp>
      <p:pic>
        <p:nvPicPr>
          <p:cNvPr id="13" name="Picture 12" descr="A pond with a bridge over it&#10;&#10;Description automatically generated">
            <a:extLst>
              <a:ext uri="{FF2B5EF4-FFF2-40B4-BE49-F238E27FC236}">
                <a16:creationId xmlns:a16="http://schemas.microsoft.com/office/drawing/2014/main" id="{08874C35-B250-B5D6-58EB-8C544DA86B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414" y="2700681"/>
            <a:ext cx="5343186" cy="4007390"/>
          </a:xfrm>
          <a:prstGeom prst="rect">
            <a:avLst/>
          </a:prstGeom>
        </p:spPr>
      </p:pic>
      <p:sp>
        <p:nvSpPr>
          <p:cNvPr id="20" name="TextBox 19">
            <a:extLst>
              <a:ext uri="{FF2B5EF4-FFF2-40B4-BE49-F238E27FC236}">
                <a16:creationId xmlns:a16="http://schemas.microsoft.com/office/drawing/2014/main" id="{C0D1A7E8-151D-499B-F6BB-95C26576431E}"/>
              </a:ext>
            </a:extLst>
          </p:cNvPr>
          <p:cNvSpPr txBox="1"/>
          <p:nvPr/>
        </p:nvSpPr>
        <p:spPr>
          <a:xfrm>
            <a:off x="574891" y="6378967"/>
            <a:ext cx="57875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Image Source: Alewife basin, Cambridge DPW</a:t>
            </a:r>
          </a:p>
        </p:txBody>
      </p:sp>
    </p:spTree>
    <p:extLst>
      <p:ext uri="{BB962C8B-B14F-4D97-AF65-F5344CB8AC3E}">
        <p14:creationId xmlns:p14="http://schemas.microsoft.com/office/powerpoint/2010/main" val="4286876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D9312ED-9648-40A2-45C8-9A9AED9C9AD9}"/>
              </a:ext>
            </a:extLst>
          </p:cNvPr>
          <p:cNvSpPr/>
          <p:nvPr/>
        </p:nvSpPr>
        <p:spPr>
          <a:xfrm>
            <a:off x="1" y="0"/>
            <a:ext cx="6094942"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EECF6400-7538-2E7D-D9E3-92BE34FDC0D6}"/>
              </a:ext>
            </a:extLst>
          </p:cNvPr>
          <p:cNvGrpSpPr/>
          <p:nvPr/>
        </p:nvGrpSpPr>
        <p:grpSpPr>
          <a:xfrm>
            <a:off x="158456" y="1535452"/>
            <a:ext cx="1034421" cy="1031472"/>
            <a:chOff x="241583" y="1604725"/>
            <a:chExt cx="1034421" cy="1031472"/>
          </a:xfrm>
        </p:grpSpPr>
        <p:sp>
          <p:nvSpPr>
            <p:cNvPr id="16" name="Oval 15">
              <a:extLst>
                <a:ext uri="{FF2B5EF4-FFF2-40B4-BE49-F238E27FC236}">
                  <a16:creationId xmlns:a16="http://schemas.microsoft.com/office/drawing/2014/main" id="{7695C682-B27B-D5E8-3E42-3433D1CDB467}"/>
                </a:ext>
              </a:extLst>
            </p:cNvPr>
            <p:cNvSpPr/>
            <p:nvPr/>
          </p:nvSpPr>
          <p:spPr>
            <a:xfrm>
              <a:off x="241583" y="1626307"/>
              <a:ext cx="1009890" cy="1009890"/>
            </a:xfrm>
            <a:prstGeom prst="ellipse">
              <a:avLst/>
            </a:prstGeom>
            <a:solidFill>
              <a:schemeClr val="bg1"/>
            </a:solid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Signpost with solid fill">
              <a:extLst>
                <a:ext uri="{FF2B5EF4-FFF2-40B4-BE49-F238E27FC236}">
                  <a16:creationId xmlns:a16="http://schemas.microsoft.com/office/drawing/2014/main" id="{297A6CE6-19C3-5E01-74C0-9476243F97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026991">
              <a:off x="281715" y="1604725"/>
              <a:ext cx="994289" cy="994289"/>
            </a:xfrm>
            <a:prstGeom prst="rect">
              <a:avLst/>
            </a:prstGeom>
          </p:spPr>
        </p:pic>
      </p:grpSp>
      <p:grpSp>
        <p:nvGrpSpPr>
          <p:cNvPr id="25" name="Group 24">
            <a:extLst>
              <a:ext uri="{FF2B5EF4-FFF2-40B4-BE49-F238E27FC236}">
                <a16:creationId xmlns:a16="http://schemas.microsoft.com/office/drawing/2014/main" id="{0F98EEC6-5AD9-0794-77EF-04AE798EF26A}"/>
              </a:ext>
            </a:extLst>
          </p:cNvPr>
          <p:cNvGrpSpPr/>
          <p:nvPr/>
        </p:nvGrpSpPr>
        <p:grpSpPr>
          <a:xfrm>
            <a:off x="5978983" y="1376924"/>
            <a:ext cx="1009890" cy="1009890"/>
            <a:chOff x="5895855" y="1626307"/>
            <a:chExt cx="1009890" cy="1009890"/>
          </a:xfrm>
        </p:grpSpPr>
        <p:sp>
          <p:nvSpPr>
            <p:cNvPr id="24" name="Oval 23">
              <a:extLst>
                <a:ext uri="{FF2B5EF4-FFF2-40B4-BE49-F238E27FC236}">
                  <a16:creationId xmlns:a16="http://schemas.microsoft.com/office/drawing/2014/main" id="{DB89874D-BBD3-20B8-B5F9-CAF69831B2B6}"/>
                </a:ext>
              </a:extLst>
            </p:cNvPr>
            <p:cNvSpPr/>
            <p:nvPr/>
          </p:nvSpPr>
          <p:spPr>
            <a:xfrm>
              <a:off x="5895855" y="1626307"/>
              <a:ext cx="1009890" cy="1009890"/>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Users with solid fill">
              <a:extLst>
                <a:ext uri="{FF2B5EF4-FFF2-40B4-BE49-F238E27FC236}">
                  <a16:creationId xmlns:a16="http://schemas.microsoft.com/office/drawing/2014/main" id="{57F87FC7-A0D9-F3EE-ABFB-3C84BC08AF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53733" y="1692555"/>
              <a:ext cx="914400" cy="914400"/>
            </a:xfrm>
            <a:prstGeom prst="rect">
              <a:avLst/>
            </a:prstGeom>
          </p:spPr>
        </p:pic>
      </p:grpSp>
      <p:sp>
        <p:nvSpPr>
          <p:cNvPr id="18" name="Title 1">
            <a:extLst>
              <a:ext uri="{FF2B5EF4-FFF2-40B4-BE49-F238E27FC236}">
                <a16:creationId xmlns:a16="http://schemas.microsoft.com/office/drawing/2014/main" id="{9A2EBB91-BC2B-EDD8-1DB6-533491592096}"/>
              </a:ext>
            </a:extLst>
          </p:cNvPr>
          <p:cNvSpPr txBox="1">
            <a:spLocks/>
          </p:cNvSpPr>
          <p:nvPr/>
        </p:nvSpPr>
        <p:spPr>
          <a:xfrm>
            <a:off x="1684305" y="676736"/>
            <a:ext cx="9925789" cy="7452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en-US">
                <a:solidFill>
                  <a:schemeClr val="accent4"/>
                </a:solidFill>
              </a:rPr>
              <a:t>What’s Cambridge doing about flooding?</a:t>
            </a:r>
          </a:p>
        </p:txBody>
      </p:sp>
      <p:sp>
        <p:nvSpPr>
          <p:cNvPr id="3" name="Content Placeholder 2">
            <a:extLst>
              <a:ext uri="{FF2B5EF4-FFF2-40B4-BE49-F238E27FC236}">
                <a16:creationId xmlns:a16="http://schemas.microsoft.com/office/drawing/2014/main" id="{7767082F-3984-9284-D907-22A7478EE41D}"/>
              </a:ext>
            </a:extLst>
          </p:cNvPr>
          <p:cNvSpPr>
            <a:spLocks noGrp="1"/>
          </p:cNvSpPr>
          <p:nvPr>
            <p:ph idx="1"/>
          </p:nvPr>
        </p:nvSpPr>
        <p:spPr>
          <a:xfrm>
            <a:off x="1167096" y="1631661"/>
            <a:ext cx="5184901" cy="4351338"/>
          </a:xfrm>
        </p:spPr>
        <p:txBody>
          <a:bodyPr vert="horz" lIns="91440" tIns="45720" rIns="91440" bIns="45720" rtlCol="0" anchor="t">
            <a:normAutofit/>
          </a:bodyPr>
          <a:lstStyle/>
          <a:p>
            <a:pPr marL="0" indent="0">
              <a:buNone/>
            </a:pPr>
            <a:r>
              <a:rPr lang="en-US" b="1"/>
              <a:t>Green/Gray Infrastructure</a:t>
            </a:r>
          </a:p>
          <a:p>
            <a:pPr marL="463550" lvl="1">
              <a:buClr>
                <a:srgbClr val="7E1F11"/>
              </a:buClr>
              <a:buFont typeface="Wingdings" panose="05000000000000000000" pitchFamily="2" charset="2"/>
              <a:buChar char="§"/>
            </a:pPr>
            <a:r>
              <a:rPr lang="en-US"/>
              <a:t>Infrastructure investments to prevent runoff</a:t>
            </a:r>
          </a:p>
          <a:p>
            <a:pPr marL="920750" lvl="2">
              <a:buClr>
                <a:srgbClr val="7E1F11"/>
              </a:buClr>
              <a:buFont typeface="Wingdings" panose="05000000000000000000" pitchFamily="2" charset="2"/>
              <a:buChar char="§"/>
            </a:pPr>
            <a:r>
              <a:rPr lang="en-US"/>
              <a:t>500,000 gallons under parking lots in Central Square</a:t>
            </a:r>
          </a:p>
          <a:p>
            <a:pPr marL="920750" lvl="2">
              <a:buClr>
                <a:srgbClr val="7E1F11"/>
              </a:buClr>
              <a:buFont typeface="Wingdings" panose="05000000000000000000" pitchFamily="2" charset="2"/>
              <a:buChar char="§"/>
            </a:pPr>
            <a:r>
              <a:rPr lang="en-US"/>
              <a:t>1.2-million-gallon stormwater tank under Tobin Schools</a:t>
            </a:r>
          </a:p>
          <a:p>
            <a:pPr marL="920750" lvl="2">
              <a:buClr>
                <a:srgbClr val="7E1F11"/>
              </a:buClr>
              <a:buFont typeface="Wingdings" panose="05000000000000000000" pitchFamily="2" charset="2"/>
              <a:buChar char="§"/>
            </a:pPr>
            <a:endParaRPr lang="en-US"/>
          </a:p>
          <a:p>
            <a:pPr marL="920750" lvl="2">
              <a:buClr>
                <a:srgbClr val="7E1F11"/>
              </a:buClr>
              <a:buFont typeface="Wingdings" panose="05000000000000000000" pitchFamily="2" charset="2"/>
              <a:buChar char="§"/>
            </a:pPr>
            <a:endParaRPr lang="en-US" sz="2400">
              <a:latin typeface="TW Cen MT"/>
            </a:endParaRPr>
          </a:p>
          <a:p>
            <a:pPr marL="692150" lvl="2" indent="0">
              <a:buClr>
                <a:srgbClr val="7E1F11"/>
              </a:buClr>
              <a:buNone/>
            </a:pPr>
            <a:endParaRPr lang="en-US"/>
          </a:p>
          <a:p>
            <a:pPr marL="920750" lvl="2">
              <a:buClr>
                <a:srgbClr val="7E1F11"/>
              </a:buClr>
              <a:buFont typeface="Wingdings" panose="05000000000000000000" pitchFamily="2" charset="2"/>
              <a:buChar char="§"/>
            </a:pPr>
            <a:endParaRPr lang="en-US"/>
          </a:p>
          <a:p>
            <a:pPr marL="920750" lvl="2">
              <a:buClr>
                <a:srgbClr val="7E1F11"/>
              </a:buClr>
              <a:buFont typeface="Wingdings" panose="05000000000000000000" pitchFamily="2" charset="2"/>
              <a:buChar char="§"/>
            </a:pPr>
            <a:endParaRPr lang="en-US"/>
          </a:p>
          <a:p>
            <a:pPr lvl="1">
              <a:buClr>
                <a:srgbClr val="0072B9"/>
              </a:buClr>
            </a:pPr>
            <a:endParaRPr lang="en-US"/>
          </a:p>
        </p:txBody>
      </p:sp>
      <p:sp>
        <p:nvSpPr>
          <p:cNvPr id="4" name="Slide Number Placeholder 3">
            <a:extLst>
              <a:ext uri="{FF2B5EF4-FFF2-40B4-BE49-F238E27FC236}">
                <a16:creationId xmlns:a16="http://schemas.microsoft.com/office/drawing/2014/main" id="{87AB83FC-2FFD-A2ED-B222-6222AF9AB239}"/>
              </a:ext>
            </a:extLst>
          </p:cNvPr>
          <p:cNvSpPr>
            <a:spLocks noGrp="1"/>
          </p:cNvSpPr>
          <p:nvPr>
            <p:ph type="sldNum" sz="quarter" idx="12"/>
          </p:nvPr>
        </p:nvSpPr>
        <p:spPr/>
        <p:txBody>
          <a:bodyPr/>
          <a:lstStyle/>
          <a:p>
            <a:fld id="{A369C6C0-0DC4-44C4-B8BB-8CC4BD6D1597}" type="slidenum">
              <a:rPr lang="en-US" smtClean="0"/>
              <a:pPr/>
              <a:t>43</a:t>
            </a:fld>
            <a:endParaRPr lang="en-US"/>
          </a:p>
        </p:txBody>
      </p:sp>
      <p:sp>
        <p:nvSpPr>
          <p:cNvPr id="5" name="Content Placeholder 2">
            <a:extLst>
              <a:ext uri="{FF2B5EF4-FFF2-40B4-BE49-F238E27FC236}">
                <a16:creationId xmlns:a16="http://schemas.microsoft.com/office/drawing/2014/main" id="{93966379-1D36-ED4A-BBB6-0673B9953D45}"/>
              </a:ext>
            </a:extLst>
          </p:cNvPr>
          <p:cNvSpPr txBox="1">
            <a:spLocks/>
          </p:cNvSpPr>
          <p:nvPr/>
        </p:nvSpPr>
        <p:spPr>
          <a:xfrm>
            <a:off x="7025298" y="1382279"/>
            <a:ext cx="5107969" cy="48817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Resilient Communities: </a:t>
            </a:r>
          </a:p>
          <a:p>
            <a:pPr lvl="1">
              <a:buClr>
                <a:schemeClr val="accent6">
                  <a:lumMod val="50000"/>
                </a:schemeClr>
              </a:buClr>
              <a:buFont typeface="Wingdings" panose="05000000000000000000" pitchFamily="2" charset="2"/>
              <a:buChar char="§"/>
            </a:pPr>
            <a:r>
              <a:rPr lang="en-US"/>
              <a:t>Community organizations develop a strong support network</a:t>
            </a:r>
          </a:p>
          <a:p>
            <a:pPr lvl="1">
              <a:buClr>
                <a:srgbClr val="106036"/>
              </a:buClr>
              <a:buFont typeface="Wingdings" panose="05000000000000000000" pitchFamily="2" charset="2"/>
              <a:buChar char="§"/>
            </a:pPr>
            <a:r>
              <a:rPr lang="en-US"/>
              <a:t>Residential, commercial, institutional, and city collaboration</a:t>
            </a:r>
          </a:p>
          <a:p>
            <a:pPr lvl="1">
              <a:buClr>
                <a:srgbClr val="106036"/>
              </a:buClr>
              <a:buFont typeface="Wingdings" panose="05000000000000000000" pitchFamily="2" charset="2"/>
              <a:buChar char="§"/>
            </a:pPr>
            <a:r>
              <a:rPr lang="en-US">
                <a:latin typeface="TW Cen MT"/>
              </a:rPr>
              <a:t>Safe &amp; affordable homes to guarantee shelter from climate hazards</a:t>
            </a:r>
            <a:endParaRPr lang="en-US"/>
          </a:p>
        </p:txBody>
      </p:sp>
      <p:sp>
        <p:nvSpPr>
          <p:cNvPr id="6" name="AutoShape 2">
            <a:extLst>
              <a:ext uri="{FF2B5EF4-FFF2-40B4-BE49-F238E27FC236}">
                <a16:creationId xmlns:a16="http://schemas.microsoft.com/office/drawing/2014/main" id="{AFA29DBF-6B26-D085-0F89-5EFADAE107A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a:extLst>
              <a:ext uri="{FF2B5EF4-FFF2-40B4-BE49-F238E27FC236}">
                <a16:creationId xmlns:a16="http://schemas.microsoft.com/office/drawing/2014/main" id="{31D2BD42-368C-E7E0-5D08-9090F8D7A2F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Isosceles Triangle 18">
            <a:extLst>
              <a:ext uri="{FF2B5EF4-FFF2-40B4-BE49-F238E27FC236}">
                <a16:creationId xmlns:a16="http://schemas.microsoft.com/office/drawing/2014/main" id="{AF520397-E844-C65B-AF16-48B87C6DE208}"/>
              </a:ext>
            </a:extLst>
          </p:cNvPr>
          <p:cNvSpPr/>
          <p:nvPr/>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Isosceles Triangle 19">
            <a:extLst>
              <a:ext uri="{FF2B5EF4-FFF2-40B4-BE49-F238E27FC236}">
                <a16:creationId xmlns:a16="http://schemas.microsoft.com/office/drawing/2014/main" id="{6D279006-5EB8-7E36-B5A9-4A56E925E66A}"/>
              </a:ext>
            </a:extLst>
          </p:cNvPr>
          <p:cNvSpPr/>
          <p:nvPr/>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 name="Picture 6" descr="A close-up of a tank&#10;&#10;Description automatically generated">
            <a:extLst>
              <a:ext uri="{FF2B5EF4-FFF2-40B4-BE49-F238E27FC236}">
                <a16:creationId xmlns:a16="http://schemas.microsoft.com/office/drawing/2014/main" id="{29A90C95-EF42-AE65-93C5-3F2F8F2F9061}"/>
              </a:ext>
            </a:extLst>
          </p:cNvPr>
          <p:cNvPicPr>
            <a:picLocks noChangeAspect="1"/>
          </p:cNvPicPr>
          <p:nvPr/>
        </p:nvPicPr>
        <p:blipFill>
          <a:blip r:embed="rId7"/>
          <a:stretch>
            <a:fillRect/>
          </a:stretch>
        </p:blipFill>
        <p:spPr>
          <a:xfrm>
            <a:off x="290946" y="4188890"/>
            <a:ext cx="5652653" cy="2290221"/>
          </a:xfrm>
          <a:prstGeom prst="rect">
            <a:avLst/>
          </a:prstGeom>
        </p:spPr>
      </p:pic>
      <p:pic>
        <p:nvPicPr>
          <p:cNvPr id="8" name="Picture 7" descr="A group of people putting their hands together&#10;&#10;Description automatically generated">
            <a:extLst>
              <a:ext uri="{FF2B5EF4-FFF2-40B4-BE49-F238E27FC236}">
                <a16:creationId xmlns:a16="http://schemas.microsoft.com/office/drawing/2014/main" id="{E15C3DE3-54BE-D36A-F45E-F87C292751EA}"/>
              </a:ext>
            </a:extLst>
          </p:cNvPr>
          <p:cNvPicPr>
            <a:picLocks noChangeAspect="1"/>
          </p:cNvPicPr>
          <p:nvPr/>
        </p:nvPicPr>
        <p:blipFill>
          <a:blip r:embed="rId8"/>
          <a:stretch>
            <a:fillRect/>
          </a:stretch>
        </p:blipFill>
        <p:spPr>
          <a:xfrm>
            <a:off x="7495309" y="4315691"/>
            <a:ext cx="3713017" cy="2479963"/>
          </a:xfrm>
          <a:prstGeom prst="rect">
            <a:avLst/>
          </a:prstGeom>
        </p:spPr>
      </p:pic>
      <p:sp>
        <p:nvSpPr>
          <p:cNvPr id="2" name="TextBox 1">
            <a:extLst>
              <a:ext uri="{FF2B5EF4-FFF2-40B4-BE49-F238E27FC236}">
                <a16:creationId xmlns:a16="http://schemas.microsoft.com/office/drawing/2014/main" id="{0438505A-C00B-E082-665F-C6AC3113045A}"/>
              </a:ext>
            </a:extLst>
          </p:cNvPr>
          <p:cNvSpPr txBox="1"/>
          <p:nvPr/>
        </p:nvSpPr>
        <p:spPr>
          <a:xfrm>
            <a:off x="1086196" y="6495011"/>
            <a:ext cx="393469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Source: Rain Harvesting Supplies</a:t>
            </a:r>
          </a:p>
        </p:txBody>
      </p:sp>
      <p:sp>
        <p:nvSpPr>
          <p:cNvPr id="10" name="TextBox 9">
            <a:extLst>
              <a:ext uri="{FF2B5EF4-FFF2-40B4-BE49-F238E27FC236}">
                <a16:creationId xmlns:a16="http://schemas.microsoft.com/office/drawing/2014/main" id="{DBE0E7B0-CF42-CBF8-19F6-76AD0DBF2FFD}"/>
              </a:ext>
            </a:extLst>
          </p:cNvPr>
          <p:cNvSpPr txBox="1"/>
          <p:nvPr/>
        </p:nvSpPr>
        <p:spPr>
          <a:xfrm>
            <a:off x="6339840" y="5938057"/>
            <a:ext cx="126076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Source: Liquid Planner</a:t>
            </a:r>
          </a:p>
        </p:txBody>
      </p:sp>
    </p:spTree>
    <p:extLst>
      <p:ext uri="{BB962C8B-B14F-4D97-AF65-F5344CB8AC3E}">
        <p14:creationId xmlns:p14="http://schemas.microsoft.com/office/powerpoint/2010/main" val="24137035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44</a:t>
            </a:fld>
            <a:endParaRPr lang="en-US"/>
          </a:p>
        </p:txBody>
      </p:sp>
      <p:grpSp>
        <p:nvGrpSpPr>
          <p:cNvPr id="7" name="Group 6">
            <a:extLst>
              <a:ext uri="{FF2B5EF4-FFF2-40B4-BE49-F238E27FC236}">
                <a16:creationId xmlns:a16="http://schemas.microsoft.com/office/drawing/2014/main" id="{BA8854CD-2CC5-E329-BE92-D3DBF9B64025}"/>
              </a:ext>
            </a:extLst>
          </p:cNvPr>
          <p:cNvGrpSpPr/>
          <p:nvPr/>
        </p:nvGrpSpPr>
        <p:grpSpPr>
          <a:xfrm>
            <a:off x="838200" y="3930954"/>
            <a:ext cx="10601324" cy="1325564"/>
            <a:chOff x="838200" y="1907237"/>
            <a:chExt cx="10601324" cy="1325564"/>
          </a:xfrm>
        </p:grpSpPr>
        <p:sp>
          <p:nvSpPr>
            <p:cNvPr id="5" name="Rectangle 4">
              <a:extLst>
                <a:ext uri="{FF2B5EF4-FFF2-40B4-BE49-F238E27FC236}">
                  <a16:creationId xmlns:a16="http://schemas.microsoft.com/office/drawing/2014/main" id="{36F6CC51-377F-FE7C-B5F2-5CD9A58885B8}"/>
                </a:ext>
              </a:extLst>
            </p:cNvPr>
            <p:cNvSpPr/>
            <p:nvPr/>
          </p:nvSpPr>
          <p:spPr>
            <a:xfrm>
              <a:off x="838200" y="2233395"/>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2161895"/>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vert="horz" lIns="91440" tIns="45720" rIns="91440" bIns="45720" rtlCol="0" anchor="t">
            <a:normAutofit/>
          </a:bodyPr>
          <a:lstStyle/>
          <a:p>
            <a:r>
              <a:rPr lang="en-US"/>
              <a:t>Why do we care? Climate Change &amp; Flooding </a:t>
            </a:r>
          </a:p>
          <a:p>
            <a:r>
              <a:rPr lang="en-US"/>
              <a:t>The common types of floods</a:t>
            </a:r>
          </a:p>
          <a:p>
            <a:r>
              <a:rPr lang="en-US"/>
              <a:t>Break!</a:t>
            </a:r>
          </a:p>
          <a:p>
            <a:r>
              <a:rPr lang="en-US"/>
              <a:t>Exploring flooding vulnerability in Cambridge</a:t>
            </a:r>
          </a:p>
          <a:p>
            <a:r>
              <a:rPr lang="en-US"/>
              <a:t>Interventions</a:t>
            </a:r>
          </a:p>
          <a:p>
            <a:r>
              <a:rPr lang="en-US"/>
              <a:t>Debrief &amp; Closing</a:t>
            </a:r>
          </a:p>
          <a:p>
            <a:endParaRPr lang="en-US"/>
          </a:p>
        </p:txBody>
      </p:sp>
    </p:spTree>
    <p:extLst>
      <p:ext uri="{BB962C8B-B14F-4D97-AF65-F5344CB8AC3E}">
        <p14:creationId xmlns:p14="http://schemas.microsoft.com/office/powerpoint/2010/main" val="3224263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BD541-0A54-8138-3675-AAC40956B4FC}"/>
              </a:ext>
            </a:extLst>
          </p:cNvPr>
          <p:cNvSpPr>
            <a:spLocks noGrp="1"/>
          </p:cNvSpPr>
          <p:nvPr>
            <p:ph type="title"/>
          </p:nvPr>
        </p:nvSpPr>
        <p:spPr/>
        <p:txBody>
          <a:bodyPr/>
          <a:lstStyle/>
          <a:p>
            <a:pPr marL="914400" algn="l"/>
            <a:r>
              <a:rPr lang="en-US"/>
              <a:t>On Your Own</a:t>
            </a:r>
          </a:p>
        </p:txBody>
      </p:sp>
      <p:sp>
        <p:nvSpPr>
          <p:cNvPr id="3" name="Content Placeholder 2">
            <a:extLst>
              <a:ext uri="{FF2B5EF4-FFF2-40B4-BE49-F238E27FC236}">
                <a16:creationId xmlns:a16="http://schemas.microsoft.com/office/drawing/2014/main" id="{6483F943-E6DB-2A1C-D00A-F27AC03793DD}"/>
              </a:ext>
            </a:extLst>
          </p:cNvPr>
          <p:cNvSpPr>
            <a:spLocks noGrp="1"/>
          </p:cNvSpPr>
          <p:nvPr>
            <p:ph idx="1"/>
          </p:nvPr>
        </p:nvSpPr>
        <p:spPr>
          <a:xfrm>
            <a:off x="1796143" y="1690688"/>
            <a:ext cx="9557657" cy="4351338"/>
          </a:xfrm>
        </p:spPr>
        <p:txBody>
          <a:bodyPr vert="horz" lIns="91440" tIns="45720" rIns="91440" bIns="45720" rtlCol="0" anchor="t">
            <a:normAutofit fontScale="92500" lnSpcReduction="10000"/>
          </a:bodyPr>
          <a:lstStyle/>
          <a:p>
            <a:pPr marL="0" indent="0">
              <a:spcBef>
                <a:spcPts val="2400"/>
              </a:spcBef>
              <a:buNone/>
            </a:pPr>
            <a:r>
              <a:rPr lang="en-US" sz="3200"/>
              <a:t>Strike up  a conversation with </a:t>
            </a:r>
            <a:r>
              <a:rPr lang="en-US" sz="3200" i="1"/>
              <a:t>at least </a:t>
            </a:r>
            <a:r>
              <a:rPr lang="en-US" sz="3200"/>
              <a:t>2 people about flooding topics (E.g., Extreme precipitation flooding vs. Coastal flooding, strategies to minimize flooding, action Cambridge is taking, etc.). </a:t>
            </a:r>
            <a:endParaRPr lang="en-US"/>
          </a:p>
          <a:p>
            <a:pPr>
              <a:spcBef>
                <a:spcPts val="2400"/>
              </a:spcBef>
            </a:pPr>
            <a:r>
              <a:rPr lang="en-US" sz="3200"/>
              <a:t>How did the conversation go? </a:t>
            </a:r>
          </a:p>
          <a:p>
            <a:pPr>
              <a:spcBef>
                <a:spcPts val="2400"/>
              </a:spcBef>
            </a:pPr>
            <a:r>
              <a:rPr lang="en-US" sz="3200"/>
              <a:t>What questions did they ask? </a:t>
            </a:r>
          </a:p>
          <a:p>
            <a:pPr>
              <a:spcBef>
                <a:spcPts val="2400"/>
              </a:spcBef>
            </a:pPr>
            <a:r>
              <a:rPr lang="en-US" sz="3200"/>
              <a:t>How did they feel? </a:t>
            </a:r>
          </a:p>
          <a:p>
            <a:pPr marL="0" indent="0">
              <a:spcBef>
                <a:spcPts val="2400"/>
              </a:spcBef>
              <a:buNone/>
            </a:pPr>
            <a:r>
              <a:rPr lang="en-US" sz="3200"/>
              <a:t>We’ll open the next session by talking about what you heard!</a:t>
            </a:r>
          </a:p>
        </p:txBody>
      </p:sp>
      <p:sp>
        <p:nvSpPr>
          <p:cNvPr id="4" name="Slide Number Placeholder 3">
            <a:extLst>
              <a:ext uri="{FF2B5EF4-FFF2-40B4-BE49-F238E27FC236}">
                <a16:creationId xmlns:a16="http://schemas.microsoft.com/office/drawing/2014/main" id="{BD43B33C-7D94-22AB-9E2D-7E849F84F63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69C6C0-0DC4-44C4-B8BB-8CC4BD6D1597}" type="slidenum">
              <a:rPr kumimoji="0" lang="en-US" sz="1200" b="0" i="0" u="none" strike="noStrike" kern="1200" cap="none" spc="0" normalizeH="0" baseline="0" noProof="0" smtClean="0">
                <a:ln>
                  <a:noFill/>
                </a:ln>
                <a:solidFill>
                  <a:sysClr val="windowText" lastClr="000000"/>
                </a:solidFill>
                <a:effectLst/>
                <a:uLnTx/>
                <a:uFillTx/>
                <a:latin typeface="Tw Cen MT" panose="020B06020201040206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ysClr val="windowText" lastClr="000000"/>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918796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6DD25-754E-0BD6-A1FE-B6D2F8E1652E}"/>
              </a:ext>
            </a:extLst>
          </p:cNvPr>
          <p:cNvSpPr>
            <a:spLocks noGrp="1"/>
          </p:cNvSpPr>
          <p:nvPr>
            <p:ph type="title"/>
          </p:nvPr>
        </p:nvSpPr>
        <p:spPr/>
        <p:txBody>
          <a:bodyPr/>
          <a:lstStyle/>
          <a:p>
            <a:r>
              <a:rPr lang="en-US"/>
              <a:t>Thank you</a:t>
            </a:r>
          </a:p>
        </p:txBody>
      </p:sp>
      <p:sp>
        <p:nvSpPr>
          <p:cNvPr id="3" name="Content Placeholder 2">
            <a:extLst>
              <a:ext uri="{FF2B5EF4-FFF2-40B4-BE49-F238E27FC236}">
                <a16:creationId xmlns:a16="http://schemas.microsoft.com/office/drawing/2014/main" id="{A37BE81D-0DFA-6576-D467-E6668B162786}"/>
              </a:ext>
            </a:extLst>
          </p:cNvPr>
          <p:cNvSpPr>
            <a:spLocks noGrp="1"/>
          </p:cNvSpPr>
          <p:nvPr>
            <p:ph idx="1"/>
          </p:nvPr>
        </p:nvSpPr>
        <p:spPr>
          <a:xfrm>
            <a:off x="1806465" y="1836135"/>
            <a:ext cx="8579069" cy="4351338"/>
          </a:xfrm>
        </p:spPr>
        <p:txBody>
          <a:bodyPr anchor="ctr">
            <a:normAutofit/>
          </a:bodyPr>
          <a:lstStyle/>
          <a:p>
            <a:pPr marL="0" indent="0" algn="ctr">
              <a:buNone/>
            </a:pPr>
            <a:r>
              <a:rPr lang="en-US" b="0" i="1">
                <a:solidFill>
                  <a:schemeClr val="accent1"/>
                </a:solidFill>
                <a:effectLst/>
                <a:latin typeface="+mj-lt"/>
              </a:rPr>
              <a:t>Please take a minut</a:t>
            </a:r>
            <a:r>
              <a:rPr lang="en-US" i="1">
                <a:solidFill>
                  <a:schemeClr val="accent1"/>
                </a:solidFill>
                <a:latin typeface="+mj-lt"/>
              </a:rPr>
              <a:t>e to tell us how today went &amp; </a:t>
            </a:r>
            <a:r>
              <a:rPr lang="en-US" b="0" i="1">
                <a:solidFill>
                  <a:schemeClr val="accent1"/>
                </a:solidFill>
                <a:effectLst/>
                <a:latin typeface="+mj-lt"/>
              </a:rPr>
              <a:t>fill out an evaluation form!</a:t>
            </a:r>
            <a:endParaRPr lang="en-US" i="1">
              <a:solidFill>
                <a:schemeClr val="accent1"/>
              </a:solidFill>
              <a:latin typeface="+mj-lt"/>
            </a:endParaRPr>
          </a:p>
        </p:txBody>
      </p:sp>
      <p:sp>
        <p:nvSpPr>
          <p:cNvPr id="4" name="Slide Number Placeholder 3">
            <a:extLst>
              <a:ext uri="{FF2B5EF4-FFF2-40B4-BE49-F238E27FC236}">
                <a16:creationId xmlns:a16="http://schemas.microsoft.com/office/drawing/2014/main" id="{C25DCACA-A560-D5F7-B8E4-FF16CFD68016}"/>
              </a:ext>
            </a:extLst>
          </p:cNvPr>
          <p:cNvSpPr>
            <a:spLocks noGrp="1"/>
          </p:cNvSpPr>
          <p:nvPr>
            <p:ph type="sldNum" sz="quarter" idx="12"/>
          </p:nvPr>
        </p:nvSpPr>
        <p:spPr/>
        <p:txBody>
          <a:bodyPr/>
          <a:lstStyle/>
          <a:p>
            <a:fld id="{A369C6C0-0DC4-44C4-B8BB-8CC4BD6D1597}" type="slidenum">
              <a:rPr lang="en-US" smtClean="0"/>
              <a:t>46</a:t>
            </a:fld>
            <a:endParaRPr lang="en-US"/>
          </a:p>
        </p:txBody>
      </p:sp>
    </p:spTree>
    <p:extLst>
      <p:ext uri="{BB962C8B-B14F-4D97-AF65-F5344CB8AC3E}">
        <p14:creationId xmlns:p14="http://schemas.microsoft.com/office/powerpoint/2010/main" val="2987007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A3FC58-AEF8-58B4-71DD-21D2784B0C02}"/>
              </a:ext>
            </a:extLst>
          </p:cNvPr>
          <p:cNvSpPr>
            <a:spLocks noGrp="1"/>
          </p:cNvSpPr>
          <p:nvPr>
            <p:ph type="ctrTitle"/>
          </p:nvPr>
        </p:nvSpPr>
        <p:spPr/>
        <p:txBody>
          <a:bodyPr/>
          <a:lstStyle/>
          <a:p>
            <a:r>
              <a:rPr lang="en-US"/>
              <a:t>Dos &amp; Don’ts</a:t>
            </a:r>
          </a:p>
        </p:txBody>
      </p:sp>
      <p:sp>
        <p:nvSpPr>
          <p:cNvPr id="4" name="Subtitle 3">
            <a:extLst>
              <a:ext uri="{FF2B5EF4-FFF2-40B4-BE49-F238E27FC236}">
                <a16:creationId xmlns:a16="http://schemas.microsoft.com/office/drawing/2014/main" id="{7586E5C8-26E9-84B0-FE2B-13D0B069DBE8}"/>
              </a:ext>
            </a:extLst>
          </p:cNvPr>
          <p:cNvSpPr>
            <a:spLocks noGrp="1"/>
          </p:cNvSpPr>
          <p:nvPr>
            <p:ph type="subTitle" idx="1"/>
          </p:nvPr>
        </p:nvSpPr>
        <p:spPr/>
        <p:txBody>
          <a:bodyPr/>
          <a:lstStyle/>
          <a:p>
            <a:r>
              <a:rPr lang="en-US"/>
              <a:t>Printed List for In-Person activity</a:t>
            </a:r>
          </a:p>
        </p:txBody>
      </p:sp>
    </p:spTree>
    <p:extLst>
      <p:ext uri="{BB962C8B-B14F-4D97-AF65-F5344CB8AC3E}">
        <p14:creationId xmlns:p14="http://schemas.microsoft.com/office/powerpoint/2010/main" val="10062726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495977-2CF8-C884-D8E1-B092F6347E61}"/>
              </a:ext>
            </a:extLst>
          </p:cNvPr>
          <p:cNvSpPr>
            <a:spLocks noGrp="1"/>
          </p:cNvSpPr>
          <p:nvPr>
            <p:ph idx="1"/>
          </p:nvPr>
        </p:nvSpPr>
        <p:spPr>
          <a:xfrm>
            <a:off x="359547" y="368709"/>
            <a:ext cx="11466693" cy="6142928"/>
          </a:xfrm>
        </p:spPr>
        <p:txBody>
          <a:bodyPr vert="horz" lIns="91440" tIns="45720" rIns="91440" bIns="45720" rtlCol="0" anchor="ctr">
            <a:normAutofit lnSpcReduction="10000"/>
          </a:bodyPr>
          <a:lstStyle/>
          <a:p>
            <a:pPr marL="457200" lvl="1" indent="0">
              <a:lnSpc>
                <a:spcPct val="200000"/>
              </a:lnSpc>
              <a:buNone/>
            </a:pPr>
            <a:endParaRPr lang="en-US"/>
          </a:p>
          <a:p>
            <a:pPr marL="457200" lvl="1" indent="0">
              <a:lnSpc>
                <a:spcPct val="200000"/>
              </a:lnSpc>
              <a:buNone/>
            </a:pPr>
            <a:endParaRPr lang="en-US" sz="1200">
              <a:solidFill>
                <a:srgbClr val="1B1B1B"/>
              </a:solidFill>
              <a:latin typeface="Calibri"/>
              <a:cs typeface="Calibri"/>
            </a:endParaRPr>
          </a:p>
          <a:p>
            <a:pPr marL="457200" lvl="1" indent="0">
              <a:lnSpc>
                <a:spcPct val="200000"/>
              </a:lnSpc>
              <a:buNone/>
            </a:pPr>
            <a:endParaRPr lang="en-US" sz="1200">
              <a:solidFill>
                <a:srgbClr val="1B1B1B"/>
              </a:solidFill>
              <a:latin typeface="Calibri"/>
              <a:cs typeface="Calibri"/>
            </a:endParaRPr>
          </a:p>
          <a:p>
            <a:pPr marL="457200" lvl="1" indent="0">
              <a:lnSpc>
                <a:spcPct val="200000"/>
              </a:lnSpc>
              <a:buNone/>
            </a:pPr>
            <a:endParaRPr lang="en-US" sz="1200">
              <a:solidFill>
                <a:srgbClr val="1B1B1B"/>
              </a:solidFill>
              <a:latin typeface="Calibri"/>
              <a:cs typeface="Calibri"/>
            </a:endParaRPr>
          </a:p>
          <a:p>
            <a:pPr marL="457200" lvl="1" indent="0">
              <a:lnSpc>
                <a:spcPct val="200000"/>
              </a:lnSpc>
              <a:buNone/>
            </a:pPr>
            <a:endParaRPr lang="en-US" sz="1200">
              <a:solidFill>
                <a:srgbClr val="1B1B1B"/>
              </a:solidFill>
              <a:latin typeface="Calibri"/>
              <a:cs typeface="Calibri"/>
            </a:endParaRPr>
          </a:p>
          <a:p>
            <a:pPr marL="457200" lvl="1" indent="0">
              <a:lnSpc>
                <a:spcPct val="200000"/>
              </a:lnSpc>
              <a:buNone/>
            </a:pPr>
            <a:r>
              <a:rPr lang="en-US" sz="1200">
                <a:solidFill>
                  <a:srgbClr val="1B1B1B"/>
                </a:solidFill>
                <a:latin typeface="Calibri"/>
                <a:cs typeface="Calibri"/>
              </a:rPr>
              <a:t>Get rid of standing water</a:t>
            </a:r>
            <a:endParaRPr lang="en-US" sz="1200">
              <a:solidFill>
                <a:srgbClr val="000000"/>
              </a:solidFill>
              <a:latin typeface="Calibri"/>
              <a:cs typeface="Calibri"/>
            </a:endParaRPr>
          </a:p>
          <a:p>
            <a:pPr marL="457200" lvl="1" indent="0">
              <a:lnSpc>
                <a:spcPct val="200000"/>
              </a:lnSpc>
              <a:buNone/>
            </a:pPr>
            <a:r>
              <a:rPr lang="en-US" sz="1200">
                <a:solidFill>
                  <a:srgbClr val="1B1B1B"/>
                </a:solidFill>
                <a:latin typeface="Calibri"/>
                <a:cs typeface="Calibri"/>
              </a:rPr>
              <a:t>Empty water from damaged materials that aren't usually outdoors</a:t>
            </a:r>
            <a:endParaRPr lang="en-US" sz="1200">
              <a:latin typeface="Calibri"/>
              <a:cs typeface="Calibri Light"/>
            </a:endParaRPr>
          </a:p>
          <a:p>
            <a:pPr marL="457200" lvl="1" indent="0">
              <a:lnSpc>
                <a:spcPct val="200000"/>
              </a:lnSpc>
              <a:buNone/>
            </a:pPr>
            <a:r>
              <a:rPr lang="en-US" sz="1200">
                <a:solidFill>
                  <a:srgbClr val="1B1B1B"/>
                </a:solidFill>
                <a:latin typeface="Calibri"/>
                <a:cs typeface="Calibri"/>
              </a:rPr>
              <a:t>Drain wet areas and puddles of water, or fill them with dirt</a:t>
            </a:r>
            <a:endParaRPr lang="en-US" sz="1200">
              <a:solidFill>
                <a:srgbClr val="111111"/>
              </a:solidFill>
              <a:latin typeface="Calibri"/>
              <a:cs typeface="Calibri"/>
            </a:endParaRPr>
          </a:p>
          <a:p>
            <a:pPr marL="457200" lvl="1" indent="0">
              <a:lnSpc>
                <a:spcPct val="200000"/>
              </a:lnSpc>
              <a:buNone/>
            </a:pPr>
            <a:r>
              <a:rPr lang="en-US" sz="1200">
                <a:solidFill>
                  <a:srgbClr val="111111"/>
                </a:solidFill>
                <a:latin typeface="Calibri"/>
                <a:cs typeface="Calibri"/>
              </a:rPr>
              <a:t>Clean up mold</a:t>
            </a:r>
            <a:endParaRPr lang="en-US" sz="1200">
              <a:latin typeface="Calibri"/>
              <a:cs typeface="Calibri Light"/>
            </a:endParaRPr>
          </a:p>
          <a:p>
            <a:pPr marL="457200" lvl="1" indent="0">
              <a:lnSpc>
                <a:spcPct val="200000"/>
              </a:lnSpc>
              <a:buNone/>
            </a:pPr>
            <a:r>
              <a:rPr lang="en-US" sz="1200">
                <a:solidFill>
                  <a:srgbClr val="111111"/>
                </a:solidFill>
                <a:latin typeface="Calibri"/>
                <a:cs typeface="Calibri"/>
              </a:rPr>
              <a:t>Drink flood water</a:t>
            </a:r>
            <a:endParaRPr lang="en-US" sz="1200">
              <a:latin typeface="Calibri"/>
              <a:cs typeface="Calibri Light"/>
            </a:endParaRPr>
          </a:p>
          <a:p>
            <a:pPr marL="457200" lvl="1" indent="0">
              <a:lnSpc>
                <a:spcPct val="200000"/>
              </a:lnSpc>
              <a:buNone/>
            </a:pPr>
            <a:r>
              <a:rPr lang="en-US" sz="1200">
                <a:solidFill>
                  <a:srgbClr val="111111"/>
                </a:solidFill>
                <a:latin typeface="Calibri"/>
                <a:cs typeface="Calibri"/>
              </a:rPr>
              <a:t>Encourage children to play in flood water</a:t>
            </a:r>
            <a:endParaRPr lang="en-US" sz="1200">
              <a:latin typeface="Calibri"/>
              <a:cs typeface="Calibri Light"/>
            </a:endParaRPr>
          </a:p>
          <a:p>
            <a:pPr marL="457200" lvl="1" indent="0">
              <a:lnSpc>
                <a:spcPct val="200000"/>
              </a:lnSpc>
              <a:buNone/>
            </a:pPr>
            <a:r>
              <a:rPr lang="en-US" sz="1200">
                <a:solidFill>
                  <a:srgbClr val="111111"/>
                </a:solidFill>
                <a:latin typeface="Calibri"/>
                <a:cs typeface="Calibri"/>
              </a:rPr>
              <a:t>Buy a home in a floodplain</a:t>
            </a:r>
            <a:endParaRPr lang="en-US" sz="1200">
              <a:latin typeface="Calibri"/>
              <a:cs typeface="Calibri Light"/>
            </a:endParaRPr>
          </a:p>
          <a:p>
            <a:pPr marL="457200" lvl="1" indent="0">
              <a:lnSpc>
                <a:spcPct val="200000"/>
              </a:lnSpc>
              <a:buNone/>
            </a:pPr>
            <a:r>
              <a:rPr lang="en-US" sz="1200">
                <a:solidFill>
                  <a:srgbClr val="111111"/>
                </a:solidFill>
                <a:latin typeface="Calibri"/>
                <a:cs typeface="Calibri"/>
              </a:rPr>
              <a:t>Sign up for City of Cambridge alerts</a:t>
            </a:r>
            <a:endParaRPr lang="en-US" sz="1200">
              <a:latin typeface="Calibri"/>
              <a:cs typeface="Calibri Light"/>
            </a:endParaRPr>
          </a:p>
          <a:p>
            <a:pPr lvl="1">
              <a:buNone/>
            </a:pPr>
            <a:endParaRPr lang="en-US" sz="1200">
              <a:solidFill>
                <a:srgbClr val="000000"/>
              </a:solidFill>
              <a:cs typeface="Calibri"/>
            </a:endParaRPr>
          </a:p>
          <a:p>
            <a:pPr lvl="1">
              <a:buNone/>
            </a:pPr>
            <a:r>
              <a:rPr lang="en-US" sz="1200">
                <a:solidFill>
                  <a:srgbClr val="000000"/>
                </a:solidFill>
                <a:cs typeface="Calibri"/>
              </a:rPr>
              <a:t>Seek medical attention if you have an upset stomach, intestinal problems, headache and other flu-like discomfort</a:t>
            </a:r>
          </a:p>
          <a:p>
            <a:pPr marL="457200" lvl="1" indent="0">
              <a:lnSpc>
                <a:spcPct val="200000"/>
              </a:lnSpc>
              <a:buNone/>
            </a:pPr>
            <a:endParaRPr lang="en-US" sz="1200">
              <a:solidFill>
                <a:srgbClr val="111111"/>
              </a:solidFill>
              <a:cs typeface="Calibri"/>
            </a:endParaRPr>
          </a:p>
          <a:p>
            <a:pPr marL="457200" lvl="1" indent="0">
              <a:lnSpc>
                <a:spcPct val="200000"/>
              </a:lnSpc>
              <a:buNone/>
            </a:pPr>
            <a:endParaRPr lang="en-US">
              <a:cs typeface="Calibri"/>
            </a:endParaRPr>
          </a:p>
          <a:p>
            <a:pPr marL="457200" lvl="1" indent="0">
              <a:lnSpc>
                <a:spcPct val="200000"/>
              </a:lnSpc>
              <a:buNone/>
            </a:pPr>
            <a:endParaRPr lang="en-US">
              <a:cs typeface="Calibri"/>
            </a:endParaRPr>
          </a:p>
          <a:p>
            <a:pPr marL="457200" lvl="1" indent="0">
              <a:lnSpc>
                <a:spcPct val="200000"/>
              </a:lnSpc>
              <a:buNone/>
            </a:pPr>
            <a:endParaRPr lang="en-US">
              <a:cs typeface="Calibri"/>
            </a:endParaRPr>
          </a:p>
          <a:p>
            <a:pPr marL="457200" lvl="1" indent="0">
              <a:lnSpc>
                <a:spcPct val="200000"/>
              </a:lnSpc>
              <a:buNone/>
            </a:pPr>
            <a:endParaRPr lang="en-US">
              <a:cs typeface="Calibri"/>
            </a:endParaRPr>
          </a:p>
        </p:txBody>
      </p:sp>
    </p:spTree>
    <p:extLst>
      <p:ext uri="{BB962C8B-B14F-4D97-AF65-F5344CB8AC3E}">
        <p14:creationId xmlns:p14="http://schemas.microsoft.com/office/powerpoint/2010/main" val="23729522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3F7BA5-EC0A-322B-C92C-6E2C2F3E2EC3}"/>
              </a:ext>
            </a:extLst>
          </p:cNvPr>
          <p:cNvSpPr>
            <a:spLocks noGrp="1"/>
          </p:cNvSpPr>
          <p:nvPr>
            <p:ph idx="1"/>
          </p:nvPr>
        </p:nvSpPr>
        <p:spPr>
          <a:xfrm>
            <a:off x="533623" y="768434"/>
            <a:ext cx="10515600" cy="4351338"/>
          </a:xfrm>
        </p:spPr>
        <p:txBody>
          <a:bodyPr vert="horz" lIns="91440" tIns="45720" rIns="91440" bIns="45720" rtlCol="0" anchor="t">
            <a:normAutofit/>
          </a:bodyPr>
          <a:lstStyle/>
          <a:p>
            <a:pPr marL="0" lvl="1" indent="0">
              <a:lnSpc>
                <a:spcPct val="200000"/>
              </a:lnSpc>
              <a:buNone/>
            </a:pPr>
            <a:r>
              <a:rPr lang="en-US" sz="1200">
                <a:latin typeface="Calibri"/>
                <a:cs typeface="Calibri"/>
              </a:rPr>
              <a:t>Avoid or limit direct contact with contaminated flood water</a:t>
            </a:r>
          </a:p>
          <a:p>
            <a:pPr marL="0" lvl="1" indent="0">
              <a:lnSpc>
                <a:spcPct val="200000"/>
              </a:lnSpc>
              <a:buNone/>
            </a:pPr>
            <a:r>
              <a:rPr lang="en-US" sz="1200">
                <a:latin typeface="Calibri"/>
                <a:cs typeface="Calibri"/>
              </a:rPr>
              <a:t>Report cuts, open wounds, or symptoms of illness</a:t>
            </a:r>
          </a:p>
          <a:p>
            <a:pPr marL="0" lvl="1" indent="0">
              <a:lnSpc>
                <a:spcPct val="200000"/>
              </a:lnSpc>
              <a:buNone/>
            </a:pPr>
            <a:r>
              <a:rPr lang="en-US" sz="1200">
                <a:latin typeface="Calibri"/>
                <a:cs typeface="Calibri"/>
              </a:rPr>
              <a:t>Consider buying flood insurance</a:t>
            </a:r>
          </a:p>
          <a:p>
            <a:pPr marL="0" lvl="1" indent="0">
              <a:lnSpc>
                <a:spcPct val="200000"/>
              </a:lnSpc>
              <a:buNone/>
            </a:pPr>
            <a:r>
              <a:rPr lang="en-US" sz="1200">
                <a:solidFill>
                  <a:srgbClr val="111111"/>
                </a:solidFill>
                <a:latin typeface="Calibri"/>
                <a:cs typeface="Calibri"/>
              </a:rPr>
              <a:t>Bury or burn flood-damaged items</a:t>
            </a:r>
            <a:endParaRPr lang="en-US">
              <a:solidFill>
                <a:srgbClr val="000000"/>
              </a:solidFill>
              <a:latin typeface="Calibri"/>
              <a:cs typeface="Calibri"/>
            </a:endParaRPr>
          </a:p>
          <a:p>
            <a:pPr marL="0" lvl="1" indent="0">
              <a:lnSpc>
                <a:spcPct val="200000"/>
              </a:lnSpc>
              <a:buNone/>
            </a:pPr>
            <a:r>
              <a:rPr lang="en-US" sz="1200">
                <a:solidFill>
                  <a:srgbClr val="111111"/>
                </a:solidFill>
                <a:latin typeface="Calibri"/>
                <a:cs typeface="Calibri"/>
              </a:rPr>
              <a:t>Turn on electricity/use home sewer system when flood waters are still in house </a:t>
            </a:r>
            <a:endParaRPr lang="en-US">
              <a:solidFill>
                <a:srgbClr val="000000"/>
              </a:solidFill>
              <a:latin typeface="Calibri"/>
              <a:cs typeface="Calibri"/>
            </a:endParaRPr>
          </a:p>
          <a:p>
            <a:pPr marL="0" lvl="1" indent="0">
              <a:lnSpc>
                <a:spcPct val="200000"/>
              </a:lnSpc>
              <a:buNone/>
            </a:pPr>
            <a:r>
              <a:rPr lang="en-US" sz="1200">
                <a:solidFill>
                  <a:srgbClr val="111111"/>
                </a:solidFill>
                <a:latin typeface="Calibri"/>
                <a:cs typeface="Calibri"/>
              </a:rPr>
              <a:t>Leave standing water in dry indoor areas</a:t>
            </a:r>
            <a:endParaRPr lang="en-US">
              <a:solidFill>
                <a:srgbClr val="000000"/>
              </a:solidFill>
              <a:latin typeface="Calibri"/>
              <a:cs typeface="Calibri"/>
            </a:endParaRPr>
          </a:p>
          <a:p>
            <a:pPr marL="0" lvl="1" indent="0">
              <a:lnSpc>
                <a:spcPct val="200000"/>
              </a:lnSpc>
              <a:buNone/>
            </a:pPr>
            <a:r>
              <a:rPr lang="en-US" sz="1200">
                <a:solidFill>
                  <a:srgbClr val="111111"/>
                </a:solidFill>
                <a:latin typeface="Calibri"/>
                <a:cs typeface="Calibri"/>
              </a:rPr>
              <a:t>Keep wet items that can grow mold</a:t>
            </a:r>
            <a:endParaRPr lang="en-US">
              <a:solidFill>
                <a:srgbClr val="000000"/>
              </a:solidFill>
              <a:latin typeface="Calibri"/>
              <a:cs typeface="Calibri"/>
            </a:endParaRPr>
          </a:p>
          <a:p>
            <a:pPr marL="0" lvl="1" indent="0">
              <a:lnSpc>
                <a:spcPct val="200000"/>
              </a:lnSpc>
              <a:buNone/>
            </a:pPr>
            <a:r>
              <a:rPr lang="en-US" sz="1200">
                <a:latin typeface="Calibri"/>
                <a:cs typeface="Calibri"/>
              </a:rPr>
              <a:t>Avoid or limit direct contact with contaminated flood water</a:t>
            </a:r>
          </a:p>
          <a:p>
            <a:pPr marL="0" lvl="1" indent="0">
              <a:lnSpc>
                <a:spcPct val="200000"/>
              </a:lnSpc>
              <a:buNone/>
            </a:pPr>
            <a:r>
              <a:rPr lang="en-US" sz="1200">
                <a:latin typeface="Calibri"/>
                <a:cs typeface="Calibri"/>
              </a:rPr>
              <a:t>Report cuts, open wounds, or symptoms of illness</a:t>
            </a:r>
          </a:p>
          <a:p>
            <a:pPr marL="0" lvl="1" indent="0">
              <a:lnSpc>
                <a:spcPct val="200000"/>
              </a:lnSpc>
              <a:buNone/>
            </a:pPr>
            <a:r>
              <a:rPr lang="en-US" sz="1200">
                <a:latin typeface="Calibri"/>
                <a:cs typeface="Calibri"/>
              </a:rPr>
              <a:t>Consider buying flood insurance</a:t>
            </a:r>
            <a:endParaRPr lang="en-US" sz="1200"/>
          </a:p>
          <a:p>
            <a:pPr marL="285750" indent="-285750">
              <a:buFont typeface="Arial,Sans-Serif" panose="020B0604020202020204" pitchFamily="34" charset="0"/>
            </a:pPr>
            <a:endParaRPr lang="en-US" sz="1800">
              <a:latin typeface="TW Cen MT"/>
              <a:cs typeface="Calibri"/>
            </a:endParaRPr>
          </a:p>
          <a:p>
            <a:endParaRPr lang="en-US">
              <a:cs typeface="Calibri"/>
            </a:endParaRPr>
          </a:p>
        </p:txBody>
      </p:sp>
    </p:spTree>
    <p:extLst>
      <p:ext uri="{BB962C8B-B14F-4D97-AF65-F5344CB8AC3E}">
        <p14:creationId xmlns:p14="http://schemas.microsoft.com/office/powerpoint/2010/main" val="599042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42CA194-E3F3-1DC1-EAD2-B1BD147089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8242" y="0"/>
            <a:ext cx="8606360" cy="685209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C98C1CB-F65B-00D5-3F09-D794319F4A80}"/>
              </a:ext>
            </a:extLst>
          </p:cNvPr>
          <p:cNvGrpSpPr/>
          <p:nvPr/>
        </p:nvGrpSpPr>
        <p:grpSpPr>
          <a:xfrm>
            <a:off x="324051" y="3892273"/>
            <a:ext cx="1968137" cy="2377440"/>
            <a:chOff x="8708572" y="444138"/>
            <a:chExt cx="1968137" cy="2377440"/>
          </a:xfrm>
        </p:grpSpPr>
        <p:sp>
          <p:nvSpPr>
            <p:cNvPr id="9" name="Rectangle 8">
              <a:extLst>
                <a:ext uri="{FF2B5EF4-FFF2-40B4-BE49-F238E27FC236}">
                  <a16:creationId xmlns:a16="http://schemas.microsoft.com/office/drawing/2014/main" id="{2ABD0A83-637F-9AF9-F996-659FE63D49EB}"/>
                </a:ext>
              </a:extLst>
            </p:cNvPr>
            <p:cNvSpPr/>
            <p:nvPr/>
          </p:nvSpPr>
          <p:spPr>
            <a:xfrm>
              <a:off x="8708572" y="444138"/>
              <a:ext cx="1898468" cy="23774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093EF57F-2D20-042D-9681-3EB336E20C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606" t="74349" r="18311" b="21714"/>
            <a:stretch/>
          </p:blipFill>
          <p:spPr bwMode="auto">
            <a:xfrm>
              <a:off x="8934994" y="674457"/>
              <a:ext cx="539931" cy="5486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A914BE82-EDFC-0242-124E-8C336341D5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018" t="42090" r="32109" b="49274"/>
            <a:stretch/>
          </p:blipFill>
          <p:spPr bwMode="auto">
            <a:xfrm>
              <a:off x="8934992" y="1334356"/>
              <a:ext cx="548641" cy="5486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5F1AAB2E-6BE1-0E3A-20D0-CFE3B6D881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869" t="20644" r="56573" b="72371"/>
            <a:stretch/>
          </p:blipFill>
          <p:spPr bwMode="auto">
            <a:xfrm>
              <a:off x="8934992" y="1994256"/>
              <a:ext cx="548641" cy="5486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C3E9A2D-911B-6506-F1B7-4FB55BD35C06}"/>
                </a:ext>
              </a:extLst>
            </p:cNvPr>
            <p:cNvSpPr txBox="1"/>
            <p:nvPr/>
          </p:nvSpPr>
          <p:spPr>
            <a:xfrm>
              <a:off x="9579429" y="764111"/>
              <a:ext cx="1097280" cy="369332"/>
            </a:xfrm>
            <a:prstGeom prst="rect">
              <a:avLst/>
            </a:prstGeom>
            <a:noFill/>
          </p:spPr>
          <p:txBody>
            <a:bodyPr wrap="square" rtlCol="0">
              <a:spAutoFit/>
            </a:bodyPr>
            <a:lstStyle/>
            <a:p>
              <a:r>
                <a:rPr lang="en-US"/>
                <a:t>Swamp</a:t>
              </a:r>
            </a:p>
          </p:txBody>
        </p:sp>
        <p:sp>
          <p:nvSpPr>
            <p:cNvPr id="7" name="TextBox 6">
              <a:extLst>
                <a:ext uri="{FF2B5EF4-FFF2-40B4-BE49-F238E27FC236}">
                  <a16:creationId xmlns:a16="http://schemas.microsoft.com/office/drawing/2014/main" id="{32938B7A-4DC7-07EF-4C94-0527E2062A15}"/>
                </a:ext>
              </a:extLst>
            </p:cNvPr>
            <p:cNvSpPr txBox="1"/>
            <p:nvPr/>
          </p:nvSpPr>
          <p:spPr>
            <a:xfrm>
              <a:off x="9579429" y="1424010"/>
              <a:ext cx="1097280" cy="369332"/>
            </a:xfrm>
            <a:prstGeom prst="rect">
              <a:avLst/>
            </a:prstGeom>
            <a:noFill/>
          </p:spPr>
          <p:txBody>
            <a:bodyPr wrap="square" rtlCol="0">
              <a:spAutoFit/>
            </a:bodyPr>
            <a:lstStyle/>
            <a:p>
              <a:r>
                <a:rPr lang="en-US"/>
                <a:t>Hill</a:t>
              </a:r>
            </a:p>
          </p:txBody>
        </p:sp>
        <p:sp>
          <p:nvSpPr>
            <p:cNvPr id="8" name="TextBox 7">
              <a:extLst>
                <a:ext uri="{FF2B5EF4-FFF2-40B4-BE49-F238E27FC236}">
                  <a16:creationId xmlns:a16="http://schemas.microsoft.com/office/drawing/2014/main" id="{877D8B0F-4740-3A3F-6382-B8E1FB2714E7}"/>
                </a:ext>
              </a:extLst>
            </p:cNvPr>
            <p:cNvSpPr txBox="1"/>
            <p:nvPr/>
          </p:nvSpPr>
          <p:spPr>
            <a:xfrm>
              <a:off x="9579429" y="2035389"/>
              <a:ext cx="1097280" cy="369332"/>
            </a:xfrm>
            <a:prstGeom prst="rect">
              <a:avLst/>
            </a:prstGeom>
            <a:noFill/>
          </p:spPr>
          <p:txBody>
            <a:bodyPr wrap="square" rtlCol="0">
              <a:spAutoFit/>
            </a:bodyPr>
            <a:lstStyle/>
            <a:p>
              <a:r>
                <a:rPr lang="en-US"/>
                <a:t>Road</a:t>
              </a:r>
            </a:p>
          </p:txBody>
        </p:sp>
      </p:grpSp>
      <p:sp>
        <p:nvSpPr>
          <p:cNvPr id="11" name="Slide Number Placeholder 10">
            <a:extLst>
              <a:ext uri="{FF2B5EF4-FFF2-40B4-BE49-F238E27FC236}">
                <a16:creationId xmlns:a16="http://schemas.microsoft.com/office/drawing/2014/main" id="{325EF2DB-5B5A-17EE-B420-95514E6BEA10}"/>
              </a:ext>
            </a:extLst>
          </p:cNvPr>
          <p:cNvSpPr>
            <a:spLocks noGrp="1"/>
          </p:cNvSpPr>
          <p:nvPr>
            <p:ph type="sldNum" sz="quarter" idx="12"/>
          </p:nvPr>
        </p:nvSpPr>
        <p:spPr/>
        <p:txBody>
          <a:bodyPr/>
          <a:lstStyle/>
          <a:p>
            <a:fld id="{A369C6C0-0DC4-44C4-B8BB-8CC4BD6D1597}" type="slidenum">
              <a:rPr lang="en-US" smtClean="0"/>
              <a:t>5</a:t>
            </a:fld>
            <a:endParaRPr lang="en-US"/>
          </a:p>
        </p:txBody>
      </p:sp>
    </p:spTree>
    <p:extLst>
      <p:ext uri="{BB962C8B-B14F-4D97-AF65-F5344CB8AC3E}">
        <p14:creationId xmlns:p14="http://schemas.microsoft.com/office/powerpoint/2010/main" val="1153949058"/>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325EF2DB-5B5A-17EE-B420-95514E6BEA10}"/>
              </a:ext>
            </a:extLst>
          </p:cNvPr>
          <p:cNvSpPr>
            <a:spLocks noGrp="1"/>
          </p:cNvSpPr>
          <p:nvPr>
            <p:ph type="sldNum" sz="quarter" idx="12"/>
          </p:nvPr>
        </p:nvSpPr>
        <p:spPr/>
        <p:txBody>
          <a:bodyPr/>
          <a:lstStyle/>
          <a:p>
            <a:fld id="{A369C6C0-0DC4-44C4-B8BB-8CC4BD6D1597}" type="slidenum">
              <a:rPr lang="en-US" smtClean="0"/>
              <a:t>6</a:t>
            </a:fld>
            <a:endParaRPr lang="en-US"/>
          </a:p>
        </p:txBody>
      </p:sp>
      <p:pic>
        <p:nvPicPr>
          <p:cNvPr id="3" name="Picture 2" descr="Flooding is a huge issue in the Port neighborhood, dating back decades. In this photo a flood takes over Bishop Allen Drive at School Street in July 2010. [Courtesy photo/Kleinfelder]">
            <a:extLst>
              <a:ext uri="{FF2B5EF4-FFF2-40B4-BE49-F238E27FC236}">
                <a16:creationId xmlns:a16="http://schemas.microsoft.com/office/drawing/2014/main" id="{5D1D57A7-A30E-B24B-C5F8-F0EF80F9D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9817"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375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76C42-58C7-BCF8-F2BF-2403C5402B20}"/>
              </a:ext>
            </a:extLst>
          </p:cNvPr>
          <p:cNvSpPr>
            <a:spLocks noGrp="1"/>
          </p:cNvSpPr>
          <p:nvPr>
            <p:ph type="title"/>
          </p:nvPr>
        </p:nvSpPr>
        <p:spPr>
          <a:xfrm>
            <a:off x="947057" y="27668"/>
            <a:ext cx="10515600" cy="1325563"/>
          </a:xfrm>
        </p:spPr>
        <p:txBody>
          <a:bodyPr/>
          <a:lstStyle/>
          <a:p>
            <a:r>
              <a:rPr lang="en-US"/>
              <a:t>What's the flooding Story</a:t>
            </a:r>
          </a:p>
        </p:txBody>
      </p:sp>
      <p:pic>
        <p:nvPicPr>
          <p:cNvPr id="5" name="Content Placeholder 4" descr="A diagram of land and water levels&#10;&#10;Description automatically generated">
            <a:extLst>
              <a:ext uri="{FF2B5EF4-FFF2-40B4-BE49-F238E27FC236}">
                <a16:creationId xmlns:a16="http://schemas.microsoft.com/office/drawing/2014/main" id="{11F33A8B-596A-68B0-3403-44110BD1C4BD}"/>
              </a:ext>
            </a:extLst>
          </p:cNvPr>
          <p:cNvPicPr>
            <a:picLocks noGrp="1" noChangeAspect="1"/>
          </p:cNvPicPr>
          <p:nvPr>
            <p:ph idx="1"/>
          </p:nvPr>
        </p:nvPicPr>
        <p:blipFill>
          <a:blip r:embed="rId3"/>
          <a:stretch>
            <a:fillRect/>
          </a:stretch>
        </p:blipFill>
        <p:spPr>
          <a:xfrm>
            <a:off x="3525828" y="1196975"/>
            <a:ext cx="4868200" cy="5263016"/>
          </a:xfrm>
        </p:spPr>
      </p:pic>
      <p:sp>
        <p:nvSpPr>
          <p:cNvPr id="4" name="Slide Number Placeholder 3">
            <a:extLst>
              <a:ext uri="{FF2B5EF4-FFF2-40B4-BE49-F238E27FC236}">
                <a16:creationId xmlns:a16="http://schemas.microsoft.com/office/drawing/2014/main" id="{073735EE-D233-BBBC-9F95-026AADF2E148}"/>
              </a:ext>
            </a:extLst>
          </p:cNvPr>
          <p:cNvSpPr>
            <a:spLocks noGrp="1"/>
          </p:cNvSpPr>
          <p:nvPr>
            <p:ph type="sldNum" sz="quarter" idx="12"/>
          </p:nvPr>
        </p:nvSpPr>
        <p:spPr/>
        <p:txBody>
          <a:bodyPr/>
          <a:lstStyle/>
          <a:p>
            <a:fld id="{A369C6C0-0DC4-44C4-B8BB-8CC4BD6D1597}" type="slidenum">
              <a:rPr lang="en-US" smtClean="0"/>
              <a:pPr/>
              <a:t>7</a:t>
            </a:fld>
            <a:endParaRPr lang="en-US"/>
          </a:p>
        </p:txBody>
      </p:sp>
      <p:sp>
        <p:nvSpPr>
          <p:cNvPr id="6" name="TextBox 5">
            <a:extLst>
              <a:ext uri="{FF2B5EF4-FFF2-40B4-BE49-F238E27FC236}">
                <a16:creationId xmlns:a16="http://schemas.microsoft.com/office/drawing/2014/main" id="{18FF8303-37C3-4AB4-D88B-FD8575CAB15A}"/>
              </a:ext>
            </a:extLst>
          </p:cNvPr>
          <p:cNvSpPr txBox="1"/>
          <p:nvPr/>
        </p:nvSpPr>
        <p:spPr>
          <a:xfrm>
            <a:off x="805721" y="6606379"/>
            <a:ext cx="1108112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rgbClr val="0000EE"/>
                </a:solidFill>
                <a:latin typeface="Segoe UI"/>
                <a:cs typeface="Segoe UI"/>
                <a:hlinkClick r:id="rId4"/>
              </a:rPr>
              <a:t>https://www.researchgate.net/publication/249010976/figure/fig1/AS:669517785092117@1536636887772/Conceptual-model-of-seep-and-spring-formation-in-wetlands-at-A-the-edge-of-the-wetlands.png</a:t>
            </a:r>
            <a:r>
              <a:rPr lang="en-US" sz="900">
                <a:solidFill>
                  <a:srgbClr val="333333"/>
                </a:solidFill>
                <a:latin typeface="Segoe UI"/>
                <a:cs typeface="Segoe UI"/>
              </a:rPr>
              <a:t> </a:t>
            </a:r>
            <a:endParaRPr lang="en-US"/>
          </a:p>
        </p:txBody>
      </p:sp>
    </p:spTree>
    <p:extLst>
      <p:ext uri="{BB962C8B-B14F-4D97-AF65-F5344CB8AC3E}">
        <p14:creationId xmlns:p14="http://schemas.microsoft.com/office/powerpoint/2010/main" val="2938769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8</a:t>
            </a:fld>
            <a:endParaRPr lang="en-US"/>
          </a:p>
        </p:txBody>
      </p:sp>
      <p:grpSp>
        <p:nvGrpSpPr>
          <p:cNvPr id="7" name="Group 6">
            <a:extLst>
              <a:ext uri="{FF2B5EF4-FFF2-40B4-BE49-F238E27FC236}">
                <a16:creationId xmlns:a16="http://schemas.microsoft.com/office/drawing/2014/main" id="{BA8854CD-2CC5-E329-BE92-D3DBF9B64025}"/>
              </a:ext>
            </a:extLst>
          </p:cNvPr>
          <p:cNvGrpSpPr/>
          <p:nvPr/>
        </p:nvGrpSpPr>
        <p:grpSpPr>
          <a:xfrm>
            <a:off x="838200" y="1362292"/>
            <a:ext cx="10601324" cy="1325564"/>
            <a:chOff x="838200" y="1907237"/>
            <a:chExt cx="10601324" cy="1325564"/>
          </a:xfrm>
        </p:grpSpPr>
        <p:sp>
          <p:nvSpPr>
            <p:cNvPr id="5" name="Rectangle 4">
              <a:extLst>
                <a:ext uri="{FF2B5EF4-FFF2-40B4-BE49-F238E27FC236}">
                  <a16:creationId xmlns:a16="http://schemas.microsoft.com/office/drawing/2014/main" id="{36F6CC51-377F-FE7C-B5F2-5CD9A58885B8}"/>
                </a:ext>
              </a:extLst>
            </p:cNvPr>
            <p:cNvSpPr/>
            <p:nvPr/>
          </p:nvSpPr>
          <p:spPr>
            <a:xfrm>
              <a:off x="838200" y="2233395"/>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2161895"/>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vert="horz" lIns="91440" tIns="45720" rIns="91440" bIns="45720" rtlCol="0" anchor="t">
            <a:normAutofit/>
          </a:bodyPr>
          <a:lstStyle/>
          <a:p>
            <a:r>
              <a:rPr lang="en-US"/>
              <a:t>Why do we care? Climate Change &amp; Flooding </a:t>
            </a:r>
          </a:p>
          <a:p>
            <a:r>
              <a:rPr lang="en-US"/>
              <a:t>The common types of floods</a:t>
            </a:r>
          </a:p>
          <a:p>
            <a:r>
              <a:rPr lang="en-US"/>
              <a:t>Break!</a:t>
            </a:r>
          </a:p>
          <a:p>
            <a:pPr>
              <a:buSzPct val="114999"/>
            </a:pPr>
            <a:r>
              <a:rPr lang="en-US">
                <a:latin typeface="TW Cen MT"/>
              </a:rPr>
              <a:t>Exploring flooding vulnerability in Cambridge</a:t>
            </a:r>
            <a:endParaRPr lang="en-US"/>
          </a:p>
          <a:p>
            <a:r>
              <a:rPr lang="en-US"/>
              <a:t>Interventions</a:t>
            </a:r>
          </a:p>
          <a:p>
            <a:r>
              <a:rPr lang="en-US"/>
              <a:t>Debrief &amp; Closing</a:t>
            </a:r>
          </a:p>
          <a:p>
            <a:endParaRPr lang="en-US"/>
          </a:p>
        </p:txBody>
      </p:sp>
    </p:spTree>
    <p:extLst>
      <p:ext uri="{BB962C8B-B14F-4D97-AF65-F5344CB8AC3E}">
        <p14:creationId xmlns:p14="http://schemas.microsoft.com/office/powerpoint/2010/main" val="1485236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8BDB47-0390-FA31-7EC4-78B5A99ECB83}"/>
              </a:ext>
            </a:extLst>
          </p:cNvPr>
          <p:cNvSpPr/>
          <p:nvPr/>
        </p:nvSpPr>
        <p:spPr>
          <a:xfrm>
            <a:off x="1068636" y="1024569"/>
            <a:ext cx="6158429" cy="4803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95D09D4-75B4-A317-0BD1-3906AA63B094}"/>
              </a:ext>
            </a:extLst>
          </p:cNvPr>
          <p:cNvSpPr txBox="1">
            <a:spLocks/>
          </p:cNvSpPr>
          <p:nvPr/>
        </p:nvSpPr>
        <p:spPr>
          <a:xfrm>
            <a:off x="581025" y="-8956"/>
            <a:ext cx="1126807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000" b="1">
              <a:solidFill>
                <a:schemeClr val="bg1"/>
              </a:solidFill>
              <a:latin typeface="Tw Cen MT" panose="020B0602020104020603" pitchFamily="34" charset="0"/>
            </a:endParaRPr>
          </a:p>
        </p:txBody>
      </p:sp>
      <p:sp>
        <p:nvSpPr>
          <p:cNvPr id="6" name="Content Placeholder 2">
            <a:extLst>
              <a:ext uri="{FF2B5EF4-FFF2-40B4-BE49-F238E27FC236}">
                <a16:creationId xmlns:a16="http://schemas.microsoft.com/office/drawing/2014/main" id="{E5354FE1-30C8-01B1-8043-96E5982F048A}"/>
              </a:ext>
            </a:extLst>
          </p:cNvPr>
          <p:cNvSpPr>
            <a:spLocks noGrp="1"/>
          </p:cNvSpPr>
          <p:nvPr>
            <p:ph sz="half" idx="1"/>
          </p:nvPr>
        </p:nvSpPr>
        <p:spPr>
          <a:xfrm>
            <a:off x="1272447" y="1178805"/>
            <a:ext cx="5750805" cy="4378070"/>
          </a:xfrm>
        </p:spPr>
        <p:txBody>
          <a:bodyPr vert="horz" lIns="91440" tIns="45720" rIns="91440" bIns="45720" rtlCol="0" anchor="ctr">
            <a:normAutofit/>
          </a:bodyPr>
          <a:lstStyle/>
          <a:p>
            <a:pPr marL="0" lvl="1" indent="0" fontAlgn="base">
              <a:spcBef>
                <a:spcPts val="0"/>
              </a:spcBef>
              <a:spcAft>
                <a:spcPts val="1200"/>
              </a:spcAft>
              <a:buNone/>
            </a:pPr>
            <a:r>
              <a:rPr lang="en-US" sz="4000" b="1">
                <a:solidFill>
                  <a:srgbClr val="000000"/>
                </a:solidFill>
                <a:latin typeface="Tw Cen MT"/>
                <a:cs typeface="Calibri"/>
              </a:rPr>
              <a:t>RECAP!</a:t>
            </a:r>
            <a:endParaRPr lang="en-US" sz="4000">
              <a:solidFill>
                <a:srgbClr val="000000"/>
              </a:solidFill>
              <a:latin typeface="Tw Cen MT"/>
              <a:cs typeface="Calibri"/>
            </a:endParaRPr>
          </a:p>
          <a:p>
            <a:pPr marL="0" lvl="1" indent="0" fontAlgn="base">
              <a:spcBef>
                <a:spcPts val="0"/>
              </a:spcBef>
              <a:spcAft>
                <a:spcPts val="1200"/>
              </a:spcAft>
              <a:buNone/>
            </a:pPr>
            <a:r>
              <a:rPr lang="en-US" sz="4000">
                <a:solidFill>
                  <a:srgbClr val="000000"/>
                </a:solidFill>
                <a:latin typeface="Tw Cen MT"/>
                <a:cs typeface="Calibri"/>
              </a:rPr>
              <a:t>How is flooding connected to climate change?</a:t>
            </a:r>
          </a:p>
          <a:p>
            <a:pPr marL="0" lvl="1" indent="0" fontAlgn="base">
              <a:spcBef>
                <a:spcPts val="0"/>
              </a:spcBef>
              <a:spcAft>
                <a:spcPts val="1200"/>
              </a:spcAft>
              <a:buNone/>
            </a:pPr>
            <a:r>
              <a:rPr lang="en-US" sz="4000">
                <a:solidFill>
                  <a:srgbClr val="000000"/>
                </a:solidFill>
                <a:latin typeface="Tw Cen MT"/>
                <a:cs typeface="Calibri"/>
              </a:rPr>
              <a:t>What are the impacts of flooding?</a:t>
            </a:r>
          </a:p>
        </p:txBody>
      </p:sp>
      <p:sp>
        <p:nvSpPr>
          <p:cNvPr id="2" name="Slide Number Placeholder 1">
            <a:extLst>
              <a:ext uri="{FF2B5EF4-FFF2-40B4-BE49-F238E27FC236}">
                <a16:creationId xmlns:a16="http://schemas.microsoft.com/office/drawing/2014/main" id="{5045AEFD-42F3-945C-FADD-AB0B0CC09427}"/>
              </a:ext>
            </a:extLst>
          </p:cNvPr>
          <p:cNvSpPr>
            <a:spLocks noGrp="1"/>
          </p:cNvSpPr>
          <p:nvPr>
            <p:ph type="sldNum" sz="quarter" idx="12"/>
          </p:nvPr>
        </p:nvSpPr>
        <p:spPr/>
        <p:txBody>
          <a:bodyPr/>
          <a:lstStyle/>
          <a:p>
            <a:fld id="{A369C6C0-0DC4-44C4-B8BB-8CC4BD6D1597}" type="slidenum">
              <a:rPr lang="en-US" smtClean="0"/>
              <a:t>9</a:t>
            </a:fld>
            <a:endParaRPr lang="en-US"/>
          </a:p>
        </p:txBody>
      </p:sp>
      <p:sp>
        <p:nvSpPr>
          <p:cNvPr id="10" name="Isosceles Triangle 9">
            <a:extLst>
              <a:ext uri="{FF2B5EF4-FFF2-40B4-BE49-F238E27FC236}">
                <a16:creationId xmlns:a16="http://schemas.microsoft.com/office/drawing/2014/main" id="{E0513B22-6227-E6A6-9783-B4430C20EC4F}"/>
              </a:ext>
            </a:extLst>
          </p:cNvPr>
          <p:cNvSpPr/>
          <p:nvPr/>
        </p:nvSpPr>
        <p:spPr>
          <a:xfrm rot="16200000">
            <a:off x="7410877" y="1473063"/>
            <a:ext cx="1325564" cy="816248"/>
          </a:xfrm>
          <a:prstGeom prst="triangle">
            <a:avLst/>
          </a:prstGeom>
          <a:solidFill>
            <a:srgbClr val="E55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B54F9DE1-616B-368E-F757-39828009E145}"/>
              </a:ext>
            </a:extLst>
          </p:cNvPr>
          <p:cNvSpPr/>
          <p:nvPr/>
        </p:nvSpPr>
        <p:spPr>
          <a:xfrm rot="16200000">
            <a:off x="8287770" y="1570255"/>
            <a:ext cx="1009890" cy="6218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ECEF751-3178-57A4-795B-DD1B8DD7FCF7}"/>
              </a:ext>
            </a:extLst>
          </p:cNvPr>
          <p:cNvPicPr>
            <a:picLocks noChangeAspect="1"/>
          </p:cNvPicPr>
          <p:nvPr/>
        </p:nvPicPr>
        <p:blipFill>
          <a:blip r:embed="rId3"/>
          <a:stretch>
            <a:fillRect/>
          </a:stretch>
        </p:blipFill>
        <p:spPr>
          <a:xfrm>
            <a:off x="8227104" y="2386133"/>
            <a:ext cx="3876675" cy="3095625"/>
          </a:xfrm>
          <a:prstGeom prst="rect">
            <a:avLst/>
          </a:prstGeom>
        </p:spPr>
      </p:pic>
      <p:sp>
        <p:nvSpPr>
          <p:cNvPr id="8" name="Subtitle 2">
            <a:extLst>
              <a:ext uri="{FF2B5EF4-FFF2-40B4-BE49-F238E27FC236}">
                <a16:creationId xmlns:a16="http://schemas.microsoft.com/office/drawing/2014/main" id="{4F56D159-F9FF-6F66-C22A-8DA89EFAEE2C}"/>
              </a:ext>
            </a:extLst>
          </p:cNvPr>
          <p:cNvSpPr txBox="1">
            <a:spLocks/>
          </p:cNvSpPr>
          <p:nvPr/>
        </p:nvSpPr>
        <p:spPr>
          <a:xfrm rot="16200000">
            <a:off x="6588627" y="4753469"/>
            <a:ext cx="2937790" cy="6485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PAIR &amp; SHARE</a:t>
            </a:r>
          </a:p>
        </p:txBody>
      </p:sp>
    </p:spTree>
    <p:extLst>
      <p:ext uri="{BB962C8B-B14F-4D97-AF65-F5344CB8AC3E}">
        <p14:creationId xmlns:p14="http://schemas.microsoft.com/office/powerpoint/2010/main" val="2963225453"/>
      </p:ext>
    </p:extLst>
  </p:cSld>
  <p:clrMapOvr>
    <a:masterClrMapping/>
  </p:clrMapOvr>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0C2461"/>
      </a:dk2>
      <a:lt2>
        <a:srgbClr val="E7E6E6"/>
      </a:lt2>
      <a:accent1>
        <a:srgbClr val="0072B9"/>
      </a:accent1>
      <a:accent2>
        <a:srgbClr val="E55039"/>
      </a:accent2>
      <a:accent3>
        <a:srgbClr val="FED330"/>
      </a:accent3>
      <a:accent4>
        <a:srgbClr val="F7B731"/>
      </a:accent4>
      <a:accent5>
        <a:srgbClr val="82CCDD"/>
      </a:accent5>
      <a:accent6>
        <a:srgbClr val="20BF6B"/>
      </a:accent6>
      <a:hlink>
        <a:srgbClr val="26DE8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03A35934378346B171F804E7896BD6" ma:contentTypeVersion="18" ma:contentTypeDescription="Create a new document." ma:contentTypeScope="" ma:versionID="cddf3ddaeee92d60af5912450970c900">
  <xsd:schema xmlns:xsd="http://www.w3.org/2001/XMLSchema" xmlns:xs="http://www.w3.org/2001/XMLSchema" xmlns:p="http://schemas.microsoft.com/office/2006/metadata/properties" xmlns:ns2="a880e4d9-f90f-4d56-b9a4-231c0029059b" xmlns:ns3="1f0b2eb3-61f4-4cdd-82ce-95daa35ba30f" xmlns:ns4="http://schemas.microsoft.com/sharepoint/v4" targetNamespace="http://schemas.microsoft.com/office/2006/metadata/properties" ma:root="true" ma:fieldsID="7a655b22423c0befedde5ff0c9994af8" ns2:_="" ns3:_="" ns4:_="">
    <xsd:import namespace="a880e4d9-f90f-4d56-b9a4-231c0029059b"/>
    <xsd:import namespace="1f0b2eb3-61f4-4cdd-82ce-95daa35ba30f"/>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4:IconOverlay"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80e4d9-f90f-4d56-b9a4-231c002905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940289e-7c2c-41a1-9630-5237cb6f5e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0b2eb3-61f4-4cdd-82ce-95daa35ba30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7d23876-93ad-4650-9f34-3a272b72d960}" ma:internalName="TaxCatchAll" ma:showField="CatchAllData" ma:web="1f0b2eb3-61f4-4cdd-82ce-95daa35ba30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4"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880e4d9-f90f-4d56-b9a4-231c0029059b">
      <Terms xmlns="http://schemas.microsoft.com/office/infopath/2007/PartnerControls"/>
    </lcf76f155ced4ddcb4097134ff3c332f>
    <TaxCatchAll xmlns="1f0b2eb3-61f4-4cdd-82ce-95daa35ba30f" xsi:nil="true"/>
    <IconOverlay xmlns="http://schemas.microsoft.com/sharepoint/v4" xsi:nil="true"/>
  </documentManagement>
</p:properties>
</file>

<file path=customXml/itemProps1.xml><?xml version="1.0" encoding="utf-8"?>
<ds:datastoreItem xmlns:ds="http://schemas.openxmlformats.org/officeDocument/2006/customXml" ds:itemID="{21DAD30A-CC1F-4AD7-8B54-B13439EB2D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80e4d9-f90f-4d56-b9a4-231c0029059b"/>
    <ds:schemaRef ds:uri="1f0b2eb3-61f4-4cdd-82ce-95daa35ba30f"/>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E97F19A-F447-479F-A49C-9BE5156099B5}">
  <ds:schemaRefs>
    <ds:schemaRef ds:uri="http://schemas.microsoft.com/sharepoint/v3/contenttype/forms"/>
  </ds:schemaRefs>
</ds:datastoreItem>
</file>

<file path=customXml/itemProps3.xml><?xml version="1.0" encoding="utf-8"?>
<ds:datastoreItem xmlns:ds="http://schemas.openxmlformats.org/officeDocument/2006/customXml" ds:itemID="{8C284BE3-E148-4B11-8DF0-B83C2870BE91}">
  <ds:schemaRefs>
    <ds:schemaRef ds:uri="1f0b2eb3-61f4-4cdd-82ce-95daa35ba30f"/>
    <ds:schemaRef ds:uri="7e245825-fe00-44cb-a130-bcb3cdd41a9c"/>
    <ds:schemaRef ds:uri="a880e4d9-f90f-4d56-b9a4-231c0029059b"/>
    <ds:schemaRef ds:uri="b011d414-3260-4405-908a-95aeb116e24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49</Slides>
  <Notes>43</Notes>
  <HiddenSlides>15</HiddenSlide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Office Theme</vt:lpstr>
      <vt:lpstr>Office Theme</vt:lpstr>
      <vt:lpstr>Flooding</vt:lpstr>
      <vt:lpstr>PowerPoint Presentation</vt:lpstr>
      <vt:lpstr>Agenda</vt:lpstr>
      <vt:lpstr>Activity: What’s the Flooding Story?</vt:lpstr>
      <vt:lpstr>PowerPoint Presentation</vt:lpstr>
      <vt:lpstr>PowerPoint Presentation</vt:lpstr>
      <vt:lpstr>What's the flooding Story</vt:lpstr>
      <vt:lpstr>Agenda</vt:lpstr>
      <vt:lpstr>PowerPoint Presentation</vt:lpstr>
      <vt:lpstr>Flooding in the News: Summer 2023</vt:lpstr>
      <vt:lpstr>Flooding in the News: Summer 2023</vt:lpstr>
      <vt:lpstr>Effects: WARMER, WETTER, and WEIRDER </vt:lpstr>
      <vt:lpstr>Impacts: WARMER, WETTER, and WEIRDER </vt:lpstr>
      <vt:lpstr>Impacts of Flooding: Health &amp; Infrastructure</vt:lpstr>
      <vt:lpstr>Agenda</vt:lpstr>
      <vt:lpstr>A watershed is an area of land that drains water into a common body of water </vt:lpstr>
      <vt:lpstr> Lets zoom into Cambridge…</vt:lpstr>
      <vt:lpstr>The connection between watersheds &amp; flooding</vt:lpstr>
      <vt:lpstr>3 Main Types of Flooding: </vt:lpstr>
      <vt:lpstr>Inland Flooding</vt:lpstr>
      <vt:lpstr>Coastal Flooding</vt:lpstr>
      <vt:lpstr>Climate Change &amp; Storm Surges</vt:lpstr>
      <vt:lpstr>River Flooding</vt:lpstr>
      <vt:lpstr>Climate Change, Coastal Flooding, &amp; Watersheds: oh Dam!</vt:lpstr>
      <vt:lpstr>Climate Change, Coastal Flooding, &amp; Watersheds: oh Dam!</vt:lpstr>
      <vt:lpstr>PowerPoint Presentation</vt:lpstr>
      <vt:lpstr>Agenda</vt:lpstr>
      <vt:lpstr>Agenda</vt:lpstr>
      <vt:lpstr>Flooding Vulnerability </vt:lpstr>
      <vt:lpstr>Some people are more sensitive to flooding</vt:lpstr>
      <vt:lpstr>Some areas are more exposed to flooding</vt:lpstr>
      <vt:lpstr>Activity: Exploring flooding vulnerability in Cambridge</vt:lpstr>
      <vt:lpstr>Agenda</vt:lpstr>
      <vt:lpstr>Dos &amp; Don’ts of Flooding</vt:lpstr>
      <vt:lpstr>During the Floods</vt:lpstr>
      <vt:lpstr>Impacts of Flooding: How to Prepare Before the Floods</vt:lpstr>
      <vt:lpstr>After the Floods </vt:lpstr>
      <vt:lpstr>What YOU can do to reduce flood risk</vt:lpstr>
      <vt:lpstr>Flooding Interventions: Green &amp; Gray </vt:lpstr>
      <vt:lpstr>What’s Cambridge doing about flooding?</vt:lpstr>
      <vt:lpstr>What’s Cambridge doing about flooding?</vt:lpstr>
      <vt:lpstr>What’s Cambridge doing about flooding?</vt:lpstr>
      <vt:lpstr>PowerPoint Presentation</vt:lpstr>
      <vt:lpstr>Agenda</vt:lpstr>
      <vt:lpstr>On Your Own</vt:lpstr>
      <vt:lpstr>Thank you</vt:lpstr>
      <vt:lpstr>Dos &amp; Don’ts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Heat Health</dc:title>
  <dc:creator>Nassar, Julia</dc:creator>
  <cp:revision>3</cp:revision>
  <dcterms:created xsi:type="dcterms:W3CDTF">2023-05-02T16:34:33Z</dcterms:created>
  <dcterms:modified xsi:type="dcterms:W3CDTF">2024-01-04T21:42:56Z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0x0101006C03A35934378346B171F804E7896BD6</vt:lpwstr>
  </property>
  <property fmtid="{D5CDD505-2E9C-101B-9397-08002B2CF9AE}" pid="3" name="MediaServiceImageTags">
    <vt:lpwstr/>
  </property>
</Properties>
</file>