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47_84CB518.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5_1DDD1E2F.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235_4198BCD4.xml" ContentType="application/vnd.ms-powerpoint.comments+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589" r:id="rId6"/>
    <p:sldId id="554" r:id="rId7"/>
    <p:sldId id="585" r:id="rId8"/>
    <p:sldId id="583" r:id="rId9"/>
    <p:sldId id="586" r:id="rId10"/>
    <p:sldId id="584" r:id="rId11"/>
    <p:sldId id="278" r:id="rId12"/>
    <p:sldId id="284" r:id="rId13"/>
    <p:sldId id="557" r:id="rId14"/>
    <p:sldId id="558" r:id="rId15"/>
    <p:sldId id="261" r:id="rId16"/>
    <p:sldId id="520" r:id="rId17"/>
    <p:sldId id="598" r:id="rId18"/>
    <p:sldId id="262" r:id="rId19"/>
    <p:sldId id="588" r:id="rId20"/>
    <p:sldId id="592" r:id="rId21"/>
    <p:sldId id="596" r:id="rId22"/>
    <p:sldId id="599" r:id="rId23"/>
    <p:sldId id="597" r:id="rId24"/>
    <p:sldId id="594" r:id="rId25"/>
    <p:sldId id="280" r:id="rId26"/>
    <p:sldId id="566" r:id="rId27"/>
    <p:sldId id="564" r:id="rId28"/>
    <p:sldId id="565" r:id="rId29"/>
    <p:sldId id="600" r:id="rId30"/>
    <p:sldId id="537" r:id="rId31"/>
    <p:sldId id="57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35568F-B96D-4EE6-BA79-6ED11253A001}">
          <p14:sldIdLst>
            <p14:sldId id="256"/>
            <p14:sldId id="589"/>
            <p14:sldId id="554"/>
            <p14:sldId id="585"/>
            <p14:sldId id="583"/>
            <p14:sldId id="586"/>
            <p14:sldId id="584"/>
            <p14:sldId id="278"/>
            <p14:sldId id="284"/>
            <p14:sldId id="557"/>
            <p14:sldId id="558"/>
            <p14:sldId id="261"/>
            <p14:sldId id="520"/>
            <p14:sldId id="598"/>
            <p14:sldId id="262"/>
            <p14:sldId id="588"/>
            <p14:sldId id="592"/>
            <p14:sldId id="596"/>
            <p14:sldId id="599"/>
            <p14:sldId id="597"/>
            <p14:sldId id="594"/>
            <p14:sldId id="280"/>
            <p14:sldId id="566"/>
            <p14:sldId id="564"/>
            <p14:sldId id="565"/>
            <p14:sldId id="600"/>
            <p14:sldId id="537"/>
            <p14:sldId id="5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C92905-C219-85B9-6DD5-3B30895FD10A}" name="Sharon Ron" initials="SR" userId="S::SRon@mapc.org::654a8764-b5b7-45b9-a402-b38c1aeac49c" providerId="AD"/>
  <p188:author id="{2446BE24-97F0-0A83-4F57-640F914B62F9}" name="Ron, Sharon" initials="RS" userId="S::sron@mapc.org::654a8764-b5b7-45b9-a402-b38c1aeac49c" providerId="AD"/>
  <p188:author id="{83180D52-FBFF-F146-16EF-E8127673716C}" name="Nassar, Julia" initials="NJ" userId="S::JNassar@mapc.org::f63db0c0-d75b-4a9e-9893-bda08360376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A0000"/>
    <a:srgbClr val="0374BA"/>
    <a:srgbClr val="E550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3D5B7-53F0-4A4E-ADE9-E2721378F839}" v="753" dt="2023-10-04T13:54:59.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85781" autoAdjust="0"/>
  </p:normalViewPr>
  <p:slideViewPr>
    <p:cSldViewPr snapToGrid="0">
      <p:cViewPr varScale="1">
        <p:scale>
          <a:sx n="59" d="100"/>
          <a:sy n="59" d="100"/>
        </p:scale>
        <p:origin x="96" y="8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05_1DDD1E2F.xml><?xml version="1.0" encoding="utf-8"?>
<p188:cmLst xmlns:a="http://schemas.openxmlformats.org/drawingml/2006/main" xmlns:r="http://schemas.openxmlformats.org/officeDocument/2006/relationships" xmlns:p188="http://schemas.microsoft.com/office/powerpoint/2018/8/main">
  <p188:cm id="{0E9F041A-EAE9-4259-8CC8-D1BCCF5DF0F6}" authorId="{83180D52-FBFF-F146-16EF-E8127673716C}" created="2023-05-31T23:38:00.654">
    <pc:sldMkLst xmlns:pc="http://schemas.microsoft.com/office/powerpoint/2013/main/command">
      <pc:docMk/>
      <pc:sldMk cId="501030447" sldId="261"/>
    </pc:sldMkLst>
    <p188:txBody>
      <a:bodyPr/>
      <a:lstStyle/>
      <a:p>
        <a:r>
          <a:rPr lang="en-US"/>
          <a:t>Flagging animation on this slide - the *F diff will appear after clicking</a:t>
        </a:r>
      </a:p>
    </p188:txBody>
  </p188:cm>
</p188:cmLst>
</file>

<file path=ppt/comments/modernComment_235_4198BCD4.xml><?xml version="1.0" encoding="utf-8"?>
<p188:cmLst xmlns:a="http://schemas.openxmlformats.org/drawingml/2006/main" xmlns:r="http://schemas.openxmlformats.org/officeDocument/2006/relationships" xmlns:p188="http://schemas.microsoft.com/office/powerpoint/2018/8/main">
  <p188:cm id="{3A23507B-AEA3-44E2-B3FB-8FEAA64937F2}" authorId="{83180D52-FBFF-F146-16EF-E8127673716C}" created="2023-06-05T20:48:20.385">
    <pc:sldMkLst xmlns:pc="http://schemas.microsoft.com/office/powerpoint/2013/main/command">
      <pc:docMk/>
      <pc:sldMk cId="1100528852" sldId="565"/>
    </pc:sldMkLst>
    <p188:txBody>
      <a:bodyPr/>
      <a:lstStyle/>
      <a:p>
        <a:r>
          <a:rPr lang="en-US"/>
          <a:t>1:03 - 6:10</a:t>
        </a:r>
      </a:p>
    </p188:txBody>
  </p188:cm>
</p188:cmLst>
</file>

<file path=ppt/comments/modernComment_247_84CB518.xml><?xml version="1.0" encoding="utf-8"?>
<p188:cmLst xmlns:a="http://schemas.openxmlformats.org/drawingml/2006/main" xmlns:r="http://schemas.openxmlformats.org/officeDocument/2006/relationships" xmlns:p188="http://schemas.microsoft.com/office/powerpoint/2018/8/main">
  <p188:cm id="{FB1D25CE-2E16-4CAC-8E59-04A31D513774}" authorId="{83180D52-FBFF-F146-16EF-E8127673716C}" created="2023-10-04T16:11:39.580">
    <pc:sldMkLst xmlns:pc="http://schemas.microsoft.com/office/powerpoint/2013/main/command">
      <pc:docMk/>
      <pc:sldMk cId="139244824" sldId="583"/>
    </pc:sldMkLst>
    <p188:txBody>
      <a:bodyPr/>
      <a:lstStyle/>
      <a:p>
        <a:r>
          <a:rPr lang="en-US"/>
          <a:t>The image on this slide is an example from the City of Cambridge. If your municipality has calculated climate projections, please use that data or image. If your municipality does not, you may choose to pull data from the Commonwealth of Massachusetts, here: https://resilient.mass.gov/changes/rising-temperatures#:~:text=Heat%20and%20Public%20Health&amp;text=Climate%20scientists%20project%20that%20by,13%2D56%20days%20during%20summer.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24497D-1CD0-4E29-A20F-A101C7A3D7CF}"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FE519EF1-121C-4A24-8131-2CB954625ED9}">
      <dgm:prSet phldrT="[Text]"/>
      <dgm:spPr/>
      <dgm:t>
        <a:bodyPr/>
        <a:lstStyle/>
        <a:p>
          <a:endParaRPr lang="en-US"/>
        </a:p>
      </dgm:t>
    </dgm:pt>
    <dgm:pt modelId="{B058337F-FFCA-456A-97E5-59A9E4DA372B}" type="parTrans" cxnId="{9C222429-7088-4774-B6C3-AB9470B7F454}">
      <dgm:prSet/>
      <dgm:spPr/>
      <dgm:t>
        <a:bodyPr/>
        <a:lstStyle/>
        <a:p>
          <a:endParaRPr lang="en-US">
            <a:solidFill>
              <a:schemeClr val="tx1"/>
            </a:solidFill>
          </a:endParaRPr>
        </a:p>
      </dgm:t>
    </dgm:pt>
    <dgm:pt modelId="{CE9F12D8-D7F4-4D33-BC16-7EB797BA9A59}" type="sibTrans" cxnId="{9C222429-7088-4774-B6C3-AB9470B7F454}">
      <dgm:prSet/>
      <dgm:spPr/>
      <dgm:t>
        <a:bodyPr/>
        <a:lstStyle/>
        <a:p>
          <a:endParaRPr lang="en-US">
            <a:solidFill>
              <a:schemeClr val="tx1"/>
            </a:solidFill>
          </a:endParaRPr>
        </a:p>
      </dgm:t>
    </dgm:pt>
    <dgm:pt modelId="{C82C3CE6-E483-4861-B58D-51EA840C5D4E}">
      <dgm:prSet phldrT="[Text]"/>
      <dgm:spPr>
        <a:noFill/>
        <a:ln>
          <a:noFill/>
        </a:ln>
      </dgm:spPr>
      <dgm:t>
        <a:bodyPr/>
        <a:lstStyle/>
        <a:p>
          <a:endParaRPr lang="en-US">
            <a:solidFill>
              <a:schemeClr val="bg1"/>
            </a:solidFill>
            <a:latin typeface="Tw Cen MT" panose="020B0602020104020603" pitchFamily="34" charset="0"/>
          </a:endParaRPr>
        </a:p>
      </dgm:t>
    </dgm:pt>
    <dgm:pt modelId="{FF4F0C2A-394C-4908-BC31-3B7B9E6762F0}" type="parTrans" cxnId="{0032BB1A-BCC9-4795-BA6C-B4EF3237D25F}">
      <dgm:prSet/>
      <dgm:spPr/>
      <dgm:t>
        <a:bodyPr/>
        <a:lstStyle/>
        <a:p>
          <a:endParaRPr lang="en-US"/>
        </a:p>
      </dgm:t>
    </dgm:pt>
    <dgm:pt modelId="{1C9B6852-F2C9-4C96-8770-DB2D21941160}" type="sibTrans" cxnId="{0032BB1A-BCC9-4795-BA6C-B4EF3237D25F}">
      <dgm:prSet/>
      <dgm:spPr/>
      <dgm:t>
        <a:bodyPr/>
        <a:lstStyle/>
        <a:p>
          <a:endParaRPr lang="en-US"/>
        </a:p>
      </dgm:t>
    </dgm:pt>
    <dgm:pt modelId="{C89975CE-DB7C-4246-92A4-939D8DA78CA7}">
      <dgm:prSet/>
      <dgm:spPr>
        <a:solidFill>
          <a:schemeClr val="accent4"/>
        </a:solidFill>
        <a:ln>
          <a:solidFill>
            <a:schemeClr val="accent4"/>
          </a:solidFill>
        </a:ln>
      </dgm:spPr>
      <dgm:t>
        <a:bodyPr/>
        <a:lstStyle/>
        <a:p>
          <a:r>
            <a:rPr lang="en-US" dirty="0">
              <a:solidFill>
                <a:schemeClr val="tx1"/>
              </a:solidFill>
              <a:latin typeface="Tw Cen MT" panose="020B0602020104020603" pitchFamily="34" charset="0"/>
            </a:rPr>
            <a:t>Heat Sensitivity</a:t>
          </a:r>
        </a:p>
      </dgm:t>
    </dgm:pt>
    <dgm:pt modelId="{52BDA8C2-9485-47DF-B7C8-97B80FDFCD84}" type="parTrans" cxnId="{73FEA204-05B6-4F7D-AD1D-699B16640D54}">
      <dgm:prSet/>
      <dgm:spPr/>
      <dgm:t>
        <a:bodyPr/>
        <a:lstStyle/>
        <a:p>
          <a:endParaRPr lang="en-US"/>
        </a:p>
      </dgm:t>
    </dgm:pt>
    <dgm:pt modelId="{C6EB11D4-D0F7-4E0E-9191-B97443F2A3D9}" type="sibTrans" cxnId="{73FEA204-05B6-4F7D-AD1D-699B16640D54}">
      <dgm:prSet/>
      <dgm:spPr/>
      <dgm:t>
        <a:bodyPr/>
        <a:lstStyle/>
        <a:p>
          <a:endParaRPr lang="en-US"/>
        </a:p>
      </dgm:t>
    </dgm:pt>
    <dgm:pt modelId="{187BEBD0-8B32-4AFA-96AE-1419C7AD8EF0}">
      <dgm:prSet/>
      <dgm:spPr>
        <a:solidFill>
          <a:schemeClr val="accent4"/>
        </a:solidFill>
        <a:ln>
          <a:solidFill>
            <a:schemeClr val="accent4"/>
          </a:solidFill>
        </a:ln>
      </dgm:spPr>
      <dgm:t>
        <a:bodyPr/>
        <a:lstStyle/>
        <a:p>
          <a:r>
            <a:rPr lang="en-US" dirty="0">
              <a:solidFill>
                <a:schemeClr val="tx1"/>
              </a:solidFill>
              <a:latin typeface="Tw Cen MT" panose="020B0602020104020603" pitchFamily="34" charset="0"/>
            </a:rPr>
            <a:t>Heat Exposure</a:t>
          </a:r>
        </a:p>
      </dgm:t>
    </dgm:pt>
    <dgm:pt modelId="{93A556E3-035A-4247-91EF-DE093E4E661F}" type="parTrans" cxnId="{A97FAE1C-A182-429F-A534-2CED8E8EF4C6}">
      <dgm:prSet/>
      <dgm:spPr/>
      <dgm:t>
        <a:bodyPr/>
        <a:lstStyle/>
        <a:p>
          <a:endParaRPr lang="en-US"/>
        </a:p>
      </dgm:t>
    </dgm:pt>
    <dgm:pt modelId="{A4705BCC-DAC5-45F6-B6B5-878C43FAD0BC}" type="sibTrans" cxnId="{A97FAE1C-A182-429F-A534-2CED8E8EF4C6}">
      <dgm:prSet/>
      <dgm:spPr/>
      <dgm:t>
        <a:bodyPr/>
        <a:lstStyle/>
        <a:p>
          <a:endParaRPr lang="en-US"/>
        </a:p>
      </dgm:t>
    </dgm:pt>
    <dgm:pt modelId="{0A642403-1779-4DCE-BD8F-08D09228CBB2}">
      <dgm:prSet>
        <dgm:style>
          <a:lnRef idx="2">
            <a:schemeClr val="accent6"/>
          </a:lnRef>
          <a:fillRef idx="1">
            <a:schemeClr val="lt1"/>
          </a:fillRef>
          <a:effectRef idx="0">
            <a:schemeClr val="accent6"/>
          </a:effectRef>
          <a:fontRef idx="minor">
            <a:schemeClr val="dk1"/>
          </a:fontRef>
        </dgm:style>
      </dgm:prSet>
      <dgm:spPr>
        <a:solidFill>
          <a:schemeClr val="accent6"/>
        </a:solidFill>
        <a:ln/>
      </dgm:spPr>
      <dgm:t>
        <a:bodyPr/>
        <a:lstStyle/>
        <a:p>
          <a:r>
            <a:rPr lang="en-US">
              <a:solidFill>
                <a:schemeClr val="bg1"/>
              </a:solidFill>
              <a:latin typeface="Tw Cen MT" panose="020B0602020104020603" pitchFamily="34" charset="0"/>
            </a:rPr>
            <a:t>Ability to Cope</a:t>
          </a:r>
        </a:p>
      </dgm:t>
    </dgm:pt>
    <dgm:pt modelId="{1DA14A2B-BB1A-48BB-87F8-F5A98B93B24C}" type="parTrans" cxnId="{F08CA6F2-AE6B-4EC9-8956-981CF3386CC4}">
      <dgm:prSet/>
      <dgm:spPr/>
      <dgm:t>
        <a:bodyPr/>
        <a:lstStyle/>
        <a:p>
          <a:endParaRPr lang="en-US"/>
        </a:p>
      </dgm:t>
    </dgm:pt>
    <dgm:pt modelId="{F832957C-757E-4164-B647-97A0EBF70108}" type="sibTrans" cxnId="{F08CA6F2-AE6B-4EC9-8956-981CF3386CC4}">
      <dgm:prSet/>
      <dgm:spPr/>
      <dgm:t>
        <a:bodyPr/>
        <a:lstStyle/>
        <a:p>
          <a:endParaRPr lang="en-US"/>
        </a:p>
      </dgm:t>
    </dgm:pt>
    <dgm:pt modelId="{E030DB43-E29A-478D-BE20-6FA4D06A948B}">
      <dgm:prSet/>
      <dgm:spPr>
        <a:noFill/>
        <a:ln>
          <a:noFill/>
        </a:ln>
      </dgm:spPr>
      <dgm:t>
        <a:bodyPr/>
        <a:lstStyle/>
        <a:p>
          <a:endParaRPr lang="en-US"/>
        </a:p>
      </dgm:t>
    </dgm:pt>
    <dgm:pt modelId="{1008DDDE-5914-487D-B228-4155C922364A}" type="sibTrans" cxnId="{EB08CA95-BC80-42BE-9267-21319E58D187}">
      <dgm:prSet/>
      <dgm:spPr/>
      <dgm:t>
        <a:bodyPr/>
        <a:lstStyle/>
        <a:p>
          <a:endParaRPr lang="en-US"/>
        </a:p>
      </dgm:t>
    </dgm:pt>
    <dgm:pt modelId="{2F031CE4-8D08-4D71-8D75-9718AD63C92B}" type="parTrans" cxnId="{EB08CA95-BC80-42BE-9267-21319E58D187}">
      <dgm:prSet/>
      <dgm:spPr/>
      <dgm:t>
        <a:bodyPr/>
        <a:lstStyle/>
        <a:p>
          <a:endParaRPr lang="en-US"/>
        </a:p>
      </dgm:t>
    </dgm:pt>
    <dgm:pt modelId="{E56EFA89-8EEE-4813-8FFA-DEF9872C95D3}" type="pres">
      <dgm:prSet presAssocID="{4324497D-1CD0-4E29-A20F-A101C7A3D7CF}" presName="outerComposite" presStyleCnt="0">
        <dgm:presLayoutVars>
          <dgm:chMax val="2"/>
          <dgm:animLvl val="lvl"/>
          <dgm:resizeHandles val="exact"/>
        </dgm:presLayoutVars>
      </dgm:prSet>
      <dgm:spPr/>
    </dgm:pt>
    <dgm:pt modelId="{D9681CA5-9B9F-48D4-A049-8018F1953792}" type="pres">
      <dgm:prSet presAssocID="{4324497D-1CD0-4E29-A20F-A101C7A3D7CF}" presName="dummyMaxCanvas" presStyleCnt="0"/>
      <dgm:spPr/>
    </dgm:pt>
    <dgm:pt modelId="{2776BA15-996A-4EA8-B0FB-1DCCABB2ABCB}" type="pres">
      <dgm:prSet presAssocID="{4324497D-1CD0-4E29-A20F-A101C7A3D7CF}" presName="parentComposite" presStyleCnt="0"/>
      <dgm:spPr/>
    </dgm:pt>
    <dgm:pt modelId="{CB29C0E6-8751-4841-9117-59CEC7F02B87}" type="pres">
      <dgm:prSet presAssocID="{4324497D-1CD0-4E29-A20F-A101C7A3D7CF}" presName="parent1" presStyleLbl="alignAccFollowNode1" presStyleIdx="0" presStyleCnt="4">
        <dgm:presLayoutVars>
          <dgm:chMax val="4"/>
        </dgm:presLayoutVars>
      </dgm:prSet>
      <dgm:spPr/>
    </dgm:pt>
    <dgm:pt modelId="{727BF0B9-3DC2-48D8-801D-06102A02D70A}" type="pres">
      <dgm:prSet presAssocID="{4324497D-1CD0-4E29-A20F-A101C7A3D7CF}" presName="parent2" presStyleLbl="alignAccFollowNode1" presStyleIdx="1" presStyleCnt="4">
        <dgm:presLayoutVars>
          <dgm:chMax val="4"/>
        </dgm:presLayoutVars>
      </dgm:prSet>
      <dgm:spPr/>
    </dgm:pt>
    <dgm:pt modelId="{EDA97155-F8A7-4A19-AE92-3E51D27E9E49}" type="pres">
      <dgm:prSet presAssocID="{4324497D-1CD0-4E29-A20F-A101C7A3D7CF}" presName="childrenComposite" presStyleCnt="0"/>
      <dgm:spPr/>
    </dgm:pt>
    <dgm:pt modelId="{C102EAA8-6531-433A-A487-754CF1B4B099}" type="pres">
      <dgm:prSet presAssocID="{4324497D-1CD0-4E29-A20F-A101C7A3D7CF}" presName="dummyMaxCanvas_ChildArea" presStyleCnt="0"/>
      <dgm:spPr/>
    </dgm:pt>
    <dgm:pt modelId="{A2AE121F-6D51-4B28-BE7F-6878787D8552}" type="pres">
      <dgm:prSet presAssocID="{4324497D-1CD0-4E29-A20F-A101C7A3D7CF}" presName="fulcrum" presStyleLbl="alignAccFollowNode1" presStyleIdx="2" presStyleCnt="4"/>
      <dgm:spPr>
        <a:solidFill>
          <a:schemeClr val="bg1">
            <a:lumMod val="85000"/>
            <a:alpha val="90000"/>
          </a:schemeClr>
        </a:solidFill>
        <a:ln>
          <a:solidFill>
            <a:schemeClr val="bg1">
              <a:lumMod val="85000"/>
              <a:alpha val="90000"/>
            </a:schemeClr>
          </a:solidFill>
        </a:ln>
      </dgm:spPr>
    </dgm:pt>
    <dgm:pt modelId="{D145EE6D-69AD-494C-822A-48D062F6EF45}" type="pres">
      <dgm:prSet presAssocID="{4324497D-1CD0-4E29-A20F-A101C7A3D7CF}" presName="balance_21" presStyleLbl="alignAccFollowNode1" presStyleIdx="3" presStyleCnt="4">
        <dgm:presLayoutVars>
          <dgm:bulletEnabled val="1"/>
        </dgm:presLayoutVars>
      </dgm:prSet>
      <dgm:spPr>
        <a:solidFill>
          <a:schemeClr val="bg1">
            <a:lumMod val="85000"/>
            <a:alpha val="90000"/>
          </a:schemeClr>
        </a:solidFill>
        <a:ln>
          <a:solidFill>
            <a:schemeClr val="bg1">
              <a:lumMod val="85000"/>
              <a:alpha val="90000"/>
            </a:schemeClr>
          </a:solidFill>
        </a:ln>
      </dgm:spPr>
    </dgm:pt>
    <dgm:pt modelId="{5A90CF05-A4B8-4C90-B344-89DFE6391776}" type="pres">
      <dgm:prSet presAssocID="{4324497D-1CD0-4E29-A20F-A101C7A3D7CF}" presName="left_21_1" presStyleLbl="node1" presStyleIdx="0" presStyleCnt="3">
        <dgm:presLayoutVars>
          <dgm:bulletEnabled val="1"/>
        </dgm:presLayoutVars>
      </dgm:prSet>
      <dgm:spPr/>
    </dgm:pt>
    <dgm:pt modelId="{E61903C5-19E7-4DA1-9DDF-6BACFE9AC9E2}" type="pres">
      <dgm:prSet presAssocID="{4324497D-1CD0-4E29-A20F-A101C7A3D7CF}" presName="left_21_2" presStyleLbl="node1" presStyleIdx="1" presStyleCnt="3">
        <dgm:presLayoutVars>
          <dgm:bulletEnabled val="1"/>
        </dgm:presLayoutVars>
      </dgm:prSet>
      <dgm:spPr/>
    </dgm:pt>
    <dgm:pt modelId="{0D5BED4F-0861-40C8-961D-1BA946A4916E}" type="pres">
      <dgm:prSet presAssocID="{4324497D-1CD0-4E29-A20F-A101C7A3D7CF}" presName="right_21_1" presStyleLbl="node1" presStyleIdx="2" presStyleCnt="3">
        <dgm:presLayoutVars>
          <dgm:bulletEnabled val="1"/>
        </dgm:presLayoutVars>
      </dgm:prSet>
      <dgm:spPr/>
    </dgm:pt>
  </dgm:ptLst>
  <dgm:cxnLst>
    <dgm:cxn modelId="{73FEA204-05B6-4F7D-AD1D-699B16640D54}" srcId="{E030DB43-E29A-478D-BE20-6FA4D06A948B}" destId="{C89975CE-DB7C-4246-92A4-939D8DA78CA7}" srcOrd="1" destOrd="0" parTransId="{52BDA8C2-9485-47DF-B7C8-97B80FDFCD84}" sibTransId="{C6EB11D4-D0F7-4E0E-9191-B97443F2A3D9}"/>
    <dgm:cxn modelId="{79AD3518-6410-43FD-9C08-60D757CAB6D3}" type="presOf" srcId="{187BEBD0-8B32-4AFA-96AE-1419C7AD8EF0}" destId="{5A90CF05-A4B8-4C90-B344-89DFE6391776}" srcOrd="0" destOrd="0" presId="urn:microsoft.com/office/officeart/2005/8/layout/balance1"/>
    <dgm:cxn modelId="{0032BB1A-BCC9-4795-BA6C-B4EF3237D25F}" srcId="{4324497D-1CD0-4E29-A20F-A101C7A3D7CF}" destId="{C82C3CE6-E483-4861-B58D-51EA840C5D4E}" srcOrd="1" destOrd="0" parTransId="{FF4F0C2A-394C-4908-BC31-3B7B9E6762F0}" sibTransId="{1C9B6852-F2C9-4C96-8770-DB2D21941160}"/>
    <dgm:cxn modelId="{A97FAE1C-A182-429F-A534-2CED8E8EF4C6}" srcId="{E030DB43-E29A-478D-BE20-6FA4D06A948B}" destId="{187BEBD0-8B32-4AFA-96AE-1419C7AD8EF0}" srcOrd="0" destOrd="0" parTransId="{93A556E3-035A-4247-91EF-DE093E4E661F}" sibTransId="{A4705BCC-DAC5-45F6-B6B5-878C43FAD0BC}"/>
    <dgm:cxn modelId="{F6E8B71F-CA3D-4E1E-992B-662825D8A78D}" type="presOf" srcId="{0A642403-1779-4DCE-BD8F-08D09228CBB2}" destId="{0D5BED4F-0861-40C8-961D-1BA946A4916E}" srcOrd="0" destOrd="0" presId="urn:microsoft.com/office/officeart/2005/8/layout/balance1"/>
    <dgm:cxn modelId="{9C222429-7088-4774-B6C3-AB9470B7F454}" srcId="{4324497D-1CD0-4E29-A20F-A101C7A3D7CF}" destId="{FE519EF1-121C-4A24-8131-2CB954625ED9}" srcOrd="2" destOrd="0" parTransId="{B058337F-FFCA-456A-97E5-59A9E4DA372B}" sibTransId="{CE9F12D8-D7F4-4D33-BC16-7EB797BA9A59}"/>
    <dgm:cxn modelId="{A320135C-8FD5-4F04-9D30-CAAF6ADB85CF}" type="presOf" srcId="{C82C3CE6-E483-4861-B58D-51EA840C5D4E}" destId="{727BF0B9-3DC2-48D8-801D-06102A02D70A}" srcOrd="0" destOrd="0" presId="urn:microsoft.com/office/officeart/2005/8/layout/balance1"/>
    <dgm:cxn modelId="{AEB79D87-FBB5-45E1-A66A-D73C8B81D551}" type="presOf" srcId="{C89975CE-DB7C-4246-92A4-939D8DA78CA7}" destId="{E61903C5-19E7-4DA1-9DDF-6BACFE9AC9E2}" srcOrd="0" destOrd="0" presId="urn:microsoft.com/office/officeart/2005/8/layout/balance1"/>
    <dgm:cxn modelId="{A41B1A8D-FB16-4780-B8D3-C20A19880387}" type="presOf" srcId="{E030DB43-E29A-478D-BE20-6FA4D06A948B}" destId="{CB29C0E6-8751-4841-9117-59CEC7F02B87}" srcOrd="0" destOrd="0" presId="urn:microsoft.com/office/officeart/2005/8/layout/balance1"/>
    <dgm:cxn modelId="{EB08CA95-BC80-42BE-9267-21319E58D187}" srcId="{4324497D-1CD0-4E29-A20F-A101C7A3D7CF}" destId="{E030DB43-E29A-478D-BE20-6FA4D06A948B}" srcOrd="0" destOrd="0" parTransId="{2F031CE4-8D08-4D71-8D75-9718AD63C92B}" sibTransId="{1008DDDE-5914-487D-B228-4155C922364A}"/>
    <dgm:cxn modelId="{F08CA6F2-AE6B-4EC9-8956-981CF3386CC4}" srcId="{C82C3CE6-E483-4861-B58D-51EA840C5D4E}" destId="{0A642403-1779-4DCE-BD8F-08D09228CBB2}" srcOrd="0" destOrd="0" parTransId="{1DA14A2B-BB1A-48BB-87F8-F5A98B93B24C}" sibTransId="{F832957C-757E-4164-B647-97A0EBF70108}"/>
    <dgm:cxn modelId="{64F539FB-D918-4B36-9537-0125120BD313}" type="presOf" srcId="{4324497D-1CD0-4E29-A20F-A101C7A3D7CF}" destId="{E56EFA89-8EEE-4813-8FFA-DEF9872C95D3}" srcOrd="0" destOrd="0" presId="urn:microsoft.com/office/officeart/2005/8/layout/balance1"/>
    <dgm:cxn modelId="{507A2C75-E1DE-4FC3-9439-3A864D1017C5}" type="presParOf" srcId="{E56EFA89-8EEE-4813-8FFA-DEF9872C95D3}" destId="{D9681CA5-9B9F-48D4-A049-8018F1953792}" srcOrd="0" destOrd="0" presId="urn:microsoft.com/office/officeart/2005/8/layout/balance1"/>
    <dgm:cxn modelId="{C8CBC29E-3677-4F59-95BD-42A2A90BEBFA}" type="presParOf" srcId="{E56EFA89-8EEE-4813-8FFA-DEF9872C95D3}" destId="{2776BA15-996A-4EA8-B0FB-1DCCABB2ABCB}" srcOrd="1" destOrd="0" presId="urn:microsoft.com/office/officeart/2005/8/layout/balance1"/>
    <dgm:cxn modelId="{9DF0F3F3-47DD-41B2-8A53-6436EFCA2254}" type="presParOf" srcId="{2776BA15-996A-4EA8-B0FB-1DCCABB2ABCB}" destId="{CB29C0E6-8751-4841-9117-59CEC7F02B87}" srcOrd="0" destOrd="0" presId="urn:microsoft.com/office/officeart/2005/8/layout/balance1"/>
    <dgm:cxn modelId="{D5E2F82E-CB29-4CA6-B796-BE9B3ED17FEC}" type="presParOf" srcId="{2776BA15-996A-4EA8-B0FB-1DCCABB2ABCB}" destId="{727BF0B9-3DC2-48D8-801D-06102A02D70A}" srcOrd="1" destOrd="0" presId="urn:microsoft.com/office/officeart/2005/8/layout/balance1"/>
    <dgm:cxn modelId="{ACE1D526-C54E-40D6-8EB1-FFDB7685FD2F}" type="presParOf" srcId="{E56EFA89-8EEE-4813-8FFA-DEF9872C95D3}" destId="{EDA97155-F8A7-4A19-AE92-3E51D27E9E49}" srcOrd="2" destOrd="0" presId="urn:microsoft.com/office/officeart/2005/8/layout/balance1"/>
    <dgm:cxn modelId="{3A9DC3A3-4AB8-4B41-BA99-EDA749369FA2}" type="presParOf" srcId="{EDA97155-F8A7-4A19-AE92-3E51D27E9E49}" destId="{C102EAA8-6531-433A-A487-754CF1B4B099}" srcOrd="0" destOrd="0" presId="urn:microsoft.com/office/officeart/2005/8/layout/balance1"/>
    <dgm:cxn modelId="{93557CC8-2676-454B-B183-1E5091EDACA5}" type="presParOf" srcId="{EDA97155-F8A7-4A19-AE92-3E51D27E9E49}" destId="{A2AE121F-6D51-4B28-BE7F-6878787D8552}" srcOrd="1" destOrd="0" presId="urn:microsoft.com/office/officeart/2005/8/layout/balance1"/>
    <dgm:cxn modelId="{5F762799-30FE-4D45-965B-81B1F4CFA029}" type="presParOf" srcId="{EDA97155-F8A7-4A19-AE92-3E51D27E9E49}" destId="{D145EE6D-69AD-494C-822A-48D062F6EF45}" srcOrd="2" destOrd="0" presId="urn:microsoft.com/office/officeart/2005/8/layout/balance1"/>
    <dgm:cxn modelId="{0A0C3F3E-2BD0-4EBB-88DB-17AF68C36A53}" type="presParOf" srcId="{EDA97155-F8A7-4A19-AE92-3E51D27E9E49}" destId="{5A90CF05-A4B8-4C90-B344-89DFE6391776}" srcOrd="3" destOrd="0" presId="urn:microsoft.com/office/officeart/2005/8/layout/balance1"/>
    <dgm:cxn modelId="{CBD5DE56-8382-401B-BA7E-2093B870C134}" type="presParOf" srcId="{EDA97155-F8A7-4A19-AE92-3E51D27E9E49}" destId="{E61903C5-19E7-4DA1-9DDF-6BACFE9AC9E2}" srcOrd="4" destOrd="0" presId="urn:microsoft.com/office/officeart/2005/8/layout/balance1"/>
    <dgm:cxn modelId="{2828C37E-78BB-4E73-8D4C-77DCBD30F2E0}" type="presParOf" srcId="{EDA97155-F8A7-4A19-AE92-3E51D27E9E49}" destId="{0D5BED4F-0861-40C8-961D-1BA946A4916E}" srcOrd="5"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49C3B0-414B-42D0-8B51-98A7A544464D}"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BA2B92C6-FD41-4113-99C2-C9EB40E54E12}">
      <dgm:prSet phldrT="[Text]"/>
      <dgm:spPr/>
      <dgm:t>
        <a:bodyPr/>
        <a:lstStyle/>
        <a:p>
          <a:r>
            <a:rPr lang="en-US"/>
            <a:t>Older Adults (65+)</a:t>
          </a:r>
        </a:p>
      </dgm:t>
    </dgm:pt>
    <dgm:pt modelId="{36F82DF1-F79D-44B8-8A98-9F741CEC451D}" type="parTrans" cxnId="{FC7CA220-2E71-4D02-9E6C-67E0486649B4}">
      <dgm:prSet/>
      <dgm:spPr/>
      <dgm:t>
        <a:bodyPr/>
        <a:lstStyle/>
        <a:p>
          <a:endParaRPr lang="en-US"/>
        </a:p>
      </dgm:t>
    </dgm:pt>
    <dgm:pt modelId="{1EC4522B-72F5-40CD-967F-071207E48F6B}" type="sibTrans" cxnId="{FC7CA220-2E71-4D02-9E6C-67E0486649B4}">
      <dgm:prSet/>
      <dgm:spPr/>
      <dgm:t>
        <a:bodyPr/>
        <a:lstStyle/>
        <a:p>
          <a:endParaRPr lang="en-US"/>
        </a:p>
      </dgm:t>
    </dgm:pt>
    <dgm:pt modelId="{82877973-BC73-4452-B8F9-0C959F5E172E}">
      <dgm:prSet phldrT="[Text]"/>
      <dgm:spPr/>
      <dgm:t>
        <a:bodyPr/>
        <a:lstStyle/>
        <a:p>
          <a:r>
            <a:rPr lang="en-US"/>
            <a:t>Pregnant Women</a:t>
          </a:r>
        </a:p>
      </dgm:t>
    </dgm:pt>
    <dgm:pt modelId="{EA07516E-6A0B-49FB-8C9C-C12D39F42042}" type="parTrans" cxnId="{D3A136F8-FC1C-432B-9067-B99B4AF533A4}">
      <dgm:prSet/>
      <dgm:spPr/>
      <dgm:t>
        <a:bodyPr/>
        <a:lstStyle/>
        <a:p>
          <a:endParaRPr lang="en-US"/>
        </a:p>
      </dgm:t>
    </dgm:pt>
    <dgm:pt modelId="{E0CEBB3A-750B-4374-8E95-5F9878A15FFF}" type="sibTrans" cxnId="{D3A136F8-FC1C-432B-9067-B99B4AF533A4}">
      <dgm:prSet/>
      <dgm:spPr/>
      <dgm:t>
        <a:bodyPr/>
        <a:lstStyle/>
        <a:p>
          <a:endParaRPr lang="en-US"/>
        </a:p>
      </dgm:t>
    </dgm:pt>
    <dgm:pt modelId="{27CBEFDA-AB7F-45BE-AD21-8E19628AD43F}">
      <dgm:prSet phldrT="[Text]"/>
      <dgm:spPr/>
      <dgm:t>
        <a:bodyPr/>
        <a:lstStyle/>
        <a:p>
          <a:r>
            <a:rPr lang="en-US"/>
            <a:t>People on Certain Medications</a:t>
          </a:r>
        </a:p>
      </dgm:t>
    </dgm:pt>
    <dgm:pt modelId="{4061925D-6772-4D15-A202-9637E362BCA7}" type="parTrans" cxnId="{74B26047-B6E5-47AE-80C3-B8CE74DD1FE4}">
      <dgm:prSet/>
      <dgm:spPr/>
      <dgm:t>
        <a:bodyPr/>
        <a:lstStyle/>
        <a:p>
          <a:endParaRPr lang="en-US"/>
        </a:p>
      </dgm:t>
    </dgm:pt>
    <dgm:pt modelId="{1235DEDB-63EF-4B46-AAAD-94617336B57A}" type="sibTrans" cxnId="{74B26047-B6E5-47AE-80C3-B8CE74DD1FE4}">
      <dgm:prSet/>
      <dgm:spPr/>
      <dgm:t>
        <a:bodyPr/>
        <a:lstStyle/>
        <a:p>
          <a:endParaRPr lang="en-US"/>
        </a:p>
      </dgm:t>
    </dgm:pt>
    <dgm:pt modelId="{92CA1470-9DD9-4C73-8C00-1646F9A8DF4B}">
      <dgm:prSet phldrT="[Text]"/>
      <dgm:spPr/>
      <dgm:t>
        <a:bodyPr/>
        <a:lstStyle/>
        <a:p>
          <a:r>
            <a:rPr lang="en-US"/>
            <a:t>Low-income Households</a:t>
          </a:r>
        </a:p>
      </dgm:t>
    </dgm:pt>
    <dgm:pt modelId="{6E0B12EC-25EE-40DF-8E4D-6759E13163DA}" type="parTrans" cxnId="{C894514C-1C30-4E31-BB71-1279DD9C2110}">
      <dgm:prSet/>
      <dgm:spPr/>
      <dgm:t>
        <a:bodyPr/>
        <a:lstStyle/>
        <a:p>
          <a:endParaRPr lang="en-US"/>
        </a:p>
      </dgm:t>
    </dgm:pt>
    <dgm:pt modelId="{361BAF7C-D472-4924-A6E8-57669D73A15B}" type="sibTrans" cxnId="{C894514C-1C30-4E31-BB71-1279DD9C2110}">
      <dgm:prSet/>
      <dgm:spPr/>
      <dgm:t>
        <a:bodyPr/>
        <a:lstStyle/>
        <a:p>
          <a:endParaRPr lang="en-US"/>
        </a:p>
      </dgm:t>
    </dgm:pt>
    <dgm:pt modelId="{3667A7AF-2AF6-4EDF-9ED5-C8D3859A72B8}">
      <dgm:prSet phldrT="[Text]"/>
      <dgm:spPr/>
      <dgm:t>
        <a:bodyPr/>
        <a:lstStyle/>
        <a:p>
          <a:r>
            <a:rPr lang="en-US"/>
            <a:t>Infants &amp; Young Children</a:t>
          </a:r>
        </a:p>
      </dgm:t>
    </dgm:pt>
    <dgm:pt modelId="{AF00900F-271C-4192-AFFE-2530486813F5}" type="parTrans" cxnId="{695631A5-FC6C-4F54-9A0D-D9516F7873BD}">
      <dgm:prSet/>
      <dgm:spPr/>
      <dgm:t>
        <a:bodyPr/>
        <a:lstStyle/>
        <a:p>
          <a:endParaRPr lang="en-US"/>
        </a:p>
      </dgm:t>
    </dgm:pt>
    <dgm:pt modelId="{39467BAC-37DD-4FF3-A919-B83BA9CEDC87}" type="sibTrans" cxnId="{695631A5-FC6C-4F54-9A0D-D9516F7873BD}">
      <dgm:prSet/>
      <dgm:spPr/>
      <dgm:t>
        <a:bodyPr/>
        <a:lstStyle/>
        <a:p>
          <a:endParaRPr lang="en-US"/>
        </a:p>
      </dgm:t>
    </dgm:pt>
    <dgm:pt modelId="{ACA40459-4812-4937-8E98-51470E8DD124}">
      <dgm:prSet phldrT="[Text]"/>
      <dgm:spPr/>
      <dgm:t>
        <a:bodyPr/>
        <a:lstStyle/>
        <a:p>
          <a:r>
            <a:rPr lang="en-US"/>
            <a:t>People with Disabilities or Limited Mobility</a:t>
          </a:r>
        </a:p>
      </dgm:t>
    </dgm:pt>
    <dgm:pt modelId="{1349E7D7-D5D7-4359-8C12-DE506EC6178D}" type="parTrans" cxnId="{5270333E-D74B-4EFA-85BF-9BF399493478}">
      <dgm:prSet/>
      <dgm:spPr/>
      <dgm:t>
        <a:bodyPr/>
        <a:lstStyle/>
        <a:p>
          <a:endParaRPr lang="en-US"/>
        </a:p>
      </dgm:t>
    </dgm:pt>
    <dgm:pt modelId="{A934CA85-46EE-4D4A-A886-0F2127F2DFFB}" type="sibTrans" cxnId="{5270333E-D74B-4EFA-85BF-9BF399493478}">
      <dgm:prSet/>
      <dgm:spPr/>
      <dgm:t>
        <a:bodyPr/>
        <a:lstStyle/>
        <a:p>
          <a:endParaRPr lang="en-US"/>
        </a:p>
      </dgm:t>
    </dgm:pt>
    <dgm:pt modelId="{900AA11F-4E36-4D91-9915-E0F1B02AA482}">
      <dgm:prSet phldrT="[Text]"/>
      <dgm:spPr/>
      <dgm:t>
        <a:bodyPr/>
        <a:lstStyle/>
        <a:p>
          <a:r>
            <a:rPr lang="en-US"/>
            <a:t>People with Chronic Illnesses</a:t>
          </a:r>
        </a:p>
      </dgm:t>
    </dgm:pt>
    <dgm:pt modelId="{DAA475D3-AA88-43B3-831E-2B5E622E9FD3}" type="parTrans" cxnId="{F8E16F68-7FE2-42E3-A682-B393BAAE956F}">
      <dgm:prSet/>
      <dgm:spPr/>
      <dgm:t>
        <a:bodyPr/>
        <a:lstStyle/>
        <a:p>
          <a:endParaRPr lang="en-US"/>
        </a:p>
      </dgm:t>
    </dgm:pt>
    <dgm:pt modelId="{C3A45FD4-F6E0-4C82-8C6B-CE1548339AB9}" type="sibTrans" cxnId="{F8E16F68-7FE2-42E3-A682-B393BAAE956F}">
      <dgm:prSet/>
      <dgm:spPr/>
      <dgm:t>
        <a:bodyPr/>
        <a:lstStyle/>
        <a:p>
          <a:endParaRPr lang="en-US"/>
        </a:p>
      </dgm:t>
    </dgm:pt>
    <dgm:pt modelId="{3D43C367-383A-4A3D-88FF-B5F4F0F4ED95}">
      <dgm:prSet phldrT="[Text]"/>
      <dgm:spPr/>
      <dgm:t>
        <a:bodyPr/>
        <a:lstStyle/>
        <a:p>
          <a:r>
            <a:rPr lang="en-US" dirty="0"/>
            <a:t>People who Live Alone or Are Bedridden</a:t>
          </a:r>
        </a:p>
      </dgm:t>
    </dgm:pt>
    <dgm:pt modelId="{9C0D489E-3E62-4CB5-B545-914CB5830012}" type="parTrans" cxnId="{EFFD426E-6189-459D-B4AB-D6CC15FE3A3F}">
      <dgm:prSet/>
      <dgm:spPr/>
      <dgm:t>
        <a:bodyPr/>
        <a:lstStyle/>
        <a:p>
          <a:endParaRPr lang="en-US"/>
        </a:p>
      </dgm:t>
    </dgm:pt>
    <dgm:pt modelId="{053FBB4A-736E-4664-8909-3465E083E48B}" type="sibTrans" cxnId="{EFFD426E-6189-459D-B4AB-D6CC15FE3A3F}">
      <dgm:prSet/>
      <dgm:spPr/>
      <dgm:t>
        <a:bodyPr/>
        <a:lstStyle/>
        <a:p>
          <a:endParaRPr lang="en-US"/>
        </a:p>
      </dgm:t>
    </dgm:pt>
    <dgm:pt modelId="{66925FAB-BBDC-4F4A-BC52-5020F132F6D5}">
      <dgm:prSet phldrT="[Text]"/>
      <dgm:spPr/>
      <dgm:t>
        <a:bodyPr/>
        <a:lstStyle/>
        <a:p>
          <a:r>
            <a:rPr lang="en-US"/>
            <a:t>People Experiencing Homelessness</a:t>
          </a:r>
        </a:p>
      </dgm:t>
    </dgm:pt>
    <dgm:pt modelId="{D7126CEE-79A4-487A-9A5F-D61D607404B2}" type="parTrans" cxnId="{4C1B60E1-8193-48B5-AECC-7F51B8031372}">
      <dgm:prSet/>
      <dgm:spPr/>
      <dgm:t>
        <a:bodyPr/>
        <a:lstStyle/>
        <a:p>
          <a:endParaRPr lang="en-US"/>
        </a:p>
      </dgm:t>
    </dgm:pt>
    <dgm:pt modelId="{BDE03B42-3587-4649-9B4B-4CB62F75CA71}" type="sibTrans" cxnId="{4C1B60E1-8193-48B5-AECC-7F51B8031372}">
      <dgm:prSet/>
      <dgm:spPr/>
      <dgm:t>
        <a:bodyPr/>
        <a:lstStyle/>
        <a:p>
          <a:endParaRPr lang="en-US"/>
        </a:p>
      </dgm:t>
    </dgm:pt>
    <dgm:pt modelId="{0EF60C39-77CD-4585-8C0B-FBC8E8DBE805}">
      <dgm:prSet phldrT="[Text]"/>
      <dgm:spPr/>
      <dgm:t>
        <a:bodyPr/>
        <a:lstStyle/>
        <a:p>
          <a:r>
            <a:rPr lang="en-US"/>
            <a:t>People without AC</a:t>
          </a:r>
        </a:p>
      </dgm:t>
    </dgm:pt>
    <dgm:pt modelId="{919C081C-38F0-4C8F-AECD-7948C3369D23}" type="parTrans" cxnId="{2C341E61-8495-4127-8606-E13DF50438E3}">
      <dgm:prSet/>
      <dgm:spPr/>
      <dgm:t>
        <a:bodyPr/>
        <a:lstStyle/>
        <a:p>
          <a:endParaRPr lang="en-US"/>
        </a:p>
      </dgm:t>
    </dgm:pt>
    <dgm:pt modelId="{4054FFFC-820E-4ED4-8904-D0C035B8527E}" type="sibTrans" cxnId="{2C341E61-8495-4127-8606-E13DF50438E3}">
      <dgm:prSet/>
      <dgm:spPr/>
      <dgm:t>
        <a:bodyPr/>
        <a:lstStyle/>
        <a:p>
          <a:endParaRPr lang="en-US"/>
        </a:p>
      </dgm:t>
    </dgm:pt>
    <dgm:pt modelId="{7DA3955E-890E-4382-853C-C3E9160977E1}">
      <dgm:prSet phldrT="[Text]"/>
      <dgm:spPr/>
      <dgm:t>
        <a:bodyPr/>
        <a:lstStyle/>
        <a:p>
          <a:r>
            <a:rPr lang="en-US"/>
            <a:t>People who Work or Train Outdoors</a:t>
          </a:r>
        </a:p>
      </dgm:t>
    </dgm:pt>
    <dgm:pt modelId="{C7C6C1AF-47D0-4879-B2D7-9B14E7DB9FEB}" type="parTrans" cxnId="{C28C5044-F772-454C-89EA-0110194E1749}">
      <dgm:prSet/>
      <dgm:spPr/>
      <dgm:t>
        <a:bodyPr/>
        <a:lstStyle/>
        <a:p>
          <a:endParaRPr lang="en-US"/>
        </a:p>
      </dgm:t>
    </dgm:pt>
    <dgm:pt modelId="{94800407-8405-454B-88C8-66862BE8B777}" type="sibTrans" cxnId="{C28C5044-F772-454C-89EA-0110194E1749}">
      <dgm:prSet/>
      <dgm:spPr/>
      <dgm:t>
        <a:bodyPr/>
        <a:lstStyle/>
        <a:p>
          <a:endParaRPr lang="en-US"/>
        </a:p>
      </dgm:t>
    </dgm:pt>
    <dgm:pt modelId="{ED450322-F90B-4BA7-A082-1E305C3DEC0E}" type="pres">
      <dgm:prSet presAssocID="{3749C3B0-414B-42D0-8B51-98A7A544464D}" presName="diagram" presStyleCnt="0">
        <dgm:presLayoutVars>
          <dgm:dir/>
          <dgm:resizeHandles val="exact"/>
        </dgm:presLayoutVars>
      </dgm:prSet>
      <dgm:spPr/>
    </dgm:pt>
    <dgm:pt modelId="{2835EF88-924D-427C-BA17-DF08E3A7760B}" type="pres">
      <dgm:prSet presAssocID="{BA2B92C6-FD41-4113-99C2-C9EB40E54E12}" presName="node" presStyleLbl="node1" presStyleIdx="0" presStyleCnt="11">
        <dgm:presLayoutVars>
          <dgm:bulletEnabled val="1"/>
        </dgm:presLayoutVars>
      </dgm:prSet>
      <dgm:spPr/>
    </dgm:pt>
    <dgm:pt modelId="{80F0DB72-3B5F-495E-8BD1-B7B85B1E5DC0}" type="pres">
      <dgm:prSet presAssocID="{1EC4522B-72F5-40CD-967F-071207E48F6B}" presName="sibTrans" presStyleCnt="0"/>
      <dgm:spPr/>
    </dgm:pt>
    <dgm:pt modelId="{42F925BF-7FBF-4B60-B5D3-21B419E79B57}" type="pres">
      <dgm:prSet presAssocID="{3667A7AF-2AF6-4EDF-9ED5-C8D3859A72B8}" presName="node" presStyleLbl="node1" presStyleIdx="1" presStyleCnt="11">
        <dgm:presLayoutVars>
          <dgm:bulletEnabled val="1"/>
        </dgm:presLayoutVars>
      </dgm:prSet>
      <dgm:spPr/>
    </dgm:pt>
    <dgm:pt modelId="{6F9EF98C-F063-478F-8CAA-544746EB3E69}" type="pres">
      <dgm:prSet presAssocID="{39467BAC-37DD-4FF3-A919-B83BA9CEDC87}" presName="sibTrans" presStyleCnt="0"/>
      <dgm:spPr/>
    </dgm:pt>
    <dgm:pt modelId="{FDE47E68-F8EB-49A8-9703-79AB929F8F58}" type="pres">
      <dgm:prSet presAssocID="{ACA40459-4812-4937-8E98-51470E8DD124}" presName="node" presStyleLbl="node1" presStyleIdx="2" presStyleCnt="11">
        <dgm:presLayoutVars>
          <dgm:bulletEnabled val="1"/>
        </dgm:presLayoutVars>
      </dgm:prSet>
      <dgm:spPr/>
    </dgm:pt>
    <dgm:pt modelId="{11F6F5D3-69B5-4696-B07D-029FAD28FDC4}" type="pres">
      <dgm:prSet presAssocID="{A934CA85-46EE-4D4A-A886-0F2127F2DFFB}" presName="sibTrans" presStyleCnt="0"/>
      <dgm:spPr/>
    </dgm:pt>
    <dgm:pt modelId="{DA64D988-9E3D-481A-A88C-E5AE0EC3C90D}" type="pres">
      <dgm:prSet presAssocID="{900AA11F-4E36-4D91-9915-E0F1B02AA482}" presName="node" presStyleLbl="node1" presStyleIdx="3" presStyleCnt="11">
        <dgm:presLayoutVars>
          <dgm:bulletEnabled val="1"/>
        </dgm:presLayoutVars>
      </dgm:prSet>
      <dgm:spPr/>
    </dgm:pt>
    <dgm:pt modelId="{3C8B677A-7988-4BBE-9649-6EF80818B980}" type="pres">
      <dgm:prSet presAssocID="{C3A45FD4-F6E0-4C82-8C6B-CE1548339AB9}" presName="sibTrans" presStyleCnt="0"/>
      <dgm:spPr/>
    </dgm:pt>
    <dgm:pt modelId="{5584F351-8F45-4F5B-B618-A4DF5234BEA6}" type="pres">
      <dgm:prSet presAssocID="{82877973-BC73-4452-B8F9-0C959F5E172E}" presName="node" presStyleLbl="node1" presStyleIdx="4" presStyleCnt="11">
        <dgm:presLayoutVars>
          <dgm:bulletEnabled val="1"/>
        </dgm:presLayoutVars>
      </dgm:prSet>
      <dgm:spPr/>
    </dgm:pt>
    <dgm:pt modelId="{C77DEA7F-5C9C-40E8-9D0C-B69AB83D0293}" type="pres">
      <dgm:prSet presAssocID="{E0CEBB3A-750B-4374-8E95-5F9878A15FFF}" presName="sibTrans" presStyleCnt="0"/>
      <dgm:spPr/>
    </dgm:pt>
    <dgm:pt modelId="{09BB8F6E-4C59-42BF-9AFB-2C0323A726F6}" type="pres">
      <dgm:prSet presAssocID="{3D43C367-383A-4A3D-88FF-B5F4F0F4ED95}" presName="node" presStyleLbl="node1" presStyleIdx="5" presStyleCnt="11">
        <dgm:presLayoutVars>
          <dgm:bulletEnabled val="1"/>
        </dgm:presLayoutVars>
      </dgm:prSet>
      <dgm:spPr/>
    </dgm:pt>
    <dgm:pt modelId="{3CA97A71-097B-4194-96B6-850EC942062A}" type="pres">
      <dgm:prSet presAssocID="{053FBB4A-736E-4664-8909-3465E083E48B}" presName="sibTrans" presStyleCnt="0"/>
      <dgm:spPr/>
    </dgm:pt>
    <dgm:pt modelId="{D10B8BEF-736F-4E57-94C6-FD9DC1B6A16E}" type="pres">
      <dgm:prSet presAssocID="{66925FAB-BBDC-4F4A-BC52-5020F132F6D5}" presName="node" presStyleLbl="node1" presStyleIdx="6" presStyleCnt="11">
        <dgm:presLayoutVars>
          <dgm:bulletEnabled val="1"/>
        </dgm:presLayoutVars>
      </dgm:prSet>
      <dgm:spPr/>
    </dgm:pt>
    <dgm:pt modelId="{6EF2B5F7-6D68-4940-8173-55E075905352}" type="pres">
      <dgm:prSet presAssocID="{BDE03B42-3587-4649-9B4B-4CB62F75CA71}" presName="sibTrans" presStyleCnt="0"/>
      <dgm:spPr/>
    </dgm:pt>
    <dgm:pt modelId="{2B646056-746C-4410-8031-6CC59022414B}" type="pres">
      <dgm:prSet presAssocID="{0EF60C39-77CD-4585-8C0B-FBC8E8DBE805}" presName="node" presStyleLbl="node1" presStyleIdx="7" presStyleCnt="11">
        <dgm:presLayoutVars>
          <dgm:bulletEnabled val="1"/>
        </dgm:presLayoutVars>
      </dgm:prSet>
      <dgm:spPr/>
    </dgm:pt>
    <dgm:pt modelId="{6D9D88B2-F56C-4360-94CB-B17824E5B11C}" type="pres">
      <dgm:prSet presAssocID="{4054FFFC-820E-4ED4-8904-D0C035B8527E}" presName="sibTrans" presStyleCnt="0"/>
      <dgm:spPr/>
    </dgm:pt>
    <dgm:pt modelId="{03677E63-3408-4E61-BF00-20C93CC220FA}" type="pres">
      <dgm:prSet presAssocID="{7DA3955E-890E-4382-853C-C3E9160977E1}" presName="node" presStyleLbl="node1" presStyleIdx="8" presStyleCnt="11">
        <dgm:presLayoutVars>
          <dgm:bulletEnabled val="1"/>
        </dgm:presLayoutVars>
      </dgm:prSet>
      <dgm:spPr/>
    </dgm:pt>
    <dgm:pt modelId="{56C4199E-2727-48FE-A665-E23E605474F9}" type="pres">
      <dgm:prSet presAssocID="{94800407-8405-454B-88C8-66862BE8B777}" presName="sibTrans" presStyleCnt="0"/>
      <dgm:spPr/>
    </dgm:pt>
    <dgm:pt modelId="{AE3877E0-2501-4BC3-94DB-88CC3D281BC5}" type="pres">
      <dgm:prSet presAssocID="{27CBEFDA-AB7F-45BE-AD21-8E19628AD43F}" presName="node" presStyleLbl="node1" presStyleIdx="9" presStyleCnt="11">
        <dgm:presLayoutVars>
          <dgm:bulletEnabled val="1"/>
        </dgm:presLayoutVars>
      </dgm:prSet>
      <dgm:spPr/>
    </dgm:pt>
    <dgm:pt modelId="{CEBC8F21-7FDD-4006-B09E-A6B2079905CB}" type="pres">
      <dgm:prSet presAssocID="{1235DEDB-63EF-4B46-AAAD-94617336B57A}" presName="sibTrans" presStyleCnt="0"/>
      <dgm:spPr/>
    </dgm:pt>
    <dgm:pt modelId="{F9092FF0-0A7E-4638-BA3A-D11E3B110ECC}" type="pres">
      <dgm:prSet presAssocID="{92CA1470-9DD9-4C73-8C00-1646F9A8DF4B}" presName="node" presStyleLbl="node1" presStyleIdx="10" presStyleCnt="11">
        <dgm:presLayoutVars>
          <dgm:bulletEnabled val="1"/>
        </dgm:presLayoutVars>
      </dgm:prSet>
      <dgm:spPr/>
    </dgm:pt>
  </dgm:ptLst>
  <dgm:cxnLst>
    <dgm:cxn modelId="{5A35100C-6182-417F-97DB-F1E49D113E53}" type="presOf" srcId="{900AA11F-4E36-4D91-9915-E0F1B02AA482}" destId="{DA64D988-9E3D-481A-A88C-E5AE0EC3C90D}" srcOrd="0" destOrd="0" presId="urn:microsoft.com/office/officeart/2005/8/layout/default"/>
    <dgm:cxn modelId="{FC7CA220-2E71-4D02-9E6C-67E0486649B4}" srcId="{3749C3B0-414B-42D0-8B51-98A7A544464D}" destId="{BA2B92C6-FD41-4113-99C2-C9EB40E54E12}" srcOrd="0" destOrd="0" parTransId="{36F82DF1-F79D-44B8-8A98-9F741CEC451D}" sibTransId="{1EC4522B-72F5-40CD-967F-071207E48F6B}"/>
    <dgm:cxn modelId="{26C32835-B985-45E5-A178-6F5AD458FE63}" type="presOf" srcId="{92CA1470-9DD9-4C73-8C00-1646F9A8DF4B}" destId="{F9092FF0-0A7E-4638-BA3A-D11E3B110ECC}" srcOrd="0" destOrd="0" presId="urn:microsoft.com/office/officeart/2005/8/layout/default"/>
    <dgm:cxn modelId="{5270333E-D74B-4EFA-85BF-9BF399493478}" srcId="{3749C3B0-414B-42D0-8B51-98A7A544464D}" destId="{ACA40459-4812-4937-8E98-51470E8DD124}" srcOrd="2" destOrd="0" parTransId="{1349E7D7-D5D7-4359-8C12-DE506EC6178D}" sibTransId="{A934CA85-46EE-4D4A-A886-0F2127F2DFFB}"/>
    <dgm:cxn modelId="{2C341E61-8495-4127-8606-E13DF50438E3}" srcId="{3749C3B0-414B-42D0-8B51-98A7A544464D}" destId="{0EF60C39-77CD-4585-8C0B-FBC8E8DBE805}" srcOrd="7" destOrd="0" parTransId="{919C081C-38F0-4C8F-AECD-7948C3369D23}" sibTransId="{4054FFFC-820E-4ED4-8904-D0C035B8527E}"/>
    <dgm:cxn modelId="{3355E241-D8FE-4EE9-B885-36CBD3528E64}" type="presOf" srcId="{3667A7AF-2AF6-4EDF-9ED5-C8D3859A72B8}" destId="{42F925BF-7FBF-4B60-B5D3-21B419E79B57}" srcOrd="0" destOrd="0" presId="urn:microsoft.com/office/officeart/2005/8/layout/default"/>
    <dgm:cxn modelId="{C28C5044-F772-454C-89EA-0110194E1749}" srcId="{3749C3B0-414B-42D0-8B51-98A7A544464D}" destId="{7DA3955E-890E-4382-853C-C3E9160977E1}" srcOrd="8" destOrd="0" parTransId="{C7C6C1AF-47D0-4879-B2D7-9B14E7DB9FEB}" sibTransId="{94800407-8405-454B-88C8-66862BE8B777}"/>
    <dgm:cxn modelId="{74B26047-B6E5-47AE-80C3-B8CE74DD1FE4}" srcId="{3749C3B0-414B-42D0-8B51-98A7A544464D}" destId="{27CBEFDA-AB7F-45BE-AD21-8E19628AD43F}" srcOrd="9" destOrd="0" parTransId="{4061925D-6772-4D15-A202-9637E362BCA7}" sibTransId="{1235DEDB-63EF-4B46-AAAD-94617336B57A}"/>
    <dgm:cxn modelId="{F8E16F68-7FE2-42E3-A682-B393BAAE956F}" srcId="{3749C3B0-414B-42D0-8B51-98A7A544464D}" destId="{900AA11F-4E36-4D91-9915-E0F1B02AA482}" srcOrd="3" destOrd="0" parTransId="{DAA475D3-AA88-43B3-831E-2B5E622E9FD3}" sibTransId="{C3A45FD4-F6E0-4C82-8C6B-CE1548339AB9}"/>
    <dgm:cxn modelId="{6A3A9F6B-C323-4881-A4E4-41D3484F0D1F}" type="presOf" srcId="{82877973-BC73-4452-B8F9-0C959F5E172E}" destId="{5584F351-8F45-4F5B-B618-A4DF5234BEA6}" srcOrd="0" destOrd="0" presId="urn:microsoft.com/office/officeart/2005/8/layout/default"/>
    <dgm:cxn modelId="{E7691E6C-78C0-46B2-9E35-6E5E4EA2A79E}" type="presOf" srcId="{3749C3B0-414B-42D0-8B51-98A7A544464D}" destId="{ED450322-F90B-4BA7-A082-1E305C3DEC0E}" srcOrd="0" destOrd="0" presId="urn:microsoft.com/office/officeart/2005/8/layout/default"/>
    <dgm:cxn modelId="{C894514C-1C30-4E31-BB71-1279DD9C2110}" srcId="{3749C3B0-414B-42D0-8B51-98A7A544464D}" destId="{92CA1470-9DD9-4C73-8C00-1646F9A8DF4B}" srcOrd="10" destOrd="0" parTransId="{6E0B12EC-25EE-40DF-8E4D-6759E13163DA}" sibTransId="{361BAF7C-D472-4924-A6E8-57669D73A15B}"/>
    <dgm:cxn modelId="{EFFD426E-6189-459D-B4AB-D6CC15FE3A3F}" srcId="{3749C3B0-414B-42D0-8B51-98A7A544464D}" destId="{3D43C367-383A-4A3D-88FF-B5F4F0F4ED95}" srcOrd="5" destOrd="0" parTransId="{9C0D489E-3E62-4CB5-B545-914CB5830012}" sibTransId="{053FBB4A-736E-4664-8909-3465E083E48B}"/>
    <dgm:cxn modelId="{3645B979-6B5D-40BD-AFB4-195051B3392E}" type="presOf" srcId="{0EF60C39-77CD-4585-8C0B-FBC8E8DBE805}" destId="{2B646056-746C-4410-8031-6CC59022414B}" srcOrd="0" destOrd="0" presId="urn:microsoft.com/office/officeart/2005/8/layout/default"/>
    <dgm:cxn modelId="{E8FFBF59-4AD5-4C25-A08F-4D2FE55DC7A6}" type="presOf" srcId="{27CBEFDA-AB7F-45BE-AD21-8E19628AD43F}" destId="{AE3877E0-2501-4BC3-94DB-88CC3D281BC5}" srcOrd="0" destOrd="0" presId="urn:microsoft.com/office/officeart/2005/8/layout/default"/>
    <dgm:cxn modelId="{03D93089-ED53-4AA8-B187-4E6E3EBFEFE6}" type="presOf" srcId="{66925FAB-BBDC-4F4A-BC52-5020F132F6D5}" destId="{D10B8BEF-736F-4E57-94C6-FD9DC1B6A16E}" srcOrd="0" destOrd="0" presId="urn:microsoft.com/office/officeart/2005/8/layout/default"/>
    <dgm:cxn modelId="{09D8A99A-2069-49C3-9F6E-69FC9B1C2647}" type="presOf" srcId="{ACA40459-4812-4937-8E98-51470E8DD124}" destId="{FDE47E68-F8EB-49A8-9703-79AB929F8F58}" srcOrd="0" destOrd="0" presId="urn:microsoft.com/office/officeart/2005/8/layout/default"/>
    <dgm:cxn modelId="{695631A5-FC6C-4F54-9A0D-D9516F7873BD}" srcId="{3749C3B0-414B-42D0-8B51-98A7A544464D}" destId="{3667A7AF-2AF6-4EDF-9ED5-C8D3859A72B8}" srcOrd="1" destOrd="0" parTransId="{AF00900F-271C-4192-AFFE-2530486813F5}" sibTransId="{39467BAC-37DD-4FF3-A919-B83BA9CEDC87}"/>
    <dgm:cxn modelId="{4D6472A9-BC77-4FFA-8561-83CD7FAAAF22}" type="presOf" srcId="{3D43C367-383A-4A3D-88FF-B5F4F0F4ED95}" destId="{09BB8F6E-4C59-42BF-9AFB-2C0323A726F6}" srcOrd="0" destOrd="0" presId="urn:microsoft.com/office/officeart/2005/8/layout/default"/>
    <dgm:cxn modelId="{F409DBB3-0888-498B-89A0-61C18B1CE58A}" type="presOf" srcId="{BA2B92C6-FD41-4113-99C2-C9EB40E54E12}" destId="{2835EF88-924D-427C-BA17-DF08E3A7760B}" srcOrd="0" destOrd="0" presId="urn:microsoft.com/office/officeart/2005/8/layout/default"/>
    <dgm:cxn modelId="{575925CD-AF66-4AFA-92AD-269DAA7B1E11}" type="presOf" srcId="{7DA3955E-890E-4382-853C-C3E9160977E1}" destId="{03677E63-3408-4E61-BF00-20C93CC220FA}" srcOrd="0" destOrd="0" presId="urn:microsoft.com/office/officeart/2005/8/layout/default"/>
    <dgm:cxn modelId="{4C1B60E1-8193-48B5-AECC-7F51B8031372}" srcId="{3749C3B0-414B-42D0-8B51-98A7A544464D}" destId="{66925FAB-BBDC-4F4A-BC52-5020F132F6D5}" srcOrd="6" destOrd="0" parTransId="{D7126CEE-79A4-487A-9A5F-D61D607404B2}" sibTransId="{BDE03B42-3587-4649-9B4B-4CB62F75CA71}"/>
    <dgm:cxn modelId="{D3A136F8-FC1C-432B-9067-B99B4AF533A4}" srcId="{3749C3B0-414B-42D0-8B51-98A7A544464D}" destId="{82877973-BC73-4452-B8F9-0C959F5E172E}" srcOrd="4" destOrd="0" parTransId="{EA07516E-6A0B-49FB-8C9C-C12D39F42042}" sibTransId="{E0CEBB3A-750B-4374-8E95-5F9878A15FFF}"/>
    <dgm:cxn modelId="{F43FCB21-8038-4A5F-AC99-66A55C8759D3}" type="presParOf" srcId="{ED450322-F90B-4BA7-A082-1E305C3DEC0E}" destId="{2835EF88-924D-427C-BA17-DF08E3A7760B}" srcOrd="0" destOrd="0" presId="urn:microsoft.com/office/officeart/2005/8/layout/default"/>
    <dgm:cxn modelId="{CC20C73B-B194-4F49-89AB-18DC9F868A13}" type="presParOf" srcId="{ED450322-F90B-4BA7-A082-1E305C3DEC0E}" destId="{80F0DB72-3B5F-495E-8BD1-B7B85B1E5DC0}" srcOrd="1" destOrd="0" presId="urn:microsoft.com/office/officeart/2005/8/layout/default"/>
    <dgm:cxn modelId="{16010C60-891D-4B55-A928-E679613F9C68}" type="presParOf" srcId="{ED450322-F90B-4BA7-A082-1E305C3DEC0E}" destId="{42F925BF-7FBF-4B60-B5D3-21B419E79B57}" srcOrd="2" destOrd="0" presId="urn:microsoft.com/office/officeart/2005/8/layout/default"/>
    <dgm:cxn modelId="{9E92FE38-F00C-46D1-BFBE-893DC997B803}" type="presParOf" srcId="{ED450322-F90B-4BA7-A082-1E305C3DEC0E}" destId="{6F9EF98C-F063-478F-8CAA-544746EB3E69}" srcOrd="3" destOrd="0" presId="urn:microsoft.com/office/officeart/2005/8/layout/default"/>
    <dgm:cxn modelId="{E8D5FA48-19B4-4EFB-B101-EC4898588A8F}" type="presParOf" srcId="{ED450322-F90B-4BA7-A082-1E305C3DEC0E}" destId="{FDE47E68-F8EB-49A8-9703-79AB929F8F58}" srcOrd="4" destOrd="0" presId="urn:microsoft.com/office/officeart/2005/8/layout/default"/>
    <dgm:cxn modelId="{3FA91001-6A46-43FC-BFB9-4A004C0B83CB}" type="presParOf" srcId="{ED450322-F90B-4BA7-A082-1E305C3DEC0E}" destId="{11F6F5D3-69B5-4696-B07D-029FAD28FDC4}" srcOrd="5" destOrd="0" presId="urn:microsoft.com/office/officeart/2005/8/layout/default"/>
    <dgm:cxn modelId="{5F8D9188-9F04-4F46-955C-DA3C954D591E}" type="presParOf" srcId="{ED450322-F90B-4BA7-A082-1E305C3DEC0E}" destId="{DA64D988-9E3D-481A-A88C-E5AE0EC3C90D}" srcOrd="6" destOrd="0" presId="urn:microsoft.com/office/officeart/2005/8/layout/default"/>
    <dgm:cxn modelId="{679F0BDA-870E-4A62-9A14-3CEC3D9F1CA9}" type="presParOf" srcId="{ED450322-F90B-4BA7-A082-1E305C3DEC0E}" destId="{3C8B677A-7988-4BBE-9649-6EF80818B980}" srcOrd="7" destOrd="0" presId="urn:microsoft.com/office/officeart/2005/8/layout/default"/>
    <dgm:cxn modelId="{52027C9F-469A-4827-94A9-E09DC5F3DC5C}" type="presParOf" srcId="{ED450322-F90B-4BA7-A082-1E305C3DEC0E}" destId="{5584F351-8F45-4F5B-B618-A4DF5234BEA6}" srcOrd="8" destOrd="0" presId="urn:microsoft.com/office/officeart/2005/8/layout/default"/>
    <dgm:cxn modelId="{A95F542D-F6E4-4F3E-B95E-B1CBC29D7DE1}" type="presParOf" srcId="{ED450322-F90B-4BA7-A082-1E305C3DEC0E}" destId="{C77DEA7F-5C9C-40E8-9D0C-B69AB83D0293}" srcOrd="9" destOrd="0" presId="urn:microsoft.com/office/officeart/2005/8/layout/default"/>
    <dgm:cxn modelId="{8A0F8439-16DD-4D50-AE25-63C3A218B07B}" type="presParOf" srcId="{ED450322-F90B-4BA7-A082-1E305C3DEC0E}" destId="{09BB8F6E-4C59-42BF-9AFB-2C0323A726F6}" srcOrd="10" destOrd="0" presId="urn:microsoft.com/office/officeart/2005/8/layout/default"/>
    <dgm:cxn modelId="{341E40A5-35FC-4A29-8C27-FF69A71737B1}" type="presParOf" srcId="{ED450322-F90B-4BA7-A082-1E305C3DEC0E}" destId="{3CA97A71-097B-4194-96B6-850EC942062A}" srcOrd="11" destOrd="0" presId="urn:microsoft.com/office/officeart/2005/8/layout/default"/>
    <dgm:cxn modelId="{A0BC3FBC-D7CD-4AC5-8BCC-9914BFBA3502}" type="presParOf" srcId="{ED450322-F90B-4BA7-A082-1E305C3DEC0E}" destId="{D10B8BEF-736F-4E57-94C6-FD9DC1B6A16E}" srcOrd="12" destOrd="0" presId="urn:microsoft.com/office/officeart/2005/8/layout/default"/>
    <dgm:cxn modelId="{3066023D-11AB-4A3B-96DD-877BF40DFC50}" type="presParOf" srcId="{ED450322-F90B-4BA7-A082-1E305C3DEC0E}" destId="{6EF2B5F7-6D68-4940-8173-55E075905352}" srcOrd="13" destOrd="0" presId="urn:microsoft.com/office/officeart/2005/8/layout/default"/>
    <dgm:cxn modelId="{074E2E18-941E-4CD9-BF1F-0B06FA02F019}" type="presParOf" srcId="{ED450322-F90B-4BA7-A082-1E305C3DEC0E}" destId="{2B646056-746C-4410-8031-6CC59022414B}" srcOrd="14" destOrd="0" presId="urn:microsoft.com/office/officeart/2005/8/layout/default"/>
    <dgm:cxn modelId="{F3F59428-A3C1-4B1E-B92D-383B2DB07E88}" type="presParOf" srcId="{ED450322-F90B-4BA7-A082-1E305C3DEC0E}" destId="{6D9D88B2-F56C-4360-94CB-B17824E5B11C}" srcOrd="15" destOrd="0" presId="urn:microsoft.com/office/officeart/2005/8/layout/default"/>
    <dgm:cxn modelId="{07DE8980-5F4B-40E2-889A-06E2D9D5A7C6}" type="presParOf" srcId="{ED450322-F90B-4BA7-A082-1E305C3DEC0E}" destId="{03677E63-3408-4E61-BF00-20C93CC220FA}" srcOrd="16" destOrd="0" presId="urn:microsoft.com/office/officeart/2005/8/layout/default"/>
    <dgm:cxn modelId="{BC86E768-6AFC-4271-AF45-EEFCF51028A1}" type="presParOf" srcId="{ED450322-F90B-4BA7-A082-1E305C3DEC0E}" destId="{56C4199E-2727-48FE-A665-E23E605474F9}" srcOrd="17" destOrd="0" presId="urn:microsoft.com/office/officeart/2005/8/layout/default"/>
    <dgm:cxn modelId="{E33C5FE7-4397-4433-828D-D6B7026BBCB7}" type="presParOf" srcId="{ED450322-F90B-4BA7-A082-1E305C3DEC0E}" destId="{AE3877E0-2501-4BC3-94DB-88CC3D281BC5}" srcOrd="18" destOrd="0" presId="urn:microsoft.com/office/officeart/2005/8/layout/default"/>
    <dgm:cxn modelId="{9039BA24-72F6-406E-81F9-6DC1D355EA98}" type="presParOf" srcId="{ED450322-F90B-4BA7-A082-1E305C3DEC0E}" destId="{CEBC8F21-7FDD-4006-B09E-A6B2079905CB}" srcOrd="19" destOrd="0" presId="urn:microsoft.com/office/officeart/2005/8/layout/default"/>
    <dgm:cxn modelId="{C240C031-63D6-40B4-8FE7-C4E595504761}" type="presParOf" srcId="{ED450322-F90B-4BA7-A082-1E305C3DEC0E}" destId="{F9092FF0-0A7E-4638-BA3A-D11E3B110ECC}"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49C3B0-414B-42D0-8B51-98A7A544464D}"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2C61D150-14DF-4EDD-A9FA-C2BD7C469C02}">
      <dgm:prSet phldrT="[Text]"/>
      <dgm:spPr>
        <a:solidFill>
          <a:schemeClr val="tx2">
            <a:lumMod val="50000"/>
          </a:schemeClr>
        </a:solidFill>
      </dgm:spPr>
      <dgm:t>
        <a:bodyPr/>
        <a:lstStyle/>
        <a:p>
          <a:r>
            <a:rPr lang="en-US"/>
            <a:t>Wearing inappropriate clothing (heavy, dark clothing)</a:t>
          </a:r>
        </a:p>
      </dgm:t>
    </dgm:pt>
    <dgm:pt modelId="{25628F40-B5A1-4802-B136-81F4D1C7A186}" type="parTrans" cxnId="{44CB43A2-FCA2-413D-92A3-D3D75F26CE51}">
      <dgm:prSet/>
      <dgm:spPr/>
      <dgm:t>
        <a:bodyPr/>
        <a:lstStyle/>
        <a:p>
          <a:endParaRPr lang="en-US"/>
        </a:p>
      </dgm:t>
    </dgm:pt>
    <dgm:pt modelId="{D2CFAC64-A75C-4353-98F7-5072C1252A06}" type="sibTrans" cxnId="{44CB43A2-FCA2-413D-92A3-D3D75F26CE51}">
      <dgm:prSet/>
      <dgm:spPr/>
      <dgm:t>
        <a:bodyPr/>
        <a:lstStyle/>
        <a:p>
          <a:endParaRPr lang="en-US"/>
        </a:p>
      </dgm:t>
    </dgm:pt>
    <dgm:pt modelId="{385A3C37-D824-4D40-A611-00F4034AEC88}">
      <dgm:prSet phldrT="[Text]"/>
      <dgm:spPr>
        <a:solidFill>
          <a:schemeClr val="tx2">
            <a:lumMod val="50000"/>
          </a:schemeClr>
        </a:solidFill>
      </dgm:spPr>
      <dgm:t>
        <a:bodyPr/>
        <a:lstStyle/>
        <a:p>
          <a:r>
            <a:rPr lang="en-US"/>
            <a:t>Consuming alcohol </a:t>
          </a:r>
        </a:p>
      </dgm:t>
    </dgm:pt>
    <dgm:pt modelId="{D961CDE2-AAF9-48BD-8AB3-0F5DFB29E96E}" type="parTrans" cxnId="{6B894AF0-0CFC-43B0-9BBF-F61BD4875EC7}">
      <dgm:prSet/>
      <dgm:spPr/>
      <dgm:t>
        <a:bodyPr/>
        <a:lstStyle/>
        <a:p>
          <a:endParaRPr lang="en-US"/>
        </a:p>
      </dgm:t>
    </dgm:pt>
    <dgm:pt modelId="{5BCB1065-1EB0-41C4-A23B-B8742C870F1C}" type="sibTrans" cxnId="{6B894AF0-0CFC-43B0-9BBF-F61BD4875EC7}">
      <dgm:prSet/>
      <dgm:spPr/>
      <dgm:t>
        <a:bodyPr/>
        <a:lstStyle/>
        <a:p>
          <a:endParaRPr lang="en-US"/>
        </a:p>
      </dgm:t>
    </dgm:pt>
    <dgm:pt modelId="{30363569-820A-4A57-96F7-5256D8D75E98}">
      <dgm:prSet phldrT="[Text]"/>
      <dgm:spPr>
        <a:solidFill>
          <a:schemeClr val="tx2">
            <a:lumMod val="50000"/>
          </a:schemeClr>
        </a:solidFill>
      </dgm:spPr>
      <dgm:t>
        <a:bodyPr/>
        <a:lstStyle/>
        <a:p>
          <a:r>
            <a:rPr lang="en-US"/>
            <a:t>Exercising outdoors</a:t>
          </a:r>
        </a:p>
      </dgm:t>
    </dgm:pt>
    <dgm:pt modelId="{3F886570-2228-4386-8C92-857A03E69295}" type="parTrans" cxnId="{E37F3072-954F-4BC7-8EE3-B85617C3CDE5}">
      <dgm:prSet/>
      <dgm:spPr/>
      <dgm:t>
        <a:bodyPr/>
        <a:lstStyle/>
        <a:p>
          <a:endParaRPr lang="en-US"/>
        </a:p>
      </dgm:t>
    </dgm:pt>
    <dgm:pt modelId="{FF228BD5-0B36-4064-B731-C796692BEAE8}" type="sibTrans" cxnId="{E37F3072-954F-4BC7-8EE3-B85617C3CDE5}">
      <dgm:prSet/>
      <dgm:spPr/>
      <dgm:t>
        <a:bodyPr/>
        <a:lstStyle/>
        <a:p>
          <a:endParaRPr lang="en-US"/>
        </a:p>
      </dgm:t>
    </dgm:pt>
    <dgm:pt modelId="{312F0FC5-DA5B-40B9-B894-3E3CCC43A7CA}">
      <dgm:prSet phldrT="[Text]"/>
      <dgm:spPr>
        <a:solidFill>
          <a:schemeClr val="tx2">
            <a:lumMod val="50000"/>
          </a:schemeClr>
        </a:solidFill>
      </dgm:spPr>
      <dgm:t>
        <a:bodyPr/>
        <a:lstStyle/>
        <a:p>
          <a:r>
            <a:rPr lang="en-US"/>
            <a:t>Eating hot, heavy meals </a:t>
          </a:r>
        </a:p>
      </dgm:t>
    </dgm:pt>
    <dgm:pt modelId="{8EB102EB-59DB-444C-9125-3A706337C51C}" type="parTrans" cxnId="{A2052389-B79B-4842-A810-8C22540F37DD}">
      <dgm:prSet/>
      <dgm:spPr/>
      <dgm:t>
        <a:bodyPr/>
        <a:lstStyle/>
        <a:p>
          <a:endParaRPr lang="en-US"/>
        </a:p>
      </dgm:t>
    </dgm:pt>
    <dgm:pt modelId="{495EB97F-7EEA-4A68-9D32-1D28EBF4382F}" type="sibTrans" cxnId="{A2052389-B79B-4842-A810-8C22540F37DD}">
      <dgm:prSet/>
      <dgm:spPr/>
      <dgm:t>
        <a:bodyPr/>
        <a:lstStyle/>
        <a:p>
          <a:endParaRPr lang="en-US"/>
        </a:p>
      </dgm:t>
    </dgm:pt>
    <dgm:pt modelId="{D663AFD0-A531-4C58-AAAE-F02AAAE98C98}">
      <dgm:prSet phldrT="[Text]"/>
      <dgm:spPr>
        <a:solidFill>
          <a:schemeClr val="tx2">
            <a:lumMod val="50000"/>
          </a:schemeClr>
        </a:solidFill>
      </dgm:spPr>
      <dgm:t>
        <a:bodyPr/>
        <a:lstStyle/>
        <a:p>
          <a:r>
            <a:rPr lang="en-US"/>
            <a:t>Not staying hydrated</a:t>
          </a:r>
        </a:p>
      </dgm:t>
    </dgm:pt>
    <dgm:pt modelId="{4B4931B4-27FD-41CB-A92F-34BFB33B3E91}" type="parTrans" cxnId="{C7D21A6D-9C19-419B-B494-E374B1DA5179}">
      <dgm:prSet/>
      <dgm:spPr/>
      <dgm:t>
        <a:bodyPr/>
        <a:lstStyle/>
        <a:p>
          <a:endParaRPr lang="en-US"/>
        </a:p>
      </dgm:t>
    </dgm:pt>
    <dgm:pt modelId="{085E456C-A4BD-4D24-8C11-1ABF9E60BFE7}" type="sibTrans" cxnId="{C7D21A6D-9C19-419B-B494-E374B1DA5179}">
      <dgm:prSet/>
      <dgm:spPr/>
      <dgm:t>
        <a:bodyPr/>
        <a:lstStyle/>
        <a:p>
          <a:endParaRPr lang="en-US"/>
        </a:p>
      </dgm:t>
    </dgm:pt>
    <dgm:pt modelId="{ED450322-F90B-4BA7-A082-1E305C3DEC0E}" type="pres">
      <dgm:prSet presAssocID="{3749C3B0-414B-42D0-8B51-98A7A544464D}" presName="diagram" presStyleCnt="0">
        <dgm:presLayoutVars>
          <dgm:dir/>
          <dgm:resizeHandles val="exact"/>
        </dgm:presLayoutVars>
      </dgm:prSet>
      <dgm:spPr/>
    </dgm:pt>
    <dgm:pt modelId="{7803BB9C-9F96-4014-8800-8D32354C896F}" type="pres">
      <dgm:prSet presAssocID="{2C61D150-14DF-4EDD-A9FA-C2BD7C469C02}" presName="node" presStyleLbl="node1" presStyleIdx="0" presStyleCnt="5">
        <dgm:presLayoutVars>
          <dgm:bulletEnabled val="1"/>
        </dgm:presLayoutVars>
      </dgm:prSet>
      <dgm:spPr/>
    </dgm:pt>
    <dgm:pt modelId="{B5889E43-60BA-4EB1-87D9-511804410017}" type="pres">
      <dgm:prSet presAssocID="{D2CFAC64-A75C-4353-98F7-5072C1252A06}" presName="sibTrans" presStyleCnt="0"/>
      <dgm:spPr/>
    </dgm:pt>
    <dgm:pt modelId="{341BCAB8-E31B-4F67-AF36-56F5EA6F64A4}" type="pres">
      <dgm:prSet presAssocID="{385A3C37-D824-4D40-A611-00F4034AEC88}" presName="node" presStyleLbl="node1" presStyleIdx="1" presStyleCnt="5">
        <dgm:presLayoutVars>
          <dgm:bulletEnabled val="1"/>
        </dgm:presLayoutVars>
      </dgm:prSet>
      <dgm:spPr/>
    </dgm:pt>
    <dgm:pt modelId="{E6078C11-2B9B-4462-9DFF-3981D0C121F1}" type="pres">
      <dgm:prSet presAssocID="{5BCB1065-1EB0-41C4-A23B-B8742C870F1C}" presName="sibTrans" presStyleCnt="0"/>
      <dgm:spPr/>
    </dgm:pt>
    <dgm:pt modelId="{B2B29DA3-EA4A-4BBF-B840-378A9EC9248E}" type="pres">
      <dgm:prSet presAssocID="{30363569-820A-4A57-96F7-5256D8D75E98}" presName="node" presStyleLbl="node1" presStyleIdx="2" presStyleCnt="5">
        <dgm:presLayoutVars>
          <dgm:bulletEnabled val="1"/>
        </dgm:presLayoutVars>
      </dgm:prSet>
      <dgm:spPr/>
    </dgm:pt>
    <dgm:pt modelId="{3B50E2A2-C6DE-4693-8240-063D72FF38AF}" type="pres">
      <dgm:prSet presAssocID="{FF228BD5-0B36-4064-B731-C796692BEAE8}" presName="sibTrans" presStyleCnt="0"/>
      <dgm:spPr/>
    </dgm:pt>
    <dgm:pt modelId="{763FE607-A7C7-4358-B2FD-26BFD27C8AE2}" type="pres">
      <dgm:prSet presAssocID="{312F0FC5-DA5B-40B9-B894-3E3CCC43A7CA}" presName="node" presStyleLbl="node1" presStyleIdx="3" presStyleCnt="5" custLinFactNeighborY="6157">
        <dgm:presLayoutVars>
          <dgm:bulletEnabled val="1"/>
        </dgm:presLayoutVars>
      </dgm:prSet>
      <dgm:spPr/>
    </dgm:pt>
    <dgm:pt modelId="{82490104-404F-4E59-A634-C71B2ED8B692}" type="pres">
      <dgm:prSet presAssocID="{495EB97F-7EEA-4A68-9D32-1D28EBF4382F}" presName="sibTrans" presStyleCnt="0"/>
      <dgm:spPr/>
    </dgm:pt>
    <dgm:pt modelId="{DEB8CD84-D085-4AC5-A889-053A7A1198D1}" type="pres">
      <dgm:prSet presAssocID="{D663AFD0-A531-4C58-AAAE-F02AAAE98C98}" presName="node" presStyleLbl="node1" presStyleIdx="4" presStyleCnt="5">
        <dgm:presLayoutVars>
          <dgm:bulletEnabled val="1"/>
        </dgm:presLayoutVars>
      </dgm:prSet>
      <dgm:spPr/>
    </dgm:pt>
  </dgm:ptLst>
  <dgm:cxnLst>
    <dgm:cxn modelId="{16FE531C-ADD8-423F-A2EE-5C010C78FA2C}" type="presOf" srcId="{312F0FC5-DA5B-40B9-B894-3E3CCC43A7CA}" destId="{763FE607-A7C7-4358-B2FD-26BFD27C8AE2}" srcOrd="0" destOrd="0" presId="urn:microsoft.com/office/officeart/2005/8/layout/default"/>
    <dgm:cxn modelId="{499CD231-80FC-40B0-9B6D-763F4F83DDE9}" type="presOf" srcId="{2C61D150-14DF-4EDD-A9FA-C2BD7C469C02}" destId="{7803BB9C-9F96-4014-8800-8D32354C896F}" srcOrd="0" destOrd="0" presId="urn:microsoft.com/office/officeart/2005/8/layout/default"/>
    <dgm:cxn modelId="{22AA8B48-D526-40BB-ACC4-1F6BFEA51586}" type="presOf" srcId="{385A3C37-D824-4D40-A611-00F4034AEC88}" destId="{341BCAB8-E31B-4F67-AF36-56F5EA6F64A4}" srcOrd="0" destOrd="0" presId="urn:microsoft.com/office/officeart/2005/8/layout/default"/>
    <dgm:cxn modelId="{E7691E6C-78C0-46B2-9E35-6E5E4EA2A79E}" type="presOf" srcId="{3749C3B0-414B-42D0-8B51-98A7A544464D}" destId="{ED450322-F90B-4BA7-A082-1E305C3DEC0E}" srcOrd="0" destOrd="0" presId="urn:microsoft.com/office/officeart/2005/8/layout/default"/>
    <dgm:cxn modelId="{C7D21A6D-9C19-419B-B494-E374B1DA5179}" srcId="{3749C3B0-414B-42D0-8B51-98A7A544464D}" destId="{D663AFD0-A531-4C58-AAAE-F02AAAE98C98}" srcOrd="4" destOrd="0" parTransId="{4B4931B4-27FD-41CB-A92F-34BFB33B3E91}" sibTransId="{085E456C-A4BD-4D24-8C11-1ABF9E60BFE7}"/>
    <dgm:cxn modelId="{E37F3072-954F-4BC7-8EE3-B85617C3CDE5}" srcId="{3749C3B0-414B-42D0-8B51-98A7A544464D}" destId="{30363569-820A-4A57-96F7-5256D8D75E98}" srcOrd="2" destOrd="0" parTransId="{3F886570-2228-4386-8C92-857A03E69295}" sibTransId="{FF228BD5-0B36-4064-B731-C796692BEAE8}"/>
    <dgm:cxn modelId="{A2052389-B79B-4842-A810-8C22540F37DD}" srcId="{3749C3B0-414B-42D0-8B51-98A7A544464D}" destId="{312F0FC5-DA5B-40B9-B894-3E3CCC43A7CA}" srcOrd="3" destOrd="0" parTransId="{8EB102EB-59DB-444C-9125-3A706337C51C}" sibTransId="{495EB97F-7EEA-4A68-9D32-1D28EBF4382F}"/>
    <dgm:cxn modelId="{82181A91-5A71-4214-9B73-3B66493F6197}" type="presOf" srcId="{D663AFD0-A531-4C58-AAAE-F02AAAE98C98}" destId="{DEB8CD84-D085-4AC5-A889-053A7A1198D1}" srcOrd="0" destOrd="0" presId="urn:microsoft.com/office/officeart/2005/8/layout/default"/>
    <dgm:cxn modelId="{44CB43A2-FCA2-413D-92A3-D3D75F26CE51}" srcId="{3749C3B0-414B-42D0-8B51-98A7A544464D}" destId="{2C61D150-14DF-4EDD-A9FA-C2BD7C469C02}" srcOrd="0" destOrd="0" parTransId="{25628F40-B5A1-4802-B136-81F4D1C7A186}" sibTransId="{D2CFAC64-A75C-4353-98F7-5072C1252A06}"/>
    <dgm:cxn modelId="{6B894AF0-0CFC-43B0-9BBF-F61BD4875EC7}" srcId="{3749C3B0-414B-42D0-8B51-98A7A544464D}" destId="{385A3C37-D824-4D40-A611-00F4034AEC88}" srcOrd="1" destOrd="0" parTransId="{D961CDE2-AAF9-48BD-8AB3-0F5DFB29E96E}" sibTransId="{5BCB1065-1EB0-41C4-A23B-B8742C870F1C}"/>
    <dgm:cxn modelId="{31A1E8FA-1001-4872-BF90-FBF17695CD90}" type="presOf" srcId="{30363569-820A-4A57-96F7-5256D8D75E98}" destId="{B2B29DA3-EA4A-4BBF-B840-378A9EC9248E}" srcOrd="0" destOrd="0" presId="urn:microsoft.com/office/officeart/2005/8/layout/default"/>
    <dgm:cxn modelId="{C065E5D0-105E-4E69-A5D2-B6F21A305795}" type="presParOf" srcId="{ED450322-F90B-4BA7-A082-1E305C3DEC0E}" destId="{7803BB9C-9F96-4014-8800-8D32354C896F}" srcOrd="0" destOrd="0" presId="urn:microsoft.com/office/officeart/2005/8/layout/default"/>
    <dgm:cxn modelId="{D8E0E4C0-C44D-498C-8D85-8A3BF681970C}" type="presParOf" srcId="{ED450322-F90B-4BA7-A082-1E305C3DEC0E}" destId="{B5889E43-60BA-4EB1-87D9-511804410017}" srcOrd="1" destOrd="0" presId="urn:microsoft.com/office/officeart/2005/8/layout/default"/>
    <dgm:cxn modelId="{2D9018CE-18C6-4345-A2BA-DD9B46997E1C}" type="presParOf" srcId="{ED450322-F90B-4BA7-A082-1E305C3DEC0E}" destId="{341BCAB8-E31B-4F67-AF36-56F5EA6F64A4}" srcOrd="2" destOrd="0" presId="urn:microsoft.com/office/officeart/2005/8/layout/default"/>
    <dgm:cxn modelId="{655E9147-F9EA-473E-AF59-8F92E6D400A6}" type="presParOf" srcId="{ED450322-F90B-4BA7-A082-1E305C3DEC0E}" destId="{E6078C11-2B9B-4462-9DFF-3981D0C121F1}" srcOrd="3" destOrd="0" presId="urn:microsoft.com/office/officeart/2005/8/layout/default"/>
    <dgm:cxn modelId="{EE94570A-91EE-4179-86C0-9BC20BC7B839}" type="presParOf" srcId="{ED450322-F90B-4BA7-A082-1E305C3DEC0E}" destId="{B2B29DA3-EA4A-4BBF-B840-378A9EC9248E}" srcOrd="4" destOrd="0" presId="urn:microsoft.com/office/officeart/2005/8/layout/default"/>
    <dgm:cxn modelId="{9A57C770-51CA-4A1A-B22F-B4745FC1118D}" type="presParOf" srcId="{ED450322-F90B-4BA7-A082-1E305C3DEC0E}" destId="{3B50E2A2-C6DE-4693-8240-063D72FF38AF}" srcOrd="5" destOrd="0" presId="urn:microsoft.com/office/officeart/2005/8/layout/default"/>
    <dgm:cxn modelId="{0A09D79B-661C-496E-804D-5D1FABF8A09D}" type="presParOf" srcId="{ED450322-F90B-4BA7-A082-1E305C3DEC0E}" destId="{763FE607-A7C7-4358-B2FD-26BFD27C8AE2}" srcOrd="6" destOrd="0" presId="urn:microsoft.com/office/officeart/2005/8/layout/default"/>
    <dgm:cxn modelId="{31315780-E6E9-4C0C-8ACA-4FFE7069DE60}" type="presParOf" srcId="{ED450322-F90B-4BA7-A082-1E305C3DEC0E}" destId="{82490104-404F-4E59-A634-C71B2ED8B692}" srcOrd="7" destOrd="0" presId="urn:microsoft.com/office/officeart/2005/8/layout/default"/>
    <dgm:cxn modelId="{03411AEF-6BDD-4C42-81EB-273197FE7714}" type="presParOf" srcId="{ED450322-F90B-4BA7-A082-1E305C3DEC0E}" destId="{DEB8CD84-D085-4AC5-A889-053A7A1198D1}" srcOrd="8" destOrd="0" presId="urn:microsoft.com/office/officeart/2005/8/layout/defaul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81BC97-01CC-47B7-90CC-DD3EDE3966D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178B52B-ED5F-4C17-A8BC-2EDF9E3F9BDB}">
      <dgm:prSet phldrT="[Text]" custT="1"/>
      <dgm:spPr>
        <a:solidFill>
          <a:schemeClr val="accent1"/>
        </a:solidFill>
      </dgm:spPr>
      <dgm:t>
        <a:bodyPr/>
        <a:lstStyle/>
        <a:p>
          <a:r>
            <a:rPr lang="en-US" sz="2000" dirty="0"/>
            <a:t>Red, itchy skin; small bumps or blisters</a:t>
          </a:r>
        </a:p>
      </dgm:t>
    </dgm:pt>
    <dgm:pt modelId="{2B04FF46-AD06-4C98-9EEC-4AF646D2DFC5}" type="parTrans" cxnId="{7DD457E7-7C11-4135-A3B5-2BE99727A350}">
      <dgm:prSet/>
      <dgm:spPr/>
      <dgm:t>
        <a:bodyPr/>
        <a:lstStyle/>
        <a:p>
          <a:endParaRPr lang="en-US" sz="2800"/>
        </a:p>
      </dgm:t>
    </dgm:pt>
    <dgm:pt modelId="{B7CFE92A-7F41-4295-96CA-761F17C366C8}" type="sibTrans" cxnId="{7DD457E7-7C11-4135-A3B5-2BE99727A350}">
      <dgm:prSet/>
      <dgm:spPr/>
      <dgm:t>
        <a:bodyPr/>
        <a:lstStyle/>
        <a:p>
          <a:endParaRPr lang="en-US" sz="2800"/>
        </a:p>
      </dgm:t>
    </dgm:pt>
    <dgm:pt modelId="{492EA0E9-B113-4742-9563-5B042CD06E8E}">
      <dgm:prSet phldrT="[Text]" custT="1"/>
      <dgm:spPr>
        <a:solidFill>
          <a:schemeClr val="accent1"/>
        </a:solidFill>
      </dgm:spPr>
      <dgm:t>
        <a:bodyPr/>
        <a:lstStyle/>
        <a:p>
          <a:r>
            <a:rPr lang="en-US" sz="2800" b="1" dirty="0"/>
            <a:t>Heat Exhaustion</a:t>
          </a:r>
        </a:p>
      </dgm:t>
    </dgm:pt>
    <dgm:pt modelId="{0518114A-106F-40A9-8D1A-4274DB6DD9CB}" type="parTrans" cxnId="{EBA2DC2E-FA3E-4C36-B710-4F238F4B6783}">
      <dgm:prSet/>
      <dgm:spPr/>
      <dgm:t>
        <a:bodyPr/>
        <a:lstStyle/>
        <a:p>
          <a:endParaRPr lang="en-US" sz="2800"/>
        </a:p>
      </dgm:t>
    </dgm:pt>
    <dgm:pt modelId="{538C7CB0-FA35-426D-A81B-FA3EC02636DC}" type="sibTrans" cxnId="{EBA2DC2E-FA3E-4C36-B710-4F238F4B6783}">
      <dgm:prSet/>
      <dgm:spPr/>
      <dgm:t>
        <a:bodyPr/>
        <a:lstStyle/>
        <a:p>
          <a:endParaRPr lang="en-US" sz="2800"/>
        </a:p>
      </dgm:t>
    </dgm:pt>
    <dgm:pt modelId="{25552CE0-DDAE-4E73-A1F0-AFC1243FA5DA}">
      <dgm:prSet phldrT="[Text]" custT="1"/>
      <dgm:spPr>
        <a:solidFill>
          <a:schemeClr val="accent1"/>
        </a:solidFill>
      </dgm:spPr>
      <dgm:t>
        <a:bodyPr/>
        <a:lstStyle/>
        <a:p>
          <a:r>
            <a:rPr lang="en-US" sz="2800" b="1" dirty="0"/>
            <a:t>Heat Stroke</a:t>
          </a:r>
        </a:p>
      </dgm:t>
    </dgm:pt>
    <dgm:pt modelId="{F9DF03B3-A791-43BA-81D1-E6CA6E0643D1}" type="parTrans" cxnId="{08BE3710-1BE7-4358-87B9-BCD063B7A313}">
      <dgm:prSet/>
      <dgm:spPr/>
      <dgm:t>
        <a:bodyPr/>
        <a:lstStyle/>
        <a:p>
          <a:endParaRPr lang="en-US" sz="2800"/>
        </a:p>
      </dgm:t>
    </dgm:pt>
    <dgm:pt modelId="{5767D0C1-8C8C-45B5-8707-E4AE588210CE}" type="sibTrans" cxnId="{08BE3710-1BE7-4358-87B9-BCD063B7A313}">
      <dgm:prSet/>
      <dgm:spPr/>
      <dgm:t>
        <a:bodyPr/>
        <a:lstStyle/>
        <a:p>
          <a:endParaRPr lang="en-US" sz="2800"/>
        </a:p>
      </dgm:t>
    </dgm:pt>
    <dgm:pt modelId="{67DC16B9-2AB3-4619-9ACF-8FF9E5D62890}">
      <dgm:prSet phldrT="[Text]" custT="1"/>
      <dgm:spPr>
        <a:solidFill>
          <a:schemeClr val="accent1"/>
        </a:solidFill>
      </dgm:spPr>
      <dgm:t>
        <a:bodyPr/>
        <a:lstStyle/>
        <a:p>
          <a:r>
            <a:rPr lang="en-US" sz="2000" dirty="0"/>
            <a:t>Gently dry off skin; </a:t>
          </a:r>
          <a:br>
            <a:rPr lang="en-US" sz="2000" dirty="0"/>
          </a:br>
          <a:r>
            <a:rPr lang="en-US" sz="2000" dirty="0"/>
            <a:t>Apply cold compress on skin</a:t>
          </a:r>
        </a:p>
      </dgm:t>
    </dgm:pt>
    <dgm:pt modelId="{24FBF3F6-E7D6-4F7B-8ADC-6E350EA3AF12}" type="parTrans" cxnId="{A9602128-1ADC-481A-AB14-D365087F8B5F}">
      <dgm:prSet/>
      <dgm:spPr/>
      <dgm:t>
        <a:bodyPr/>
        <a:lstStyle/>
        <a:p>
          <a:endParaRPr lang="en-US" sz="2800"/>
        </a:p>
      </dgm:t>
    </dgm:pt>
    <dgm:pt modelId="{866B5D65-1A71-4F10-B6BF-C1B66B05956C}" type="sibTrans" cxnId="{A9602128-1ADC-481A-AB14-D365087F8B5F}">
      <dgm:prSet/>
      <dgm:spPr/>
      <dgm:t>
        <a:bodyPr/>
        <a:lstStyle/>
        <a:p>
          <a:endParaRPr lang="en-US" sz="2800"/>
        </a:p>
      </dgm:t>
    </dgm:pt>
    <dgm:pt modelId="{5EDD4D76-EFD7-4FF0-9FA0-ECC7F54A7871}">
      <dgm:prSet phldrT="[Text]" custT="1"/>
      <dgm:spPr>
        <a:solidFill>
          <a:schemeClr val="accent1"/>
        </a:solidFill>
      </dgm:spPr>
      <dgm:t>
        <a:bodyPr/>
        <a:lstStyle/>
        <a:p>
          <a:r>
            <a:rPr lang="en-US" sz="1600" dirty="0"/>
            <a:t>Stop physical activity and move to a cooler-air-conditioned space;</a:t>
          </a:r>
          <a:br>
            <a:rPr lang="en-US" sz="1600" dirty="0"/>
          </a:br>
          <a:r>
            <a:rPr lang="en-US" sz="1600" dirty="0"/>
            <a:t>Drink water; </a:t>
          </a:r>
          <a:br>
            <a:rPr lang="en-US" sz="1600" dirty="0"/>
          </a:br>
          <a:r>
            <a:rPr lang="en-US" sz="1600" dirty="0"/>
            <a:t>Seek medical attention if cramps last longer than 1 hour</a:t>
          </a:r>
        </a:p>
      </dgm:t>
    </dgm:pt>
    <dgm:pt modelId="{5CC9EE57-16A9-4A4C-889E-9D583F84E0EE}" type="parTrans" cxnId="{3186BD46-2B1B-4D65-9F6D-A0ABD0CC8088}">
      <dgm:prSet/>
      <dgm:spPr/>
      <dgm:t>
        <a:bodyPr/>
        <a:lstStyle/>
        <a:p>
          <a:endParaRPr lang="en-US" sz="2800"/>
        </a:p>
      </dgm:t>
    </dgm:pt>
    <dgm:pt modelId="{5A398EA3-E6A7-4C77-BC32-28A38336319C}" type="sibTrans" cxnId="{3186BD46-2B1B-4D65-9F6D-A0ABD0CC8088}">
      <dgm:prSet/>
      <dgm:spPr/>
      <dgm:t>
        <a:bodyPr/>
        <a:lstStyle/>
        <a:p>
          <a:endParaRPr lang="en-US" sz="2800"/>
        </a:p>
      </dgm:t>
    </dgm:pt>
    <dgm:pt modelId="{EFA8CCBE-BC47-487A-8F3D-D986246E66FC}">
      <dgm:prSet phldrT="[Text]" custT="1"/>
      <dgm:spPr>
        <a:solidFill>
          <a:schemeClr val="accent1"/>
        </a:solidFill>
      </dgm:spPr>
      <dgm:t>
        <a:bodyPr anchor="t"/>
        <a:lstStyle/>
        <a:p>
          <a:r>
            <a:rPr lang="en-US" sz="1800" dirty="0"/>
            <a:t>Move to a cooler area, out of the sun; </a:t>
          </a:r>
          <a:br>
            <a:rPr lang="en-US" sz="1800" dirty="0"/>
          </a:br>
          <a:r>
            <a:rPr lang="en-US" sz="1800" dirty="0"/>
            <a:t>Loosen clothing; Drink cool water; Seek medical help if symptoms do not improve</a:t>
          </a:r>
        </a:p>
      </dgm:t>
    </dgm:pt>
    <dgm:pt modelId="{A2E0AE0D-FC32-4AEA-BA2B-C486BB98B51F}" type="parTrans" cxnId="{7C5F8EF0-D200-42E1-9F47-BD924682681C}">
      <dgm:prSet/>
      <dgm:spPr/>
      <dgm:t>
        <a:bodyPr/>
        <a:lstStyle/>
        <a:p>
          <a:endParaRPr lang="en-US" sz="2800"/>
        </a:p>
      </dgm:t>
    </dgm:pt>
    <dgm:pt modelId="{BE501708-3459-4802-AC5D-722966B92150}" type="sibTrans" cxnId="{7C5F8EF0-D200-42E1-9F47-BD924682681C}">
      <dgm:prSet/>
      <dgm:spPr/>
      <dgm:t>
        <a:bodyPr/>
        <a:lstStyle/>
        <a:p>
          <a:endParaRPr lang="en-US" sz="2800"/>
        </a:p>
      </dgm:t>
    </dgm:pt>
    <dgm:pt modelId="{3895897E-41AD-498A-8FC6-0CB2C2DA2FE4}">
      <dgm:prSet phldrT="[Text]" custT="1"/>
      <dgm:spPr>
        <a:solidFill>
          <a:schemeClr val="accent1"/>
        </a:solidFill>
      </dgm:spPr>
      <dgm:t>
        <a:bodyPr/>
        <a:lstStyle/>
        <a:p>
          <a:r>
            <a:rPr lang="en-US" sz="1600" dirty="0"/>
            <a:t>Call 911 immediately (delay can be fatal); </a:t>
          </a:r>
          <a:br>
            <a:rPr lang="en-US" sz="1600" dirty="0"/>
          </a:br>
          <a:r>
            <a:rPr lang="en-US" sz="1600" dirty="0"/>
            <a:t>Move individual to cooler, air-conditioned space; </a:t>
          </a:r>
          <a:br>
            <a:rPr lang="en-US" sz="1600" dirty="0"/>
          </a:br>
          <a:r>
            <a:rPr lang="en-US" sz="1600" dirty="0"/>
            <a:t>Loosen clothing;</a:t>
          </a:r>
          <a:br>
            <a:rPr lang="en-US" sz="1600" dirty="0"/>
          </a:br>
          <a:r>
            <a:rPr lang="en-US" sz="1600" dirty="0"/>
            <a:t>Cool body with fan, ice, etc.;</a:t>
          </a:r>
          <a:br>
            <a:rPr lang="en-US" sz="1600" dirty="0"/>
          </a:br>
          <a:r>
            <a:rPr lang="en-US" sz="1600" dirty="0"/>
            <a:t>Do NOT give person anything to drink</a:t>
          </a:r>
        </a:p>
      </dgm:t>
    </dgm:pt>
    <dgm:pt modelId="{A390CA55-C4F3-48A8-98AA-6453F8D99149}" type="parTrans" cxnId="{4F0A2FC6-4E09-4539-A4C8-CF7CD96CAF7B}">
      <dgm:prSet/>
      <dgm:spPr/>
      <dgm:t>
        <a:bodyPr/>
        <a:lstStyle/>
        <a:p>
          <a:endParaRPr lang="en-US" sz="2800"/>
        </a:p>
      </dgm:t>
    </dgm:pt>
    <dgm:pt modelId="{FB2021C0-4FDF-427A-B36C-E2B4B27DF7D8}" type="sibTrans" cxnId="{4F0A2FC6-4E09-4539-A4C8-CF7CD96CAF7B}">
      <dgm:prSet/>
      <dgm:spPr/>
      <dgm:t>
        <a:bodyPr/>
        <a:lstStyle/>
        <a:p>
          <a:endParaRPr lang="en-US" sz="2800"/>
        </a:p>
      </dgm:t>
    </dgm:pt>
    <dgm:pt modelId="{CD2E22C5-CC40-4FE0-93D9-9E81F9B8FD1F}">
      <dgm:prSet phldrT="[Text]" custT="1"/>
      <dgm:spPr>
        <a:solidFill>
          <a:schemeClr val="accent1"/>
        </a:solidFill>
      </dgm:spPr>
      <dgm:t>
        <a:bodyPr/>
        <a:lstStyle/>
        <a:p>
          <a:r>
            <a:rPr lang="en-US" sz="2800" b="1" dirty="0"/>
            <a:t>Heat Rash</a:t>
          </a:r>
        </a:p>
      </dgm:t>
    </dgm:pt>
    <dgm:pt modelId="{5890A22B-D41F-41FC-96AF-3E9E8B4010BA}" type="parTrans" cxnId="{3BCD6BDB-5777-4C93-9A02-26E46F554ECB}">
      <dgm:prSet/>
      <dgm:spPr/>
      <dgm:t>
        <a:bodyPr/>
        <a:lstStyle/>
        <a:p>
          <a:endParaRPr lang="en-US" sz="2800"/>
        </a:p>
      </dgm:t>
    </dgm:pt>
    <dgm:pt modelId="{EACDF15F-86DA-4925-AFAD-D950BB202FB5}" type="sibTrans" cxnId="{3BCD6BDB-5777-4C93-9A02-26E46F554ECB}">
      <dgm:prSet/>
      <dgm:spPr/>
      <dgm:t>
        <a:bodyPr/>
        <a:lstStyle/>
        <a:p>
          <a:endParaRPr lang="en-US" sz="2800"/>
        </a:p>
      </dgm:t>
    </dgm:pt>
    <dgm:pt modelId="{85C5A7C6-2765-44CF-9C0B-9599B8D7D0EA}">
      <dgm:prSet phldrT="[Text]" custT="1"/>
      <dgm:spPr>
        <a:solidFill>
          <a:schemeClr val="accent1"/>
        </a:solidFill>
      </dgm:spPr>
      <dgm:t>
        <a:bodyPr/>
        <a:lstStyle/>
        <a:p>
          <a:r>
            <a:rPr lang="en-US" sz="2800" b="1" dirty="0"/>
            <a:t>Heat Cramp</a:t>
          </a:r>
        </a:p>
      </dgm:t>
    </dgm:pt>
    <dgm:pt modelId="{4A9BBC53-F7E3-4D67-A16A-1283C7C15801}" type="parTrans" cxnId="{3DC4FC41-31DA-4DE4-B76D-B195436CC774}">
      <dgm:prSet/>
      <dgm:spPr/>
      <dgm:t>
        <a:bodyPr/>
        <a:lstStyle/>
        <a:p>
          <a:endParaRPr lang="en-US" sz="2800"/>
        </a:p>
      </dgm:t>
    </dgm:pt>
    <dgm:pt modelId="{EC5DB607-327D-4EA4-8154-91E28263E122}" type="sibTrans" cxnId="{3DC4FC41-31DA-4DE4-B76D-B195436CC774}">
      <dgm:prSet/>
      <dgm:spPr/>
      <dgm:t>
        <a:bodyPr/>
        <a:lstStyle/>
        <a:p>
          <a:endParaRPr lang="en-US" sz="2800"/>
        </a:p>
      </dgm:t>
    </dgm:pt>
    <dgm:pt modelId="{5A236CAC-E158-4702-88BA-7DE5AFD428B4}">
      <dgm:prSet phldrT="[Text]" custT="1"/>
      <dgm:spPr>
        <a:solidFill>
          <a:schemeClr val="accent1"/>
        </a:solidFill>
      </dgm:spPr>
      <dgm:t>
        <a:bodyPr/>
        <a:lstStyle/>
        <a:p>
          <a:r>
            <a:rPr lang="en-US" sz="1800" dirty="0"/>
            <a:t>Extremely high body temperature (&lt;104), hot skin with or without sweat, strong rapid pulse, dizziness, confusion, unconsciousness</a:t>
          </a:r>
        </a:p>
      </dgm:t>
    </dgm:pt>
    <dgm:pt modelId="{58774A1B-EAF6-477A-B263-CD7F22094CEE}" type="parTrans" cxnId="{38B4C172-FBCC-45EE-BF0F-2B5480FB1160}">
      <dgm:prSet/>
      <dgm:spPr/>
      <dgm:t>
        <a:bodyPr/>
        <a:lstStyle/>
        <a:p>
          <a:endParaRPr lang="en-US" sz="2800"/>
        </a:p>
      </dgm:t>
    </dgm:pt>
    <dgm:pt modelId="{55824F22-BB12-4AB6-A786-520077F66161}" type="sibTrans" cxnId="{38B4C172-FBCC-45EE-BF0F-2B5480FB1160}">
      <dgm:prSet/>
      <dgm:spPr/>
      <dgm:t>
        <a:bodyPr/>
        <a:lstStyle/>
        <a:p>
          <a:endParaRPr lang="en-US" sz="2800"/>
        </a:p>
      </dgm:t>
    </dgm:pt>
    <dgm:pt modelId="{F1B22736-C32D-4F00-AF8D-DF46D432D99D}">
      <dgm:prSet custT="1"/>
      <dgm:spPr>
        <a:solidFill>
          <a:schemeClr val="accent1"/>
        </a:solidFill>
      </dgm:spPr>
      <dgm:t>
        <a:bodyPr/>
        <a:lstStyle/>
        <a:p>
          <a:r>
            <a:rPr lang="en-US" sz="2000"/>
            <a:t>Muscle pains or spasms in stomach, arms, or legs</a:t>
          </a:r>
          <a:endParaRPr lang="en-US" sz="2000" dirty="0"/>
        </a:p>
      </dgm:t>
    </dgm:pt>
    <dgm:pt modelId="{19A5334F-8054-4DC5-8E82-E34D98203738}" type="parTrans" cxnId="{4D336F7D-66AD-4E58-A867-E40188D07A84}">
      <dgm:prSet/>
      <dgm:spPr/>
      <dgm:t>
        <a:bodyPr/>
        <a:lstStyle/>
        <a:p>
          <a:endParaRPr lang="en-US" sz="2800"/>
        </a:p>
      </dgm:t>
    </dgm:pt>
    <dgm:pt modelId="{B60FF0F7-96D7-4C18-8BEA-89A9A0A09CE5}" type="sibTrans" cxnId="{4D336F7D-66AD-4E58-A867-E40188D07A84}">
      <dgm:prSet/>
      <dgm:spPr/>
      <dgm:t>
        <a:bodyPr/>
        <a:lstStyle/>
        <a:p>
          <a:endParaRPr lang="en-US" sz="2800"/>
        </a:p>
      </dgm:t>
    </dgm:pt>
    <dgm:pt modelId="{077FE7F4-10D5-40EA-85FF-DD15116CF7ED}">
      <dgm:prSet custT="1"/>
      <dgm:spPr>
        <a:solidFill>
          <a:schemeClr val="accent1"/>
        </a:solidFill>
      </dgm:spPr>
      <dgm:t>
        <a:bodyPr/>
        <a:lstStyle/>
        <a:p>
          <a:r>
            <a:rPr lang="en-US" sz="1800" dirty="0"/>
            <a:t>Heavy sweating, paleness, muscle cramps, weakness, headache, nausea, vomiting, fainting, weak pulse</a:t>
          </a:r>
        </a:p>
      </dgm:t>
    </dgm:pt>
    <dgm:pt modelId="{40EE8735-4BC9-419C-A743-5A41D5D4E4A7}" type="parTrans" cxnId="{85E1EF36-EE76-4687-866E-DFE7FC88A6F0}">
      <dgm:prSet/>
      <dgm:spPr/>
      <dgm:t>
        <a:bodyPr/>
        <a:lstStyle/>
        <a:p>
          <a:endParaRPr lang="en-US" sz="2800"/>
        </a:p>
      </dgm:t>
    </dgm:pt>
    <dgm:pt modelId="{0F47A960-A406-4E7A-881D-61D32A16E2F9}" type="sibTrans" cxnId="{85E1EF36-EE76-4687-866E-DFE7FC88A6F0}">
      <dgm:prSet/>
      <dgm:spPr/>
      <dgm:t>
        <a:bodyPr/>
        <a:lstStyle/>
        <a:p>
          <a:endParaRPr lang="en-US" sz="2800"/>
        </a:p>
      </dgm:t>
    </dgm:pt>
    <dgm:pt modelId="{C2732797-9081-4978-87D9-B657EC827C6B}" type="pres">
      <dgm:prSet presAssocID="{B081BC97-01CC-47B7-90CC-DD3EDE3966DE}" presName="diagram" presStyleCnt="0">
        <dgm:presLayoutVars>
          <dgm:dir/>
          <dgm:resizeHandles val="exact"/>
        </dgm:presLayoutVars>
      </dgm:prSet>
      <dgm:spPr/>
    </dgm:pt>
    <dgm:pt modelId="{412F22CC-DEDE-42E8-85B0-762BF9B866CE}" type="pres">
      <dgm:prSet presAssocID="{D178B52B-ED5F-4C17-A8BC-2EDF9E3F9BDB}" presName="node" presStyleLbl="node1" presStyleIdx="0" presStyleCnt="12" custLinFactNeighborY="9968">
        <dgm:presLayoutVars>
          <dgm:bulletEnabled val="1"/>
        </dgm:presLayoutVars>
      </dgm:prSet>
      <dgm:spPr/>
    </dgm:pt>
    <dgm:pt modelId="{D2C25745-9B1F-415C-8191-609A8412D56E}" type="pres">
      <dgm:prSet presAssocID="{B7CFE92A-7F41-4295-96CA-761F17C366C8}" presName="sibTrans" presStyleCnt="0"/>
      <dgm:spPr/>
    </dgm:pt>
    <dgm:pt modelId="{8E5D452A-D1B2-41FA-B4B9-F8C0C86E8FBE}" type="pres">
      <dgm:prSet presAssocID="{492EA0E9-B113-4742-9563-5B042CD06E8E}" presName="node" presStyleLbl="node1" presStyleIdx="1" presStyleCnt="12" custLinFactNeighborY="9968">
        <dgm:presLayoutVars>
          <dgm:bulletEnabled val="1"/>
        </dgm:presLayoutVars>
      </dgm:prSet>
      <dgm:spPr/>
    </dgm:pt>
    <dgm:pt modelId="{BBE10CAB-0432-488A-8AAC-4611019CA927}" type="pres">
      <dgm:prSet presAssocID="{538C7CB0-FA35-426D-A81B-FA3EC02636DC}" presName="sibTrans" presStyleCnt="0"/>
      <dgm:spPr/>
    </dgm:pt>
    <dgm:pt modelId="{BF6EB84E-9A09-4D91-8AB9-49372E8131B2}" type="pres">
      <dgm:prSet presAssocID="{25552CE0-DDAE-4E73-A1F0-AFC1243FA5DA}" presName="node" presStyleLbl="node1" presStyleIdx="2" presStyleCnt="12" custLinFactNeighborY="9968">
        <dgm:presLayoutVars>
          <dgm:bulletEnabled val="1"/>
        </dgm:presLayoutVars>
      </dgm:prSet>
      <dgm:spPr/>
    </dgm:pt>
    <dgm:pt modelId="{E54700C8-BCE8-4B63-822B-27C6469518DF}" type="pres">
      <dgm:prSet presAssocID="{5767D0C1-8C8C-45B5-8707-E4AE588210CE}" presName="sibTrans" presStyleCnt="0"/>
      <dgm:spPr/>
    </dgm:pt>
    <dgm:pt modelId="{45FA5C7F-FED0-4935-806E-59F965C0F519}" type="pres">
      <dgm:prSet presAssocID="{67DC16B9-2AB3-4619-9ACF-8FF9E5D62890}" presName="node" presStyleLbl="node1" presStyleIdx="3" presStyleCnt="12" custLinFactNeighborY="9968">
        <dgm:presLayoutVars>
          <dgm:bulletEnabled val="1"/>
        </dgm:presLayoutVars>
      </dgm:prSet>
      <dgm:spPr/>
    </dgm:pt>
    <dgm:pt modelId="{D58AC10E-8D67-4AEF-B3F2-38E14D202690}" type="pres">
      <dgm:prSet presAssocID="{866B5D65-1A71-4F10-B6BF-C1B66B05956C}" presName="sibTrans" presStyleCnt="0"/>
      <dgm:spPr/>
    </dgm:pt>
    <dgm:pt modelId="{1DAA934A-343B-4E85-B31E-F1A2E2260429}" type="pres">
      <dgm:prSet presAssocID="{5EDD4D76-EFD7-4FF0-9FA0-ECC7F54A7871}" presName="node" presStyleLbl="node1" presStyleIdx="4" presStyleCnt="12">
        <dgm:presLayoutVars>
          <dgm:bulletEnabled val="1"/>
        </dgm:presLayoutVars>
      </dgm:prSet>
      <dgm:spPr/>
    </dgm:pt>
    <dgm:pt modelId="{C56655D5-4DFA-41DB-91EC-71E351B00FCD}" type="pres">
      <dgm:prSet presAssocID="{5A398EA3-E6A7-4C77-BC32-28A38336319C}" presName="sibTrans" presStyleCnt="0"/>
      <dgm:spPr/>
    </dgm:pt>
    <dgm:pt modelId="{43AC67BE-BFE8-424B-913C-DAA67CB1258E}" type="pres">
      <dgm:prSet presAssocID="{EFA8CCBE-BC47-487A-8F3D-D986246E66FC}" presName="node" presStyleLbl="node1" presStyleIdx="5" presStyleCnt="12">
        <dgm:presLayoutVars>
          <dgm:bulletEnabled val="1"/>
        </dgm:presLayoutVars>
      </dgm:prSet>
      <dgm:spPr/>
    </dgm:pt>
    <dgm:pt modelId="{65AB00E1-A153-43CB-9AC4-421B41D4C6B3}" type="pres">
      <dgm:prSet presAssocID="{BE501708-3459-4802-AC5D-722966B92150}" presName="sibTrans" presStyleCnt="0"/>
      <dgm:spPr/>
    </dgm:pt>
    <dgm:pt modelId="{D236CC48-EFFD-4176-8868-4A18C1CE7D28}" type="pres">
      <dgm:prSet presAssocID="{3895897E-41AD-498A-8FC6-0CB2C2DA2FE4}" presName="node" presStyleLbl="node1" presStyleIdx="6" presStyleCnt="12" custScaleY="114638">
        <dgm:presLayoutVars>
          <dgm:bulletEnabled val="1"/>
        </dgm:presLayoutVars>
      </dgm:prSet>
      <dgm:spPr/>
    </dgm:pt>
    <dgm:pt modelId="{B4FCD5F9-653B-4911-83C7-5E4FADA41FD8}" type="pres">
      <dgm:prSet presAssocID="{FB2021C0-4FDF-427A-B36C-E2B4B27DF7D8}" presName="sibTrans" presStyleCnt="0"/>
      <dgm:spPr/>
    </dgm:pt>
    <dgm:pt modelId="{D76FD64E-FC78-43DC-AEEC-EEF615702338}" type="pres">
      <dgm:prSet presAssocID="{077FE7F4-10D5-40EA-85FF-DD15116CF7ED}" presName="node" presStyleLbl="node1" presStyleIdx="7" presStyleCnt="12">
        <dgm:presLayoutVars>
          <dgm:bulletEnabled val="1"/>
        </dgm:presLayoutVars>
      </dgm:prSet>
      <dgm:spPr/>
    </dgm:pt>
    <dgm:pt modelId="{5072BE37-2336-4351-B94C-3166468E84E9}" type="pres">
      <dgm:prSet presAssocID="{0F47A960-A406-4E7A-881D-61D32A16E2F9}" presName="sibTrans" presStyleCnt="0"/>
      <dgm:spPr/>
    </dgm:pt>
    <dgm:pt modelId="{0CB27838-17ED-4AD3-827A-C9F8A734D7FE}" type="pres">
      <dgm:prSet presAssocID="{CD2E22C5-CC40-4FE0-93D9-9E81F9B8FD1F}" presName="node" presStyleLbl="node1" presStyleIdx="8" presStyleCnt="12">
        <dgm:presLayoutVars>
          <dgm:bulletEnabled val="1"/>
        </dgm:presLayoutVars>
      </dgm:prSet>
      <dgm:spPr/>
    </dgm:pt>
    <dgm:pt modelId="{F720189F-18A1-497F-B4AC-5E704C2BF83A}" type="pres">
      <dgm:prSet presAssocID="{EACDF15F-86DA-4925-AFAD-D950BB202FB5}" presName="sibTrans" presStyleCnt="0"/>
      <dgm:spPr/>
    </dgm:pt>
    <dgm:pt modelId="{1A877726-3FE8-4C9F-A8C7-50000D3814F1}" type="pres">
      <dgm:prSet presAssocID="{F1B22736-C32D-4F00-AF8D-DF46D432D99D}" presName="node" presStyleLbl="node1" presStyleIdx="9" presStyleCnt="12">
        <dgm:presLayoutVars>
          <dgm:bulletEnabled val="1"/>
        </dgm:presLayoutVars>
      </dgm:prSet>
      <dgm:spPr/>
    </dgm:pt>
    <dgm:pt modelId="{65EC0569-D29B-4592-AF5C-9A3E7692FE25}" type="pres">
      <dgm:prSet presAssocID="{B60FF0F7-96D7-4C18-8BEA-89A9A0A09CE5}" presName="sibTrans" presStyleCnt="0"/>
      <dgm:spPr/>
    </dgm:pt>
    <dgm:pt modelId="{A83ABEF1-35F5-4B3C-9821-CD288B47878E}" type="pres">
      <dgm:prSet presAssocID="{85C5A7C6-2765-44CF-9C0B-9599B8D7D0EA}" presName="node" presStyleLbl="node1" presStyleIdx="10" presStyleCnt="12">
        <dgm:presLayoutVars>
          <dgm:bulletEnabled val="1"/>
        </dgm:presLayoutVars>
      </dgm:prSet>
      <dgm:spPr/>
    </dgm:pt>
    <dgm:pt modelId="{7A0DEF39-9338-439B-8BFA-AC1F2F3B0F4C}" type="pres">
      <dgm:prSet presAssocID="{EC5DB607-327D-4EA4-8154-91E28263E122}" presName="sibTrans" presStyleCnt="0"/>
      <dgm:spPr/>
    </dgm:pt>
    <dgm:pt modelId="{002A08A0-D70F-41DA-8DE2-86D322F0AFEF}" type="pres">
      <dgm:prSet presAssocID="{5A236CAC-E158-4702-88BA-7DE5AFD428B4}" presName="node" presStyleLbl="node1" presStyleIdx="11" presStyleCnt="12">
        <dgm:presLayoutVars>
          <dgm:bulletEnabled val="1"/>
        </dgm:presLayoutVars>
      </dgm:prSet>
      <dgm:spPr/>
    </dgm:pt>
  </dgm:ptLst>
  <dgm:cxnLst>
    <dgm:cxn modelId="{9292400E-1A18-427A-B2B6-BD032C8F45DA}" type="presOf" srcId="{25552CE0-DDAE-4E73-A1F0-AFC1243FA5DA}" destId="{BF6EB84E-9A09-4D91-8AB9-49372E8131B2}" srcOrd="0" destOrd="0" presId="urn:microsoft.com/office/officeart/2005/8/layout/default"/>
    <dgm:cxn modelId="{08BE3710-1BE7-4358-87B9-BCD063B7A313}" srcId="{B081BC97-01CC-47B7-90CC-DD3EDE3966DE}" destId="{25552CE0-DDAE-4E73-A1F0-AFC1243FA5DA}" srcOrd="2" destOrd="0" parTransId="{F9DF03B3-A791-43BA-81D1-E6CA6E0643D1}" sibTransId="{5767D0C1-8C8C-45B5-8707-E4AE588210CE}"/>
    <dgm:cxn modelId="{7DD7B414-BA12-4AB6-A479-31ABD145C7F3}" type="presOf" srcId="{B081BC97-01CC-47B7-90CC-DD3EDE3966DE}" destId="{C2732797-9081-4978-87D9-B657EC827C6B}" srcOrd="0" destOrd="0" presId="urn:microsoft.com/office/officeart/2005/8/layout/default"/>
    <dgm:cxn modelId="{A9602128-1ADC-481A-AB14-D365087F8B5F}" srcId="{B081BC97-01CC-47B7-90CC-DD3EDE3966DE}" destId="{67DC16B9-2AB3-4619-9ACF-8FF9E5D62890}" srcOrd="3" destOrd="0" parTransId="{24FBF3F6-E7D6-4F7B-8ADC-6E350EA3AF12}" sibTransId="{866B5D65-1A71-4F10-B6BF-C1B66B05956C}"/>
    <dgm:cxn modelId="{EBA2DC2E-FA3E-4C36-B710-4F238F4B6783}" srcId="{B081BC97-01CC-47B7-90CC-DD3EDE3966DE}" destId="{492EA0E9-B113-4742-9563-5B042CD06E8E}" srcOrd="1" destOrd="0" parTransId="{0518114A-106F-40A9-8D1A-4274DB6DD9CB}" sibTransId="{538C7CB0-FA35-426D-A81B-FA3EC02636DC}"/>
    <dgm:cxn modelId="{85E1EF36-EE76-4687-866E-DFE7FC88A6F0}" srcId="{B081BC97-01CC-47B7-90CC-DD3EDE3966DE}" destId="{077FE7F4-10D5-40EA-85FF-DD15116CF7ED}" srcOrd="7" destOrd="0" parTransId="{40EE8735-4BC9-419C-A743-5A41D5D4E4A7}" sibTransId="{0F47A960-A406-4E7A-881D-61D32A16E2F9}"/>
    <dgm:cxn modelId="{C388935B-3971-42F8-B66F-A2790FAB0125}" type="presOf" srcId="{5A236CAC-E158-4702-88BA-7DE5AFD428B4}" destId="{002A08A0-D70F-41DA-8DE2-86D322F0AFEF}" srcOrd="0" destOrd="0" presId="urn:microsoft.com/office/officeart/2005/8/layout/default"/>
    <dgm:cxn modelId="{876A5341-2FEA-4683-AAAA-1738F20697BE}" type="presOf" srcId="{67DC16B9-2AB3-4619-9ACF-8FF9E5D62890}" destId="{45FA5C7F-FED0-4935-806E-59F965C0F519}" srcOrd="0" destOrd="0" presId="urn:microsoft.com/office/officeart/2005/8/layout/default"/>
    <dgm:cxn modelId="{3DC4FC41-31DA-4DE4-B76D-B195436CC774}" srcId="{B081BC97-01CC-47B7-90CC-DD3EDE3966DE}" destId="{85C5A7C6-2765-44CF-9C0B-9599B8D7D0EA}" srcOrd="10" destOrd="0" parTransId="{4A9BBC53-F7E3-4D67-A16A-1283C7C15801}" sibTransId="{EC5DB607-327D-4EA4-8154-91E28263E122}"/>
    <dgm:cxn modelId="{3186BD46-2B1B-4D65-9F6D-A0ABD0CC8088}" srcId="{B081BC97-01CC-47B7-90CC-DD3EDE3966DE}" destId="{5EDD4D76-EFD7-4FF0-9FA0-ECC7F54A7871}" srcOrd="4" destOrd="0" parTransId="{5CC9EE57-16A9-4A4C-889E-9D583F84E0EE}" sibTransId="{5A398EA3-E6A7-4C77-BC32-28A38336319C}"/>
    <dgm:cxn modelId="{4EA3E66F-F15A-48D5-86AC-2B8B75F3EBE0}" type="presOf" srcId="{85C5A7C6-2765-44CF-9C0B-9599B8D7D0EA}" destId="{A83ABEF1-35F5-4B3C-9821-CD288B47878E}" srcOrd="0" destOrd="0" presId="urn:microsoft.com/office/officeart/2005/8/layout/default"/>
    <dgm:cxn modelId="{38B4C172-FBCC-45EE-BF0F-2B5480FB1160}" srcId="{B081BC97-01CC-47B7-90CC-DD3EDE3966DE}" destId="{5A236CAC-E158-4702-88BA-7DE5AFD428B4}" srcOrd="11" destOrd="0" parTransId="{58774A1B-EAF6-477A-B263-CD7F22094CEE}" sibTransId="{55824F22-BB12-4AB6-A786-520077F66161}"/>
    <dgm:cxn modelId="{94511E57-B195-460F-BAFF-DD658053AEED}" type="presOf" srcId="{EFA8CCBE-BC47-487A-8F3D-D986246E66FC}" destId="{43AC67BE-BFE8-424B-913C-DAA67CB1258E}" srcOrd="0" destOrd="0" presId="urn:microsoft.com/office/officeart/2005/8/layout/default"/>
    <dgm:cxn modelId="{4D336F7D-66AD-4E58-A867-E40188D07A84}" srcId="{B081BC97-01CC-47B7-90CC-DD3EDE3966DE}" destId="{F1B22736-C32D-4F00-AF8D-DF46D432D99D}" srcOrd="9" destOrd="0" parTransId="{19A5334F-8054-4DC5-8E82-E34D98203738}" sibTransId="{B60FF0F7-96D7-4C18-8BEA-89A9A0A09CE5}"/>
    <dgm:cxn modelId="{1D60FC7F-72D1-4BA4-9969-BED919739534}" type="presOf" srcId="{3895897E-41AD-498A-8FC6-0CB2C2DA2FE4}" destId="{D236CC48-EFFD-4176-8868-4A18C1CE7D28}" srcOrd="0" destOrd="0" presId="urn:microsoft.com/office/officeart/2005/8/layout/default"/>
    <dgm:cxn modelId="{296B6EB5-6229-4A27-B233-4AF842AB5414}" type="presOf" srcId="{D178B52B-ED5F-4C17-A8BC-2EDF9E3F9BDB}" destId="{412F22CC-DEDE-42E8-85B0-762BF9B866CE}" srcOrd="0" destOrd="0" presId="urn:microsoft.com/office/officeart/2005/8/layout/default"/>
    <dgm:cxn modelId="{4F0A2FC6-4E09-4539-A4C8-CF7CD96CAF7B}" srcId="{B081BC97-01CC-47B7-90CC-DD3EDE3966DE}" destId="{3895897E-41AD-498A-8FC6-0CB2C2DA2FE4}" srcOrd="6" destOrd="0" parTransId="{A390CA55-C4F3-48A8-98AA-6453F8D99149}" sibTransId="{FB2021C0-4FDF-427A-B36C-E2B4B27DF7D8}"/>
    <dgm:cxn modelId="{487F88CE-4CC5-4F40-94B1-B2AEE54BAE47}" type="presOf" srcId="{5EDD4D76-EFD7-4FF0-9FA0-ECC7F54A7871}" destId="{1DAA934A-343B-4E85-B31E-F1A2E2260429}" srcOrd="0" destOrd="0" presId="urn:microsoft.com/office/officeart/2005/8/layout/default"/>
    <dgm:cxn modelId="{316C29DA-223A-4EC2-810A-F5FC12029C3A}" type="presOf" srcId="{F1B22736-C32D-4F00-AF8D-DF46D432D99D}" destId="{1A877726-3FE8-4C9F-A8C7-50000D3814F1}" srcOrd="0" destOrd="0" presId="urn:microsoft.com/office/officeart/2005/8/layout/default"/>
    <dgm:cxn modelId="{3BCD6BDB-5777-4C93-9A02-26E46F554ECB}" srcId="{B081BC97-01CC-47B7-90CC-DD3EDE3966DE}" destId="{CD2E22C5-CC40-4FE0-93D9-9E81F9B8FD1F}" srcOrd="8" destOrd="0" parTransId="{5890A22B-D41F-41FC-96AF-3E9E8B4010BA}" sibTransId="{EACDF15F-86DA-4925-AFAD-D950BB202FB5}"/>
    <dgm:cxn modelId="{7DD457E7-7C11-4135-A3B5-2BE99727A350}" srcId="{B081BC97-01CC-47B7-90CC-DD3EDE3966DE}" destId="{D178B52B-ED5F-4C17-A8BC-2EDF9E3F9BDB}" srcOrd="0" destOrd="0" parTransId="{2B04FF46-AD06-4C98-9EEC-4AF646D2DFC5}" sibTransId="{B7CFE92A-7F41-4295-96CA-761F17C366C8}"/>
    <dgm:cxn modelId="{244251E9-5DBE-453B-9CDC-1562EDF14DB7}" type="presOf" srcId="{CD2E22C5-CC40-4FE0-93D9-9E81F9B8FD1F}" destId="{0CB27838-17ED-4AD3-827A-C9F8A734D7FE}" srcOrd="0" destOrd="0" presId="urn:microsoft.com/office/officeart/2005/8/layout/default"/>
    <dgm:cxn modelId="{7C5F8EF0-D200-42E1-9F47-BD924682681C}" srcId="{B081BC97-01CC-47B7-90CC-DD3EDE3966DE}" destId="{EFA8CCBE-BC47-487A-8F3D-D986246E66FC}" srcOrd="5" destOrd="0" parTransId="{A2E0AE0D-FC32-4AEA-BA2B-C486BB98B51F}" sibTransId="{BE501708-3459-4802-AC5D-722966B92150}"/>
    <dgm:cxn modelId="{97C57BF7-46EA-409B-9AB2-FECFD6BFE51D}" type="presOf" srcId="{077FE7F4-10D5-40EA-85FF-DD15116CF7ED}" destId="{D76FD64E-FC78-43DC-AEEC-EEF615702338}" srcOrd="0" destOrd="0" presId="urn:microsoft.com/office/officeart/2005/8/layout/default"/>
    <dgm:cxn modelId="{40CA2EFB-B5CF-4E31-B1BE-13388AC92CC9}" type="presOf" srcId="{492EA0E9-B113-4742-9563-5B042CD06E8E}" destId="{8E5D452A-D1B2-41FA-B4B9-F8C0C86E8FBE}" srcOrd="0" destOrd="0" presId="urn:microsoft.com/office/officeart/2005/8/layout/default"/>
    <dgm:cxn modelId="{A6B486E5-A36C-44DA-B22A-AE0665211067}" type="presParOf" srcId="{C2732797-9081-4978-87D9-B657EC827C6B}" destId="{412F22CC-DEDE-42E8-85B0-762BF9B866CE}" srcOrd="0" destOrd="0" presId="urn:microsoft.com/office/officeart/2005/8/layout/default"/>
    <dgm:cxn modelId="{0B5FB222-F142-4FA6-B6B0-7A5828F52A89}" type="presParOf" srcId="{C2732797-9081-4978-87D9-B657EC827C6B}" destId="{D2C25745-9B1F-415C-8191-609A8412D56E}" srcOrd="1" destOrd="0" presId="urn:microsoft.com/office/officeart/2005/8/layout/default"/>
    <dgm:cxn modelId="{B9E8F2D2-0EF4-4BB5-A7F8-6CEA7FF448AF}" type="presParOf" srcId="{C2732797-9081-4978-87D9-B657EC827C6B}" destId="{8E5D452A-D1B2-41FA-B4B9-F8C0C86E8FBE}" srcOrd="2" destOrd="0" presId="urn:microsoft.com/office/officeart/2005/8/layout/default"/>
    <dgm:cxn modelId="{734231F5-D13B-464A-BE65-488F8D9453B2}" type="presParOf" srcId="{C2732797-9081-4978-87D9-B657EC827C6B}" destId="{BBE10CAB-0432-488A-8AAC-4611019CA927}" srcOrd="3" destOrd="0" presId="urn:microsoft.com/office/officeart/2005/8/layout/default"/>
    <dgm:cxn modelId="{E437CD35-B183-4DFB-ADF3-3451A6330284}" type="presParOf" srcId="{C2732797-9081-4978-87D9-B657EC827C6B}" destId="{BF6EB84E-9A09-4D91-8AB9-49372E8131B2}" srcOrd="4" destOrd="0" presId="urn:microsoft.com/office/officeart/2005/8/layout/default"/>
    <dgm:cxn modelId="{966863C2-7F98-406C-BC27-1DFF4381D0DD}" type="presParOf" srcId="{C2732797-9081-4978-87D9-B657EC827C6B}" destId="{E54700C8-BCE8-4B63-822B-27C6469518DF}" srcOrd="5" destOrd="0" presId="urn:microsoft.com/office/officeart/2005/8/layout/default"/>
    <dgm:cxn modelId="{8F4A75B9-F7D3-48E5-9378-6D17C55DEC86}" type="presParOf" srcId="{C2732797-9081-4978-87D9-B657EC827C6B}" destId="{45FA5C7F-FED0-4935-806E-59F965C0F519}" srcOrd="6" destOrd="0" presId="urn:microsoft.com/office/officeart/2005/8/layout/default"/>
    <dgm:cxn modelId="{CD1D0242-FCE2-4D0F-AE1B-55022B35EAD5}" type="presParOf" srcId="{C2732797-9081-4978-87D9-B657EC827C6B}" destId="{D58AC10E-8D67-4AEF-B3F2-38E14D202690}" srcOrd="7" destOrd="0" presId="urn:microsoft.com/office/officeart/2005/8/layout/default"/>
    <dgm:cxn modelId="{05D21985-80AD-4D57-871D-D37C32A7CC50}" type="presParOf" srcId="{C2732797-9081-4978-87D9-B657EC827C6B}" destId="{1DAA934A-343B-4E85-B31E-F1A2E2260429}" srcOrd="8" destOrd="0" presId="urn:microsoft.com/office/officeart/2005/8/layout/default"/>
    <dgm:cxn modelId="{9B7259CC-A28A-4CC2-A424-2A6352538A39}" type="presParOf" srcId="{C2732797-9081-4978-87D9-B657EC827C6B}" destId="{C56655D5-4DFA-41DB-91EC-71E351B00FCD}" srcOrd="9" destOrd="0" presId="urn:microsoft.com/office/officeart/2005/8/layout/default"/>
    <dgm:cxn modelId="{FAFF99FE-27A6-448F-9A2E-E0E6E3D20F18}" type="presParOf" srcId="{C2732797-9081-4978-87D9-B657EC827C6B}" destId="{43AC67BE-BFE8-424B-913C-DAA67CB1258E}" srcOrd="10" destOrd="0" presId="urn:microsoft.com/office/officeart/2005/8/layout/default"/>
    <dgm:cxn modelId="{F2C94FBF-8DE8-4A47-9C4D-8FCBCFE7B740}" type="presParOf" srcId="{C2732797-9081-4978-87D9-B657EC827C6B}" destId="{65AB00E1-A153-43CB-9AC4-421B41D4C6B3}" srcOrd="11" destOrd="0" presId="urn:microsoft.com/office/officeart/2005/8/layout/default"/>
    <dgm:cxn modelId="{F09CC5B1-4069-4AD7-BFA6-8DD5FD690DED}" type="presParOf" srcId="{C2732797-9081-4978-87D9-B657EC827C6B}" destId="{D236CC48-EFFD-4176-8868-4A18C1CE7D28}" srcOrd="12" destOrd="0" presId="urn:microsoft.com/office/officeart/2005/8/layout/default"/>
    <dgm:cxn modelId="{AF5696CD-8066-4D20-82DA-5D7E635B07CB}" type="presParOf" srcId="{C2732797-9081-4978-87D9-B657EC827C6B}" destId="{B4FCD5F9-653B-4911-83C7-5E4FADA41FD8}" srcOrd="13" destOrd="0" presId="urn:microsoft.com/office/officeart/2005/8/layout/default"/>
    <dgm:cxn modelId="{A7211144-F689-4EC2-856A-2BB65069AE6A}" type="presParOf" srcId="{C2732797-9081-4978-87D9-B657EC827C6B}" destId="{D76FD64E-FC78-43DC-AEEC-EEF615702338}" srcOrd="14" destOrd="0" presId="urn:microsoft.com/office/officeart/2005/8/layout/default"/>
    <dgm:cxn modelId="{A0717FE6-F693-4898-9F0A-762D992549F3}" type="presParOf" srcId="{C2732797-9081-4978-87D9-B657EC827C6B}" destId="{5072BE37-2336-4351-B94C-3166468E84E9}" srcOrd="15" destOrd="0" presId="urn:microsoft.com/office/officeart/2005/8/layout/default"/>
    <dgm:cxn modelId="{2327CDE4-8F7F-4EEA-9B03-9EE476D2D5BF}" type="presParOf" srcId="{C2732797-9081-4978-87D9-B657EC827C6B}" destId="{0CB27838-17ED-4AD3-827A-C9F8A734D7FE}" srcOrd="16" destOrd="0" presId="urn:microsoft.com/office/officeart/2005/8/layout/default"/>
    <dgm:cxn modelId="{024C5958-C6B4-4CE8-8A74-BBA47C4B4A57}" type="presParOf" srcId="{C2732797-9081-4978-87D9-B657EC827C6B}" destId="{F720189F-18A1-497F-B4AC-5E704C2BF83A}" srcOrd="17" destOrd="0" presId="urn:microsoft.com/office/officeart/2005/8/layout/default"/>
    <dgm:cxn modelId="{59FF1FDA-A4D0-48B0-A934-E8C9CBC1CAD5}" type="presParOf" srcId="{C2732797-9081-4978-87D9-B657EC827C6B}" destId="{1A877726-3FE8-4C9F-A8C7-50000D3814F1}" srcOrd="18" destOrd="0" presId="urn:microsoft.com/office/officeart/2005/8/layout/default"/>
    <dgm:cxn modelId="{11AE959B-1ECA-43E9-A1FB-B8AD09E81C2D}" type="presParOf" srcId="{C2732797-9081-4978-87D9-B657EC827C6B}" destId="{65EC0569-D29B-4592-AF5C-9A3E7692FE25}" srcOrd="19" destOrd="0" presId="urn:microsoft.com/office/officeart/2005/8/layout/default"/>
    <dgm:cxn modelId="{0D9227C5-A5C0-48F1-AD4D-29037E9DB021}" type="presParOf" srcId="{C2732797-9081-4978-87D9-B657EC827C6B}" destId="{A83ABEF1-35F5-4B3C-9821-CD288B47878E}" srcOrd="20" destOrd="0" presId="urn:microsoft.com/office/officeart/2005/8/layout/default"/>
    <dgm:cxn modelId="{D9B68269-1428-4229-B346-28196F7D2716}" type="presParOf" srcId="{C2732797-9081-4978-87D9-B657EC827C6B}" destId="{7A0DEF39-9338-439B-8BFA-AC1F2F3B0F4C}" srcOrd="21" destOrd="0" presId="urn:microsoft.com/office/officeart/2005/8/layout/default"/>
    <dgm:cxn modelId="{7DB4CA39-0C50-4599-B11F-C5888CCE6351}" type="presParOf" srcId="{C2732797-9081-4978-87D9-B657EC827C6B}" destId="{002A08A0-D70F-41DA-8DE2-86D322F0AFEF}"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81BC97-01CC-47B7-90CC-DD3EDE3966D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178B52B-ED5F-4C17-A8BC-2EDF9E3F9BDB}">
      <dgm:prSet phldrT="[Text]" custT="1"/>
      <dgm:spPr>
        <a:solidFill>
          <a:schemeClr val="accent4">
            <a:lumMod val="75000"/>
          </a:schemeClr>
        </a:solidFill>
      </dgm:spPr>
      <dgm:t>
        <a:bodyPr/>
        <a:lstStyle/>
        <a:p>
          <a:r>
            <a:rPr lang="en-US" sz="2000" dirty="0"/>
            <a:t>Red, itchy skin; small bumps or blisters</a:t>
          </a:r>
        </a:p>
      </dgm:t>
    </dgm:pt>
    <dgm:pt modelId="{2B04FF46-AD06-4C98-9EEC-4AF646D2DFC5}" type="parTrans" cxnId="{7DD457E7-7C11-4135-A3B5-2BE99727A350}">
      <dgm:prSet/>
      <dgm:spPr/>
      <dgm:t>
        <a:bodyPr/>
        <a:lstStyle/>
        <a:p>
          <a:endParaRPr lang="en-US" sz="2800"/>
        </a:p>
      </dgm:t>
    </dgm:pt>
    <dgm:pt modelId="{B7CFE92A-7F41-4295-96CA-761F17C366C8}" type="sibTrans" cxnId="{7DD457E7-7C11-4135-A3B5-2BE99727A350}">
      <dgm:prSet/>
      <dgm:spPr/>
      <dgm:t>
        <a:bodyPr/>
        <a:lstStyle/>
        <a:p>
          <a:endParaRPr lang="en-US" sz="2800"/>
        </a:p>
      </dgm:t>
    </dgm:pt>
    <dgm:pt modelId="{492EA0E9-B113-4742-9563-5B042CD06E8E}">
      <dgm:prSet phldrT="[Text]" custT="1"/>
      <dgm:spPr>
        <a:solidFill>
          <a:schemeClr val="accent2">
            <a:lumMod val="75000"/>
          </a:schemeClr>
        </a:solidFill>
      </dgm:spPr>
      <dgm:t>
        <a:bodyPr/>
        <a:lstStyle/>
        <a:p>
          <a:r>
            <a:rPr lang="en-US" sz="2800" b="1" dirty="0"/>
            <a:t>Heat Exhaustion</a:t>
          </a:r>
        </a:p>
      </dgm:t>
    </dgm:pt>
    <dgm:pt modelId="{0518114A-106F-40A9-8D1A-4274DB6DD9CB}" type="parTrans" cxnId="{EBA2DC2E-FA3E-4C36-B710-4F238F4B6783}">
      <dgm:prSet/>
      <dgm:spPr/>
      <dgm:t>
        <a:bodyPr/>
        <a:lstStyle/>
        <a:p>
          <a:endParaRPr lang="en-US" sz="2800"/>
        </a:p>
      </dgm:t>
    </dgm:pt>
    <dgm:pt modelId="{538C7CB0-FA35-426D-A81B-FA3EC02636DC}" type="sibTrans" cxnId="{EBA2DC2E-FA3E-4C36-B710-4F238F4B6783}">
      <dgm:prSet/>
      <dgm:spPr/>
      <dgm:t>
        <a:bodyPr/>
        <a:lstStyle/>
        <a:p>
          <a:endParaRPr lang="en-US" sz="2800"/>
        </a:p>
      </dgm:t>
    </dgm:pt>
    <dgm:pt modelId="{25552CE0-DDAE-4E73-A1F0-AFC1243FA5DA}">
      <dgm:prSet phldrT="[Text]" custT="1"/>
      <dgm:spPr>
        <a:solidFill>
          <a:schemeClr val="accent2">
            <a:lumMod val="50000"/>
          </a:schemeClr>
        </a:solidFill>
      </dgm:spPr>
      <dgm:t>
        <a:bodyPr/>
        <a:lstStyle/>
        <a:p>
          <a:r>
            <a:rPr lang="en-US" sz="2800" b="1" dirty="0"/>
            <a:t>Heat Stroke</a:t>
          </a:r>
        </a:p>
      </dgm:t>
    </dgm:pt>
    <dgm:pt modelId="{F9DF03B3-A791-43BA-81D1-E6CA6E0643D1}" type="parTrans" cxnId="{08BE3710-1BE7-4358-87B9-BCD063B7A313}">
      <dgm:prSet/>
      <dgm:spPr/>
      <dgm:t>
        <a:bodyPr/>
        <a:lstStyle/>
        <a:p>
          <a:endParaRPr lang="en-US" sz="2800"/>
        </a:p>
      </dgm:t>
    </dgm:pt>
    <dgm:pt modelId="{5767D0C1-8C8C-45B5-8707-E4AE588210CE}" type="sibTrans" cxnId="{08BE3710-1BE7-4358-87B9-BCD063B7A313}">
      <dgm:prSet/>
      <dgm:spPr/>
      <dgm:t>
        <a:bodyPr/>
        <a:lstStyle/>
        <a:p>
          <a:endParaRPr lang="en-US" sz="2800"/>
        </a:p>
      </dgm:t>
    </dgm:pt>
    <dgm:pt modelId="{67DC16B9-2AB3-4619-9ACF-8FF9E5D62890}">
      <dgm:prSet phldrT="[Text]" custT="1"/>
      <dgm:spPr>
        <a:solidFill>
          <a:schemeClr val="accent4">
            <a:lumMod val="75000"/>
          </a:schemeClr>
        </a:solidFill>
      </dgm:spPr>
      <dgm:t>
        <a:bodyPr/>
        <a:lstStyle/>
        <a:p>
          <a:r>
            <a:rPr lang="en-US" sz="2000" dirty="0"/>
            <a:t>Gently dry off skin; </a:t>
          </a:r>
          <a:br>
            <a:rPr lang="en-US" sz="2000" dirty="0"/>
          </a:br>
          <a:r>
            <a:rPr lang="en-US" sz="2000" dirty="0"/>
            <a:t>Apply cold compress on skin</a:t>
          </a:r>
        </a:p>
      </dgm:t>
    </dgm:pt>
    <dgm:pt modelId="{24FBF3F6-E7D6-4F7B-8ADC-6E350EA3AF12}" type="parTrans" cxnId="{A9602128-1ADC-481A-AB14-D365087F8B5F}">
      <dgm:prSet/>
      <dgm:spPr/>
      <dgm:t>
        <a:bodyPr/>
        <a:lstStyle/>
        <a:p>
          <a:endParaRPr lang="en-US" sz="2800"/>
        </a:p>
      </dgm:t>
    </dgm:pt>
    <dgm:pt modelId="{866B5D65-1A71-4F10-B6BF-C1B66B05956C}" type="sibTrans" cxnId="{A9602128-1ADC-481A-AB14-D365087F8B5F}">
      <dgm:prSet/>
      <dgm:spPr/>
      <dgm:t>
        <a:bodyPr/>
        <a:lstStyle/>
        <a:p>
          <a:endParaRPr lang="en-US" sz="2800"/>
        </a:p>
      </dgm:t>
    </dgm:pt>
    <dgm:pt modelId="{5EDD4D76-EFD7-4FF0-9FA0-ECC7F54A7871}">
      <dgm:prSet phldrT="[Text]" custT="1"/>
      <dgm:spPr>
        <a:solidFill>
          <a:schemeClr val="accent4">
            <a:lumMod val="50000"/>
          </a:schemeClr>
        </a:solidFill>
      </dgm:spPr>
      <dgm:t>
        <a:bodyPr/>
        <a:lstStyle/>
        <a:p>
          <a:r>
            <a:rPr lang="en-US" sz="1600" dirty="0"/>
            <a:t>Stop physical activity and move to a cooler-air-conditioned space;</a:t>
          </a:r>
          <a:br>
            <a:rPr lang="en-US" sz="1600" dirty="0"/>
          </a:br>
          <a:r>
            <a:rPr lang="en-US" sz="1600" dirty="0"/>
            <a:t>Drink water; </a:t>
          </a:r>
          <a:br>
            <a:rPr lang="en-US" sz="1600" dirty="0"/>
          </a:br>
          <a:r>
            <a:rPr lang="en-US" sz="1600" dirty="0"/>
            <a:t>Seek medical attention if cramps last longer than 1 hour</a:t>
          </a:r>
        </a:p>
      </dgm:t>
    </dgm:pt>
    <dgm:pt modelId="{5CC9EE57-16A9-4A4C-889E-9D583F84E0EE}" type="parTrans" cxnId="{3186BD46-2B1B-4D65-9F6D-A0ABD0CC8088}">
      <dgm:prSet/>
      <dgm:spPr/>
      <dgm:t>
        <a:bodyPr/>
        <a:lstStyle/>
        <a:p>
          <a:endParaRPr lang="en-US" sz="2800"/>
        </a:p>
      </dgm:t>
    </dgm:pt>
    <dgm:pt modelId="{5A398EA3-E6A7-4C77-BC32-28A38336319C}" type="sibTrans" cxnId="{3186BD46-2B1B-4D65-9F6D-A0ABD0CC8088}">
      <dgm:prSet/>
      <dgm:spPr/>
      <dgm:t>
        <a:bodyPr/>
        <a:lstStyle/>
        <a:p>
          <a:endParaRPr lang="en-US" sz="2800"/>
        </a:p>
      </dgm:t>
    </dgm:pt>
    <dgm:pt modelId="{EFA8CCBE-BC47-487A-8F3D-D986246E66FC}">
      <dgm:prSet phldrT="[Text]" custT="1"/>
      <dgm:spPr>
        <a:solidFill>
          <a:schemeClr val="accent2">
            <a:lumMod val="75000"/>
          </a:schemeClr>
        </a:solidFill>
      </dgm:spPr>
      <dgm:t>
        <a:bodyPr anchor="t"/>
        <a:lstStyle/>
        <a:p>
          <a:r>
            <a:rPr lang="en-US" sz="1800" dirty="0"/>
            <a:t>Move to a cooler area, out of the sun; </a:t>
          </a:r>
          <a:br>
            <a:rPr lang="en-US" sz="1800" dirty="0"/>
          </a:br>
          <a:r>
            <a:rPr lang="en-US" sz="1800" dirty="0"/>
            <a:t>Loosen clothing; Drink cool water; Seek medical help if symptoms do not improve</a:t>
          </a:r>
        </a:p>
      </dgm:t>
    </dgm:pt>
    <dgm:pt modelId="{A2E0AE0D-FC32-4AEA-BA2B-C486BB98B51F}" type="parTrans" cxnId="{7C5F8EF0-D200-42E1-9F47-BD924682681C}">
      <dgm:prSet/>
      <dgm:spPr/>
      <dgm:t>
        <a:bodyPr/>
        <a:lstStyle/>
        <a:p>
          <a:endParaRPr lang="en-US" sz="2800"/>
        </a:p>
      </dgm:t>
    </dgm:pt>
    <dgm:pt modelId="{BE501708-3459-4802-AC5D-722966B92150}" type="sibTrans" cxnId="{7C5F8EF0-D200-42E1-9F47-BD924682681C}">
      <dgm:prSet/>
      <dgm:spPr/>
      <dgm:t>
        <a:bodyPr/>
        <a:lstStyle/>
        <a:p>
          <a:endParaRPr lang="en-US" sz="2800"/>
        </a:p>
      </dgm:t>
    </dgm:pt>
    <dgm:pt modelId="{3895897E-41AD-498A-8FC6-0CB2C2DA2FE4}">
      <dgm:prSet phldrT="[Text]" custT="1"/>
      <dgm:spPr>
        <a:solidFill>
          <a:schemeClr val="accent2">
            <a:lumMod val="50000"/>
          </a:schemeClr>
        </a:solidFill>
      </dgm:spPr>
      <dgm:t>
        <a:bodyPr/>
        <a:lstStyle/>
        <a:p>
          <a:r>
            <a:rPr lang="en-US" sz="1600" dirty="0"/>
            <a:t>Call 911 immediately (delay can be fatal); </a:t>
          </a:r>
          <a:br>
            <a:rPr lang="en-US" sz="1600" dirty="0"/>
          </a:br>
          <a:r>
            <a:rPr lang="en-US" sz="1600" dirty="0"/>
            <a:t>Move individual to cooler, air-conditioned space; </a:t>
          </a:r>
          <a:br>
            <a:rPr lang="en-US" sz="1600" dirty="0"/>
          </a:br>
          <a:r>
            <a:rPr lang="en-US" sz="1600" dirty="0"/>
            <a:t>Loosen clothing;</a:t>
          </a:r>
          <a:br>
            <a:rPr lang="en-US" sz="1600" dirty="0"/>
          </a:br>
          <a:r>
            <a:rPr lang="en-US" sz="1600" dirty="0"/>
            <a:t>Cool body with fan, ice, etc.;</a:t>
          </a:r>
          <a:br>
            <a:rPr lang="en-US" sz="1600" dirty="0"/>
          </a:br>
          <a:r>
            <a:rPr lang="en-US" sz="1600" dirty="0"/>
            <a:t>Do NOT give person anything to drink</a:t>
          </a:r>
        </a:p>
      </dgm:t>
    </dgm:pt>
    <dgm:pt modelId="{A390CA55-C4F3-48A8-98AA-6453F8D99149}" type="parTrans" cxnId="{4F0A2FC6-4E09-4539-A4C8-CF7CD96CAF7B}">
      <dgm:prSet/>
      <dgm:spPr/>
      <dgm:t>
        <a:bodyPr/>
        <a:lstStyle/>
        <a:p>
          <a:endParaRPr lang="en-US" sz="2800"/>
        </a:p>
      </dgm:t>
    </dgm:pt>
    <dgm:pt modelId="{FB2021C0-4FDF-427A-B36C-E2B4B27DF7D8}" type="sibTrans" cxnId="{4F0A2FC6-4E09-4539-A4C8-CF7CD96CAF7B}">
      <dgm:prSet/>
      <dgm:spPr/>
      <dgm:t>
        <a:bodyPr/>
        <a:lstStyle/>
        <a:p>
          <a:endParaRPr lang="en-US" sz="2800"/>
        </a:p>
      </dgm:t>
    </dgm:pt>
    <dgm:pt modelId="{CD2E22C5-CC40-4FE0-93D9-9E81F9B8FD1F}">
      <dgm:prSet phldrT="[Text]" custT="1"/>
      <dgm:spPr>
        <a:solidFill>
          <a:schemeClr val="accent4">
            <a:lumMod val="75000"/>
          </a:schemeClr>
        </a:solidFill>
      </dgm:spPr>
      <dgm:t>
        <a:bodyPr/>
        <a:lstStyle/>
        <a:p>
          <a:r>
            <a:rPr lang="en-US" sz="2800" b="1" dirty="0"/>
            <a:t>Heat Rash</a:t>
          </a:r>
        </a:p>
      </dgm:t>
    </dgm:pt>
    <dgm:pt modelId="{5890A22B-D41F-41FC-96AF-3E9E8B4010BA}" type="parTrans" cxnId="{3BCD6BDB-5777-4C93-9A02-26E46F554ECB}">
      <dgm:prSet/>
      <dgm:spPr/>
      <dgm:t>
        <a:bodyPr/>
        <a:lstStyle/>
        <a:p>
          <a:endParaRPr lang="en-US" sz="2800"/>
        </a:p>
      </dgm:t>
    </dgm:pt>
    <dgm:pt modelId="{EACDF15F-86DA-4925-AFAD-D950BB202FB5}" type="sibTrans" cxnId="{3BCD6BDB-5777-4C93-9A02-26E46F554ECB}">
      <dgm:prSet/>
      <dgm:spPr/>
      <dgm:t>
        <a:bodyPr/>
        <a:lstStyle/>
        <a:p>
          <a:endParaRPr lang="en-US" sz="2800"/>
        </a:p>
      </dgm:t>
    </dgm:pt>
    <dgm:pt modelId="{85C5A7C6-2765-44CF-9C0B-9599B8D7D0EA}">
      <dgm:prSet phldrT="[Text]" custT="1"/>
      <dgm:spPr>
        <a:solidFill>
          <a:schemeClr val="accent4">
            <a:lumMod val="50000"/>
          </a:schemeClr>
        </a:solidFill>
      </dgm:spPr>
      <dgm:t>
        <a:bodyPr/>
        <a:lstStyle/>
        <a:p>
          <a:r>
            <a:rPr lang="en-US" sz="2800" b="1" dirty="0"/>
            <a:t>Heat Cramp</a:t>
          </a:r>
        </a:p>
      </dgm:t>
    </dgm:pt>
    <dgm:pt modelId="{4A9BBC53-F7E3-4D67-A16A-1283C7C15801}" type="parTrans" cxnId="{3DC4FC41-31DA-4DE4-B76D-B195436CC774}">
      <dgm:prSet/>
      <dgm:spPr/>
      <dgm:t>
        <a:bodyPr/>
        <a:lstStyle/>
        <a:p>
          <a:endParaRPr lang="en-US" sz="2800"/>
        </a:p>
      </dgm:t>
    </dgm:pt>
    <dgm:pt modelId="{EC5DB607-327D-4EA4-8154-91E28263E122}" type="sibTrans" cxnId="{3DC4FC41-31DA-4DE4-B76D-B195436CC774}">
      <dgm:prSet/>
      <dgm:spPr/>
      <dgm:t>
        <a:bodyPr/>
        <a:lstStyle/>
        <a:p>
          <a:endParaRPr lang="en-US" sz="2800"/>
        </a:p>
      </dgm:t>
    </dgm:pt>
    <dgm:pt modelId="{5A236CAC-E158-4702-88BA-7DE5AFD428B4}">
      <dgm:prSet phldrT="[Text]" custT="1"/>
      <dgm:spPr>
        <a:solidFill>
          <a:schemeClr val="accent2">
            <a:lumMod val="50000"/>
          </a:schemeClr>
        </a:solidFill>
      </dgm:spPr>
      <dgm:t>
        <a:bodyPr/>
        <a:lstStyle/>
        <a:p>
          <a:r>
            <a:rPr lang="en-US" sz="1800" dirty="0"/>
            <a:t>Extremely high body temperature (&lt;104), hot skin with or without sweat, strong rapid pulse, dizziness, confusion, unconsciousness</a:t>
          </a:r>
        </a:p>
      </dgm:t>
    </dgm:pt>
    <dgm:pt modelId="{58774A1B-EAF6-477A-B263-CD7F22094CEE}" type="parTrans" cxnId="{38B4C172-FBCC-45EE-BF0F-2B5480FB1160}">
      <dgm:prSet/>
      <dgm:spPr/>
      <dgm:t>
        <a:bodyPr/>
        <a:lstStyle/>
        <a:p>
          <a:endParaRPr lang="en-US" sz="2800"/>
        </a:p>
      </dgm:t>
    </dgm:pt>
    <dgm:pt modelId="{55824F22-BB12-4AB6-A786-520077F66161}" type="sibTrans" cxnId="{38B4C172-FBCC-45EE-BF0F-2B5480FB1160}">
      <dgm:prSet/>
      <dgm:spPr/>
      <dgm:t>
        <a:bodyPr/>
        <a:lstStyle/>
        <a:p>
          <a:endParaRPr lang="en-US" sz="2800"/>
        </a:p>
      </dgm:t>
    </dgm:pt>
    <dgm:pt modelId="{F1B22736-C32D-4F00-AF8D-DF46D432D99D}">
      <dgm:prSet custT="1"/>
      <dgm:spPr>
        <a:solidFill>
          <a:schemeClr val="accent4">
            <a:lumMod val="50000"/>
          </a:schemeClr>
        </a:solidFill>
      </dgm:spPr>
      <dgm:t>
        <a:bodyPr/>
        <a:lstStyle/>
        <a:p>
          <a:r>
            <a:rPr lang="en-US" sz="2000"/>
            <a:t>Muscle pains or spasms in stomach, arms, or legs</a:t>
          </a:r>
          <a:endParaRPr lang="en-US" sz="2000" dirty="0"/>
        </a:p>
      </dgm:t>
    </dgm:pt>
    <dgm:pt modelId="{19A5334F-8054-4DC5-8E82-E34D98203738}" type="parTrans" cxnId="{4D336F7D-66AD-4E58-A867-E40188D07A84}">
      <dgm:prSet/>
      <dgm:spPr/>
      <dgm:t>
        <a:bodyPr/>
        <a:lstStyle/>
        <a:p>
          <a:endParaRPr lang="en-US" sz="2800"/>
        </a:p>
      </dgm:t>
    </dgm:pt>
    <dgm:pt modelId="{B60FF0F7-96D7-4C18-8BEA-89A9A0A09CE5}" type="sibTrans" cxnId="{4D336F7D-66AD-4E58-A867-E40188D07A84}">
      <dgm:prSet/>
      <dgm:spPr/>
      <dgm:t>
        <a:bodyPr/>
        <a:lstStyle/>
        <a:p>
          <a:endParaRPr lang="en-US" sz="2800"/>
        </a:p>
      </dgm:t>
    </dgm:pt>
    <dgm:pt modelId="{077FE7F4-10D5-40EA-85FF-DD15116CF7ED}">
      <dgm:prSet custT="1"/>
      <dgm:spPr>
        <a:solidFill>
          <a:schemeClr val="accent2">
            <a:lumMod val="75000"/>
          </a:schemeClr>
        </a:solidFill>
      </dgm:spPr>
      <dgm:t>
        <a:bodyPr/>
        <a:lstStyle/>
        <a:p>
          <a:r>
            <a:rPr lang="en-US" sz="1800" dirty="0"/>
            <a:t>Heavy sweating, paleness, muscle cramps, weakness, headache, nausea, vomiting, fainting, weak pulse</a:t>
          </a:r>
        </a:p>
      </dgm:t>
    </dgm:pt>
    <dgm:pt modelId="{40EE8735-4BC9-419C-A743-5A41D5D4E4A7}" type="parTrans" cxnId="{85E1EF36-EE76-4687-866E-DFE7FC88A6F0}">
      <dgm:prSet/>
      <dgm:spPr/>
      <dgm:t>
        <a:bodyPr/>
        <a:lstStyle/>
        <a:p>
          <a:endParaRPr lang="en-US" sz="2800"/>
        </a:p>
      </dgm:t>
    </dgm:pt>
    <dgm:pt modelId="{0F47A960-A406-4E7A-881D-61D32A16E2F9}" type="sibTrans" cxnId="{85E1EF36-EE76-4687-866E-DFE7FC88A6F0}">
      <dgm:prSet/>
      <dgm:spPr/>
      <dgm:t>
        <a:bodyPr/>
        <a:lstStyle/>
        <a:p>
          <a:endParaRPr lang="en-US" sz="2800"/>
        </a:p>
      </dgm:t>
    </dgm:pt>
    <dgm:pt modelId="{C2732797-9081-4978-87D9-B657EC827C6B}" type="pres">
      <dgm:prSet presAssocID="{B081BC97-01CC-47B7-90CC-DD3EDE3966DE}" presName="diagram" presStyleCnt="0">
        <dgm:presLayoutVars>
          <dgm:dir/>
          <dgm:resizeHandles val="exact"/>
        </dgm:presLayoutVars>
      </dgm:prSet>
      <dgm:spPr/>
    </dgm:pt>
    <dgm:pt modelId="{412F22CC-DEDE-42E8-85B0-762BF9B866CE}" type="pres">
      <dgm:prSet presAssocID="{D178B52B-ED5F-4C17-A8BC-2EDF9E3F9BDB}" presName="node" presStyleLbl="node1" presStyleIdx="0" presStyleCnt="12" custLinFactNeighborY="9968">
        <dgm:presLayoutVars>
          <dgm:bulletEnabled val="1"/>
        </dgm:presLayoutVars>
      </dgm:prSet>
      <dgm:spPr/>
    </dgm:pt>
    <dgm:pt modelId="{D2C25745-9B1F-415C-8191-609A8412D56E}" type="pres">
      <dgm:prSet presAssocID="{B7CFE92A-7F41-4295-96CA-761F17C366C8}" presName="sibTrans" presStyleCnt="0"/>
      <dgm:spPr/>
    </dgm:pt>
    <dgm:pt modelId="{8E5D452A-D1B2-41FA-B4B9-F8C0C86E8FBE}" type="pres">
      <dgm:prSet presAssocID="{492EA0E9-B113-4742-9563-5B042CD06E8E}" presName="node" presStyleLbl="node1" presStyleIdx="1" presStyleCnt="12" custLinFactNeighborY="9968">
        <dgm:presLayoutVars>
          <dgm:bulletEnabled val="1"/>
        </dgm:presLayoutVars>
      </dgm:prSet>
      <dgm:spPr/>
    </dgm:pt>
    <dgm:pt modelId="{BBE10CAB-0432-488A-8AAC-4611019CA927}" type="pres">
      <dgm:prSet presAssocID="{538C7CB0-FA35-426D-A81B-FA3EC02636DC}" presName="sibTrans" presStyleCnt="0"/>
      <dgm:spPr/>
    </dgm:pt>
    <dgm:pt modelId="{BF6EB84E-9A09-4D91-8AB9-49372E8131B2}" type="pres">
      <dgm:prSet presAssocID="{25552CE0-DDAE-4E73-A1F0-AFC1243FA5DA}" presName="node" presStyleLbl="node1" presStyleIdx="2" presStyleCnt="12" custLinFactNeighborY="9968">
        <dgm:presLayoutVars>
          <dgm:bulletEnabled val="1"/>
        </dgm:presLayoutVars>
      </dgm:prSet>
      <dgm:spPr/>
    </dgm:pt>
    <dgm:pt modelId="{E54700C8-BCE8-4B63-822B-27C6469518DF}" type="pres">
      <dgm:prSet presAssocID="{5767D0C1-8C8C-45B5-8707-E4AE588210CE}" presName="sibTrans" presStyleCnt="0"/>
      <dgm:spPr/>
    </dgm:pt>
    <dgm:pt modelId="{45FA5C7F-FED0-4935-806E-59F965C0F519}" type="pres">
      <dgm:prSet presAssocID="{67DC16B9-2AB3-4619-9ACF-8FF9E5D62890}" presName="node" presStyleLbl="node1" presStyleIdx="3" presStyleCnt="12" custLinFactNeighborY="9968">
        <dgm:presLayoutVars>
          <dgm:bulletEnabled val="1"/>
        </dgm:presLayoutVars>
      </dgm:prSet>
      <dgm:spPr/>
    </dgm:pt>
    <dgm:pt modelId="{D58AC10E-8D67-4AEF-B3F2-38E14D202690}" type="pres">
      <dgm:prSet presAssocID="{866B5D65-1A71-4F10-B6BF-C1B66B05956C}" presName="sibTrans" presStyleCnt="0"/>
      <dgm:spPr/>
    </dgm:pt>
    <dgm:pt modelId="{1DAA934A-343B-4E85-B31E-F1A2E2260429}" type="pres">
      <dgm:prSet presAssocID="{5EDD4D76-EFD7-4FF0-9FA0-ECC7F54A7871}" presName="node" presStyleLbl="node1" presStyleIdx="4" presStyleCnt="12">
        <dgm:presLayoutVars>
          <dgm:bulletEnabled val="1"/>
        </dgm:presLayoutVars>
      </dgm:prSet>
      <dgm:spPr/>
    </dgm:pt>
    <dgm:pt modelId="{C56655D5-4DFA-41DB-91EC-71E351B00FCD}" type="pres">
      <dgm:prSet presAssocID="{5A398EA3-E6A7-4C77-BC32-28A38336319C}" presName="sibTrans" presStyleCnt="0"/>
      <dgm:spPr/>
    </dgm:pt>
    <dgm:pt modelId="{43AC67BE-BFE8-424B-913C-DAA67CB1258E}" type="pres">
      <dgm:prSet presAssocID="{EFA8CCBE-BC47-487A-8F3D-D986246E66FC}" presName="node" presStyleLbl="node1" presStyleIdx="5" presStyleCnt="12">
        <dgm:presLayoutVars>
          <dgm:bulletEnabled val="1"/>
        </dgm:presLayoutVars>
      </dgm:prSet>
      <dgm:spPr/>
    </dgm:pt>
    <dgm:pt modelId="{65AB00E1-A153-43CB-9AC4-421B41D4C6B3}" type="pres">
      <dgm:prSet presAssocID="{BE501708-3459-4802-AC5D-722966B92150}" presName="sibTrans" presStyleCnt="0"/>
      <dgm:spPr/>
    </dgm:pt>
    <dgm:pt modelId="{D236CC48-EFFD-4176-8868-4A18C1CE7D28}" type="pres">
      <dgm:prSet presAssocID="{3895897E-41AD-498A-8FC6-0CB2C2DA2FE4}" presName="node" presStyleLbl="node1" presStyleIdx="6" presStyleCnt="12" custScaleY="114638">
        <dgm:presLayoutVars>
          <dgm:bulletEnabled val="1"/>
        </dgm:presLayoutVars>
      </dgm:prSet>
      <dgm:spPr/>
    </dgm:pt>
    <dgm:pt modelId="{B4FCD5F9-653B-4911-83C7-5E4FADA41FD8}" type="pres">
      <dgm:prSet presAssocID="{FB2021C0-4FDF-427A-B36C-E2B4B27DF7D8}" presName="sibTrans" presStyleCnt="0"/>
      <dgm:spPr/>
    </dgm:pt>
    <dgm:pt modelId="{D76FD64E-FC78-43DC-AEEC-EEF615702338}" type="pres">
      <dgm:prSet presAssocID="{077FE7F4-10D5-40EA-85FF-DD15116CF7ED}" presName="node" presStyleLbl="node1" presStyleIdx="7" presStyleCnt="12">
        <dgm:presLayoutVars>
          <dgm:bulletEnabled val="1"/>
        </dgm:presLayoutVars>
      </dgm:prSet>
      <dgm:spPr/>
    </dgm:pt>
    <dgm:pt modelId="{5072BE37-2336-4351-B94C-3166468E84E9}" type="pres">
      <dgm:prSet presAssocID="{0F47A960-A406-4E7A-881D-61D32A16E2F9}" presName="sibTrans" presStyleCnt="0"/>
      <dgm:spPr/>
    </dgm:pt>
    <dgm:pt modelId="{0CB27838-17ED-4AD3-827A-C9F8A734D7FE}" type="pres">
      <dgm:prSet presAssocID="{CD2E22C5-CC40-4FE0-93D9-9E81F9B8FD1F}" presName="node" presStyleLbl="node1" presStyleIdx="8" presStyleCnt="12">
        <dgm:presLayoutVars>
          <dgm:bulletEnabled val="1"/>
        </dgm:presLayoutVars>
      </dgm:prSet>
      <dgm:spPr/>
    </dgm:pt>
    <dgm:pt modelId="{F720189F-18A1-497F-B4AC-5E704C2BF83A}" type="pres">
      <dgm:prSet presAssocID="{EACDF15F-86DA-4925-AFAD-D950BB202FB5}" presName="sibTrans" presStyleCnt="0"/>
      <dgm:spPr/>
    </dgm:pt>
    <dgm:pt modelId="{1A877726-3FE8-4C9F-A8C7-50000D3814F1}" type="pres">
      <dgm:prSet presAssocID="{F1B22736-C32D-4F00-AF8D-DF46D432D99D}" presName="node" presStyleLbl="node1" presStyleIdx="9" presStyleCnt="12">
        <dgm:presLayoutVars>
          <dgm:bulletEnabled val="1"/>
        </dgm:presLayoutVars>
      </dgm:prSet>
      <dgm:spPr/>
    </dgm:pt>
    <dgm:pt modelId="{65EC0569-D29B-4592-AF5C-9A3E7692FE25}" type="pres">
      <dgm:prSet presAssocID="{B60FF0F7-96D7-4C18-8BEA-89A9A0A09CE5}" presName="sibTrans" presStyleCnt="0"/>
      <dgm:spPr/>
    </dgm:pt>
    <dgm:pt modelId="{A83ABEF1-35F5-4B3C-9821-CD288B47878E}" type="pres">
      <dgm:prSet presAssocID="{85C5A7C6-2765-44CF-9C0B-9599B8D7D0EA}" presName="node" presStyleLbl="node1" presStyleIdx="10" presStyleCnt="12">
        <dgm:presLayoutVars>
          <dgm:bulletEnabled val="1"/>
        </dgm:presLayoutVars>
      </dgm:prSet>
      <dgm:spPr/>
    </dgm:pt>
    <dgm:pt modelId="{7A0DEF39-9338-439B-8BFA-AC1F2F3B0F4C}" type="pres">
      <dgm:prSet presAssocID="{EC5DB607-327D-4EA4-8154-91E28263E122}" presName="sibTrans" presStyleCnt="0"/>
      <dgm:spPr/>
    </dgm:pt>
    <dgm:pt modelId="{002A08A0-D70F-41DA-8DE2-86D322F0AFEF}" type="pres">
      <dgm:prSet presAssocID="{5A236CAC-E158-4702-88BA-7DE5AFD428B4}" presName="node" presStyleLbl="node1" presStyleIdx="11" presStyleCnt="12">
        <dgm:presLayoutVars>
          <dgm:bulletEnabled val="1"/>
        </dgm:presLayoutVars>
      </dgm:prSet>
      <dgm:spPr/>
    </dgm:pt>
  </dgm:ptLst>
  <dgm:cxnLst>
    <dgm:cxn modelId="{9292400E-1A18-427A-B2B6-BD032C8F45DA}" type="presOf" srcId="{25552CE0-DDAE-4E73-A1F0-AFC1243FA5DA}" destId="{BF6EB84E-9A09-4D91-8AB9-49372E8131B2}" srcOrd="0" destOrd="0" presId="urn:microsoft.com/office/officeart/2005/8/layout/default"/>
    <dgm:cxn modelId="{08BE3710-1BE7-4358-87B9-BCD063B7A313}" srcId="{B081BC97-01CC-47B7-90CC-DD3EDE3966DE}" destId="{25552CE0-DDAE-4E73-A1F0-AFC1243FA5DA}" srcOrd="2" destOrd="0" parTransId="{F9DF03B3-A791-43BA-81D1-E6CA6E0643D1}" sibTransId="{5767D0C1-8C8C-45B5-8707-E4AE588210CE}"/>
    <dgm:cxn modelId="{7DD7B414-BA12-4AB6-A479-31ABD145C7F3}" type="presOf" srcId="{B081BC97-01CC-47B7-90CC-DD3EDE3966DE}" destId="{C2732797-9081-4978-87D9-B657EC827C6B}" srcOrd="0" destOrd="0" presId="urn:microsoft.com/office/officeart/2005/8/layout/default"/>
    <dgm:cxn modelId="{A9602128-1ADC-481A-AB14-D365087F8B5F}" srcId="{B081BC97-01CC-47B7-90CC-DD3EDE3966DE}" destId="{67DC16B9-2AB3-4619-9ACF-8FF9E5D62890}" srcOrd="3" destOrd="0" parTransId="{24FBF3F6-E7D6-4F7B-8ADC-6E350EA3AF12}" sibTransId="{866B5D65-1A71-4F10-B6BF-C1B66B05956C}"/>
    <dgm:cxn modelId="{EBA2DC2E-FA3E-4C36-B710-4F238F4B6783}" srcId="{B081BC97-01CC-47B7-90CC-DD3EDE3966DE}" destId="{492EA0E9-B113-4742-9563-5B042CD06E8E}" srcOrd="1" destOrd="0" parTransId="{0518114A-106F-40A9-8D1A-4274DB6DD9CB}" sibTransId="{538C7CB0-FA35-426D-A81B-FA3EC02636DC}"/>
    <dgm:cxn modelId="{85E1EF36-EE76-4687-866E-DFE7FC88A6F0}" srcId="{B081BC97-01CC-47B7-90CC-DD3EDE3966DE}" destId="{077FE7F4-10D5-40EA-85FF-DD15116CF7ED}" srcOrd="7" destOrd="0" parTransId="{40EE8735-4BC9-419C-A743-5A41D5D4E4A7}" sibTransId="{0F47A960-A406-4E7A-881D-61D32A16E2F9}"/>
    <dgm:cxn modelId="{C388935B-3971-42F8-B66F-A2790FAB0125}" type="presOf" srcId="{5A236CAC-E158-4702-88BA-7DE5AFD428B4}" destId="{002A08A0-D70F-41DA-8DE2-86D322F0AFEF}" srcOrd="0" destOrd="0" presId="urn:microsoft.com/office/officeart/2005/8/layout/default"/>
    <dgm:cxn modelId="{876A5341-2FEA-4683-AAAA-1738F20697BE}" type="presOf" srcId="{67DC16B9-2AB3-4619-9ACF-8FF9E5D62890}" destId="{45FA5C7F-FED0-4935-806E-59F965C0F519}" srcOrd="0" destOrd="0" presId="urn:microsoft.com/office/officeart/2005/8/layout/default"/>
    <dgm:cxn modelId="{3DC4FC41-31DA-4DE4-B76D-B195436CC774}" srcId="{B081BC97-01CC-47B7-90CC-DD3EDE3966DE}" destId="{85C5A7C6-2765-44CF-9C0B-9599B8D7D0EA}" srcOrd="10" destOrd="0" parTransId="{4A9BBC53-F7E3-4D67-A16A-1283C7C15801}" sibTransId="{EC5DB607-327D-4EA4-8154-91E28263E122}"/>
    <dgm:cxn modelId="{3186BD46-2B1B-4D65-9F6D-A0ABD0CC8088}" srcId="{B081BC97-01CC-47B7-90CC-DD3EDE3966DE}" destId="{5EDD4D76-EFD7-4FF0-9FA0-ECC7F54A7871}" srcOrd="4" destOrd="0" parTransId="{5CC9EE57-16A9-4A4C-889E-9D583F84E0EE}" sibTransId="{5A398EA3-E6A7-4C77-BC32-28A38336319C}"/>
    <dgm:cxn modelId="{4EA3E66F-F15A-48D5-86AC-2B8B75F3EBE0}" type="presOf" srcId="{85C5A7C6-2765-44CF-9C0B-9599B8D7D0EA}" destId="{A83ABEF1-35F5-4B3C-9821-CD288B47878E}" srcOrd="0" destOrd="0" presId="urn:microsoft.com/office/officeart/2005/8/layout/default"/>
    <dgm:cxn modelId="{38B4C172-FBCC-45EE-BF0F-2B5480FB1160}" srcId="{B081BC97-01CC-47B7-90CC-DD3EDE3966DE}" destId="{5A236CAC-E158-4702-88BA-7DE5AFD428B4}" srcOrd="11" destOrd="0" parTransId="{58774A1B-EAF6-477A-B263-CD7F22094CEE}" sibTransId="{55824F22-BB12-4AB6-A786-520077F66161}"/>
    <dgm:cxn modelId="{94511E57-B195-460F-BAFF-DD658053AEED}" type="presOf" srcId="{EFA8CCBE-BC47-487A-8F3D-D986246E66FC}" destId="{43AC67BE-BFE8-424B-913C-DAA67CB1258E}" srcOrd="0" destOrd="0" presId="urn:microsoft.com/office/officeart/2005/8/layout/default"/>
    <dgm:cxn modelId="{4D336F7D-66AD-4E58-A867-E40188D07A84}" srcId="{B081BC97-01CC-47B7-90CC-DD3EDE3966DE}" destId="{F1B22736-C32D-4F00-AF8D-DF46D432D99D}" srcOrd="9" destOrd="0" parTransId="{19A5334F-8054-4DC5-8E82-E34D98203738}" sibTransId="{B60FF0F7-96D7-4C18-8BEA-89A9A0A09CE5}"/>
    <dgm:cxn modelId="{1D60FC7F-72D1-4BA4-9969-BED919739534}" type="presOf" srcId="{3895897E-41AD-498A-8FC6-0CB2C2DA2FE4}" destId="{D236CC48-EFFD-4176-8868-4A18C1CE7D28}" srcOrd="0" destOrd="0" presId="urn:microsoft.com/office/officeart/2005/8/layout/default"/>
    <dgm:cxn modelId="{296B6EB5-6229-4A27-B233-4AF842AB5414}" type="presOf" srcId="{D178B52B-ED5F-4C17-A8BC-2EDF9E3F9BDB}" destId="{412F22CC-DEDE-42E8-85B0-762BF9B866CE}" srcOrd="0" destOrd="0" presId="urn:microsoft.com/office/officeart/2005/8/layout/default"/>
    <dgm:cxn modelId="{4F0A2FC6-4E09-4539-A4C8-CF7CD96CAF7B}" srcId="{B081BC97-01CC-47B7-90CC-DD3EDE3966DE}" destId="{3895897E-41AD-498A-8FC6-0CB2C2DA2FE4}" srcOrd="6" destOrd="0" parTransId="{A390CA55-C4F3-48A8-98AA-6453F8D99149}" sibTransId="{FB2021C0-4FDF-427A-B36C-E2B4B27DF7D8}"/>
    <dgm:cxn modelId="{487F88CE-4CC5-4F40-94B1-B2AEE54BAE47}" type="presOf" srcId="{5EDD4D76-EFD7-4FF0-9FA0-ECC7F54A7871}" destId="{1DAA934A-343B-4E85-B31E-F1A2E2260429}" srcOrd="0" destOrd="0" presId="urn:microsoft.com/office/officeart/2005/8/layout/default"/>
    <dgm:cxn modelId="{316C29DA-223A-4EC2-810A-F5FC12029C3A}" type="presOf" srcId="{F1B22736-C32D-4F00-AF8D-DF46D432D99D}" destId="{1A877726-3FE8-4C9F-A8C7-50000D3814F1}" srcOrd="0" destOrd="0" presId="urn:microsoft.com/office/officeart/2005/8/layout/default"/>
    <dgm:cxn modelId="{3BCD6BDB-5777-4C93-9A02-26E46F554ECB}" srcId="{B081BC97-01CC-47B7-90CC-DD3EDE3966DE}" destId="{CD2E22C5-CC40-4FE0-93D9-9E81F9B8FD1F}" srcOrd="8" destOrd="0" parTransId="{5890A22B-D41F-41FC-96AF-3E9E8B4010BA}" sibTransId="{EACDF15F-86DA-4925-AFAD-D950BB202FB5}"/>
    <dgm:cxn modelId="{7DD457E7-7C11-4135-A3B5-2BE99727A350}" srcId="{B081BC97-01CC-47B7-90CC-DD3EDE3966DE}" destId="{D178B52B-ED5F-4C17-A8BC-2EDF9E3F9BDB}" srcOrd="0" destOrd="0" parTransId="{2B04FF46-AD06-4C98-9EEC-4AF646D2DFC5}" sibTransId="{B7CFE92A-7F41-4295-96CA-761F17C366C8}"/>
    <dgm:cxn modelId="{244251E9-5DBE-453B-9CDC-1562EDF14DB7}" type="presOf" srcId="{CD2E22C5-CC40-4FE0-93D9-9E81F9B8FD1F}" destId="{0CB27838-17ED-4AD3-827A-C9F8A734D7FE}" srcOrd="0" destOrd="0" presId="urn:microsoft.com/office/officeart/2005/8/layout/default"/>
    <dgm:cxn modelId="{7C5F8EF0-D200-42E1-9F47-BD924682681C}" srcId="{B081BC97-01CC-47B7-90CC-DD3EDE3966DE}" destId="{EFA8CCBE-BC47-487A-8F3D-D986246E66FC}" srcOrd="5" destOrd="0" parTransId="{A2E0AE0D-FC32-4AEA-BA2B-C486BB98B51F}" sibTransId="{BE501708-3459-4802-AC5D-722966B92150}"/>
    <dgm:cxn modelId="{97C57BF7-46EA-409B-9AB2-FECFD6BFE51D}" type="presOf" srcId="{077FE7F4-10D5-40EA-85FF-DD15116CF7ED}" destId="{D76FD64E-FC78-43DC-AEEC-EEF615702338}" srcOrd="0" destOrd="0" presId="urn:microsoft.com/office/officeart/2005/8/layout/default"/>
    <dgm:cxn modelId="{40CA2EFB-B5CF-4E31-B1BE-13388AC92CC9}" type="presOf" srcId="{492EA0E9-B113-4742-9563-5B042CD06E8E}" destId="{8E5D452A-D1B2-41FA-B4B9-F8C0C86E8FBE}" srcOrd="0" destOrd="0" presId="urn:microsoft.com/office/officeart/2005/8/layout/default"/>
    <dgm:cxn modelId="{A6B486E5-A36C-44DA-B22A-AE0665211067}" type="presParOf" srcId="{C2732797-9081-4978-87D9-B657EC827C6B}" destId="{412F22CC-DEDE-42E8-85B0-762BF9B866CE}" srcOrd="0" destOrd="0" presId="urn:microsoft.com/office/officeart/2005/8/layout/default"/>
    <dgm:cxn modelId="{0B5FB222-F142-4FA6-B6B0-7A5828F52A89}" type="presParOf" srcId="{C2732797-9081-4978-87D9-B657EC827C6B}" destId="{D2C25745-9B1F-415C-8191-609A8412D56E}" srcOrd="1" destOrd="0" presId="urn:microsoft.com/office/officeart/2005/8/layout/default"/>
    <dgm:cxn modelId="{B9E8F2D2-0EF4-4BB5-A7F8-6CEA7FF448AF}" type="presParOf" srcId="{C2732797-9081-4978-87D9-B657EC827C6B}" destId="{8E5D452A-D1B2-41FA-B4B9-F8C0C86E8FBE}" srcOrd="2" destOrd="0" presId="urn:microsoft.com/office/officeart/2005/8/layout/default"/>
    <dgm:cxn modelId="{734231F5-D13B-464A-BE65-488F8D9453B2}" type="presParOf" srcId="{C2732797-9081-4978-87D9-B657EC827C6B}" destId="{BBE10CAB-0432-488A-8AAC-4611019CA927}" srcOrd="3" destOrd="0" presId="urn:microsoft.com/office/officeart/2005/8/layout/default"/>
    <dgm:cxn modelId="{E437CD35-B183-4DFB-ADF3-3451A6330284}" type="presParOf" srcId="{C2732797-9081-4978-87D9-B657EC827C6B}" destId="{BF6EB84E-9A09-4D91-8AB9-49372E8131B2}" srcOrd="4" destOrd="0" presId="urn:microsoft.com/office/officeart/2005/8/layout/default"/>
    <dgm:cxn modelId="{966863C2-7F98-406C-BC27-1DFF4381D0DD}" type="presParOf" srcId="{C2732797-9081-4978-87D9-B657EC827C6B}" destId="{E54700C8-BCE8-4B63-822B-27C6469518DF}" srcOrd="5" destOrd="0" presId="urn:microsoft.com/office/officeart/2005/8/layout/default"/>
    <dgm:cxn modelId="{8F4A75B9-F7D3-48E5-9378-6D17C55DEC86}" type="presParOf" srcId="{C2732797-9081-4978-87D9-B657EC827C6B}" destId="{45FA5C7F-FED0-4935-806E-59F965C0F519}" srcOrd="6" destOrd="0" presId="urn:microsoft.com/office/officeart/2005/8/layout/default"/>
    <dgm:cxn modelId="{CD1D0242-FCE2-4D0F-AE1B-55022B35EAD5}" type="presParOf" srcId="{C2732797-9081-4978-87D9-B657EC827C6B}" destId="{D58AC10E-8D67-4AEF-B3F2-38E14D202690}" srcOrd="7" destOrd="0" presId="urn:microsoft.com/office/officeart/2005/8/layout/default"/>
    <dgm:cxn modelId="{05D21985-80AD-4D57-871D-D37C32A7CC50}" type="presParOf" srcId="{C2732797-9081-4978-87D9-B657EC827C6B}" destId="{1DAA934A-343B-4E85-B31E-F1A2E2260429}" srcOrd="8" destOrd="0" presId="urn:microsoft.com/office/officeart/2005/8/layout/default"/>
    <dgm:cxn modelId="{9B7259CC-A28A-4CC2-A424-2A6352538A39}" type="presParOf" srcId="{C2732797-9081-4978-87D9-B657EC827C6B}" destId="{C56655D5-4DFA-41DB-91EC-71E351B00FCD}" srcOrd="9" destOrd="0" presId="urn:microsoft.com/office/officeart/2005/8/layout/default"/>
    <dgm:cxn modelId="{FAFF99FE-27A6-448F-9A2E-E0E6E3D20F18}" type="presParOf" srcId="{C2732797-9081-4978-87D9-B657EC827C6B}" destId="{43AC67BE-BFE8-424B-913C-DAA67CB1258E}" srcOrd="10" destOrd="0" presId="urn:microsoft.com/office/officeart/2005/8/layout/default"/>
    <dgm:cxn modelId="{F2C94FBF-8DE8-4A47-9C4D-8FCBCFE7B740}" type="presParOf" srcId="{C2732797-9081-4978-87D9-B657EC827C6B}" destId="{65AB00E1-A153-43CB-9AC4-421B41D4C6B3}" srcOrd="11" destOrd="0" presId="urn:microsoft.com/office/officeart/2005/8/layout/default"/>
    <dgm:cxn modelId="{F09CC5B1-4069-4AD7-BFA6-8DD5FD690DED}" type="presParOf" srcId="{C2732797-9081-4978-87D9-B657EC827C6B}" destId="{D236CC48-EFFD-4176-8868-4A18C1CE7D28}" srcOrd="12" destOrd="0" presId="urn:microsoft.com/office/officeart/2005/8/layout/default"/>
    <dgm:cxn modelId="{AF5696CD-8066-4D20-82DA-5D7E635B07CB}" type="presParOf" srcId="{C2732797-9081-4978-87D9-B657EC827C6B}" destId="{B4FCD5F9-653B-4911-83C7-5E4FADA41FD8}" srcOrd="13" destOrd="0" presId="urn:microsoft.com/office/officeart/2005/8/layout/default"/>
    <dgm:cxn modelId="{A7211144-F689-4EC2-856A-2BB65069AE6A}" type="presParOf" srcId="{C2732797-9081-4978-87D9-B657EC827C6B}" destId="{D76FD64E-FC78-43DC-AEEC-EEF615702338}" srcOrd="14" destOrd="0" presId="urn:microsoft.com/office/officeart/2005/8/layout/default"/>
    <dgm:cxn modelId="{A0717FE6-F693-4898-9F0A-762D992549F3}" type="presParOf" srcId="{C2732797-9081-4978-87D9-B657EC827C6B}" destId="{5072BE37-2336-4351-B94C-3166468E84E9}" srcOrd="15" destOrd="0" presId="urn:microsoft.com/office/officeart/2005/8/layout/default"/>
    <dgm:cxn modelId="{2327CDE4-8F7F-4EEA-9B03-9EE476D2D5BF}" type="presParOf" srcId="{C2732797-9081-4978-87D9-B657EC827C6B}" destId="{0CB27838-17ED-4AD3-827A-C9F8A734D7FE}" srcOrd="16" destOrd="0" presId="urn:microsoft.com/office/officeart/2005/8/layout/default"/>
    <dgm:cxn modelId="{024C5958-C6B4-4CE8-8A74-BBA47C4B4A57}" type="presParOf" srcId="{C2732797-9081-4978-87D9-B657EC827C6B}" destId="{F720189F-18A1-497F-B4AC-5E704C2BF83A}" srcOrd="17" destOrd="0" presId="urn:microsoft.com/office/officeart/2005/8/layout/default"/>
    <dgm:cxn modelId="{59FF1FDA-A4D0-48B0-A934-E8C9CBC1CAD5}" type="presParOf" srcId="{C2732797-9081-4978-87D9-B657EC827C6B}" destId="{1A877726-3FE8-4C9F-A8C7-50000D3814F1}" srcOrd="18" destOrd="0" presId="urn:microsoft.com/office/officeart/2005/8/layout/default"/>
    <dgm:cxn modelId="{11AE959B-1ECA-43E9-A1FB-B8AD09E81C2D}" type="presParOf" srcId="{C2732797-9081-4978-87D9-B657EC827C6B}" destId="{65EC0569-D29B-4592-AF5C-9A3E7692FE25}" srcOrd="19" destOrd="0" presId="urn:microsoft.com/office/officeart/2005/8/layout/default"/>
    <dgm:cxn modelId="{0D9227C5-A5C0-48F1-AD4D-29037E9DB021}" type="presParOf" srcId="{C2732797-9081-4978-87D9-B657EC827C6B}" destId="{A83ABEF1-35F5-4B3C-9821-CD288B47878E}" srcOrd="20" destOrd="0" presId="urn:microsoft.com/office/officeart/2005/8/layout/default"/>
    <dgm:cxn modelId="{D9B68269-1428-4229-B346-28196F7D2716}" type="presParOf" srcId="{C2732797-9081-4978-87D9-B657EC827C6B}" destId="{7A0DEF39-9338-439B-8BFA-AC1F2F3B0F4C}" srcOrd="21" destOrd="0" presId="urn:microsoft.com/office/officeart/2005/8/layout/default"/>
    <dgm:cxn modelId="{7DB4CA39-0C50-4599-B11F-C5888CCE6351}" type="presParOf" srcId="{C2732797-9081-4978-87D9-B657EC827C6B}" destId="{002A08A0-D70F-41DA-8DE2-86D322F0AFEF}"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9C0E6-8751-4841-9117-59CEC7F02B87}">
      <dsp:nvSpPr>
        <dsp:cNvPr id="0" name=""/>
        <dsp:cNvSpPr/>
      </dsp:nvSpPr>
      <dsp:spPr>
        <a:xfrm>
          <a:off x="455052" y="0"/>
          <a:ext cx="1254220" cy="69678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75460" y="20408"/>
        <a:ext cx="1213404" cy="655973"/>
      </dsp:txXfrm>
    </dsp:sp>
    <dsp:sp modelId="{727BF0B9-3DC2-48D8-801D-06102A02D70A}">
      <dsp:nvSpPr>
        <dsp:cNvPr id="0" name=""/>
        <dsp:cNvSpPr/>
      </dsp:nvSpPr>
      <dsp:spPr>
        <a:xfrm>
          <a:off x="2266704" y="0"/>
          <a:ext cx="1254220" cy="69678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bg1"/>
            </a:solidFill>
            <a:latin typeface="Tw Cen MT" panose="020B0602020104020603" pitchFamily="34" charset="0"/>
          </a:endParaRPr>
        </a:p>
      </dsp:txBody>
      <dsp:txXfrm>
        <a:off x="2287112" y="20408"/>
        <a:ext cx="1213404" cy="655973"/>
      </dsp:txXfrm>
    </dsp:sp>
    <dsp:sp modelId="{A2AE121F-6D51-4B28-BE7F-6878787D8552}">
      <dsp:nvSpPr>
        <dsp:cNvPr id="0" name=""/>
        <dsp:cNvSpPr/>
      </dsp:nvSpPr>
      <dsp:spPr>
        <a:xfrm>
          <a:off x="1726693" y="2961354"/>
          <a:ext cx="522591" cy="522591"/>
        </a:xfrm>
        <a:prstGeom prst="triangle">
          <a:avLst/>
        </a:prstGeom>
        <a:solidFill>
          <a:schemeClr val="bg1">
            <a:lumMod val="85000"/>
            <a:alpha val="9000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D145EE6D-69AD-494C-822A-48D062F6EF45}">
      <dsp:nvSpPr>
        <dsp:cNvPr id="0" name=""/>
        <dsp:cNvSpPr/>
      </dsp:nvSpPr>
      <dsp:spPr>
        <a:xfrm rot="21360000">
          <a:off x="419734" y="2737417"/>
          <a:ext cx="3136509" cy="219326"/>
        </a:xfrm>
        <a:prstGeom prst="rect">
          <a:avLst/>
        </a:prstGeom>
        <a:solidFill>
          <a:schemeClr val="bg1">
            <a:lumMod val="85000"/>
            <a:alpha val="9000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5A90CF05-A4B8-4C90-B344-89DFE6391776}">
      <dsp:nvSpPr>
        <dsp:cNvPr id="0" name=""/>
        <dsp:cNvSpPr/>
      </dsp:nvSpPr>
      <dsp:spPr>
        <a:xfrm rot="21360000">
          <a:off x="401798" y="1855566"/>
          <a:ext cx="1291050" cy="915547"/>
        </a:xfrm>
        <a:prstGeom prst="roundRect">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Tw Cen MT" panose="020B0602020104020603" pitchFamily="34" charset="0"/>
            </a:rPr>
            <a:t>Heat Exposure</a:t>
          </a:r>
        </a:p>
      </dsp:txBody>
      <dsp:txXfrm>
        <a:off x="446491" y="1900259"/>
        <a:ext cx="1201664" cy="826161"/>
      </dsp:txXfrm>
    </dsp:sp>
    <dsp:sp modelId="{E61903C5-19E7-4DA1-9DDF-6BACFE9AC9E2}">
      <dsp:nvSpPr>
        <dsp:cNvPr id="0" name=""/>
        <dsp:cNvSpPr/>
      </dsp:nvSpPr>
      <dsp:spPr>
        <a:xfrm rot="21360000">
          <a:off x="332119" y="907933"/>
          <a:ext cx="1291050" cy="915547"/>
        </a:xfrm>
        <a:prstGeom prst="roundRect">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Tw Cen MT" panose="020B0602020104020603" pitchFamily="34" charset="0"/>
            </a:rPr>
            <a:t>Heat Sensitivity</a:t>
          </a:r>
        </a:p>
      </dsp:txBody>
      <dsp:txXfrm>
        <a:off x="376812" y="952626"/>
        <a:ext cx="1201664" cy="826161"/>
      </dsp:txXfrm>
    </dsp:sp>
    <dsp:sp modelId="{0D5BED4F-0861-40C8-961D-1BA946A4916E}">
      <dsp:nvSpPr>
        <dsp:cNvPr id="0" name=""/>
        <dsp:cNvSpPr/>
      </dsp:nvSpPr>
      <dsp:spPr>
        <a:xfrm rot="21360000">
          <a:off x="2196030" y="1730144"/>
          <a:ext cx="1291050" cy="915547"/>
        </a:xfrm>
        <a:prstGeom prst="roundRect">
          <a:avLst/>
        </a:prstGeom>
        <a:solidFill>
          <a:schemeClr val="accent6"/>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Tw Cen MT" panose="020B0602020104020603" pitchFamily="34" charset="0"/>
            </a:rPr>
            <a:t>Ability to Cope</a:t>
          </a:r>
        </a:p>
      </dsp:txBody>
      <dsp:txXfrm>
        <a:off x="2240723" y="1774837"/>
        <a:ext cx="1201664" cy="826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5EF88-924D-427C-BA17-DF08E3A7760B}">
      <dsp:nvSpPr>
        <dsp:cNvPr id="0" name=""/>
        <dsp:cNvSpPr/>
      </dsp:nvSpPr>
      <dsp:spPr>
        <a:xfrm>
          <a:off x="660013" y="268"/>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Older Adults (65+)</a:t>
          </a:r>
        </a:p>
      </dsp:txBody>
      <dsp:txXfrm>
        <a:off x="660013" y="268"/>
        <a:ext cx="1806023" cy="1083613"/>
      </dsp:txXfrm>
    </dsp:sp>
    <dsp:sp modelId="{42F925BF-7FBF-4B60-B5D3-21B419E79B57}">
      <dsp:nvSpPr>
        <dsp:cNvPr id="0" name=""/>
        <dsp:cNvSpPr/>
      </dsp:nvSpPr>
      <dsp:spPr>
        <a:xfrm>
          <a:off x="2646638" y="268"/>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Infants &amp; Young Children</a:t>
          </a:r>
        </a:p>
      </dsp:txBody>
      <dsp:txXfrm>
        <a:off x="2646638" y="268"/>
        <a:ext cx="1806023" cy="1083613"/>
      </dsp:txXfrm>
    </dsp:sp>
    <dsp:sp modelId="{FDE47E68-F8EB-49A8-9703-79AB929F8F58}">
      <dsp:nvSpPr>
        <dsp:cNvPr id="0" name=""/>
        <dsp:cNvSpPr/>
      </dsp:nvSpPr>
      <dsp:spPr>
        <a:xfrm>
          <a:off x="4633263" y="268"/>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People with Disabilities or Limited Mobility</a:t>
          </a:r>
        </a:p>
      </dsp:txBody>
      <dsp:txXfrm>
        <a:off x="4633263" y="268"/>
        <a:ext cx="1806023" cy="1083613"/>
      </dsp:txXfrm>
    </dsp:sp>
    <dsp:sp modelId="{DA64D988-9E3D-481A-A88C-E5AE0EC3C90D}">
      <dsp:nvSpPr>
        <dsp:cNvPr id="0" name=""/>
        <dsp:cNvSpPr/>
      </dsp:nvSpPr>
      <dsp:spPr>
        <a:xfrm>
          <a:off x="660013" y="1264484"/>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People with Chronic Illnesses</a:t>
          </a:r>
        </a:p>
      </dsp:txBody>
      <dsp:txXfrm>
        <a:off x="660013" y="1264484"/>
        <a:ext cx="1806023" cy="1083613"/>
      </dsp:txXfrm>
    </dsp:sp>
    <dsp:sp modelId="{5584F351-8F45-4F5B-B618-A4DF5234BEA6}">
      <dsp:nvSpPr>
        <dsp:cNvPr id="0" name=""/>
        <dsp:cNvSpPr/>
      </dsp:nvSpPr>
      <dsp:spPr>
        <a:xfrm>
          <a:off x="2646638" y="1264484"/>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Pregnant Women</a:t>
          </a:r>
        </a:p>
      </dsp:txBody>
      <dsp:txXfrm>
        <a:off x="2646638" y="1264484"/>
        <a:ext cx="1806023" cy="1083613"/>
      </dsp:txXfrm>
    </dsp:sp>
    <dsp:sp modelId="{09BB8F6E-4C59-42BF-9AFB-2C0323A726F6}">
      <dsp:nvSpPr>
        <dsp:cNvPr id="0" name=""/>
        <dsp:cNvSpPr/>
      </dsp:nvSpPr>
      <dsp:spPr>
        <a:xfrm>
          <a:off x="4633263" y="1264484"/>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People who Live Alone or Are Bedridden</a:t>
          </a:r>
        </a:p>
      </dsp:txBody>
      <dsp:txXfrm>
        <a:off x="4633263" y="1264484"/>
        <a:ext cx="1806023" cy="1083613"/>
      </dsp:txXfrm>
    </dsp:sp>
    <dsp:sp modelId="{D10B8BEF-736F-4E57-94C6-FD9DC1B6A16E}">
      <dsp:nvSpPr>
        <dsp:cNvPr id="0" name=""/>
        <dsp:cNvSpPr/>
      </dsp:nvSpPr>
      <dsp:spPr>
        <a:xfrm>
          <a:off x="660013" y="2528701"/>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People Experiencing Homelessness</a:t>
          </a:r>
        </a:p>
      </dsp:txBody>
      <dsp:txXfrm>
        <a:off x="660013" y="2528701"/>
        <a:ext cx="1806023" cy="1083613"/>
      </dsp:txXfrm>
    </dsp:sp>
    <dsp:sp modelId="{2B646056-746C-4410-8031-6CC59022414B}">
      <dsp:nvSpPr>
        <dsp:cNvPr id="0" name=""/>
        <dsp:cNvSpPr/>
      </dsp:nvSpPr>
      <dsp:spPr>
        <a:xfrm>
          <a:off x="2646638" y="2528701"/>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People without AC</a:t>
          </a:r>
        </a:p>
      </dsp:txBody>
      <dsp:txXfrm>
        <a:off x="2646638" y="2528701"/>
        <a:ext cx="1806023" cy="1083613"/>
      </dsp:txXfrm>
    </dsp:sp>
    <dsp:sp modelId="{03677E63-3408-4E61-BF00-20C93CC220FA}">
      <dsp:nvSpPr>
        <dsp:cNvPr id="0" name=""/>
        <dsp:cNvSpPr/>
      </dsp:nvSpPr>
      <dsp:spPr>
        <a:xfrm>
          <a:off x="4633263" y="2528701"/>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People who Work or Train Outdoors</a:t>
          </a:r>
        </a:p>
      </dsp:txBody>
      <dsp:txXfrm>
        <a:off x="4633263" y="2528701"/>
        <a:ext cx="1806023" cy="1083613"/>
      </dsp:txXfrm>
    </dsp:sp>
    <dsp:sp modelId="{AE3877E0-2501-4BC3-94DB-88CC3D281BC5}">
      <dsp:nvSpPr>
        <dsp:cNvPr id="0" name=""/>
        <dsp:cNvSpPr/>
      </dsp:nvSpPr>
      <dsp:spPr>
        <a:xfrm>
          <a:off x="1653325" y="3792917"/>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People on Certain Medications</a:t>
          </a:r>
        </a:p>
      </dsp:txBody>
      <dsp:txXfrm>
        <a:off x="1653325" y="3792917"/>
        <a:ext cx="1806023" cy="1083613"/>
      </dsp:txXfrm>
    </dsp:sp>
    <dsp:sp modelId="{F9092FF0-0A7E-4638-BA3A-D11E3B110ECC}">
      <dsp:nvSpPr>
        <dsp:cNvPr id="0" name=""/>
        <dsp:cNvSpPr/>
      </dsp:nvSpPr>
      <dsp:spPr>
        <a:xfrm>
          <a:off x="3639951" y="3792917"/>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Low-income Households</a:t>
          </a:r>
        </a:p>
      </dsp:txBody>
      <dsp:txXfrm>
        <a:off x="3639951" y="3792917"/>
        <a:ext cx="1806023" cy="10836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3BB9C-9F96-4014-8800-8D32354C896F}">
      <dsp:nvSpPr>
        <dsp:cNvPr id="0" name=""/>
        <dsp:cNvSpPr/>
      </dsp:nvSpPr>
      <dsp:spPr>
        <a:xfrm>
          <a:off x="515" y="567398"/>
          <a:ext cx="2008584" cy="1205150"/>
        </a:xfrm>
        <a:prstGeom prst="rect">
          <a:avLst/>
        </a:prstGeom>
        <a:solidFill>
          <a:schemeClr val="tx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Wearing inappropriate clothing (heavy, dark clothing)</a:t>
          </a:r>
        </a:p>
      </dsp:txBody>
      <dsp:txXfrm>
        <a:off x="515" y="567398"/>
        <a:ext cx="2008584" cy="1205150"/>
      </dsp:txXfrm>
    </dsp:sp>
    <dsp:sp modelId="{341BCAB8-E31B-4F67-AF36-56F5EA6F64A4}">
      <dsp:nvSpPr>
        <dsp:cNvPr id="0" name=""/>
        <dsp:cNvSpPr/>
      </dsp:nvSpPr>
      <dsp:spPr>
        <a:xfrm>
          <a:off x="2209958" y="567398"/>
          <a:ext cx="2008584" cy="1205150"/>
        </a:xfrm>
        <a:prstGeom prst="rect">
          <a:avLst/>
        </a:prstGeom>
        <a:solidFill>
          <a:schemeClr val="tx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Consuming alcohol </a:t>
          </a:r>
        </a:p>
      </dsp:txBody>
      <dsp:txXfrm>
        <a:off x="2209958" y="567398"/>
        <a:ext cx="2008584" cy="1205150"/>
      </dsp:txXfrm>
    </dsp:sp>
    <dsp:sp modelId="{B2B29DA3-EA4A-4BBF-B840-378A9EC9248E}">
      <dsp:nvSpPr>
        <dsp:cNvPr id="0" name=""/>
        <dsp:cNvSpPr/>
      </dsp:nvSpPr>
      <dsp:spPr>
        <a:xfrm>
          <a:off x="515" y="1973408"/>
          <a:ext cx="2008584" cy="1205150"/>
        </a:xfrm>
        <a:prstGeom prst="rect">
          <a:avLst/>
        </a:prstGeom>
        <a:solidFill>
          <a:schemeClr val="tx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Exercising outdoors</a:t>
          </a:r>
        </a:p>
      </dsp:txBody>
      <dsp:txXfrm>
        <a:off x="515" y="1973408"/>
        <a:ext cx="2008584" cy="1205150"/>
      </dsp:txXfrm>
    </dsp:sp>
    <dsp:sp modelId="{763FE607-A7C7-4358-B2FD-26BFD27C8AE2}">
      <dsp:nvSpPr>
        <dsp:cNvPr id="0" name=""/>
        <dsp:cNvSpPr/>
      </dsp:nvSpPr>
      <dsp:spPr>
        <a:xfrm>
          <a:off x="2209958" y="2047609"/>
          <a:ext cx="2008584" cy="1205150"/>
        </a:xfrm>
        <a:prstGeom prst="rect">
          <a:avLst/>
        </a:prstGeom>
        <a:solidFill>
          <a:schemeClr val="tx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Eating hot, heavy meals </a:t>
          </a:r>
        </a:p>
      </dsp:txBody>
      <dsp:txXfrm>
        <a:off x="2209958" y="2047609"/>
        <a:ext cx="2008584" cy="1205150"/>
      </dsp:txXfrm>
    </dsp:sp>
    <dsp:sp modelId="{DEB8CD84-D085-4AC5-A889-053A7A1198D1}">
      <dsp:nvSpPr>
        <dsp:cNvPr id="0" name=""/>
        <dsp:cNvSpPr/>
      </dsp:nvSpPr>
      <dsp:spPr>
        <a:xfrm>
          <a:off x="1105236" y="3379417"/>
          <a:ext cx="2008584" cy="1205150"/>
        </a:xfrm>
        <a:prstGeom prst="rect">
          <a:avLst/>
        </a:prstGeom>
        <a:solidFill>
          <a:schemeClr val="tx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Not staying hydrated</a:t>
          </a:r>
        </a:p>
      </dsp:txBody>
      <dsp:txXfrm>
        <a:off x="1105236" y="3379417"/>
        <a:ext cx="2008584" cy="12051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F22CC-DEDE-42E8-85B0-762BF9B866CE}">
      <dsp:nvSpPr>
        <dsp:cNvPr id="0" name=""/>
        <dsp:cNvSpPr/>
      </dsp:nvSpPr>
      <dsp:spPr>
        <a:xfrm>
          <a:off x="3210" y="870186"/>
          <a:ext cx="2547366" cy="152842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Red, itchy skin; small bumps or blisters</a:t>
          </a:r>
        </a:p>
      </dsp:txBody>
      <dsp:txXfrm>
        <a:off x="3210" y="870186"/>
        <a:ext cx="2547366" cy="1528420"/>
      </dsp:txXfrm>
    </dsp:sp>
    <dsp:sp modelId="{8E5D452A-D1B2-41FA-B4B9-F8C0C86E8FBE}">
      <dsp:nvSpPr>
        <dsp:cNvPr id="0" name=""/>
        <dsp:cNvSpPr/>
      </dsp:nvSpPr>
      <dsp:spPr>
        <a:xfrm>
          <a:off x="2805314" y="870186"/>
          <a:ext cx="2547366" cy="152842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Heat Exhaustion</a:t>
          </a:r>
        </a:p>
      </dsp:txBody>
      <dsp:txXfrm>
        <a:off x="2805314" y="870186"/>
        <a:ext cx="2547366" cy="1528420"/>
      </dsp:txXfrm>
    </dsp:sp>
    <dsp:sp modelId="{BF6EB84E-9A09-4D91-8AB9-49372E8131B2}">
      <dsp:nvSpPr>
        <dsp:cNvPr id="0" name=""/>
        <dsp:cNvSpPr/>
      </dsp:nvSpPr>
      <dsp:spPr>
        <a:xfrm>
          <a:off x="5607418" y="870186"/>
          <a:ext cx="2547366" cy="152842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Heat Stroke</a:t>
          </a:r>
        </a:p>
      </dsp:txBody>
      <dsp:txXfrm>
        <a:off x="5607418" y="870186"/>
        <a:ext cx="2547366" cy="1528420"/>
      </dsp:txXfrm>
    </dsp:sp>
    <dsp:sp modelId="{45FA5C7F-FED0-4935-806E-59F965C0F519}">
      <dsp:nvSpPr>
        <dsp:cNvPr id="0" name=""/>
        <dsp:cNvSpPr/>
      </dsp:nvSpPr>
      <dsp:spPr>
        <a:xfrm>
          <a:off x="8409522" y="870186"/>
          <a:ext cx="2547366" cy="152842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Gently dry off skin; </a:t>
          </a:r>
          <a:br>
            <a:rPr lang="en-US" sz="2000" kern="1200" dirty="0"/>
          </a:br>
          <a:r>
            <a:rPr lang="en-US" sz="2000" kern="1200" dirty="0"/>
            <a:t>Apply cold compress on skin</a:t>
          </a:r>
        </a:p>
      </dsp:txBody>
      <dsp:txXfrm>
        <a:off x="8409522" y="870186"/>
        <a:ext cx="2547366" cy="1528420"/>
      </dsp:txXfrm>
    </dsp:sp>
    <dsp:sp modelId="{1DAA934A-343B-4E85-B31E-F1A2E2260429}">
      <dsp:nvSpPr>
        <dsp:cNvPr id="0" name=""/>
        <dsp:cNvSpPr/>
      </dsp:nvSpPr>
      <dsp:spPr>
        <a:xfrm>
          <a:off x="3210" y="2612855"/>
          <a:ext cx="2547366" cy="152842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Stop physical activity and move to a cooler-air-conditioned space;</a:t>
          </a:r>
          <a:br>
            <a:rPr lang="en-US" sz="1600" kern="1200" dirty="0"/>
          </a:br>
          <a:r>
            <a:rPr lang="en-US" sz="1600" kern="1200" dirty="0"/>
            <a:t>Drink water; </a:t>
          </a:r>
          <a:br>
            <a:rPr lang="en-US" sz="1600" kern="1200" dirty="0"/>
          </a:br>
          <a:r>
            <a:rPr lang="en-US" sz="1600" kern="1200" dirty="0"/>
            <a:t>Seek medical attention if cramps last longer than 1 hour</a:t>
          </a:r>
        </a:p>
      </dsp:txBody>
      <dsp:txXfrm>
        <a:off x="3210" y="2612855"/>
        <a:ext cx="2547366" cy="1528420"/>
      </dsp:txXfrm>
    </dsp:sp>
    <dsp:sp modelId="{43AC67BE-BFE8-424B-913C-DAA67CB1258E}">
      <dsp:nvSpPr>
        <dsp:cNvPr id="0" name=""/>
        <dsp:cNvSpPr/>
      </dsp:nvSpPr>
      <dsp:spPr>
        <a:xfrm>
          <a:off x="2805314" y="2612855"/>
          <a:ext cx="2547366" cy="152842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a:t>Move to a cooler area, out of the sun; </a:t>
          </a:r>
          <a:br>
            <a:rPr lang="en-US" sz="1800" kern="1200" dirty="0"/>
          </a:br>
          <a:r>
            <a:rPr lang="en-US" sz="1800" kern="1200" dirty="0"/>
            <a:t>Loosen clothing; Drink cool water; Seek medical help if symptoms do not improve</a:t>
          </a:r>
        </a:p>
      </dsp:txBody>
      <dsp:txXfrm>
        <a:off x="2805314" y="2612855"/>
        <a:ext cx="2547366" cy="1528420"/>
      </dsp:txXfrm>
    </dsp:sp>
    <dsp:sp modelId="{D236CC48-EFFD-4176-8868-4A18C1CE7D28}">
      <dsp:nvSpPr>
        <dsp:cNvPr id="0" name=""/>
        <dsp:cNvSpPr/>
      </dsp:nvSpPr>
      <dsp:spPr>
        <a:xfrm>
          <a:off x="5607418" y="2500990"/>
          <a:ext cx="2547366" cy="175215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Call 911 immediately (delay can be fatal); </a:t>
          </a:r>
          <a:br>
            <a:rPr lang="en-US" sz="1600" kern="1200" dirty="0"/>
          </a:br>
          <a:r>
            <a:rPr lang="en-US" sz="1600" kern="1200" dirty="0"/>
            <a:t>Move individual to cooler, air-conditioned space; </a:t>
          </a:r>
          <a:br>
            <a:rPr lang="en-US" sz="1600" kern="1200" dirty="0"/>
          </a:br>
          <a:r>
            <a:rPr lang="en-US" sz="1600" kern="1200" dirty="0"/>
            <a:t>Loosen clothing;</a:t>
          </a:r>
          <a:br>
            <a:rPr lang="en-US" sz="1600" kern="1200" dirty="0"/>
          </a:br>
          <a:r>
            <a:rPr lang="en-US" sz="1600" kern="1200" dirty="0"/>
            <a:t>Cool body with fan, ice, etc.;</a:t>
          </a:r>
          <a:br>
            <a:rPr lang="en-US" sz="1600" kern="1200" dirty="0"/>
          </a:br>
          <a:r>
            <a:rPr lang="en-US" sz="1600" kern="1200" dirty="0"/>
            <a:t>Do NOT give person anything to drink</a:t>
          </a:r>
        </a:p>
      </dsp:txBody>
      <dsp:txXfrm>
        <a:off x="5607418" y="2500990"/>
        <a:ext cx="2547366" cy="1752150"/>
      </dsp:txXfrm>
    </dsp:sp>
    <dsp:sp modelId="{D76FD64E-FC78-43DC-AEEC-EEF615702338}">
      <dsp:nvSpPr>
        <dsp:cNvPr id="0" name=""/>
        <dsp:cNvSpPr/>
      </dsp:nvSpPr>
      <dsp:spPr>
        <a:xfrm>
          <a:off x="8409522" y="2612855"/>
          <a:ext cx="2547366" cy="152842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Heavy sweating, paleness, muscle cramps, weakness, headache, nausea, vomiting, fainting, weak pulse</a:t>
          </a:r>
        </a:p>
      </dsp:txBody>
      <dsp:txXfrm>
        <a:off x="8409522" y="2612855"/>
        <a:ext cx="2547366" cy="1528420"/>
      </dsp:txXfrm>
    </dsp:sp>
    <dsp:sp modelId="{0CB27838-17ED-4AD3-827A-C9F8A734D7FE}">
      <dsp:nvSpPr>
        <dsp:cNvPr id="0" name=""/>
        <dsp:cNvSpPr/>
      </dsp:nvSpPr>
      <dsp:spPr>
        <a:xfrm>
          <a:off x="3210" y="4507877"/>
          <a:ext cx="2547366" cy="152842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Heat Rash</a:t>
          </a:r>
        </a:p>
      </dsp:txBody>
      <dsp:txXfrm>
        <a:off x="3210" y="4507877"/>
        <a:ext cx="2547366" cy="1528420"/>
      </dsp:txXfrm>
    </dsp:sp>
    <dsp:sp modelId="{1A877726-3FE8-4C9F-A8C7-50000D3814F1}">
      <dsp:nvSpPr>
        <dsp:cNvPr id="0" name=""/>
        <dsp:cNvSpPr/>
      </dsp:nvSpPr>
      <dsp:spPr>
        <a:xfrm>
          <a:off x="2805314" y="4507877"/>
          <a:ext cx="2547366" cy="152842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Muscle pains or spasms in stomach, arms, or legs</a:t>
          </a:r>
          <a:endParaRPr lang="en-US" sz="2000" kern="1200" dirty="0"/>
        </a:p>
      </dsp:txBody>
      <dsp:txXfrm>
        <a:off x="2805314" y="4507877"/>
        <a:ext cx="2547366" cy="1528420"/>
      </dsp:txXfrm>
    </dsp:sp>
    <dsp:sp modelId="{A83ABEF1-35F5-4B3C-9821-CD288B47878E}">
      <dsp:nvSpPr>
        <dsp:cNvPr id="0" name=""/>
        <dsp:cNvSpPr/>
      </dsp:nvSpPr>
      <dsp:spPr>
        <a:xfrm>
          <a:off x="5607418" y="4507877"/>
          <a:ext cx="2547366" cy="152842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Heat Cramp</a:t>
          </a:r>
        </a:p>
      </dsp:txBody>
      <dsp:txXfrm>
        <a:off x="5607418" y="4507877"/>
        <a:ext cx="2547366" cy="1528420"/>
      </dsp:txXfrm>
    </dsp:sp>
    <dsp:sp modelId="{002A08A0-D70F-41DA-8DE2-86D322F0AFEF}">
      <dsp:nvSpPr>
        <dsp:cNvPr id="0" name=""/>
        <dsp:cNvSpPr/>
      </dsp:nvSpPr>
      <dsp:spPr>
        <a:xfrm>
          <a:off x="8409522" y="4507877"/>
          <a:ext cx="2547366" cy="152842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Extremely high body temperature (&lt;104), hot skin with or without sweat, strong rapid pulse, dizziness, confusion, unconsciousness</a:t>
          </a:r>
        </a:p>
      </dsp:txBody>
      <dsp:txXfrm>
        <a:off x="8409522" y="4507877"/>
        <a:ext cx="2547366" cy="15284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F22CC-DEDE-42E8-85B0-762BF9B866CE}">
      <dsp:nvSpPr>
        <dsp:cNvPr id="0" name=""/>
        <dsp:cNvSpPr/>
      </dsp:nvSpPr>
      <dsp:spPr>
        <a:xfrm>
          <a:off x="3210" y="870186"/>
          <a:ext cx="2547366" cy="1528420"/>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Red, itchy skin; small bumps or blisters</a:t>
          </a:r>
        </a:p>
      </dsp:txBody>
      <dsp:txXfrm>
        <a:off x="3210" y="870186"/>
        <a:ext cx="2547366" cy="1528420"/>
      </dsp:txXfrm>
    </dsp:sp>
    <dsp:sp modelId="{8E5D452A-D1B2-41FA-B4B9-F8C0C86E8FBE}">
      <dsp:nvSpPr>
        <dsp:cNvPr id="0" name=""/>
        <dsp:cNvSpPr/>
      </dsp:nvSpPr>
      <dsp:spPr>
        <a:xfrm>
          <a:off x="2805314" y="870186"/>
          <a:ext cx="2547366" cy="1528420"/>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Heat Exhaustion</a:t>
          </a:r>
        </a:p>
      </dsp:txBody>
      <dsp:txXfrm>
        <a:off x="2805314" y="870186"/>
        <a:ext cx="2547366" cy="1528420"/>
      </dsp:txXfrm>
    </dsp:sp>
    <dsp:sp modelId="{BF6EB84E-9A09-4D91-8AB9-49372E8131B2}">
      <dsp:nvSpPr>
        <dsp:cNvPr id="0" name=""/>
        <dsp:cNvSpPr/>
      </dsp:nvSpPr>
      <dsp:spPr>
        <a:xfrm>
          <a:off x="5607418" y="870186"/>
          <a:ext cx="2547366" cy="1528420"/>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Heat Stroke</a:t>
          </a:r>
        </a:p>
      </dsp:txBody>
      <dsp:txXfrm>
        <a:off x="5607418" y="870186"/>
        <a:ext cx="2547366" cy="1528420"/>
      </dsp:txXfrm>
    </dsp:sp>
    <dsp:sp modelId="{45FA5C7F-FED0-4935-806E-59F965C0F519}">
      <dsp:nvSpPr>
        <dsp:cNvPr id="0" name=""/>
        <dsp:cNvSpPr/>
      </dsp:nvSpPr>
      <dsp:spPr>
        <a:xfrm>
          <a:off x="8409522" y="870186"/>
          <a:ext cx="2547366" cy="1528420"/>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Gently dry off skin; </a:t>
          </a:r>
          <a:br>
            <a:rPr lang="en-US" sz="2000" kern="1200" dirty="0"/>
          </a:br>
          <a:r>
            <a:rPr lang="en-US" sz="2000" kern="1200" dirty="0"/>
            <a:t>Apply cold compress on skin</a:t>
          </a:r>
        </a:p>
      </dsp:txBody>
      <dsp:txXfrm>
        <a:off x="8409522" y="870186"/>
        <a:ext cx="2547366" cy="1528420"/>
      </dsp:txXfrm>
    </dsp:sp>
    <dsp:sp modelId="{1DAA934A-343B-4E85-B31E-F1A2E2260429}">
      <dsp:nvSpPr>
        <dsp:cNvPr id="0" name=""/>
        <dsp:cNvSpPr/>
      </dsp:nvSpPr>
      <dsp:spPr>
        <a:xfrm>
          <a:off x="3210" y="2612855"/>
          <a:ext cx="2547366" cy="1528420"/>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Stop physical activity and move to a cooler-air-conditioned space;</a:t>
          </a:r>
          <a:br>
            <a:rPr lang="en-US" sz="1600" kern="1200" dirty="0"/>
          </a:br>
          <a:r>
            <a:rPr lang="en-US" sz="1600" kern="1200" dirty="0"/>
            <a:t>Drink water; </a:t>
          </a:r>
          <a:br>
            <a:rPr lang="en-US" sz="1600" kern="1200" dirty="0"/>
          </a:br>
          <a:r>
            <a:rPr lang="en-US" sz="1600" kern="1200" dirty="0"/>
            <a:t>Seek medical attention if cramps last longer than 1 hour</a:t>
          </a:r>
        </a:p>
      </dsp:txBody>
      <dsp:txXfrm>
        <a:off x="3210" y="2612855"/>
        <a:ext cx="2547366" cy="1528420"/>
      </dsp:txXfrm>
    </dsp:sp>
    <dsp:sp modelId="{43AC67BE-BFE8-424B-913C-DAA67CB1258E}">
      <dsp:nvSpPr>
        <dsp:cNvPr id="0" name=""/>
        <dsp:cNvSpPr/>
      </dsp:nvSpPr>
      <dsp:spPr>
        <a:xfrm>
          <a:off x="2805314" y="2612855"/>
          <a:ext cx="2547366" cy="1528420"/>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a:t>Move to a cooler area, out of the sun; </a:t>
          </a:r>
          <a:br>
            <a:rPr lang="en-US" sz="1800" kern="1200" dirty="0"/>
          </a:br>
          <a:r>
            <a:rPr lang="en-US" sz="1800" kern="1200" dirty="0"/>
            <a:t>Loosen clothing; Drink cool water; Seek medical help if symptoms do not improve</a:t>
          </a:r>
        </a:p>
      </dsp:txBody>
      <dsp:txXfrm>
        <a:off x="2805314" y="2612855"/>
        <a:ext cx="2547366" cy="1528420"/>
      </dsp:txXfrm>
    </dsp:sp>
    <dsp:sp modelId="{D236CC48-EFFD-4176-8868-4A18C1CE7D28}">
      <dsp:nvSpPr>
        <dsp:cNvPr id="0" name=""/>
        <dsp:cNvSpPr/>
      </dsp:nvSpPr>
      <dsp:spPr>
        <a:xfrm>
          <a:off x="5607418" y="2500990"/>
          <a:ext cx="2547366" cy="1752150"/>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Call 911 immediately (delay can be fatal); </a:t>
          </a:r>
          <a:br>
            <a:rPr lang="en-US" sz="1600" kern="1200" dirty="0"/>
          </a:br>
          <a:r>
            <a:rPr lang="en-US" sz="1600" kern="1200" dirty="0"/>
            <a:t>Move individual to cooler, air-conditioned space; </a:t>
          </a:r>
          <a:br>
            <a:rPr lang="en-US" sz="1600" kern="1200" dirty="0"/>
          </a:br>
          <a:r>
            <a:rPr lang="en-US" sz="1600" kern="1200" dirty="0"/>
            <a:t>Loosen clothing;</a:t>
          </a:r>
          <a:br>
            <a:rPr lang="en-US" sz="1600" kern="1200" dirty="0"/>
          </a:br>
          <a:r>
            <a:rPr lang="en-US" sz="1600" kern="1200" dirty="0"/>
            <a:t>Cool body with fan, ice, etc.;</a:t>
          </a:r>
          <a:br>
            <a:rPr lang="en-US" sz="1600" kern="1200" dirty="0"/>
          </a:br>
          <a:r>
            <a:rPr lang="en-US" sz="1600" kern="1200" dirty="0"/>
            <a:t>Do NOT give person anything to drink</a:t>
          </a:r>
        </a:p>
      </dsp:txBody>
      <dsp:txXfrm>
        <a:off x="5607418" y="2500990"/>
        <a:ext cx="2547366" cy="1752150"/>
      </dsp:txXfrm>
    </dsp:sp>
    <dsp:sp modelId="{D76FD64E-FC78-43DC-AEEC-EEF615702338}">
      <dsp:nvSpPr>
        <dsp:cNvPr id="0" name=""/>
        <dsp:cNvSpPr/>
      </dsp:nvSpPr>
      <dsp:spPr>
        <a:xfrm>
          <a:off x="8409522" y="2612855"/>
          <a:ext cx="2547366" cy="1528420"/>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Heavy sweating, paleness, muscle cramps, weakness, headache, nausea, vomiting, fainting, weak pulse</a:t>
          </a:r>
        </a:p>
      </dsp:txBody>
      <dsp:txXfrm>
        <a:off x="8409522" y="2612855"/>
        <a:ext cx="2547366" cy="1528420"/>
      </dsp:txXfrm>
    </dsp:sp>
    <dsp:sp modelId="{0CB27838-17ED-4AD3-827A-C9F8A734D7FE}">
      <dsp:nvSpPr>
        <dsp:cNvPr id="0" name=""/>
        <dsp:cNvSpPr/>
      </dsp:nvSpPr>
      <dsp:spPr>
        <a:xfrm>
          <a:off x="3210" y="4507877"/>
          <a:ext cx="2547366" cy="1528420"/>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Heat Rash</a:t>
          </a:r>
        </a:p>
      </dsp:txBody>
      <dsp:txXfrm>
        <a:off x="3210" y="4507877"/>
        <a:ext cx="2547366" cy="1528420"/>
      </dsp:txXfrm>
    </dsp:sp>
    <dsp:sp modelId="{1A877726-3FE8-4C9F-A8C7-50000D3814F1}">
      <dsp:nvSpPr>
        <dsp:cNvPr id="0" name=""/>
        <dsp:cNvSpPr/>
      </dsp:nvSpPr>
      <dsp:spPr>
        <a:xfrm>
          <a:off x="2805314" y="4507877"/>
          <a:ext cx="2547366" cy="1528420"/>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Muscle pains or spasms in stomach, arms, or legs</a:t>
          </a:r>
          <a:endParaRPr lang="en-US" sz="2000" kern="1200" dirty="0"/>
        </a:p>
      </dsp:txBody>
      <dsp:txXfrm>
        <a:off x="2805314" y="4507877"/>
        <a:ext cx="2547366" cy="1528420"/>
      </dsp:txXfrm>
    </dsp:sp>
    <dsp:sp modelId="{A83ABEF1-35F5-4B3C-9821-CD288B47878E}">
      <dsp:nvSpPr>
        <dsp:cNvPr id="0" name=""/>
        <dsp:cNvSpPr/>
      </dsp:nvSpPr>
      <dsp:spPr>
        <a:xfrm>
          <a:off x="5607418" y="4507877"/>
          <a:ext cx="2547366" cy="1528420"/>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Heat Cramp</a:t>
          </a:r>
        </a:p>
      </dsp:txBody>
      <dsp:txXfrm>
        <a:off x="5607418" y="4507877"/>
        <a:ext cx="2547366" cy="1528420"/>
      </dsp:txXfrm>
    </dsp:sp>
    <dsp:sp modelId="{002A08A0-D70F-41DA-8DE2-86D322F0AFEF}">
      <dsp:nvSpPr>
        <dsp:cNvPr id="0" name=""/>
        <dsp:cNvSpPr/>
      </dsp:nvSpPr>
      <dsp:spPr>
        <a:xfrm>
          <a:off x="8409522" y="4507877"/>
          <a:ext cx="2547366" cy="1528420"/>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Extremely high body temperature (&lt;104), hot skin with or without sweat, strong rapid pulse, dizziness, confusion, unconsciousness</a:t>
          </a:r>
        </a:p>
      </dsp:txBody>
      <dsp:txXfrm>
        <a:off x="8409522" y="4507877"/>
        <a:ext cx="2547366" cy="1528420"/>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4AA53-BB1B-48AF-B7F4-54CC88F57322}"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3FB4B-45CB-421E-B1DD-B5A9CDA38C85}" type="slidenum">
              <a:rPr lang="en-US" smtClean="0"/>
              <a:t>‹#›</a:t>
            </a:fld>
            <a:endParaRPr lang="en-US"/>
          </a:p>
        </p:txBody>
      </p:sp>
    </p:spTree>
    <p:extLst>
      <p:ext uri="{BB962C8B-B14F-4D97-AF65-F5344CB8AC3E}">
        <p14:creationId xmlns:p14="http://schemas.microsoft.com/office/powerpoint/2010/main" val="3762991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mbridgema.gov/-/media/Files/publicworksdepartment/Forestry/treecanopyassessment2020/cambridgetreecanopyassessment20092020_12622.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storymaps.arcgis.com/stories/5907cb7422ad432cae0a6799b41a074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4F3FB4B-45CB-421E-B1DD-B5A9CDA38C85}" type="slidenum">
              <a:rPr lang="en-US" smtClean="0"/>
              <a:t>1</a:t>
            </a:fld>
            <a:endParaRPr lang="en-US"/>
          </a:p>
        </p:txBody>
      </p:sp>
    </p:spTree>
    <p:extLst>
      <p:ext uri="{BB962C8B-B14F-4D97-AF65-F5344CB8AC3E}">
        <p14:creationId xmlns:p14="http://schemas.microsoft.com/office/powerpoint/2010/main" val="232011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to see how influential trees actually are? </a:t>
            </a:r>
          </a:p>
          <a:p>
            <a:r>
              <a:rPr lang="en-US" dirty="0"/>
              <a:t>The 2 images were taken on the same day, at the same time, on 2 different streets. One, with 60% tree canopy and another with &lt;5% tree canopy. What do you think the temperature difference between these two temperatures are? </a:t>
            </a:r>
          </a:p>
          <a:p>
            <a:r>
              <a:rPr lang="en-US" b="1" dirty="0"/>
              <a:t>[Advance animation to reveal answer]</a:t>
            </a:r>
          </a:p>
          <a:p>
            <a:r>
              <a:rPr lang="en-US" b="0" dirty="0"/>
              <a:t>These 2 streets have a 10 degree difference despite being in the same city on the same day and time. Some cities have seen over a 20 degree difference in their hottest and coolest areas! </a:t>
            </a:r>
            <a:endParaRPr lang="en-US" dirty="0"/>
          </a:p>
        </p:txBody>
      </p:sp>
      <p:sp>
        <p:nvSpPr>
          <p:cNvPr id="4" name="Slide Number Placeholder 3"/>
          <p:cNvSpPr>
            <a:spLocks noGrp="1"/>
          </p:cNvSpPr>
          <p:nvPr>
            <p:ph type="sldNum" sz="quarter" idx="5"/>
          </p:nvPr>
        </p:nvSpPr>
        <p:spPr/>
        <p:txBody>
          <a:bodyPr/>
          <a:lstStyle/>
          <a:p>
            <a:fld id="{A4F3FB4B-45CB-421E-B1DD-B5A9CDA38C85}" type="slidenum">
              <a:rPr lang="en-US" smtClean="0"/>
              <a:t>12</a:t>
            </a:fld>
            <a:endParaRPr lang="en-US"/>
          </a:p>
        </p:txBody>
      </p:sp>
    </p:spTree>
    <p:extLst>
      <p:ext uri="{BB962C8B-B14F-4D97-AF65-F5344CB8AC3E}">
        <p14:creationId xmlns:p14="http://schemas.microsoft.com/office/powerpoint/2010/main" val="4116357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We’ve learned what extreme heat is, who is most sensitive to heat, where heat is felt the greatest, and the power of trees. But let’s talk about what some of the impacts of extreme heat are. </a:t>
            </a:r>
          </a:p>
          <a:p>
            <a:endParaRPr lang="en-US" b="0" dirty="0"/>
          </a:p>
          <a:p>
            <a:r>
              <a:rPr lang="en-US" b="0" dirty="0"/>
              <a:t>For example,</a:t>
            </a:r>
          </a:p>
          <a:p>
            <a:r>
              <a:rPr lang="en-US" b="0" dirty="0"/>
              <a:t>- Health: heat can cause direct illness (we’ll get more into these later); longer summers and milder winters are leading to longer allergy seasons, more mosquitos and ticks surviving in a larger area (i.e., increasing the risk for </a:t>
            </a:r>
            <a:r>
              <a:rPr lang="en-US" b="0" dirty="0" err="1"/>
              <a:t>lyme</a:t>
            </a:r>
            <a:r>
              <a:rPr lang="en-US" b="0" dirty="0"/>
              <a:t> disease); mental health impacts; and worsening air pollution which aggravates respiratory illnesses. </a:t>
            </a:r>
          </a:p>
          <a:p>
            <a:r>
              <a:rPr lang="en-US" b="0" dirty="0"/>
              <a:t>- Infrastructure: heat also damages infrastructure like roads and buildings, causing cracks in asphalts; heat can also cause train tracks to buckle, causing more derailments. </a:t>
            </a:r>
          </a:p>
          <a:p>
            <a:r>
              <a:rPr lang="en-US" b="0" dirty="0"/>
              <a:t>- AC: Given the greater need for AC, residents are facing higher energy bills in the summer; this also increases the risk of power outages. </a:t>
            </a:r>
          </a:p>
          <a:p>
            <a:r>
              <a:rPr lang="en-US" b="0" dirty="0"/>
              <a:t>- Drought: Warmer weather can coincide with drought, leading to water shortages which can impact food availability and compromise water quality.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897F6-620B-41A9-B2B2-C1BC04E7CA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849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4 most common heat illnesses are heat rash, heat cramp, heat exhaustion, and heat stroke. </a:t>
            </a:r>
          </a:p>
          <a:p>
            <a:r>
              <a:rPr lang="en-US" dirty="0"/>
              <a:t>[Read the signs/symptoms for the 4 illnesses.]</a:t>
            </a:r>
          </a:p>
        </p:txBody>
      </p:sp>
      <p:sp>
        <p:nvSpPr>
          <p:cNvPr id="4" name="Slide Number Placeholder 3"/>
          <p:cNvSpPr>
            <a:spLocks noGrp="1"/>
          </p:cNvSpPr>
          <p:nvPr>
            <p:ph type="sldNum" sz="quarter" idx="5"/>
          </p:nvPr>
        </p:nvSpPr>
        <p:spPr/>
        <p:txBody>
          <a:bodyPr/>
          <a:lstStyle/>
          <a:p>
            <a:fld id="{A4F3FB4B-45CB-421E-B1DD-B5A9CDA38C85}" type="slidenum">
              <a:rPr lang="en-US" smtClean="0"/>
              <a:t>15</a:t>
            </a:fld>
            <a:endParaRPr lang="en-US"/>
          </a:p>
        </p:txBody>
      </p:sp>
    </p:spTree>
    <p:extLst>
      <p:ext uri="{BB962C8B-B14F-4D97-AF65-F5344CB8AC3E}">
        <p14:creationId xmlns:p14="http://schemas.microsoft.com/office/powerpoint/2010/main" val="4040215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treatment options for the 4 heat illnesses.]</a:t>
            </a:r>
          </a:p>
          <a:p>
            <a:endParaRPr lang="en-US" dirty="0"/>
          </a:p>
          <a:p>
            <a:r>
              <a:rPr lang="en-US" dirty="0"/>
              <a:t>Heat stroke is serious and can be fatal. If someone is having a heat stroke, call 911 and do not give them anything to drink (a </a:t>
            </a:r>
            <a:r>
              <a:rPr lang="en-US" b="0" i="0" dirty="0">
                <a:solidFill>
                  <a:srgbClr val="D1D5DB"/>
                </a:solidFill>
                <a:effectLst/>
                <a:latin typeface="Söhne"/>
              </a:rPr>
              <a:t>person's ability to regulate their body temperature is compromised, and their internal organs may be under stress. In some cases, giving fluids orally can increase the risk of vomiting or aspiration, where fluid enters the lungs instead of the stomach). </a:t>
            </a:r>
            <a:endParaRPr lang="en-US" dirty="0"/>
          </a:p>
        </p:txBody>
      </p:sp>
      <p:sp>
        <p:nvSpPr>
          <p:cNvPr id="4" name="Slide Number Placeholder 3"/>
          <p:cNvSpPr>
            <a:spLocks noGrp="1"/>
          </p:cNvSpPr>
          <p:nvPr>
            <p:ph type="sldNum" sz="quarter" idx="5"/>
          </p:nvPr>
        </p:nvSpPr>
        <p:spPr/>
        <p:txBody>
          <a:bodyPr/>
          <a:lstStyle/>
          <a:p>
            <a:fld id="{A4F3FB4B-45CB-421E-B1DD-B5A9CDA38C85}" type="slidenum">
              <a:rPr lang="en-US" smtClean="0"/>
              <a:t>16</a:t>
            </a:fld>
            <a:endParaRPr lang="en-US"/>
          </a:p>
        </p:txBody>
      </p:sp>
    </p:spTree>
    <p:extLst>
      <p:ext uri="{BB962C8B-B14F-4D97-AF65-F5344CB8AC3E}">
        <p14:creationId xmlns:p14="http://schemas.microsoft.com/office/powerpoint/2010/main" val="2273067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practice, let’s play a matching card game. We have to match the heat illness name, to its symptom and treatment. </a:t>
            </a:r>
          </a:p>
        </p:txBody>
      </p:sp>
      <p:sp>
        <p:nvSpPr>
          <p:cNvPr id="4" name="Slide Number Placeholder 3"/>
          <p:cNvSpPr>
            <a:spLocks noGrp="1"/>
          </p:cNvSpPr>
          <p:nvPr>
            <p:ph type="sldNum" sz="quarter" idx="5"/>
          </p:nvPr>
        </p:nvSpPr>
        <p:spPr/>
        <p:txBody>
          <a:bodyPr/>
          <a:lstStyle/>
          <a:p>
            <a:fld id="{A4F3FB4B-45CB-421E-B1DD-B5A9CDA38C85}" type="slidenum">
              <a:rPr lang="en-US" smtClean="0"/>
              <a:t>17</a:t>
            </a:fld>
            <a:endParaRPr lang="en-US"/>
          </a:p>
        </p:txBody>
      </p:sp>
    </p:spTree>
    <p:extLst>
      <p:ext uri="{BB962C8B-B14F-4D97-AF65-F5344CB8AC3E}">
        <p14:creationId xmlns:p14="http://schemas.microsoft.com/office/powerpoint/2010/main" val="428456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1D5DB"/>
                </a:solidFill>
                <a:effectLst/>
                <a:latin typeface="Söhne"/>
              </a:rPr>
              <a:t>Matching game results. </a:t>
            </a:r>
          </a:p>
          <a:p>
            <a:endParaRPr lang="en-US" dirty="0"/>
          </a:p>
        </p:txBody>
      </p:sp>
      <p:sp>
        <p:nvSpPr>
          <p:cNvPr id="4" name="Slide Number Placeholder 3"/>
          <p:cNvSpPr>
            <a:spLocks noGrp="1"/>
          </p:cNvSpPr>
          <p:nvPr>
            <p:ph type="sldNum" sz="quarter" idx="5"/>
          </p:nvPr>
        </p:nvSpPr>
        <p:spPr/>
        <p:txBody>
          <a:bodyPr/>
          <a:lstStyle/>
          <a:p>
            <a:fld id="{A4F3FB4B-45CB-421E-B1DD-B5A9CDA38C85}" type="slidenum">
              <a:rPr lang="en-US" smtClean="0"/>
              <a:t>18</a:t>
            </a:fld>
            <a:endParaRPr lang="en-US"/>
          </a:p>
        </p:txBody>
      </p:sp>
    </p:spTree>
    <p:extLst>
      <p:ext uri="{BB962C8B-B14F-4D97-AF65-F5344CB8AC3E}">
        <p14:creationId xmlns:p14="http://schemas.microsoft.com/office/powerpoint/2010/main" val="2843803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tips individuals can do to stay cool and safe during periods of extreme heat. </a:t>
            </a:r>
          </a:p>
        </p:txBody>
      </p:sp>
      <p:sp>
        <p:nvSpPr>
          <p:cNvPr id="4" name="Slide Number Placeholder 3"/>
          <p:cNvSpPr>
            <a:spLocks noGrp="1"/>
          </p:cNvSpPr>
          <p:nvPr>
            <p:ph type="sldNum" sz="quarter" idx="5"/>
          </p:nvPr>
        </p:nvSpPr>
        <p:spPr/>
        <p:txBody>
          <a:bodyPr/>
          <a:lstStyle/>
          <a:p>
            <a:fld id="{A4F3FB4B-45CB-421E-B1DD-B5A9CDA38C85}" type="slidenum">
              <a:rPr lang="en-US" smtClean="0"/>
              <a:t>20</a:t>
            </a:fld>
            <a:endParaRPr lang="en-US"/>
          </a:p>
        </p:txBody>
      </p:sp>
    </p:spTree>
    <p:extLst>
      <p:ext uri="{BB962C8B-B14F-4D97-AF65-F5344CB8AC3E}">
        <p14:creationId xmlns:p14="http://schemas.microsoft.com/office/powerpoint/2010/main" val="4134611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slide of what [CITY/TOWN] is doing about extreme heat. </a:t>
            </a:r>
          </a:p>
        </p:txBody>
      </p:sp>
      <p:sp>
        <p:nvSpPr>
          <p:cNvPr id="4" name="Slide Number Placeholder 3"/>
          <p:cNvSpPr>
            <a:spLocks noGrp="1"/>
          </p:cNvSpPr>
          <p:nvPr>
            <p:ph type="sldNum" sz="quarter" idx="5"/>
          </p:nvPr>
        </p:nvSpPr>
        <p:spPr/>
        <p:txBody>
          <a:bodyPr/>
          <a:lstStyle/>
          <a:p>
            <a:fld id="{A4F3FB4B-45CB-421E-B1DD-B5A9CDA38C85}" type="slidenum">
              <a:rPr lang="en-US" smtClean="0"/>
              <a:t>22</a:t>
            </a:fld>
            <a:endParaRPr lang="en-US"/>
          </a:p>
        </p:txBody>
      </p:sp>
    </p:spTree>
    <p:extLst>
      <p:ext uri="{BB962C8B-B14F-4D97-AF65-F5344CB8AC3E}">
        <p14:creationId xmlns:p14="http://schemas.microsoft.com/office/powerpoint/2010/main" val="1185118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slide of what [CITY/TOWN] is doing about extreme heat. </a:t>
            </a:r>
          </a:p>
          <a:p>
            <a:endParaRPr lang="en-US" dirty="0"/>
          </a:p>
        </p:txBody>
      </p:sp>
      <p:sp>
        <p:nvSpPr>
          <p:cNvPr id="4" name="Slide Number Placeholder 3"/>
          <p:cNvSpPr>
            <a:spLocks noGrp="1"/>
          </p:cNvSpPr>
          <p:nvPr>
            <p:ph type="sldNum" sz="quarter" idx="5"/>
          </p:nvPr>
        </p:nvSpPr>
        <p:spPr/>
        <p:txBody>
          <a:bodyPr/>
          <a:lstStyle/>
          <a:p>
            <a:fld id="{A4F3FB4B-45CB-421E-B1DD-B5A9CDA38C85}" type="slidenum">
              <a:rPr lang="en-US" smtClean="0"/>
              <a:t>23</a:t>
            </a:fld>
            <a:endParaRPr lang="en-US"/>
          </a:p>
        </p:txBody>
      </p:sp>
    </p:spTree>
    <p:extLst>
      <p:ext uri="{BB962C8B-B14F-4D97-AF65-F5344CB8AC3E}">
        <p14:creationId xmlns:p14="http://schemas.microsoft.com/office/powerpoint/2010/main" val="355682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slide of what [CITY/TOWN] is doing about extreme heat. </a:t>
            </a:r>
          </a:p>
          <a:p>
            <a:endParaRPr lang="en-US" dirty="0"/>
          </a:p>
        </p:txBody>
      </p:sp>
      <p:sp>
        <p:nvSpPr>
          <p:cNvPr id="4" name="Slide Number Placeholder 3"/>
          <p:cNvSpPr>
            <a:spLocks noGrp="1"/>
          </p:cNvSpPr>
          <p:nvPr>
            <p:ph type="sldNum" sz="quarter" idx="5"/>
          </p:nvPr>
        </p:nvSpPr>
        <p:spPr/>
        <p:txBody>
          <a:bodyPr/>
          <a:lstStyle/>
          <a:p>
            <a:fld id="{A4F3FB4B-45CB-421E-B1DD-B5A9CDA38C85}" type="slidenum">
              <a:rPr lang="en-US" smtClean="0"/>
              <a:t>24</a:t>
            </a:fld>
            <a:endParaRPr lang="en-US"/>
          </a:p>
        </p:txBody>
      </p:sp>
    </p:spTree>
    <p:extLst>
      <p:ext uri="{BB962C8B-B14F-4D97-AF65-F5344CB8AC3E}">
        <p14:creationId xmlns:p14="http://schemas.microsoft.com/office/powerpoint/2010/main" val="1830378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a heat wave, there is less cooling that happens at night, which prolongs the heat stress.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Continuous heat days, with little nighttime cooling, causes cumulative impacts of prolonged heat exposure (e.g., consider the impacts of extreme heat on the 2</a:t>
            </a:r>
            <a:r>
              <a:rPr lang="en-US" baseline="30000" dirty="0"/>
              <a:t>nd</a:t>
            </a:r>
            <a:r>
              <a:rPr lang="en-US" dirty="0"/>
              <a:t> day of a heat wave vs the 8</a:t>
            </a:r>
            <a:r>
              <a:rPr lang="en-US" baseline="30000" dirty="0"/>
              <a:t>th</a:t>
            </a:r>
            <a:r>
              <a:rPr lang="en-US" dirty="0"/>
              <a:t>). </a:t>
            </a:r>
          </a:p>
          <a:p>
            <a:endParaRPr lang="en-US" dirty="0"/>
          </a:p>
        </p:txBody>
      </p:sp>
      <p:sp>
        <p:nvSpPr>
          <p:cNvPr id="4" name="Slide Number Placeholder 3"/>
          <p:cNvSpPr>
            <a:spLocks noGrp="1"/>
          </p:cNvSpPr>
          <p:nvPr>
            <p:ph type="sldNum" sz="quarter" idx="5"/>
          </p:nvPr>
        </p:nvSpPr>
        <p:spPr/>
        <p:txBody>
          <a:bodyPr/>
          <a:lstStyle/>
          <a:p>
            <a:fld id="{A4F3FB4B-45CB-421E-B1DD-B5A9CDA38C85}" type="slidenum">
              <a:rPr lang="en-US" smtClean="0"/>
              <a:t>4</a:t>
            </a:fld>
            <a:endParaRPr lang="en-US"/>
          </a:p>
        </p:txBody>
      </p:sp>
    </p:spTree>
    <p:extLst>
      <p:ext uri="{BB962C8B-B14F-4D97-AF65-F5344CB8AC3E}">
        <p14:creationId xmlns:p14="http://schemas.microsoft.com/office/powerpoint/2010/main" val="1095437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at 1:03, end at 6:10 for overview of resilience hub. </a:t>
            </a:r>
          </a:p>
        </p:txBody>
      </p:sp>
      <p:sp>
        <p:nvSpPr>
          <p:cNvPr id="4" name="Slide Number Placeholder 3"/>
          <p:cNvSpPr>
            <a:spLocks noGrp="1"/>
          </p:cNvSpPr>
          <p:nvPr>
            <p:ph type="sldNum" sz="quarter" idx="5"/>
          </p:nvPr>
        </p:nvSpPr>
        <p:spPr/>
        <p:txBody>
          <a:bodyPr/>
          <a:lstStyle/>
          <a:p>
            <a:fld id="{A4F3FB4B-45CB-421E-B1DD-B5A9CDA38C85}" type="slidenum">
              <a:rPr lang="en-US" smtClean="0"/>
              <a:t>25</a:t>
            </a:fld>
            <a:endParaRPr lang="en-US"/>
          </a:p>
        </p:txBody>
      </p:sp>
    </p:spTree>
    <p:extLst>
      <p:ext uri="{BB962C8B-B14F-4D97-AF65-F5344CB8AC3E}">
        <p14:creationId xmlns:p14="http://schemas.microsoft.com/office/powerpoint/2010/main" val="2209610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3FB4B-45CB-421E-B1DD-B5A9CDA38C85}" type="slidenum">
              <a:rPr lang="en-US" smtClean="0"/>
              <a:t>28</a:t>
            </a:fld>
            <a:endParaRPr lang="en-US"/>
          </a:p>
        </p:txBody>
      </p:sp>
    </p:spTree>
    <p:extLst>
      <p:ext uri="{BB962C8B-B14F-4D97-AF65-F5344CB8AC3E}">
        <p14:creationId xmlns:p14="http://schemas.microsoft.com/office/powerpoint/2010/main" val="205362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care about extreme heat because it is the greatest cause of climate-related deaths, more than flooding, hurricanes, and tornadoes. A majority of these deaths are preventable with proper education and care. </a:t>
            </a:r>
          </a:p>
          <a:p>
            <a:endParaRPr lang="en-US" dirty="0"/>
          </a:p>
          <a:p>
            <a:r>
              <a:rPr lang="en-US" dirty="0"/>
              <a:t>Worrisomely, heat waves are becoming more frequent, more severe, and longer lasting as a result of climate change. For example, we are projecting the # of days above X degrees F to increase from Y to Z by YYYY. (Cambridge example: we are projecting the # of days above 90 degrees F to increase from 10 days per year historical average to 29 by 2030, approximately tripling). </a:t>
            </a:r>
          </a:p>
          <a:p>
            <a:endParaRPr lang="en-US" dirty="0"/>
          </a:p>
          <a:p>
            <a:r>
              <a:rPr lang="en-US" dirty="0"/>
              <a:t>This is why it is crucial for people and local governments to take appropriate action now to stay cool and safe.</a:t>
            </a:r>
          </a:p>
        </p:txBody>
      </p:sp>
      <p:sp>
        <p:nvSpPr>
          <p:cNvPr id="4" name="Slide Number Placeholder 3"/>
          <p:cNvSpPr>
            <a:spLocks noGrp="1"/>
          </p:cNvSpPr>
          <p:nvPr>
            <p:ph type="sldNum" sz="quarter" idx="5"/>
          </p:nvPr>
        </p:nvSpPr>
        <p:spPr/>
        <p:txBody>
          <a:bodyPr/>
          <a:lstStyle/>
          <a:p>
            <a:fld id="{A4F3FB4B-45CB-421E-B1DD-B5A9CDA38C85}" type="slidenum">
              <a:rPr lang="en-US" smtClean="0"/>
              <a:t>5</a:t>
            </a:fld>
            <a:endParaRPr lang="en-US"/>
          </a:p>
        </p:txBody>
      </p:sp>
    </p:spTree>
    <p:extLst>
      <p:ext uri="{BB962C8B-B14F-4D97-AF65-F5344CB8AC3E}">
        <p14:creationId xmlns:p14="http://schemas.microsoft.com/office/powerpoint/2010/main" val="2403403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Extreme heat can be tricky because we tend to think of heat as the current temperature, when we should be thinking of it as the heat index, or the “feels like” temperature. The heat index incorporates the relative humidity, which is important because humid days can substantially worsen the perception of extreme heat. </a:t>
            </a:r>
          </a:p>
          <a:p>
            <a:endParaRPr lang="en-US" dirty="0"/>
          </a:p>
          <a:p>
            <a:r>
              <a:rPr lang="en-US" dirty="0"/>
              <a:t>To calculate the heat index, check the weather for the temperature and humidity, and line them up on the chart displayed to determine the heat index. For example, a 90 degree F day with a humidity of 70% produces a heat index of 105. </a:t>
            </a:r>
          </a:p>
          <a:p>
            <a:endParaRPr lang="en-US" dirty="0"/>
          </a:p>
          <a:p>
            <a:r>
              <a:rPr lang="en-US" dirty="0"/>
              <a:t>Studies have shown that a sustained increase of internal body temperatures reaching 104 degrees can lead to heat stroke and death (orange and red numbers).</a:t>
            </a:r>
          </a:p>
          <a:p>
            <a:endParaRPr lang="en-US" dirty="0"/>
          </a:p>
        </p:txBody>
      </p:sp>
      <p:sp>
        <p:nvSpPr>
          <p:cNvPr id="4" name="Slide Number Placeholder 3"/>
          <p:cNvSpPr>
            <a:spLocks noGrp="1"/>
          </p:cNvSpPr>
          <p:nvPr>
            <p:ph type="sldNum" sz="quarter" idx="5"/>
          </p:nvPr>
        </p:nvSpPr>
        <p:spPr/>
        <p:txBody>
          <a:bodyPr/>
          <a:lstStyle/>
          <a:p>
            <a:fld id="{A4F3FB4B-45CB-421E-B1DD-B5A9CDA38C85}" type="slidenum">
              <a:rPr lang="en-US" smtClean="0"/>
              <a:t>6</a:t>
            </a:fld>
            <a:endParaRPr lang="en-US"/>
          </a:p>
        </p:txBody>
      </p:sp>
    </p:spTree>
    <p:extLst>
      <p:ext uri="{BB962C8B-B14F-4D97-AF65-F5344CB8AC3E}">
        <p14:creationId xmlns:p14="http://schemas.microsoft.com/office/powerpoint/2010/main" val="1434472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practice using the heat index. What is the heat index for a 92-degree F day with 45% humidity? </a:t>
            </a:r>
          </a:p>
          <a:p>
            <a:endParaRPr lang="en-US" dirty="0"/>
          </a:p>
          <a:p>
            <a:endParaRPr lang="en-US" dirty="0"/>
          </a:p>
        </p:txBody>
      </p:sp>
      <p:sp>
        <p:nvSpPr>
          <p:cNvPr id="4" name="Slide Number Placeholder 3"/>
          <p:cNvSpPr>
            <a:spLocks noGrp="1"/>
          </p:cNvSpPr>
          <p:nvPr>
            <p:ph type="sldNum" sz="quarter" idx="5"/>
          </p:nvPr>
        </p:nvSpPr>
        <p:spPr/>
        <p:txBody>
          <a:bodyPr/>
          <a:lstStyle/>
          <a:p>
            <a:fld id="{A4F3FB4B-45CB-421E-B1DD-B5A9CDA38C85}" type="slidenum">
              <a:rPr lang="en-US" smtClean="0"/>
              <a:t>7</a:t>
            </a:fld>
            <a:endParaRPr lang="en-US"/>
          </a:p>
        </p:txBody>
      </p:sp>
    </p:spTree>
    <p:extLst>
      <p:ext uri="{BB962C8B-B14F-4D97-AF65-F5344CB8AC3E}">
        <p14:creationId xmlns:p14="http://schemas.microsoft.com/office/powerpoint/2010/main" val="409384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extreme heat, it’s time to talk about heat vulnerability. Vulnerability is a function of heat sensitivity, heat exposure, and one’s ability to cope. </a:t>
            </a:r>
          </a:p>
          <a:p>
            <a:endParaRPr lang="en-US" dirty="0"/>
          </a:p>
          <a:p>
            <a:r>
              <a:rPr lang="en-US" dirty="0"/>
              <a:t>Heat sensitivity is influenced by who you are and what you do (for example, older adults and people who work outdoors are more sensitive to extreme heat). Heat exposure is a product of where you are located (for example, some neighborhoods are hotter due to the urban heat island effect, lack of trees, etc.). Heat Sensitivity and Heat Exposure increase or worsen heat vulnerability. Ability to Cope, however, can lessen your vulnerability by protecting you from extreme heat. For example, a home with central AC is better “able to cope” with extreme heat, than one that does not. </a:t>
            </a:r>
          </a:p>
          <a:p>
            <a:endParaRPr lang="en-US" dirty="0"/>
          </a:p>
          <a:p>
            <a:r>
              <a:rPr lang="en-US" dirty="0"/>
              <a:t>To reduce your vulnerability to extreme heat, one can either reduce exposure/sensitivity AND/OR increase ability to cope. </a:t>
            </a:r>
          </a:p>
        </p:txBody>
      </p:sp>
      <p:sp>
        <p:nvSpPr>
          <p:cNvPr id="4" name="Slide Number Placeholder 3"/>
          <p:cNvSpPr>
            <a:spLocks noGrp="1"/>
          </p:cNvSpPr>
          <p:nvPr>
            <p:ph type="sldNum" sz="quarter" idx="5"/>
          </p:nvPr>
        </p:nvSpPr>
        <p:spPr/>
        <p:txBody>
          <a:bodyPr/>
          <a:lstStyle/>
          <a:p>
            <a:fld id="{A4F3FB4B-45CB-421E-B1DD-B5A9CDA38C85}" type="slidenum">
              <a:rPr lang="en-US" smtClean="0"/>
              <a:t>8</a:t>
            </a:fld>
            <a:endParaRPr lang="en-US"/>
          </a:p>
        </p:txBody>
      </p:sp>
    </p:spTree>
    <p:extLst>
      <p:ext uri="{BB962C8B-B14F-4D97-AF65-F5344CB8AC3E}">
        <p14:creationId xmlns:p14="http://schemas.microsoft.com/office/powerpoint/2010/main" val="3723987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single person is sensitive to extreme heat, but some people are more sensitive. The boxes on this slide indicate certain characteristics or behaviors that may cause someone to be more heat sensitive. </a:t>
            </a:r>
          </a:p>
          <a:p>
            <a:endParaRPr lang="en-US" dirty="0"/>
          </a:p>
          <a:p>
            <a:r>
              <a:rPr lang="en-US" dirty="0"/>
              <a:t>Pick 3 boxes on the screen. Why do you think this characteristic/behavior makes someone more sensitive to extreme heat? Are you surprised by any of these? </a:t>
            </a:r>
          </a:p>
        </p:txBody>
      </p:sp>
      <p:sp>
        <p:nvSpPr>
          <p:cNvPr id="4" name="Slide Number Placeholder 3"/>
          <p:cNvSpPr>
            <a:spLocks noGrp="1"/>
          </p:cNvSpPr>
          <p:nvPr>
            <p:ph type="sldNum" sz="quarter" idx="5"/>
          </p:nvPr>
        </p:nvSpPr>
        <p:spPr/>
        <p:txBody>
          <a:bodyPr/>
          <a:lstStyle/>
          <a:p>
            <a:fld id="{A4F3FB4B-45CB-421E-B1DD-B5A9CDA38C85}" type="slidenum">
              <a:rPr lang="en-US" smtClean="0"/>
              <a:t>9</a:t>
            </a:fld>
            <a:endParaRPr lang="en-US"/>
          </a:p>
        </p:txBody>
      </p:sp>
    </p:spTree>
    <p:extLst>
      <p:ext uri="{BB962C8B-B14F-4D97-AF65-F5344CB8AC3E}">
        <p14:creationId xmlns:p14="http://schemas.microsoft.com/office/powerpoint/2010/main" val="338997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same way certain people are more sensitive to heat, certain locations are most exposed to heat too. Certain factors, like more impervious pavement (buildings, sidewalks, roads, etc.) and fewer trees, can make a neighborhood hotter. That is why dense urban centers tend to be hotter than their rural surroundings (this is the urban heat island effect). </a:t>
            </a:r>
          </a:p>
        </p:txBody>
      </p:sp>
      <p:sp>
        <p:nvSpPr>
          <p:cNvPr id="4" name="Slide Number Placeholder 3"/>
          <p:cNvSpPr>
            <a:spLocks noGrp="1"/>
          </p:cNvSpPr>
          <p:nvPr>
            <p:ph type="sldNum" sz="quarter" idx="5"/>
          </p:nvPr>
        </p:nvSpPr>
        <p:spPr/>
        <p:txBody>
          <a:bodyPr/>
          <a:lstStyle/>
          <a:p>
            <a:fld id="{A4F3FB4B-45CB-421E-B1DD-B5A9CDA38C85}" type="slidenum">
              <a:rPr lang="en-US" smtClean="0"/>
              <a:t>10</a:t>
            </a:fld>
            <a:endParaRPr lang="en-US"/>
          </a:p>
        </p:txBody>
      </p:sp>
    </p:spTree>
    <p:extLst>
      <p:ext uri="{BB962C8B-B14F-4D97-AF65-F5344CB8AC3E}">
        <p14:creationId xmlns:p14="http://schemas.microsoft.com/office/powerpoint/2010/main" val="286743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Trees play an important role in how hot a neighborhood feels. </a:t>
            </a:r>
          </a:p>
          <a:p>
            <a:r>
              <a:rPr lang="en-US" dirty="0"/>
              <a:t>Using the City of Cambridge as an example, you can see how the 5 hottest areas in the City (circled in blue on the map on the right) also have the least amount of tree canopy cover. Similarly, the regions with highest tree canopy cover are cooler. </a:t>
            </a:r>
          </a:p>
          <a:p>
            <a:endParaRPr lang="en-US" dirty="0"/>
          </a:p>
          <a:p>
            <a:endParaRPr lang="en-US" dirty="0"/>
          </a:p>
          <a:p>
            <a:endParaRPr lang="en-US" dirty="0"/>
          </a:p>
          <a:p>
            <a:r>
              <a:rPr lang="en-US" dirty="0"/>
              <a:t>Photo cred 1: </a:t>
            </a:r>
            <a:r>
              <a:rPr lang="en-US" dirty="0">
                <a:hlinkClick r:id="rId3"/>
              </a:rPr>
              <a:t>Cambridge Tree Canopy Assessment 2009-2020 (cambridgema.gov)</a:t>
            </a:r>
            <a:endParaRPr lang="en-US" dirty="0"/>
          </a:p>
          <a:p>
            <a:endParaRPr lang="en-US" b="0" i="1" dirty="0">
              <a:solidFill>
                <a:srgbClr val="0EC2DB"/>
              </a:solidFill>
              <a:effectLst/>
              <a:latin typeface="Basic Commercial"/>
            </a:endParaRPr>
          </a:p>
          <a:p>
            <a:r>
              <a:rPr lang="en-US" b="0" i="0" dirty="0">
                <a:solidFill>
                  <a:srgbClr val="0EC2DB"/>
                </a:solidFill>
                <a:effectLst/>
                <a:latin typeface="Basic Commercial"/>
              </a:rPr>
              <a:t>Photo cred 2: This map shows the estimated ambient air temperature adjusted for 2018 tree canopy, impervious and cool roof conditions on a 90-degree day. The circles highlight areas that exceed ambient air temperatures of 100 degrees. </a:t>
            </a:r>
            <a:r>
              <a:rPr lang="en-US" dirty="0">
                <a:hlinkClick r:id="rId4"/>
              </a:rPr>
              <a:t>HEAT STRATEGIES (arcgis.com)</a:t>
            </a:r>
            <a:endParaRPr lang="en-US" i="0" dirty="0"/>
          </a:p>
        </p:txBody>
      </p:sp>
      <p:sp>
        <p:nvSpPr>
          <p:cNvPr id="4" name="Slide Number Placeholder 3"/>
          <p:cNvSpPr>
            <a:spLocks noGrp="1"/>
          </p:cNvSpPr>
          <p:nvPr>
            <p:ph type="sldNum" sz="quarter" idx="5"/>
          </p:nvPr>
        </p:nvSpPr>
        <p:spPr/>
        <p:txBody>
          <a:bodyPr/>
          <a:lstStyle/>
          <a:p>
            <a:fld id="{A4F3FB4B-45CB-421E-B1DD-B5A9CDA38C85}" type="slidenum">
              <a:rPr lang="en-US" smtClean="0"/>
              <a:t>11</a:t>
            </a:fld>
            <a:endParaRPr lang="en-US"/>
          </a:p>
        </p:txBody>
      </p:sp>
    </p:spTree>
    <p:extLst>
      <p:ext uri="{BB962C8B-B14F-4D97-AF65-F5344CB8AC3E}">
        <p14:creationId xmlns:p14="http://schemas.microsoft.com/office/powerpoint/2010/main" val="3316586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E4F8D3-D2AD-4100-D831-9F2E2C685A68}"/>
              </a:ext>
            </a:extLst>
          </p:cNvPr>
          <p:cNvSpPr/>
          <p:nvPr userDrawn="1"/>
        </p:nvSpPr>
        <p:spPr>
          <a:xfrm flipH="1">
            <a:off x="2105246" y="0"/>
            <a:ext cx="10086751" cy="6858000"/>
          </a:xfrm>
          <a:prstGeom prst="rect">
            <a:avLst/>
          </a:prstGeom>
          <a:solidFill>
            <a:srgbClr val="0072B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0072B9"/>
              </a:solidFill>
            </a:endParaRPr>
          </a:p>
        </p:txBody>
      </p:sp>
      <p:sp>
        <p:nvSpPr>
          <p:cNvPr id="2" name="Title 1">
            <a:extLst>
              <a:ext uri="{FF2B5EF4-FFF2-40B4-BE49-F238E27FC236}">
                <a16:creationId xmlns:a16="http://schemas.microsoft.com/office/drawing/2014/main" id="{06EAD5EC-0478-F8E2-0E48-BE0C1E111B59}"/>
              </a:ext>
            </a:extLst>
          </p:cNvPr>
          <p:cNvSpPr>
            <a:spLocks noGrp="1"/>
          </p:cNvSpPr>
          <p:nvPr>
            <p:ph type="ctrTitle"/>
          </p:nvPr>
        </p:nvSpPr>
        <p:spPr>
          <a:xfrm>
            <a:off x="2902688" y="1122363"/>
            <a:ext cx="86868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32233A-AA67-22E1-3EBB-1AFF84739440}"/>
              </a:ext>
            </a:extLst>
          </p:cNvPr>
          <p:cNvSpPr>
            <a:spLocks noGrp="1"/>
          </p:cNvSpPr>
          <p:nvPr>
            <p:ph type="subTitle" idx="1"/>
          </p:nvPr>
        </p:nvSpPr>
        <p:spPr>
          <a:xfrm>
            <a:off x="2902687" y="3602038"/>
            <a:ext cx="8686799" cy="1655762"/>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A blue and black logo&#10;&#10;Description automatically generated with low confidence">
            <a:extLst>
              <a:ext uri="{FF2B5EF4-FFF2-40B4-BE49-F238E27FC236}">
                <a16:creationId xmlns:a16="http://schemas.microsoft.com/office/drawing/2014/main" id="{CC9BE1DC-8B11-026C-8442-D3595BC42A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470" y="5608041"/>
            <a:ext cx="3028950" cy="1514475"/>
          </a:xfrm>
          <a:prstGeom prst="rect">
            <a:avLst/>
          </a:prstGeom>
        </p:spPr>
      </p:pic>
      <p:pic>
        <p:nvPicPr>
          <p:cNvPr id="17" name="Picture 16" descr="A black and white logo with a map&#10;&#10;Description automatically generated with low confidence">
            <a:extLst>
              <a:ext uri="{FF2B5EF4-FFF2-40B4-BE49-F238E27FC236}">
                <a16:creationId xmlns:a16="http://schemas.microsoft.com/office/drawing/2014/main" id="{528E610B-D515-D041-D030-FD098B3763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0026" y="5993813"/>
            <a:ext cx="1350781" cy="742929"/>
          </a:xfrm>
          <a:prstGeom prst="rect">
            <a:avLst/>
          </a:prstGeom>
        </p:spPr>
      </p:pic>
      <p:sp>
        <p:nvSpPr>
          <p:cNvPr id="21" name="Isosceles Triangle 20">
            <a:extLst>
              <a:ext uri="{FF2B5EF4-FFF2-40B4-BE49-F238E27FC236}">
                <a16:creationId xmlns:a16="http://schemas.microsoft.com/office/drawing/2014/main" id="{C40143ED-B00E-1F1C-CB9E-485A79E1CBE9}"/>
              </a:ext>
            </a:extLst>
          </p:cNvPr>
          <p:cNvSpPr/>
          <p:nvPr userDrawn="1"/>
        </p:nvSpPr>
        <p:spPr>
          <a:xfrm rot="5400000">
            <a:off x="1637397" y="1908039"/>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44831B7D-749F-9DB5-60A8-55BCA5BEE08D}"/>
              </a:ext>
            </a:extLst>
          </p:cNvPr>
          <p:cNvSpPr/>
          <p:nvPr userDrawn="1"/>
        </p:nvSpPr>
        <p:spPr>
          <a:xfrm rot="5400000">
            <a:off x="2514290" y="2005231"/>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49010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3F2C8C-11F9-AC5B-3286-6FD1C64EDBF2}"/>
              </a:ext>
            </a:extLst>
          </p:cNvPr>
          <p:cNvSpPr/>
          <p:nvPr userDrawn="1"/>
        </p:nvSpPr>
        <p:spPr>
          <a:xfrm>
            <a:off x="372139" y="365124"/>
            <a:ext cx="11483163" cy="5811839"/>
          </a:xfrm>
          <a:prstGeom prst="rect">
            <a:avLst/>
          </a:prstGeom>
          <a:noFill/>
          <a:ln w="5715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2C713-A0B6-13F2-8D3E-E23AA63988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5C15B5-464B-7321-C425-2F36F1A6A452}"/>
              </a:ext>
            </a:extLst>
          </p:cNvPr>
          <p:cNvSpPr>
            <a:spLocks noGrp="1"/>
          </p:cNvSpPr>
          <p:nvPr>
            <p:ph type="body" orient="vert" idx="1"/>
          </p:nvPr>
        </p:nvSpPr>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E5AB658-89DB-D62C-7E44-9A338134C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2FE8A7-9913-0F2F-24EF-9D285AA41789}"/>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365037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59F608F-2294-4334-6FFC-66A1ECA3B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9F8C02B-F213-420D-FD74-42FB91237395}"/>
              </a:ext>
            </a:extLst>
          </p:cNvPr>
          <p:cNvSpPr>
            <a:spLocks noGrp="1"/>
          </p:cNvSpPr>
          <p:nvPr>
            <p:ph type="sldNum" sz="quarter" idx="12"/>
          </p:nvPr>
        </p:nvSpPr>
        <p:spPr/>
        <p:txBody>
          <a:bodyPr/>
          <a:lstStyle/>
          <a:p>
            <a:fld id="{A369C6C0-0DC4-44C4-B8BB-8CC4BD6D1597}" type="slidenum">
              <a:rPr lang="en-US" smtClean="0"/>
              <a:t>‹#›</a:t>
            </a:fld>
            <a:endParaRPr lang="en-US"/>
          </a:p>
        </p:txBody>
      </p:sp>
      <p:sp>
        <p:nvSpPr>
          <p:cNvPr id="5" name="Rectangle 4">
            <a:extLst>
              <a:ext uri="{FF2B5EF4-FFF2-40B4-BE49-F238E27FC236}">
                <a16:creationId xmlns:a16="http://schemas.microsoft.com/office/drawing/2014/main" id="{15A5E74B-3C91-DF05-1ABF-6EA6C9073B48}"/>
              </a:ext>
            </a:extLst>
          </p:cNvPr>
          <p:cNvSpPr/>
          <p:nvPr userDrawn="1"/>
        </p:nvSpPr>
        <p:spPr>
          <a:xfrm>
            <a:off x="1" y="0"/>
            <a:ext cx="12192000" cy="5964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295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9C06-075A-20D2-61B5-4C02ED2BD9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8F8B69-31C2-731E-8593-3286E790AE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AA1B1-01F5-E5CD-D087-367C3730F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63C67FE-4758-3429-DB47-47F8FF55B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EBE66D9-3A07-89D0-3BC4-EFA221626EE1}"/>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1006106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95CC-B2F0-7E32-3118-39920CBB8A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3735D7-A2D3-84CE-34E4-F321E3D94E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61BBF-818D-0640-7D0A-B6BA3FA3C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F8BC4C4-7FC4-31D2-1CD0-D454722D1F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2C8DBA-118D-1310-48C2-F0F7EE289D85}"/>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2493533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30E98E-8D73-8E9A-3B9E-6CC714E1A5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685BE5-456C-33AB-821C-6A83144E87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295618-AE41-4AE3-343D-42E63D1B5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45D115-FC43-1F91-6972-650A3C83C76D}"/>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3256241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accent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00A46D-4B5D-C58D-7418-482406A18D12}"/>
              </a:ext>
            </a:extLst>
          </p:cNvPr>
          <p:cNvSpPr/>
          <p:nvPr userDrawn="1"/>
        </p:nvSpPr>
        <p:spPr>
          <a:xfrm flipH="1">
            <a:off x="838194" y="287080"/>
            <a:ext cx="9390325" cy="5889884"/>
          </a:xfrm>
          <a:prstGeom prst="rect">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a:extLst>
              <a:ext uri="{FF2B5EF4-FFF2-40B4-BE49-F238E27FC236}">
                <a16:creationId xmlns:a16="http://schemas.microsoft.com/office/drawing/2014/main" id="{E4DB2588-0D05-F314-444A-84506E6235C0}"/>
              </a:ext>
            </a:extLst>
          </p:cNvPr>
          <p:cNvSpPr>
            <a:spLocks noGrp="1"/>
          </p:cNvSpPr>
          <p:nvPr>
            <p:ph type="title" hasCustomPrompt="1"/>
          </p:nvPr>
        </p:nvSpPr>
        <p:spPr>
          <a:xfrm>
            <a:off x="838200" y="365125"/>
            <a:ext cx="9390320" cy="1325563"/>
          </a:xfrm>
          <a:prstGeom prst="rect">
            <a:avLst/>
          </a:prstGeom>
        </p:spPr>
        <p:txBody>
          <a:bodyPr/>
          <a:lstStyle>
            <a:lvl1pPr algn="ctr">
              <a:defRPr b="1">
                <a:solidFill>
                  <a:schemeClr val="tx1"/>
                </a:solidFill>
              </a:defRPr>
            </a:lvl1pPr>
          </a:lstStyle>
          <a:p>
            <a:r>
              <a:rPr lang="en-US"/>
              <a:t>Agenda</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a:xfrm>
            <a:off x="1643814" y="1825625"/>
            <a:ext cx="8361423" cy="4351338"/>
          </a:xfrm>
        </p:spPr>
        <p:txBody>
          <a:bodyPr/>
          <a:lstStyle>
            <a:lvl1pPr marL="228600" indent="-228600">
              <a:buClr>
                <a:schemeClr val="accent4"/>
              </a:buClr>
              <a:buSzPct val="115000"/>
              <a:buFont typeface="Wingdings" panose="05000000000000000000" pitchFamily="2" charset="2"/>
              <a:buChar char="§"/>
              <a:defRPr/>
            </a:lvl1pPr>
            <a:lvl2pPr marL="685800" indent="-228600">
              <a:buClr>
                <a:schemeClr val="accent4"/>
              </a:buClr>
              <a:buSzPct val="115000"/>
              <a:buFont typeface="Wingdings" panose="05000000000000000000" pitchFamily="2" charset="2"/>
              <a:buChar char="§"/>
              <a:defRPr/>
            </a:lvl2pPr>
            <a:lvl3pPr marL="1143000" indent="-228600">
              <a:buClr>
                <a:schemeClr val="accent4"/>
              </a:buClr>
              <a:buSzPct val="115000"/>
              <a:buFont typeface="Wingdings" panose="05000000000000000000" pitchFamily="2" charset="2"/>
              <a:buChar char="§"/>
              <a:defRPr/>
            </a:lvl3pPr>
            <a:lvl4pPr marL="1600200" indent="-228600">
              <a:buClr>
                <a:schemeClr val="accent4"/>
              </a:buClr>
              <a:buSzPct val="115000"/>
              <a:buFont typeface="Wingdings" panose="05000000000000000000" pitchFamily="2" charset="2"/>
              <a:buChar char="§"/>
              <a:defRPr/>
            </a:lvl4pPr>
            <a:lvl5pPr marL="2057400" indent="-228600">
              <a:buClr>
                <a:schemeClr val="accent4"/>
              </a:buClr>
              <a:buSzPct val="115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5" name="Isosceles Triangle 14">
            <a:extLst>
              <a:ext uri="{FF2B5EF4-FFF2-40B4-BE49-F238E27FC236}">
                <a16:creationId xmlns:a16="http://schemas.microsoft.com/office/drawing/2014/main" id="{0CEEEA70-DF71-F48C-30F1-808F096261AD}"/>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8CA9A759-1B5C-FF3F-CB26-83791F6850E2}"/>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164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2E2D-1D5A-D7DD-562D-909B2A70077C}"/>
              </a:ext>
            </a:extLst>
          </p:cNvPr>
          <p:cNvSpPr/>
          <p:nvPr userDrawn="1"/>
        </p:nvSpPr>
        <p:spPr>
          <a:xfrm>
            <a:off x="-1" y="0"/>
            <a:ext cx="12192001" cy="16906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39FCEC5-595E-10A2-6444-132ACB2B27F7}"/>
              </a:ext>
            </a:extLst>
          </p:cNvPr>
          <p:cNvSpPr/>
          <p:nvPr userDrawn="1"/>
        </p:nvSpPr>
        <p:spPr>
          <a:xfrm>
            <a:off x="2" y="0"/>
            <a:ext cx="627320"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7" name="Rectangle 6">
            <a:extLst>
              <a:ext uri="{FF2B5EF4-FFF2-40B4-BE49-F238E27FC236}">
                <a16:creationId xmlns:a16="http://schemas.microsoft.com/office/drawing/2014/main" id="{24C39A21-307D-03D5-2F28-A579D9FA6B80}"/>
              </a:ext>
            </a:extLst>
          </p:cNvPr>
          <p:cNvSpPr/>
          <p:nvPr userDrawn="1"/>
        </p:nvSpPr>
        <p:spPr>
          <a:xfrm>
            <a:off x="12099850" y="0"/>
            <a:ext cx="92150"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303599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12099851" y="0"/>
            <a:ext cx="92148"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627320"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Isosceles Triangle 8">
            <a:extLst>
              <a:ext uri="{FF2B5EF4-FFF2-40B4-BE49-F238E27FC236}">
                <a16:creationId xmlns:a16="http://schemas.microsoft.com/office/drawing/2014/main" id="{1AB8E6E2-FB15-9348-9FFA-940C383C874B}"/>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EFC201A-B5AF-8EC0-8059-CC4B91C2D4C6}"/>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280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12099851" y="0"/>
            <a:ext cx="92148" cy="6858000"/>
          </a:xfrm>
          <a:prstGeom prst="rect">
            <a:avLst/>
          </a:prstGeom>
          <a:solidFill>
            <a:schemeClr val="accent4">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627320" cy="6858000"/>
          </a:xfrm>
          <a:prstGeom prst="rect">
            <a:avLst/>
          </a:prstGeom>
          <a:solidFill>
            <a:schemeClr val="accent4">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 name="Isosceles Triangle 3">
            <a:extLst>
              <a:ext uri="{FF2B5EF4-FFF2-40B4-BE49-F238E27FC236}">
                <a16:creationId xmlns:a16="http://schemas.microsoft.com/office/drawing/2014/main" id="{99EBE4E1-5C5A-1BAC-1005-E11F624A83A6}"/>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4F33183B-C7BD-13DA-DA4C-28A9B97751F7}"/>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42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12099851" y="0"/>
            <a:ext cx="92148" cy="68580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627320" cy="68580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 name="Isosceles Triangle 3">
            <a:extLst>
              <a:ext uri="{FF2B5EF4-FFF2-40B4-BE49-F238E27FC236}">
                <a16:creationId xmlns:a16="http://schemas.microsoft.com/office/drawing/2014/main" id="{1E544772-DD22-764A-4E64-A4CA52F4729E}"/>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C833378E-238E-C036-187D-FD7B8F35F93E}"/>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510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9385CA-1942-69A1-2A55-E193FBB93F6C}"/>
              </a:ext>
            </a:extLst>
          </p:cNvPr>
          <p:cNvSpPr/>
          <p:nvPr userDrawn="1"/>
        </p:nvSpPr>
        <p:spPr>
          <a:xfrm>
            <a:off x="0" y="6089650"/>
            <a:ext cx="12192000" cy="768350"/>
          </a:xfrm>
          <a:prstGeom prst="rect">
            <a:avLst/>
          </a:prstGeom>
          <a:solidFill>
            <a:srgbClr val="007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06AD0C-375B-6596-1F37-F32808A1E236}"/>
              </a:ext>
            </a:extLst>
          </p:cNvPr>
          <p:cNvSpPr>
            <a:spLocks noGrp="1"/>
          </p:cNvSpPr>
          <p:nvPr>
            <p:ph type="title"/>
          </p:nvPr>
        </p:nvSpPr>
        <p:spPr>
          <a:xfrm>
            <a:off x="831850" y="1709738"/>
            <a:ext cx="10515600" cy="2852737"/>
          </a:xfrm>
          <a:prstGeom prst="rect">
            <a:avLst/>
          </a:prstGeo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AD7442DA-D4D3-440F-6043-FE086773EF5C}"/>
              </a:ext>
            </a:extLst>
          </p:cNvPr>
          <p:cNvSpPr>
            <a:spLocks noGrp="1"/>
          </p:cNvSpPr>
          <p:nvPr>
            <p:ph type="body" idx="1"/>
          </p:nvPr>
        </p:nvSpPr>
        <p:spPr>
          <a:xfrm>
            <a:off x="831850" y="4589463"/>
            <a:ext cx="10515600" cy="1500187"/>
          </a:xfrm>
        </p:spPr>
        <p:txBody>
          <a:bodyPr/>
          <a:lstStyle>
            <a:lvl1pPr marL="0" indent="0" algn="ctr">
              <a:buNone/>
              <a:defRPr sz="2400"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Isosceles Triangle 10">
            <a:extLst>
              <a:ext uri="{FF2B5EF4-FFF2-40B4-BE49-F238E27FC236}">
                <a16:creationId xmlns:a16="http://schemas.microsoft.com/office/drawing/2014/main" id="{E70C65BE-E530-AFC4-FDE9-078CEF1BFA07}"/>
              </a:ext>
            </a:extLst>
          </p:cNvPr>
          <p:cNvSpPr/>
          <p:nvPr userDrawn="1"/>
        </p:nvSpPr>
        <p:spPr>
          <a:xfrm rot="5400000">
            <a:off x="-23327" y="3683658"/>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453A3617-4173-F59A-7DF7-3AA958DF1AD0}"/>
              </a:ext>
            </a:extLst>
          </p:cNvPr>
          <p:cNvSpPr/>
          <p:nvPr userDrawn="1"/>
        </p:nvSpPr>
        <p:spPr>
          <a:xfrm rot="5400000">
            <a:off x="751470" y="3780849"/>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18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C7F1CC-A42F-8E05-9135-DB8E8AEDDDE6}"/>
              </a:ext>
            </a:extLst>
          </p:cNvPr>
          <p:cNvSpPr/>
          <p:nvPr userDrawn="1"/>
        </p:nvSpPr>
        <p:spPr>
          <a:xfrm flipH="1">
            <a:off x="-1790" y="0"/>
            <a:ext cx="8153401" cy="6858000"/>
          </a:xfrm>
          <a:prstGeom prst="rect">
            <a:avLst/>
          </a:prstGeom>
          <a:solidFill>
            <a:srgbClr val="0072B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78335-E384-CCB6-CFE7-8E3F37BFC6CC}"/>
              </a:ext>
            </a:extLst>
          </p:cNvPr>
          <p:cNvSpPr>
            <a:spLocks noGrp="1"/>
          </p:cNvSpPr>
          <p:nvPr>
            <p:ph type="title"/>
          </p:nvPr>
        </p:nvSpPr>
        <p:spPr>
          <a:xfrm>
            <a:off x="838200" y="365125"/>
            <a:ext cx="7157484" cy="13255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85E8E6B-2A55-CE3C-711F-91F018F64B06}"/>
              </a:ext>
            </a:extLst>
          </p:cNvPr>
          <p:cNvSpPr>
            <a:spLocks noGrp="1"/>
          </p:cNvSpPr>
          <p:nvPr>
            <p:ph sz="half" idx="1"/>
          </p:nvPr>
        </p:nvSpPr>
        <p:spPr>
          <a:xfrm>
            <a:off x="838200" y="1825625"/>
            <a:ext cx="7157484"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9ADF82-C9CA-6BDA-4050-04E1F07C3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62CAC5-8017-DA0E-D0CE-D29541BF08C8}"/>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256770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FEA610-31C8-40EB-23D1-30E3416DC546}"/>
              </a:ext>
            </a:extLst>
          </p:cNvPr>
          <p:cNvSpPr/>
          <p:nvPr userDrawn="1"/>
        </p:nvSpPr>
        <p:spPr>
          <a:xfrm>
            <a:off x="1" y="365126"/>
            <a:ext cx="12192000" cy="5801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06340-BFEF-DB46-BC76-054BDC92254F}"/>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6EB9FF0-D37C-6540-E96E-964CC67A64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F6D2A82-12AC-B37F-F370-BEB903F6164D}"/>
              </a:ext>
            </a:extLst>
          </p:cNvPr>
          <p:cNvSpPr>
            <a:spLocks noGrp="1"/>
          </p:cNvSpPr>
          <p:nvPr>
            <p:ph type="sldNum" sz="quarter" idx="12"/>
          </p:nvPr>
        </p:nvSpPr>
        <p:spPr/>
        <p:txBody>
          <a:bodyPr/>
          <a:lstStyle/>
          <a:p>
            <a:fld id="{A369C6C0-0DC4-44C4-B8BB-8CC4BD6D1597}" type="slidenum">
              <a:rPr lang="en-US" smtClean="0"/>
              <a:t>‹#›</a:t>
            </a:fld>
            <a:endParaRPr lang="en-US"/>
          </a:p>
        </p:txBody>
      </p:sp>
      <p:sp>
        <p:nvSpPr>
          <p:cNvPr id="9" name="Content Placeholder 8">
            <a:extLst>
              <a:ext uri="{FF2B5EF4-FFF2-40B4-BE49-F238E27FC236}">
                <a16:creationId xmlns:a16="http://schemas.microsoft.com/office/drawing/2014/main" id="{0DDE6872-1ACF-8E32-2C95-90EB2E328410}"/>
              </a:ext>
            </a:extLst>
          </p:cNvPr>
          <p:cNvSpPr>
            <a:spLocks noGrp="1"/>
          </p:cNvSpPr>
          <p:nvPr>
            <p:ph sz="quarter" idx="13"/>
          </p:nvPr>
        </p:nvSpPr>
        <p:spPr>
          <a:xfrm>
            <a:off x="838200" y="1785938"/>
            <a:ext cx="10515600" cy="4030071"/>
          </a:xfrm>
        </p:spPr>
        <p:txBody>
          <a:bodyPr/>
          <a:lstStyle>
            <a:lvl1pPr marL="457200" indent="-457200">
              <a:buClr>
                <a:schemeClr val="accent1"/>
              </a:buClr>
              <a:buFont typeface="Arial" panose="020B0604020202020204" pitchFamily="34" charset="0"/>
              <a:buChar char="•"/>
              <a:defRPr/>
            </a:lvl1pPr>
            <a:lvl2pPr marL="800100" indent="-342900">
              <a:buClr>
                <a:schemeClr val="accent1"/>
              </a:buClr>
              <a:buFont typeface="Arial" panose="020B0604020202020204" pitchFamily="34" charset="0"/>
              <a:buChar char="•"/>
              <a:defRPr/>
            </a:lvl2pPr>
            <a:lvl3pPr marL="1257300" indent="-342900">
              <a:buClr>
                <a:schemeClr val="accent1"/>
              </a:buClr>
              <a:buFont typeface="Arial" panose="020B0604020202020204" pitchFamily="34" charset="0"/>
              <a:buChar char="•"/>
              <a:defRPr/>
            </a:lvl3pPr>
            <a:lvl4pPr marL="1657350" indent="-285750">
              <a:buClr>
                <a:schemeClr val="accent1"/>
              </a:buClr>
              <a:buFont typeface="Arial" panose="020B0604020202020204" pitchFamily="34" charset="0"/>
              <a:buChar char="•"/>
              <a:defRPr/>
            </a:lvl4pPr>
            <a:lvl5pPr marL="2114550"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386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7B1C7D-9D70-1A72-0A5F-836D1A3F8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F4DFC0-F331-5AB4-BDF6-ECCC9F7D2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64332415-AE3A-9701-F803-92F227B76531}"/>
              </a:ext>
            </a:extLst>
          </p:cNvPr>
          <p:cNvSpPr/>
          <p:nvPr userDrawn="1"/>
        </p:nvSpPr>
        <p:spPr>
          <a:xfrm>
            <a:off x="11587717" y="6286232"/>
            <a:ext cx="477078" cy="477078"/>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9117D58-9074-6853-1AD0-0CDD89E06546}"/>
              </a:ext>
            </a:extLst>
          </p:cNvPr>
          <p:cNvSpPr>
            <a:spLocks noGrp="1"/>
          </p:cNvSpPr>
          <p:nvPr>
            <p:ph type="sldNum" sz="quarter" idx="4"/>
          </p:nvPr>
        </p:nvSpPr>
        <p:spPr>
          <a:xfrm>
            <a:off x="11639300" y="6342208"/>
            <a:ext cx="373912" cy="365125"/>
          </a:xfrm>
          <a:prstGeom prst="rect">
            <a:avLst/>
          </a:prstGeom>
        </p:spPr>
        <p:txBody>
          <a:bodyPr vert="horz" lIns="91440" tIns="45720" rIns="91440" bIns="45720" rtlCol="0" anchor="ctr"/>
          <a:lstStyle>
            <a:lvl1pPr algn="r">
              <a:defRPr sz="1200">
                <a:solidFill>
                  <a:sysClr val="windowText" lastClr="000000"/>
                </a:solidFill>
              </a:defRPr>
            </a:lvl1pPr>
          </a:lstStyle>
          <a:p>
            <a:fld id="{A369C6C0-0DC4-44C4-B8BB-8CC4BD6D1597}" type="slidenum">
              <a:rPr lang="en-US" smtClean="0"/>
              <a:pPr/>
              <a:t>‹#›</a:t>
            </a:fld>
            <a:endParaRPr lang="en-US"/>
          </a:p>
        </p:txBody>
      </p:sp>
    </p:spTree>
    <p:extLst>
      <p:ext uri="{BB962C8B-B14F-4D97-AF65-F5344CB8AC3E}">
        <p14:creationId xmlns:p14="http://schemas.microsoft.com/office/powerpoint/2010/main" val="2830628367"/>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50" r:id="rId4"/>
    <p:sldLayoutId id="2147483675" r:id="rId5"/>
    <p:sldLayoutId id="2147483676" r:id="rId6"/>
    <p:sldLayoutId id="2147483651" r:id="rId7"/>
    <p:sldLayoutId id="2147483652" r:id="rId8"/>
    <p:sldLayoutId id="2147483654" r:id="rId9"/>
    <p:sldLayoutId id="2147483658" r:id="rId10"/>
    <p:sldLayoutId id="2147483655" r:id="rId11"/>
    <p:sldLayoutId id="2147483656" r:id="rId12"/>
    <p:sldLayoutId id="2147483657" r:id="rId13"/>
    <p:sldLayoutId id="214748365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05_1DDD1E2F.xml"/><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wdp"/><Relationship Id="rId3" Type="http://schemas.openxmlformats.org/officeDocument/2006/relationships/image" Target="../media/image23.png"/><Relationship Id="rId7" Type="http://schemas.openxmlformats.org/officeDocument/2006/relationships/image" Target="../media/image27.svg"/><Relationship Id="rId12"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1.svg"/><Relationship Id="rId5" Type="http://schemas.openxmlformats.org/officeDocument/2006/relationships/image" Target="../media/image30.png"/><Relationship Id="rId10" Type="http://schemas.microsoft.com/office/2007/relationships/hdphoto" Target="../media/hdphoto1.wdp"/><Relationship Id="rId4" Type="http://schemas.openxmlformats.org/officeDocument/2006/relationships/image" Target="../media/image29.sv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7.svg"/><Relationship Id="rId2" Type="http://schemas.openxmlformats.org/officeDocument/2006/relationships/slideLayout" Target="../slideLayouts/slideLayout3.xml"/><Relationship Id="rId1" Type="http://schemas.openxmlformats.org/officeDocument/2006/relationships/video" Target="https://www.youtube.com/embed/9NnWf-k3iao?start=63&amp;feature=oembed" TargetMode="External"/><Relationship Id="rId6" Type="http://schemas.openxmlformats.org/officeDocument/2006/relationships/image" Target="../media/image26.png"/><Relationship Id="rId5" Type="http://schemas.openxmlformats.org/officeDocument/2006/relationships/image" Target="../media/image35.jpeg"/><Relationship Id="rId4" Type="http://schemas.microsoft.com/office/2018/10/relationships/comments" Target="../comments/modernComment_235_4198BCD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247_84CB518.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9600-6703-D4F1-83EE-96C824033CF3}"/>
              </a:ext>
            </a:extLst>
          </p:cNvPr>
          <p:cNvSpPr>
            <a:spLocks noGrp="1"/>
          </p:cNvSpPr>
          <p:nvPr>
            <p:ph type="ctrTitle"/>
          </p:nvPr>
        </p:nvSpPr>
        <p:spPr/>
        <p:txBody>
          <a:bodyPr/>
          <a:lstStyle/>
          <a:p>
            <a:r>
              <a:rPr lang="en-US"/>
              <a:t>Heat &amp; Health</a:t>
            </a:r>
          </a:p>
        </p:txBody>
      </p:sp>
      <p:sp>
        <p:nvSpPr>
          <p:cNvPr id="3" name="Subtitle 2">
            <a:extLst>
              <a:ext uri="{FF2B5EF4-FFF2-40B4-BE49-F238E27FC236}">
                <a16:creationId xmlns:a16="http://schemas.microsoft.com/office/drawing/2014/main" id="{23B63484-F2C4-9404-FE01-D12B53407331}"/>
              </a:ext>
            </a:extLst>
          </p:cNvPr>
          <p:cNvSpPr>
            <a:spLocks noGrp="1"/>
          </p:cNvSpPr>
          <p:nvPr>
            <p:ph type="subTitle" idx="1"/>
          </p:nvPr>
        </p:nvSpPr>
        <p:spPr/>
        <p:txBody>
          <a:bodyPr>
            <a:normAutofit/>
          </a:bodyPr>
          <a:lstStyle/>
          <a:p>
            <a:r>
              <a:rPr lang="en-US" b="0" i="0" u="none" strike="noStrike" cap="all">
                <a:solidFill>
                  <a:srgbClr val="FFFFFF"/>
                </a:solidFill>
                <a:effectLst/>
                <a:latin typeface="Tw Cen MT" panose="020B0602020104020603" pitchFamily="34" charset="0"/>
              </a:rPr>
              <a:t>A C3 CLIMATE READINESS TRAINING MODULE</a:t>
            </a:r>
            <a:r>
              <a:rPr lang="en-US" b="0" i="0">
                <a:solidFill>
                  <a:srgbClr val="FFFFFF"/>
                </a:solidFill>
                <a:effectLst/>
                <a:latin typeface="Tw Cen MT" panose="020B0602020104020603" pitchFamily="34" charset="0"/>
              </a:rPr>
              <a:t>​</a:t>
            </a:r>
            <a:endParaRPr lang="en-US"/>
          </a:p>
        </p:txBody>
      </p:sp>
    </p:spTree>
    <p:extLst>
      <p:ext uri="{BB962C8B-B14F-4D97-AF65-F5344CB8AC3E}">
        <p14:creationId xmlns:p14="http://schemas.microsoft.com/office/powerpoint/2010/main" val="235040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2FC80-704D-8B21-6119-84A939A0D66D}"/>
              </a:ext>
            </a:extLst>
          </p:cNvPr>
          <p:cNvSpPr>
            <a:spLocks noGrp="1"/>
          </p:cNvSpPr>
          <p:nvPr>
            <p:ph type="title"/>
          </p:nvPr>
        </p:nvSpPr>
        <p:spPr>
          <a:xfrm>
            <a:off x="1644650" y="360313"/>
            <a:ext cx="9608127" cy="1325563"/>
          </a:xfrm>
        </p:spPr>
        <p:txBody>
          <a:bodyPr/>
          <a:lstStyle/>
          <a:p>
            <a:pPr algn="l"/>
            <a:r>
              <a:rPr lang="en-US"/>
              <a:t>Some areas are more exposed to heat</a:t>
            </a:r>
          </a:p>
        </p:txBody>
      </p:sp>
      <p:pic>
        <p:nvPicPr>
          <p:cNvPr id="3074" name="Picture 2" descr="Image results">
            <a:extLst>
              <a:ext uri="{FF2B5EF4-FFF2-40B4-BE49-F238E27FC236}">
                <a16:creationId xmlns:a16="http://schemas.microsoft.com/office/drawing/2014/main" id="{3C04816F-9946-AFEC-4589-EA1615FF3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12"/>
          <a:stretch/>
        </p:blipFill>
        <p:spPr bwMode="auto">
          <a:xfrm>
            <a:off x="1403350" y="1390412"/>
            <a:ext cx="9144000" cy="522176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6E04686A-DE96-46BA-B5C4-A5BF377E70F7}"/>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10</a:t>
            </a:fld>
            <a:endParaRPr lang="en-US"/>
          </a:p>
        </p:txBody>
      </p:sp>
      <p:sp>
        <p:nvSpPr>
          <p:cNvPr id="4" name="TextBox 3">
            <a:extLst>
              <a:ext uri="{FF2B5EF4-FFF2-40B4-BE49-F238E27FC236}">
                <a16:creationId xmlns:a16="http://schemas.microsoft.com/office/drawing/2014/main" id="{164F9491-A45B-72D2-F36D-4031B3715BE9}"/>
              </a:ext>
            </a:extLst>
          </p:cNvPr>
          <p:cNvSpPr txBox="1"/>
          <p:nvPr/>
        </p:nvSpPr>
        <p:spPr>
          <a:xfrm>
            <a:off x="697923" y="6488668"/>
            <a:ext cx="6098720" cy="369332"/>
          </a:xfrm>
          <a:prstGeom prst="rect">
            <a:avLst/>
          </a:prstGeom>
          <a:noFill/>
        </p:spPr>
        <p:txBody>
          <a:bodyPr wrap="square">
            <a:spAutoFit/>
          </a:bodyPr>
          <a:lstStyle/>
          <a:p>
            <a:r>
              <a:rPr lang="en-US" dirty="0">
                <a:solidFill>
                  <a:schemeClr val="bg1">
                    <a:lumMod val="50000"/>
                  </a:schemeClr>
                </a:solidFill>
              </a:rPr>
              <a:t>Photo cred: </a:t>
            </a:r>
            <a:r>
              <a:rPr lang="en-US" dirty="0" err="1">
                <a:solidFill>
                  <a:schemeClr val="bg1">
                    <a:lumMod val="50000"/>
                  </a:schemeClr>
                </a:solidFill>
              </a:rPr>
              <a:t>FirstGreen</a:t>
            </a:r>
            <a:endParaRPr lang="en-US" dirty="0">
              <a:solidFill>
                <a:schemeClr val="bg1">
                  <a:lumMod val="50000"/>
                </a:schemeClr>
              </a:solidFill>
            </a:endParaRPr>
          </a:p>
        </p:txBody>
      </p:sp>
    </p:spTree>
    <p:extLst>
      <p:ext uri="{BB962C8B-B14F-4D97-AF65-F5344CB8AC3E}">
        <p14:creationId xmlns:p14="http://schemas.microsoft.com/office/powerpoint/2010/main" val="3272695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D97391-728C-9967-6DE9-D7799DF0993A}"/>
              </a:ext>
            </a:extLst>
          </p:cNvPr>
          <p:cNvSpPr>
            <a:spLocks noGrp="1"/>
          </p:cNvSpPr>
          <p:nvPr>
            <p:ph type="title"/>
          </p:nvPr>
        </p:nvSpPr>
        <p:spPr/>
        <p:txBody>
          <a:bodyPr/>
          <a:lstStyle/>
          <a:p>
            <a:pPr marL="914400" algn="l"/>
            <a:r>
              <a:rPr lang="en-US"/>
              <a:t>Heat Exposure: the power of trees</a:t>
            </a:r>
          </a:p>
        </p:txBody>
      </p:sp>
      <p:sp>
        <p:nvSpPr>
          <p:cNvPr id="10" name="Slide Number Placeholder 3">
            <a:extLst>
              <a:ext uri="{FF2B5EF4-FFF2-40B4-BE49-F238E27FC236}">
                <a16:creationId xmlns:a16="http://schemas.microsoft.com/office/drawing/2014/main" id="{243B1F73-9D0C-15A6-61C7-875378507217}"/>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11</a:t>
            </a:fld>
            <a:endParaRPr lang="en-US"/>
          </a:p>
        </p:txBody>
      </p:sp>
      <p:pic>
        <p:nvPicPr>
          <p:cNvPr id="11" name="Picture 10">
            <a:extLst>
              <a:ext uri="{FF2B5EF4-FFF2-40B4-BE49-F238E27FC236}">
                <a16:creationId xmlns:a16="http://schemas.microsoft.com/office/drawing/2014/main" id="{6FF8814D-1DF1-A6BB-B012-199A9B4CC63C}"/>
              </a:ext>
            </a:extLst>
          </p:cNvPr>
          <p:cNvPicPr>
            <a:picLocks noChangeAspect="1"/>
          </p:cNvPicPr>
          <p:nvPr/>
        </p:nvPicPr>
        <p:blipFill rotWithShape="1">
          <a:blip r:embed="rId3">
            <a:extLst>
              <a:ext uri="{28A0092B-C50C-407E-A947-70E740481C1C}">
                <a14:useLocalDpi xmlns:a14="http://schemas.microsoft.com/office/drawing/2010/main" val="0"/>
              </a:ext>
            </a:extLst>
          </a:blip>
          <a:srcRect l="1932" t="71002" r="79571"/>
          <a:stretch/>
        </p:blipFill>
        <p:spPr>
          <a:xfrm>
            <a:off x="9916942" y="1528577"/>
            <a:ext cx="2096270" cy="1846515"/>
          </a:xfrm>
          <a:prstGeom prst="rect">
            <a:avLst/>
          </a:prstGeom>
        </p:spPr>
      </p:pic>
      <p:pic>
        <p:nvPicPr>
          <p:cNvPr id="4" name="Picture 3">
            <a:extLst>
              <a:ext uri="{FF2B5EF4-FFF2-40B4-BE49-F238E27FC236}">
                <a16:creationId xmlns:a16="http://schemas.microsoft.com/office/drawing/2014/main" id="{B4E02C20-44E8-27CD-35B0-1B5EB86A1DF1}"/>
              </a:ext>
            </a:extLst>
          </p:cNvPr>
          <p:cNvPicPr>
            <a:picLocks noChangeAspect="1"/>
          </p:cNvPicPr>
          <p:nvPr/>
        </p:nvPicPr>
        <p:blipFill rotWithShape="1">
          <a:blip r:embed="rId3">
            <a:extLst>
              <a:ext uri="{28A0092B-C50C-407E-A947-70E740481C1C}">
                <a14:useLocalDpi xmlns:a14="http://schemas.microsoft.com/office/drawing/2010/main" val="0"/>
              </a:ext>
            </a:extLst>
          </a:blip>
          <a:srcRect l="7396" t="4020" r="6459" b="18029"/>
          <a:stretch/>
        </p:blipFill>
        <p:spPr>
          <a:xfrm rot="1728476">
            <a:off x="6135759" y="2645643"/>
            <a:ext cx="5332673" cy="2711301"/>
          </a:xfrm>
          <a:prstGeom prst="rect">
            <a:avLst/>
          </a:prstGeom>
        </p:spPr>
      </p:pic>
      <p:pic>
        <p:nvPicPr>
          <p:cNvPr id="5" name="Picture 4">
            <a:extLst>
              <a:ext uri="{FF2B5EF4-FFF2-40B4-BE49-F238E27FC236}">
                <a16:creationId xmlns:a16="http://schemas.microsoft.com/office/drawing/2014/main" id="{C0AAA40B-85C6-7A96-3D1A-3563FFA54D05}"/>
              </a:ext>
            </a:extLst>
          </p:cNvPr>
          <p:cNvPicPr>
            <a:picLocks noChangeAspect="1"/>
          </p:cNvPicPr>
          <p:nvPr/>
        </p:nvPicPr>
        <p:blipFill>
          <a:blip r:embed="rId4"/>
          <a:stretch>
            <a:fillRect/>
          </a:stretch>
        </p:blipFill>
        <p:spPr>
          <a:xfrm>
            <a:off x="-1" y="1735029"/>
            <a:ext cx="6446521" cy="4262064"/>
          </a:xfrm>
          <a:prstGeom prst="rect">
            <a:avLst/>
          </a:prstGeom>
        </p:spPr>
      </p:pic>
      <p:sp>
        <p:nvSpPr>
          <p:cNvPr id="12" name="Isosceles Triangle 11">
            <a:extLst>
              <a:ext uri="{FF2B5EF4-FFF2-40B4-BE49-F238E27FC236}">
                <a16:creationId xmlns:a16="http://schemas.microsoft.com/office/drawing/2014/main" id="{97839146-B0D9-03E6-62B0-483201DBFA2C}"/>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Isosceles Triangle 12">
            <a:extLst>
              <a:ext uri="{FF2B5EF4-FFF2-40B4-BE49-F238E27FC236}">
                <a16:creationId xmlns:a16="http://schemas.microsoft.com/office/drawing/2014/main" id="{2340C323-F96E-988C-9FDF-7E3A50F1C4F6}"/>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58240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ECA60C-9567-2B9D-D7B5-4F9C55F1A42C}"/>
              </a:ext>
            </a:extLst>
          </p:cNvPr>
          <p:cNvPicPr>
            <a:picLocks noChangeAspect="1"/>
          </p:cNvPicPr>
          <p:nvPr/>
        </p:nvPicPr>
        <p:blipFill>
          <a:blip r:embed="rId4"/>
          <a:stretch>
            <a:fillRect/>
          </a:stretch>
        </p:blipFill>
        <p:spPr>
          <a:xfrm>
            <a:off x="289294" y="533400"/>
            <a:ext cx="5607135" cy="5873474"/>
          </a:xfrm>
          <a:prstGeom prst="rect">
            <a:avLst/>
          </a:prstGeom>
        </p:spPr>
      </p:pic>
      <p:pic>
        <p:nvPicPr>
          <p:cNvPr id="8" name="Picture 7">
            <a:extLst>
              <a:ext uri="{FF2B5EF4-FFF2-40B4-BE49-F238E27FC236}">
                <a16:creationId xmlns:a16="http://schemas.microsoft.com/office/drawing/2014/main" id="{4464DAC2-EE95-5A09-FA15-C42FC07BFD8E}"/>
              </a:ext>
            </a:extLst>
          </p:cNvPr>
          <p:cNvPicPr>
            <a:picLocks noChangeAspect="1"/>
          </p:cNvPicPr>
          <p:nvPr/>
        </p:nvPicPr>
        <p:blipFill>
          <a:blip r:embed="rId5"/>
          <a:stretch>
            <a:fillRect/>
          </a:stretch>
        </p:blipFill>
        <p:spPr>
          <a:xfrm>
            <a:off x="6295571" y="533400"/>
            <a:ext cx="5607135" cy="5873474"/>
          </a:xfrm>
          <a:prstGeom prst="rect">
            <a:avLst/>
          </a:prstGeom>
        </p:spPr>
      </p:pic>
      <p:pic>
        <p:nvPicPr>
          <p:cNvPr id="15" name="Picture 14">
            <a:extLst>
              <a:ext uri="{FF2B5EF4-FFF2-40B4-BE49-F238E27FC236}">
                <a16:creationId xmlns:a16="http://schemas.microsoft.com/office/drawing/2014/main" id="{00903A18-7E99-A641-CEEB-60AA98CE401A}"/>
              </a:ext>
            </a:extLst>
          </p:cNvPr>
          <p:cNvPicPr>
            <a:picLocks noChangeAspect="1"/>
          </p:cNvPicPr>
          <p:nvPr/>
        </p:nvPicPr>
        <p:blipFill rotWithShape="1">
          <a:blip r:embed="rId4"/>
          <a:srcRect b="8269"/>
          <a:stretch/>
        </p:blipFill>
        <p:spPr>
          <a:xfrm>
            <a:off x="289294" y="517663"/>
            <a:ext cx="5607135" cy="5387837"/>
          </a:xfrm>
          <a:prstGeom prst="rect">
            <a:avLst/>
          </a:prstGeom>
        </p:spPr>
      </p:pic>
      <p:pic>
        <p:nvPicPr>
          <p:cNvPr id="16" name="Picture 15">
            <a:extLst>
              <a:ext uri="{FF2B5EF4-FFF2-40B4-BE49-F238E27FC236}">
                <a16:creationId xmlns:a16="http://schemas.microsoft.com/office/drawing/2014/main" id="{9C10C208-9604-C67B-3245-373CC8DA8715}"/>
              </a:ext>
            </a:extLst>
          </p:cNvPr>
          <p:cNvPicPr>
            <a:picLocks noChangeAspect="1"/>
          </p:cNvPicPr>
          <p:nvPr/>
        </p:nvPicPr>
        <p:blipFill rotWithShape="1">
          <a:blip r:embed="rId5"/>
          <a:srcRect b="8269"/>
          <a:stretch/>
        </p:blipFill>
        <p:spPr>
          <a:xfrm>
            <a:off x="6295571" y="517663"/>
            <a:ext cx="5607135" cy="5387837"/>
          </a:xfrm>
          <a:prstGeom prst="rect">
            <a:avLst/>
          </a:prstGeom>
        </p:spPr>
      </p:pic>
      <p:sp>
        <p:nvSpPr>
          <p:cNvPr id="2" name="Slide Number Placeholder 3">
            <a:extLst>
              <a:ext uri="{FF2B5EF4-FFF2-40B4-BE49-F238E27FC236}">
                <a16:creationId xmlns:a16="http://schemas.microsoft.com/office/drawing/2014/main" id="{AB612BFC-FD6D-00A3-C013-81015B9BEED6}"/>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12</a:t>
            </a:fld>
            <a:endParaRPr lang="en-US"/>
          </a:p>
        </p:txBody>
      </p:sp>
    </p:spTree>
    <p:extLst>
      <p:ext uri="{BB962C8B-B14F-4D97-AF65-F5344CB8AC3E}">
        <p14:creationId xmlns:p14="http://schemas.microsoft.com/office/powerpoint/2010/main" val="50103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0E3A-0986-48F4-A569-CBB6EC205D7F}"/>
              </a:ext>
            </a:extLst>
          </p:cNvPr>
          <p:cNvSpPr>
            <a:spLocks noGrp="1"/>
          </p:cNvSpPr>
          <p:nvPr>
            <p:ph type="title"/>
          </p:nvPr>
        </p:nvSpPr>
        <p:spPr>
          <a:xfrm>
            <a:off x="1658678" y="365125"/>
            <a:ext cx="9695121" cy="1325563"/>
          </a:xfrm>
        </p:spPr>
        <p:txBody>
          <a:bodyPr>
            <a:normAutofit/>
          </a:bodyPr>
          <a:lstStyle/>
          <a:p>
            <a:pPr algn="l"/>
            <a:r>
              <a:rPr lang="en-US" b="1" dirty="0">
                <a:latin typeface="Tw Cen MT" panose="020B0602020104020603" pitchFamily="34" charset="0"/>
              </a:rPr>
              <a:t>Impacts of Extreme Heat </a:t>
            </a:r>
            <a:endParaRPr lang="en-US" sz="3100" dirty="0">
              <a:solidFill>
                <a:schemeClr val="accent2"/>
              </a:solidFill>
              <a:latin typeface="Tw Cen MT" panose="020B0602020104020603" pitchFamily="34" charset="0"/>
            </a:endParaRPr>
          </a:p>
        </p:txBody>
      </p:sp>
      <p:sp>
        <p:nvSpPr>
          <p:cNvPr id="3" name="Slide Number Placeholder 2">
            <a:extLst>
              <a:ext uri="{FF2B5EF4-FFF2-40B4-BE49-F238E27FC236}">
                <a16:creationId xmlns:a16="http://schemas.microsoft.com/office/drawing/2014/main" id="{7E574F4C-3FA7-DE46-91C4-535F71FAB5C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69C6C0-0DC4-44C4-B8BB-8CC4BD6D1597}" type="slidenum">
              <a:rPr kumimoji="0" lang="en-US" sz="1200" b="0" i="0" u="none" strike="noStrike" kern="1200" cap="none" spc="0" normalizeH="0" baseline="0" noProof="0" smtClean="0">
                <a:ln>
                  <a:noFill/>
                </a:ln>
                <a:solidFill>
                  <a:sysClr val="windowText" lastClr="000000"/>
                </a:solidFill>
                <a:effectLst/>
                <a:uLnTx/>
                <a:uFillTx/>
                <a:latin typeface="Tw Cen MT" panose="020B06020201040206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ysClr val="windowText" lastClr="000000"/>
              </a:solidFill>
              <a:effectLst/>
              <a:uLnTx/>
              <a:uFillTx/>
              <a:latin typeface="Tw Cen MT" panose="020B0602020104020603"/>
              <a:ea typeface="+mn-ea"/>
              <a:cs typeface="+mn-cs"/>
            </a:endParaRPr>
          </a:p>
        </p:txBody>
      </p:sp>
      <p:pic>
        <p:nvPicPr>
          <p:cNvPr id="24" name="Picture 23">
            <a:extLst>
              <a:ext uri="{FF2B5EF4-FFF2-40B4-BE49-F238E27FC236}">
                <a16:creationId xmlns:a16="http://schemas.microsoft.com/office/drawing/2014/main" id="{68086024-7A81-B507-85FD-8F9C313522B7}"/>
              </a:ext>
            </a:extLst>
          </p:cNvPr>
          <p:cNvPicPr>
            <a:picLocks noChangeAspect="1"/>
          </p:cNvPicPr>
          <p:nvPr/>
        </p:nvPicPr>
        <p:blipFill rotWithShape="1">
          <a:blip r:embed="rId3"/>
          <a:srcRect t="1315" b="3508"/>
          <a:stretch/>
        </p:blipFill>
        <p:spPr>
          <a:xfrm>
            <a:off x="809449" y="1573619"/>
            <a:ext cx="4031179" cy="2700669"/>
          </a:xfrm>
          <a:prstGeom prst="rect">
            <a:avLst/>
          </a:prstGeom>
        </p:spPr>
      </p:pic>
      <p:sp>
        <p:nvSpPr>
          <p:cNvPr id="11" name="Content Placeholder 2">
            <a:extLst>
              <a:ext uri="{FF2B5EF4-FFF2-40B4-BE49-F238E27FC236}">
                <a16:creationId xmlns:a16="http://schemas.microsoft.com/office/drawing/2014/main" id="{B684559F-B6AB-3C9D-5903-942373B9E9B5}"/>
              </a:ext>
            </a:extLst>
          </p:cNvPr>
          <p:cNvSpPr txBox="1">
            <a:spLocks/>
          </p:cNvSpPr>
          <p:nvPr/>
        </p:nvSpPr>
        <p:spPr>
          <a:xfrm>
            <a:off x="4986670" y="1449537"/>
            <a:ext cx="6934626" cy="514557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Tw Cen MT" panose="020B0602020104020603"/>
                <a:ea typeface="+mn-ea"/>
                <a:cs typeface="+mn-cs"/>
              </a:rPr>
              <a:t>Health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w Cen MT" panose="020B0602020104020603"/>
                <a:ea typeface="+mn-ea"/>
                <a:cs typeface="+mn-cs"/>
              </a:rPr>
              <a:t>Heat related illnesses, more mosquitos &amp; ticks, longer allergy season, mental health impacts, worse air pollution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Tw Cen MT" panose="020B0602020104020603"/>
                <a:ea typeface="+mn-ea"/>
                <a:cs typeface="+mn-cs"/>
              </a:rPr>
              <a:t>Damage to infrastructure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w Cen MT" panose="020B0602020104020603"/>
                <a:ea typeface="+mn-ea"/>
                <a:cs typeface="+mn-cs"/>
              </a:rPr>
              <a:t>Damaged roads/buildings, train derailments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Tw Cen MT" panose="020B0602020104020603"/>
                <a:ea typeface="+mn-ea"/>
                <a:cs typeface="+mn-cs"/>
              </a:rPr>
              <a:t>More need for AC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w Cen MT" panose="020B0602020104020603"/>
                <a:ea typeface="+mn-ea"/>
                <a:cs typeface="+mn-cs"/>
              </a:rPr>
              <a:t>Higher energy bills, increased risk of power outage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Tw Cen MT" panose="020B0602020104020603"/>
                <a:ea typeface="+mn-ea"/>
                <a:cs typeface="+mn-cs"/>
              </a:rPr>
              <a:t>Drought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w Cen MT" panose="020B0602020104020603"/>
                <a:ea typeface="+mn-ea"/>
                <a:cs typeface="+mn-cs"/>
              </a:rPr>
              <a:t>Water shortage, crop damage, financial damages</a:t>
            </a:r>
          </a:p>
        </p:txBody>
      </p:sp>
      <p:pic>
        <p:nvPicPr>
          <p:cNvPr id="3074" name="Picture 2" descr="New safety panel will review MBTA operations following derailments on Red  and Green lines - The Boston Globe">
            <a:extLst>
              <a:ext uri="{FF2B5EF4-FFF2-40B4-BE49-F238E27FC236}">
                <a16:creationId xmlns:a16="http://schemas.microsoft.com/office/drawing/2014/main" id="{77B3B616-BB0C-4326-766D-5FC65CA0DB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37"/>
          <a:stretch/>
        </p:blipFill>
        <p:spPr bwMode="auto">
          <a:xfrm>
            <a:off x="809449" y="4373850"/>
            <a:ext cx="4031179" cy="240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879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14</a:t>
            </a:fld>
            <a:endParaRPr lang="en-US"/>
          </a:p>
        </p:txBody>
      </p:sp>
      <p:grpSp>
        <p:nvGrpSpPr>
          <p:cNvPr id="8" name="Group 7">
            <a:extLst>
              <a:ext uri="{FF2B5EF4-FFF2-40B4-BE49-F238E27FC236}">
                <a16:creationId xmlns:a16="http://schemas.microsoft.com/office/drawing/2014/main" id="{C99E790A-3A12-E104-323F-D0FA0ED00C72}"/>
              </a:ext>
            </a:extLst>
          </p:cNvPr>
          <p:cNvGrpSpPr/>
          <p:nvPr/>
        </p:nvGrpSpPr>
        <p:grpSpPr>
          <a:xfrm>
            <a:off x="838200" y="1923562"/>
            <a:ext cx="10601324" cy="1325564"/>
            <a:chOff x="838200" y="1384721"/>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1710879"/>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1639379"/>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a:lstStyle/>
          <a:p>
            <a:r>
              <a:rPr lang="en-US" dirty="0"/>
              <a:t>Extreme Heat 101</a:t>
            </a:r>
          </a:p>
          <a:p>
            <a:r>
              <a:rPr lang="en-US" dirty="0"/>
              <a:t>Heat &amp; Public Health</a:t>
            </a:r>
          </a:p>
          <a:p>
            <a:r>
              <a:rPr lang="en-US" dirty="0"/>
              <a:t>Heat Strategies</a:t>
            </a:r>
          </a:p>
          <a:p>
            <a:r>
              <a:rPr lang="en-US" dirty="0"/>
              <a:t>Debrief &amp; Closing</a:t>
            </a:r>
          </a:p>
          <a:p>
            <a:endParaRPr lang="en-US" dirty="0"/>
          </a:p>
        </p:txBody>
      </p:sp>
    </p:spTree>
    <p:extLst>
      <p:ext uri="{BB962C8B-B14F-4D97-AF65-F5344CB8AC3E}">
        <p14:creationId xmlns:p14="http://schemas.microsoft.com/office/powerpoint/2010/main" val="1614822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D2DA-8268-0AED-94CC-989C24307FFC}"/>
              </a:ext>
            </a:extLst>
          </p:cNvPr>
          <p:cNvSpPr>
            <a:spLocks noGrp="1"/>
          </p:cNvSpPr>
          <p:nvPr>
            <p:ph type="title"/>
          </p:nvPr>
        </p:nvSpPr>
        <p:spPr/>
        <p:txBody>
          <a:bodyPr/>
          <a:lstStyle/>
          <a:p>
            <a:pPr marL="914400" algn="l"/>
            <a:r>
              <a:rPr lang="en-US"/>
              <a:t>Heat Illnesses</a:t>
            </a:r>
          </a:p>
        </p:txBody>
      </p:sp>
      <p:graphicFrame>
        <p:nvGraphicFramePr>
          <p:cNvPr id="12" name="Table 12">
            <a:extLst>
              <a:ext uri="{FF2B5EF4-FFF2-40B4-BE49-F238E27FC236}">
                <a16:creationId xmlns:a16="http://schemas.microsoft.com/office/drawing/2014/main" id="{7704DC02-09ED-2301-0FBC-EC49C7D19B67}"/>
              </a:ext>
            </a:extLst>
          </p:cNvPr>
          <p:cNvGraphicFramePr>
            <a:graphicFrameLocks noGrp="1"/>
          </p:cNvGraphicFramePr>
          <p:nvPr>
            <p:extLst>
              <p:ext uri="{D42A27DB-BD31-4B8C-83A1-F6EECF244321}">
                <p14:modId xmlns:p14="http://schemas.microsoft.com/office/powerpoint/2010/main" val="1949834645"/>
              </p:ext>
            </p:extLst>
          </p:nvPr>
        </p:nvGraphicFramePr>
        <p:xfrm>
          <a:off x="838200" y="1512915"/>
          <a:ext cx="5249684" cy="1436904"/>
        </p:xfrm>
        <a:graphic>
          <a:graphicData uri="http://schemas.openxmlformats.org/drawingml/2006/table">
            <a:tbl>
              <a:tblPr firstRow="1" bandRow="1">
                <a:tableStyleId>{21E4AEA4-8DFA-4A89-87EB-49C32662AFE0}</a:tableStyleId>
              </a:tblPr>
              <a:tblGrid>
                <a:gridCol w="1483083">
                  <a:extLst>
                    <a:ext uri="{9D8B030D-6E8A-4147-A177-3AD203B41FA5}">
                      <a16:colId xmlns:a16="http://schemas.microsoft.com/office/drawing/2014/main" val="1252838804"/>
                    </a:ext>
                  </a:extLst>
                </a:gridCol>
                <a:gridCol w="3766601">
                  <a:extLst>
                    <a:ext uri="{9D8B030D-6E8A-4147-A177-3AD203B41FA5}">
                      <a16:colId xmlns:a16="http://schemas.microsoft.com/office/drawing/2014/main" val="2358626246"/>
                    </a:ext>
                  </a:extLst>
                </a:gridCol>
              </a:tblGrid>
              <a:tr h="519731">
                <a:tc>
                  <a:txBody>
                    <a:bodyPr/>
                    <a:lstStyle/>
                    <a:p>
                      <a:pPr algn="ctr"/>
                      <a:endParaRPr lang="en-US" sz="2800" b="1">
                        <a:solidFill>
                          <a:srgbClr val="C00000"/>
                        </a:solidFill>
                      </a:endParaRPr>
                    </a:p>
                  </a:txBody>
                  <a:tcPr>
                    <a:noFill/>
                  </a:tcPr>
                </a:tc>
                <a:tc>
                  <a:txBody>
                    <a:bodyPr/>
                    <a:lstStyle/>
                    <a:p>
                      <a:pPr algn="ctr"/>
                      <a:r>
                        <a:rPr lang="en-US" sz="2800" b="1">
                          <a:solidFill>
                            <a:srgbClr val="C00000"/>
                          </a:solidFill>
                        </a:rPr>
                        <a:t>SIGNS</a:t>
                      </a:r>
                    </a:p>
                  </a:txBody>
                  <a:tcPr anchor="b">
                    <a:noFill/>
                  </a:tcPr>
                </a:tc>
                <a:extLst>
                  <a:ext uri="{0D108BD9-81ED-4DB2-BD59-A6C34878D82A}">
                    <a16:rowId xmlns:a16="http://schemas.microsoft.com/office/drawing/2014/main" val="3545931756"/>
                  </a:ext>
                </a:extLst>
              </a:tr>
              <a:tr h="917173">
                <a:tc>
                  <a:txBody>
                    <a:bodyPr/>
                    <a:lstStyle/>
                    <a:p>
                      <a:pPr algn="ctr"/>
                      <a:r>
                        <a:rPr lang="en-US" sz="2000" b="1" dirty="0">
                          <a:solidFill>
                            <a:schemeClr val="bg1"/>
                          </a:solidFill>
                        </a:rPr>
                        <a:t>Heat Rash</a:t>
                      </a:r>
                    </a:p>
                  </a:txBody>
                  <a:tcPr anchor="ctr">
                    <a:solidFill>
                      <a:srgbClr val="C00000"/>
                    </a:solidFill>
                  </a:tcPr>
                </a:tc>
                <a:tc>
                  <a:txBody>
                    <a:bodyPr/>
                    <a:lstStyle/>
                    <a:p>
                      <a:pPr algn="ctr"/>
                      <a:r>
                        <a:rPr lang="en-US" dirty="0"/>
                        <a:t>Red, itchy skin; small bumps or blisters</a:t>
                      </a:r>
                    </a:p>
                  </a:txBody>
                  <a:tcPr anchor="ctr"/>
                </a:tc>
                <a:extLst>
                  <a:ext uri="{0D108BD9-81ED-4DB2-BD59-A6C34878D82A}">
                    <a16:rowId xmlns:a16="http://schemas.microsoft.com/office/drawing/2014/main" val="1685959709"/>
                  </a:ext>
                </a:extLst>
              </a:tr>
            </a:tbl>
          </a:graphicData>
        </a:graphic>
      </p:graphicFrame>
      <p:pic>
        <p:nvPicPr>
          <p:cNvPr id="4" name="Picture 3">
            <a:extLst>
              <a:ext uri="{FF2B5EF4-FFF2-40B4-BE49-F238E27FC236}">
                <a16:creationId xmlns:a16="http://schemas.microsoft.com/office/drawing/2014/main" id="{A3463B87-1F0A-F6A1-282F-98CD486AD7A2}"/>
              </a:ext>
            </a:extLst>
          </p:cNvPr>
          <p:cNvPicPr>
            <a:picLocks noChangeAspect="1"/>
          </p:cNvPicPr>
          <p:nvPr/>
        </p:nvPicPr>
        <p:blipFill>
          <a:blip r:embed="rId3"/>
          <a:stretch>
            <a:fillRect/>
          </a:stretch>
        </p:blipFill>
        <p:spPr>
          <a:xfrm>
            <a:off x="6159842" y="1681207"/>
            <a:ext cx="1464383" cy="1464383"/>
          </a:xfrm>
          <a:prstGeom prst="rect">
            <a:avLst/>
          </a:prstGeom>
        </p:spPr>
      </p:pic>
      <p:pic>
        <p:nvPicPr>
          <p:cNvPr id="6" name="Picture 5">
            <a:extLst>
              <a:ext uri="{FF2B5EF4-FFF2-40B4-BE49-F238E27FC236}">
                <a16:creationId xmlns:a16="http://schemas.microsoft.com/office/drawing/2014/main" id="{1A0C6C23-00D5-1CB9-2478-6FCAAEF6FDCC}"/>
              </a:ext>
            </a:extLst>
          </p:cNvPr>
          <p:cNvPicPr>
            <a:picLocks noChangeAspect="1"/>
          </p:cNvPicPr>
          <p:nvPr/>
        </p:nvPicPr>
        <p:blipFill>
          <a:blip r:embed="rId4"/>
          <a:stretch>
            <a:fillRect/>
          </a:stretch>
        </p:blipFill>
        <p:spPr>
          <a:xfrm>
            <a:off x="6275828" y="2958332"/>
            <a:ext cx="1133448" cy="1133448"/>
          </a:xfrm>
          <a:prstGeom prst="rect">
            <a:avLst/>
          </a:prstGeom>
        </p:spPr>
      </p:pic>
      <p:pic>
        <p:nvPicPr>
          <p:cNvPr id="8" name="Picture 7">
            <a:extLst>
              <a:ext uri="{FF2B5EF4-FFF2-40B4-BE49-F238E27FC236}">
                <a16:creationId xmlns:a16="http://schemas.microsoft.com/office/drawing/2014/main" id="{CBD2A1F5-C667-8FD8-3607-14DF4112BE4E}"/>
              </a:ext>
            </a:extLst>
          </p:cNvPr>
          <p:cNvPicPr>
            <a:picLocks noChangeAspect="1"/>
          </p:cNvPicPr>
          <p:nvPr/>
        </p:nvPicPr>
        <p:blipFill>
          <a:blip r:embed="rId5"/>
          <a:stretch>
            <a:fillRect/>
          </a:stretch>
        </p:blipFill>
        <p:spPr>
          <a:xfrm>
            <a:off x="6275828" y="5537200"/>
            <a:ext cx="1133448" cy="1133448"/>
          </a:xfrm>
          <a:prstGeom prst="rect">
            <a:avLst/>
          </a:prstGeom>
        </p:spPr>
      </p:pic>
      <p:pic>
        <p:nvPicPr>
          <p:cNvPr id="10" name="Picture 9">
            <a:extLst>
              <a:ext uri="{FF2B5EF4-FFF2-40B4-BE49-F238E27FC236}">
                <a16:creationId xmlns:a16="http://schemas.microsoft.com/office/drawing/2014/main" id="{3CFAA626-0844-8FC1-2891-EC14756FCF9B}"/>
              </a:ext>
            </a:extLst>
          </p:cNvPr>
          <p:cNvPicPr>
            <a:picLocks noChangeAspect="1"/>
          </p:cNvPicPr>
          <p:nvPr/>
        </p:nvPicPr>
        <p:blipFill rotWithShape="1">
          <a:blip r:embed="rId6"/>
          <a:srcRect l="21324" t="31918" r="38618"/>
          <a:stretch/>
        </p:blipFill>
        <p:spPr>
          <a:xfrm>
            <a:off x="6519668" y="4181613"/>
            <a:ext cx="744732" cy="1265754"/>
          </a:xfrm>
          <a:prstGeom prst="rect">
            <a:avLst/>
          </a:prstGeom>
        </p:spPr>
      </p:pic>
      <p:graphicFrame>
        <p:nvGraphicFramePr>
          <p:cNvPr id="11" name="Table 12">
            <a:extLst>
              <a:ext uri="{FF2B5EF4-FFF2-40B4-BE49-F238E27FC236}">
                <a16:creationId xmlns:a16="http://schemas.microsoft.com/office/drawing/2014/main" id="{665ADCF7-AE6F-8C7D-C4A9-9E32EC38D189}"/>
              </a:ext>
            </a:extLst>
          </p:cNvPr>
          <p:cNvGraphicFramePr>
            <a:graphicFrameLocks noGrp="1"/>
          </p:cNvGraphicFramePr>
          <p:nvPr>
            <p:extLst>
              <p:ext uri="{D42A27DB-BD31-4B8C-83A1-F6EECF244321}">
                <p14:modId xmlns:p14="http://schemas.microsoft.com/office/powerpoint/2010/main" val="1130430239"/>
              </p:ext>
            </p:extLst>
          </p:nvPr>
        </p:nvGraphicFramePr>
        <p:xfrm>
          <a:off x="838200" y="1512915"/>
          <a:ext cx="5249684" cy="5289031"/>
        </p:xfrm>
        <a:graphic>
          <a:graphicData uri="http://schemas.openxmlformats.org/drawingml/2006/table">
            <a:tbl>
              <a:tblPr firstRow="1" bandRow="1">
                <a:tableStyleId>{21E4AEA4-8DFA-4A89-87EB-49C32662AFE0}</a:tableStyleId>
              </a:tblPr>
              <a:tblGrid>
                <a:gridCol w="1483083">
                  <a:extLst>
                    <a:ext uri="{9D8B030D-6E8A-4147-A177-3AD203B41FA5}">
                      <a16:colId xmlns:a16="http://schemas.microsoft.com/office/drawing/2014/main" val="1252838804"/>
                    </a:ext>
                  </a:extLst>
                </a:gridCol>
                <a:gridCol w="3766601">
                  <a:extLst>
                    <a:ext uri="{9D8B030D-6E8A-4147-A177-3AD203B41FA5}">
                      <a16:colId xmlns:a16="http://schemas.microsoft.com/office/drawing/2014/main" val="2358626246"/>
                    </a:ext>
                  </a:extLst>
                </a:gridCol>
              </a:tblGrid>
              <a:tr h="519731">
                <a:tc>
                  <a:txBody>
                    <a:bodyPr/>
                    <a:lstStyle/>
                    <a:p>
                      <a:pPr algn="ctr"/>
                      <a:endParaRPr lang="en-US" sz="2800" b="1">
                        <a:solidFill>
                          <a:srgbClr val="C00000"/>
                        </a:solidFill>
                      </a:endParaRPr>
                    </a:p>
                  </a:txBody>
                  <a:tcPr>
                    <a:noFill/>
                  </a:tcPr>
                </a:tc>
                <a:tc>
                  <a:txBody>
                    <a:bodyPr/>
                    <a:lstStyle/>
                    <a:p>
                      <a:pPr algn="ctr"/>
                      <a:r>
                        <a:rPr lang="en-US" sz="2800" b="1" dirty="0">
                          <a:solidFill>
                            <a:srgbClr val="C00000"/>
                          </a:solidFill>
                        </a:rPr>
                        <a:t>SIGNS</a:t>
                      </a:r>
                    </a:p>
                  </a:txBody>
                  <a:tcPr anchor="b">
                    <a:noFill/>
                  </a:tcPr>
                </a:tc>
                <a:extLst>
                  <a:ext uri="{0D108BD9-81ED-4DB2-BD59-A6C34878D82A}">
                    <a16:rowId xmlns:a16="http://schemas.microsoft.com/office/drawing/2014/main" val="3545931756"/>
                  </a:ext>
                </a:extLst>
              </a:tr>
              <a:tr h="917173">
                <a:tc>
                  <a:txBody>
                    <a:bodyPr/>
                    <a:lstStyle/>
                    <a:p>
                      <a:pPr algn="ctr"/>
                      <a:r>
                        <a:rPr lang="en-US" sz="2000" b="1" dirty="0">
                          <a:solidFill>
                            <a:schemeClr val="bg1"/>
                          </a:solidFill>
                        </a:rPr>
                        <a:t>Heat Rash</a:t>
                      </a:r>
                    </a:p>
                  </a:txBody>
                  <a:tcPr anchor="ctr">
                    <a:solidFill>
                      <a:srgbClr val="C00000"/>
                    </a:solidFill>
                  </a:tcPr>
                </a:tc>
                <a:tc>
                  <a:txBody>
                    <a:bodyPr/>
                    <a:lstStyle/>
                    <a:p>
                      <a:pPr algn="ctr"/>
                      <a:r>
                        <a:rPr lang="en-US" dirty="0"/>
                        <a:t>Red, itchy skin; small bumps or blisters</a:t>
                      </a:r>
                    </a:p>
                  </a:txBody>
                  <a:tcPr anchor="ctr"/>
                </a:tc>
                <a:extLst>
                  <a:ext uri="{0D108BD9-81ED-4DB2-BD59-A6C34878D82A}">
                    <a16:rowId xmlns:a16="http://schemas.microsoft.com/office/drawing/2014/main" val="1685959709"/>
                  </a:ext>
                </a:extLst>
              </a:tr>
              <a:tr h="1192325">
                <a:tc>
                  <a:txBody>
                    <a:bodyPr/>
                    <a:lstStyle/>
                    <a:p>
                      <a:pPr algn="ctr"/>
                      <a:r>
                        <a:rPr lang="en-US" sz="2000" b="1" dirty="0">
                          <a:solidFill>
                            <a:schemeClr val="bg1"/>
                          </a:solidFill>
                        </a:rPr>
                        <a:t>Heat Cramp</a:t>
                      </a:r>
                    </a:p>
                  </a:txBody>
                  <a:tcPr anchor="ctr">
                    <a:solidFill>
                      <a:srgbClr val="C00000"/>
                    </a:solidFill>
                  </a:tcPr>
                </a:tc>
                <a:tc>
                  <a:txBody>
                    <a:bodyPr/>
                    <a:lstStyle/>
                    <a:p>
                      <a:pPr algn="ctr"/>
                      <a:r>
                        <a:rPr lang="en-US" dirty="0"/>
                        <a:t>Muscle pains or spasms in stomach, arms, or legs</a:t>
                      </a:r>
                    </a:p>
                  </a:txBody>
                  <a:tcPr anchor="ctr"/>
                </a:tc>
                <a:extLst>
                  <a:ext uri="{0D108BD9-81ED-4DB2-BD59-A6C34878D82A}">
                    <a16:rowId xmlns:a16="http://schemas.microsoft.com/office/drawing/2014/main" val="2154358963"/>
                  </a:ext>
                </a:extLst>
              </a:tr>
              <a:tr h="1192325">
                <a:tc>
                  <a:txBody>
                    <a:bodyPr/>
                    <a:lstStyle/>
                    <a:p>
                      <a:pPr algn="ctr"/>
                      <a:r>
                        <a:rPr lang="en-US" sz="2000" b="1" dirty="0">
                          <a:solidFill>
                            <a:schemeClr val="bg1"/>
                          </a:solidFill>
                        </a:rPr>
                        <a:t>Heat Exhaustion</a:t>
                      </a:r>
                    </a:p>
                  </a:txBody>
                  <a:tcPr anchor="ctr">
                    <a:solidFill>
                      <a:srgbClr val="C00000"/>
                    </a:solidFill>
                  </a:tcPr>
                </a:tc>
                <a:tc>
                  <a:txBody>
                    <a:bodyPr/>
                    <a:lstStyle/>
                    <a:p>
                      <a:pPr algn="ctr"/>
                      <a:r>
                        <a:rPr lang="en-US" dirty="0"/>
                        <a:t>Heavy sweating, paleness, muscle cramps, weakness, headache, nausea, vomiting, fainting, weak pulse</a:t>
                      </a:r>
                    </a:p>
                  </a:txBody>
                  <a:tcPr/>
                </a:tc>
                <a:extLst>
                  <a:ext uri="{0D108BD9-81ED-4DB2-BD59-A6C34878D82A}">
                    <a16:rowId xmlns:a16="http://schemas.microsoft.com/office/drawing/2014/main" val="4259604891"/>
                  </a:ext>
                </a:extLst>
              </a:tr>
              <a:tr h="1467477">
                <a:tc>
                  <a:txBody>
                    <a:bodyPr/>
                    <a:lstStyle/>
                    <a:p>
                      <a:pPr algn="ctr"/>
                      <a:r>
                        <a:rPr lang="en-US" sz="2000" b="1">
                          <a:solidFill>
                            <a:schemeClr val="bg1"/>
                          </a:solidFill>
                        </a:rPr>
                        <a:t>Heat Stroke</a:t>
                      </a:r>
                    </a:p>
                  </a:txBody>
                  <a:tcPr anchor="ctr">
                    <a:solidFill>
                      <a:srgbClr val="C00000"/>
                    </a:solidFill>
                  </a:tcPr>
                </a:tc>
                <a:tc>
                  <a:txBody>
                    <a:bodyPr/>
                    <a:lstStyle/>
                    <a:p>
                      <a:pPr algn="ctr"/>
                      <a:r>
                        <a:rPr lang="en-US" dirty="0"/>
                        <a:t>Extremely high body temperature (&lt;104), hot skin with or without sweat, strong rapid pulse, dizziness, confusion, unconsciousness</a:t>
                      </a:r>
                    </a:p>
                  </a:txBody>
                  <a:tcPr/>
                </a:tc>
                <a:extLst>
                  <a:ext uri="{0D108BD9-81ED-4DB2-BD59-A6C34878D82A}">
                    <a16:rowId xmlns:a16="http://schemas.microsoft.com/office/drawing/2014/main" val="4145288321"/>
                  </a:ext>
                </a:extLst>
              </a:tr>
            </a:tbl>
          </a:graphicData>
        </a:graphic>
      </p:graphicFrame>
    </p:spTree>
    <p:extLst>
      <p:ext uri="{BB962C8B-B14F-4D97-AF65-F5344CB8AC3E}">
        <p14:creationId xmlns:p14="http://schemas.microsoft.com/office/powerpoint/2010/main" val="42596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D2DA-8268-0AED-94CC-989C24307FFC}"/>
              </a:ext>
            </a:extLst>
          </p:cNvPr>
          <p:cNvSpPr>
            <a:spLocks noGrp="1"/>
          </p:cNvSpPr>
          <p:nvPr>
            <p:ph type="title"/>
          </p:nvPr>
        </p:nvSpPr>
        <p:spPr/>
        <p:txBody>
          <a:bodyPr/>
          <a:lstStyle/>
          <a:p>
            <a:pPr marL="914400" algn="l"/>
            <a:r>
              <a:rPr lang="en-US"/>
              <a:t>Heat Illnesses</a:t>
            </a:r>
          </a:p>
        </p:txBody>
      </p:sp>
      <p:graphicFrame>
        <p:nvGraphicFramePr>
          <p:cNvPr id="12" name="Table 12">
            <a:extLst>
              <a:ext uri="{FF2B5EF4-FFF2-40B4-BE49-F238E27FC236}">
                <a16:creationId xmlns:a16="http://schemas.microsoft.com/office/drawing/2014/main" id="{7704DC02-09ED-2301-0FBC-EC49C7D19B67}"/>
              </a:ext>
            </a:extLst>
          </p:cNvPr>
          <p:cNvGraphicFramePr>
            <a:graphicFrameLocks noGrp="1"/>
          </p:cNvGraphicFramePr>
          <p:nvPr/>
        </p:nvGraphicFramePr>
        <p:xfrm>
          <a:off x="838200" y="1512915"/>
          <a:ext cx="11231880" cy="5289031"/>
        </p:xfrm>
        <a:graphic>
          <a:graphicData uri="http://schemas.openxmlformats.org/drawingml/2006/table">
            <a:tbl>
              <a:tblPr firstRow="1" bandRow="1">
                <a:tableStyleId>{21E4AEA4-8DFA-4A89-87EB-49C32662AFE0}</a:tableStyleId>
              </a:tblPr>
              <a:tblGrid>
                <a:gridCol w="1483083">
                  <a:extLst>
                    <a:ext uri="{9D8B030D-6E8A-4147-A177-3AD203B41FA5}">
                      <a16:colId xmlns:a16="http://schemas.microsoft.com/office/drawing/2014/main" val="1252838804"/>
                    </a:ext>
                  </a:extLst>
                </a:gridCol>
                <a:gridCol w="3766601">
                  <a:extLst>
                    <a:ext uri="{9D8B030D-6E8A-4147-A177-3AD203B41FA5}">
                      <a16:colId xmlns:a16="http://schemas.microsoft.com/office/drawing/2014/main" val="2358626246"/>
                    </a:ext>
                  </a:extLst>
                </a:gridCol>
                <a:gridCol w="5982196">
                  <a:extLst>
                    <a:ext uri="{9D8B030D-6E8A-4147-A177-3AD203B41FA5}">
                      <a16:colId xmlns:a16="http://schemas.microsoft.com/office/drawing/2014/main" val="4210557429"/>
                    </a:ext>
                  </a:extLst>
                </a:gridCol>
              </a:tblGrid>
              <a:tr h="519731">
                <a:tc>
                  <a:txBody>
                    <a:bodyPr/>
                    <a:lstStyle/>
                    <a:p>
                      <a:pPr algn="ctr"/>
                      <a:endParaRPr lang="en-US" sz="2800" b="1">
                        <a:solidFill>
                          <a:srgbClr val="C00000"/>
                        </a:solidFill>
                      </a:endParaRPr>
                    </a:p>
                  </a:txBody>
                  <a:tcPr>
                    <a:noFill/>
                  </a:tcPr>
                </a:tc>
                <a:tc>
                  <a:txBody>
                    <a:bodyPr/>
                    <a:lstStyle/>
                    <a:p>
                      <a:pPr algn="ctr"/>
                      <a:r>
                        <a:rPr lang="en-US" sz="2800" b="1">
                          <a:solidFill>
                            <a:srgbClr val="C00000"/>
                          </a:solidFill>
                        </a:rPr>
                        <a:t>SIGNS</a:t>
                      </a:r>
                    </a:p>
                  </a:txBody>
                  <a:tcPr anchor="b">
                    <a:noFill/>
                  </a:tcPr>
                </a:tc>
                <a:tc>
                  <a:txBody>
                    <a:bodyPr/>
                    <a:lstStyle/>
                    <a:p>
                      <a:pPr algn="ctr"/>
                      <a:r>
                        <a:rPr lang="en-US" sz="2800" b="1">
                          <a:solidFill>
                            <a:srgbClr val="C00000"/>
                          </a:solidFill>
                        </a:rPr>
                        <a:t>WHAT TO DO</a:t>
                      </a:r>
                    </a:p>
                  </a:txBody>
                  <a:tcPr anchor="b">
                    <a:noFill/>
                  </a:tcPr>
                </a:tc>
                <a:extLst>
                  <a:ext uri="{0D108BD9-81ED-4DB2-BD59-A6C34878D82A}">
                    <a16:rowId xmlns:a16="http://schemas.microsoft.com/office/drawing/2014/main" val="3545931756"/>
                  </a:ext>
                </a:extLst>
              </a:tr>
              <a:tr h="917173">
                <a:tc>
                  <a:txBody>
                    <a:bodyPr/>
                    <a:lstStyle/>
                    <a:p>
                      <a:pPr algn="ctr"/>
                      <a:r>
                        <a:rPr lang="en-US" sz="2000" b="1" dirty="0">
                          <a:solidFill>
                            <a:schemeClr val="bg1"/>
                          </a:solidFill>
                        </a:rPr>
                        <a:t>Heat Rash</a:t>
                      </a:r>
                    </a:p>
                  </a:txBody>
                  <a:tcPr anchor="ctr">
                    <a:solidFill>
                      <a:srgbClr val="C00000"/>
                    </a:solidFill>
                  </a:tcPr>
                </a:tc>
                <a:tc>
                  <a:txBody>
                    <a:bodyPr/>
                    <a:lstStyle/>
                    <a:p>
                      <a:pPr algn="ctr"/>
                      <a:r>
                        <a:rPr lang="en-US"/>
                        <a:t>Red, itchy skin; small bumps or blisters</a:t>
                      </a:r>
                    </a:p>
                  </a:txBody>
                  <a:tcPr anchor="ctr"/>
                </a:tc>
                <a:tc>
                  <a:txBody>
                    <a:bodyPr/>
                    <a:lstStyle/>
                    <a:p>
                      <a:pPr marL="285750" indent="-285750" algn="l">
                        <a:buFont typeface="Arial" panose="020B0604020202020204" pitchFamily="34" charset="0"/>
                        <a:buChar char="•"/>
                      </a:pPr>
                      <a:r>
                        <a:rPr lang="en-US"/>
                        <a:t>Gently dry off skin</a:t>
                      </a:r>
                    </a:p>
                    <a:p>
                      <a:pPr marL="285750" indent="-285750" algn="l">
                        <a:buFont typeface="Arial" panose="020B0604020202020204" pitchFamily="34" charset="0"/>
                        <a:buChar char="•"/>
                      </a:pPr>
                      <a:r>
                        <a:rPr lang="en-US"/>
                        <a:t>Put cold compress on skin</a:t>
                      </a:r>
                    </a:p>
                    <a:p>
                      <a:pPr marL="285750" indent="-285750" algn="l">
                        <a:buFont typeface="Arial" panose="020B0604020202020204" pitchFamily="34" charset="0"/>
                        <a:buChar char="•"/>
                      </a:pPr>
                      <a:r>
                        <a:rPr lang="en-US"/>
                        <a:t>Seek medical help if symptoms don’t improve</a:t>
                      </a:r>
                    </a:p>
                  </a:txBody>
                  <a:tcPr/>
                </a:tc>
                <a:extLst>
                  <a:ext uri="{0D108BD9-81ED-4DB2-BD59-A6C34878D82A}">
                    <a16:rowId xmlns:a16="http://schemas.microsoft.com/office/drawing/2014/main" val="1685959709"/>
                  </a:ext>
                </a:extLst>
              </a:tr>
              <a:tr h="1192325">
                <a:tc>
                  <a:txBody>
                    <a:bodyPr/>
                    <a:lstStyle/>
                    <a:p>
                      <a:pPr algn="ctr"/>
                      <a:r>
                        <a:rPr lang="en-US" sz="2000" b="1">
                          <a:solidFill>
                            <a:schemeClr val="bg1"/>
                          </a:solidFill>
                        </a:rPr>
                        <a:t>Heat Cramp</a:t>
                      </a:r>
                    </a:p>
                  </a:txBody>
                  <a:tcPr anchor="ctr">
                    <a:solidFill>
                      <a:srgbClr val="C00000"/>
                    </a:solidFill>
                  </a:tcPr>
                </a:tc>
                <a:tc>
                  <a:txBody>
                    <a:bodyPr/>
                    <a:lstStyle/>
                    <a:p>
                      <a:pPr algn="ctr"/>
                      <a:r>
                        <a:rPr lang="en-US"/>
                        <a:t>Muscle pains or spasms in stomach, arms, or legs</a:t>
                      </a:r>
                    </a:p>
                  </a:txBody>
                  <a:tcPr anchor="ctr"/>
                </a:tc>
                <a:tc>
                  <a:txBody>
                    <a:bodyPr/>
                    <a:lstStyle/>
                    <a:p>
                      <a:pPr marL="285750" indent="-285750" algn="l">
                        <a:buFont typeface="Arial" panose="020B0604020202020204" pitchFamily="34" charset="0"/>
                        <a:buChar char="•"/>
                      </a:pPr>
                      <a:r>
                        <a:rPr lang="en-US"/>
                        <a:t>Stop physical activity and move to a cooler air-conditioned place</a:t>
                      </a:r>
                    </a:p>
                    <a:p>
                      <a:pPr marL="285750" indent="-285750" algn="l">
                        <a:buFont typeface="Arial" panose="020B0604020202020204" pitchFamily="34" charset="0"/>
                        <a:buChar char="•"/>
                      </a:pPr>
                      <a:r>
                        <a:rPr lang="en-US"/>
                        <a:t>Drink water</a:t>
                      </a:r>
                    </a:p>
                    <a:p>
                      <a:pPr marL="285750" indent="-285750" algn="l">
                        <a:buFont typeface="Arial" panose="020B0604020202020204" pitchFamily="34" charset="0"/>
                        <a:buChar char="•"/>
                      </a:pPr>
                      <a:r>
                        <a:rPr lang="en-US"/>
                        <a:t>Seek medical attention if cramps last longer than 1 hour</a:t>
                      </a:r>
                    </a:p>
                  </a:txBody>
                  <a:tcPr/>
                </a:tc>
                <a:extLst>
                  <a:ext uri="{0D108BD9-81ED-4DB2-BD59-A6C34878D82A}">
                    <a16:rowId xmlns:a16="http://schemas.microsoft.com/office/drawing/2014/main" val="2154358963"/>
                  </a:ext>
                </a:extLst>
              </a:tr>
              <a:tr h="1192325">
                <a:tc>
                  <a:txBody>
                    <a:bodyPr/>
                    <a:lstStyle/>
                    <a:p>
                      <a:pPr algn="ctr"/>
                      <a:r>
                        <a:rPr lang="en-US" sz="2000" b="1" dirty="0">
                          <a:solidFill>
                            <a:schemeClr val="bg1"/>
                          </a:solidFill>
                        </a:rPr>
                        <a:t>Heat Exhaustion</a:t>
                      </a:r>
                    </a:p>
                  </a:txBody>
                  <a:tcPr anchor="ctr">
                    <a:solidFill>
                      <a:srgbClr val="C00000"/>
                    </a:solidFill>
                  </a:tcPr>
                </a:tc>
                <a:tc>
                  <a:txBody>
                    <a:bodyPr/>
                    <a:lstStyle/>
                    <a:p>
                      <a:pPr algn="ctr"/>
                      <a:r>
                        <a:rPr lang="en-US"/>
                        <a:t>Heavy sweating, paleness, muscle cramps, weakness, headache, nausea, vomiting, fainting, weak pulse</a:t>
                      </a:r>
                    </a:p>
                  </a:txBody>
                  <a:tcPr/>
                </a:tc>
                <a:tc>
                  <a:txBody>
                    <a:bodyPr/>
                    <a:lstStyle/>
                    <a:p>
                      <a:pPr marL="285750" indent="-285750" algn="l">
                        <a:buFont typeface="Arial" panose="020B0604020202020204" pitchFamily="34" charset="0"/>
                        <a:buChar char="•"/>
                      </a:pPr>
                      <a:r>
                        <a:rPr lang="en-US" u="none"/>
                        <a:t>Move to a cooler area, out of sun</a:t>
                      </a:r>
                    </a:p>
                    <a:p>
                      <a:pPr marL="285750" indent="-285750" algn="l">
                        <a:buFont typeface="Arial" panose="020B0604020202020204" pitchFamily="34" charset="0"/>
                        <a:buChar char="•"/>
                      </a:pPr>
                      <a:r>
                        <a:rPr lang="en-US" u="none"/>
                        <a:t>Loosen clothing</a:t>
                      </a:r>
                    </a:p>
                    <a:p>
                      <a:pPr marL="285750" indent="-285750" algn="l">
                        <a:buFont typeface="Arial" panose="020B0604020202020204" pitchFamily="34" charset="0"/>
                        <a:buChar char="•"/>
                      </a:pPr>
                      <a:r>
                        <a:rPr lang="en-US" u="none"/>
                        <a:t>Drink cool water</a:t>
                      </a:r>
                    </a:p>
                    <a:p>
                      <a:pPr marL="285750" indent="-285750" algn="l">
                        <a:buFont typeface="Arial" panose="020B0604020202020204" pitchFamily="34" charset="0"/>
                        <a:buChar char="•"/>
                      </a:pPr>
                      <a:r>
                        <a:rPr lang="en-US" u="none"/>
                        <a:t>Seek medical help if symptoms do not improve</a:t>
                      </a:r>
                      <a:endParaRPr lang="en-US"/>
                    </a:p>
                  </a:txBody>
                  <a:tcPr/>
                </a:tc>
                <a:extLst>
                  <a:ext uri="{0D108BD9-81ED-4DB2-BD59-A6C34878D82A}">
                    <a16:rowId xmlns:a16="http://schemas.microsoft.com/office/drawing/2014/main" val="4259604891"/>
                  </a:ext>
                </a:extLst>
              </a:tr>
              <a:tr h="1467477">
                <a:tc>
                  <a:txBody>
                    <a:bodyPr/>
                    <a:lstStyle/>
                    <a:p>
                      <a:pPr algn="ctr"/>
                      <a:r>
                        <a:rPr lang="en-US" sz="2000" b="1" dirty="0">
                          <a:solidFill>
                            <a:schemeClr val="bg1"/>
                          </a:solidFill>
                        </a:rPr>
                        <a:t>Heat Stroke</a:t>
                      </a:r>
                    </a:p>
                  </a:txBody>
                  <a:tcPr anchor="ctr">
                    <a:solidFill>
                      <a:srgbClr val="C00000"/>
                    </a:solidFill>
                  </a:tcPr>
                </a:tc>
                <a:tc>
                  <a:txBody>
                    <a:bodyPr/>
                    <a:lstStyle/>
                    <a:p>
                      <a:pPr algn="ctr"/>
                      <a:r>
                        <a:rPr lang="en-US"/>
                        <a:t>Extremely high body temperature (&lt;104), hot skin with or without sweat, strong rapid pulse, dizziness, confusion, unconsciousness</a:t>
                      </a:r>
                    </a:p>
                  </a:txBody>
                  <a:tcPr/>
                </a:tc>
                <a:tc>
                  <a:txBody>
                    <a:bodyPr/>
                    <a:lstStyle/>
                    <a:p>
                      <a:pPr marL="285750" indent="-285750" algn="l">
                        <a:buFont typeface="Arial" panose="020B0604020202020204" pitchFamily="34" charset="0"/>
                        <a:buChar char="•"/>
                      </a:pPr>
                      <a:r>
                        <a:rPr lang="en-US" dirty="0"/>
                        <a:t>Call 911 </a:t>
                      </a:r>
                      <a:r>
                        <a:rPr lang="en-US" b="1" dirty="0"/>
                        <a:t>immediately</a:t>
                      </a:r>
                      <a:r>
                        <a:rPr lang="en-US" dirty="0"/>
                        <a:t> (delay can be fatal)</a:t>
                      </a:r>
                    </a:p>
                    <a:p>
                      <a:pPr marL="285750" indent="-285750" algn="l">
                        <a:buFont typeface="Arial" panose="020B0604020202020204" pitchFamily="34" charset="0"/>
                        <a:buChar char="•"/>
                      </a:pPr>
                      <a:r>
                        <a:rPr lang="en-US" dirty="0"/>
                        <a:t>Move individual to cooler, air-conditioned place</a:t>
                      </a:r>
                    </a:p>
                    <a:p>
                      <a:pPr marL="285750" indent="-285750" algn="l">
                        <a:buFont typeface="Arial" panose="020B0604020202020204" pitchFamily="34" charset="0"/>
                        <a:buChar char="•"/>
                      </a:pPr>
                      <a:r>
                        <a:rPr lang="en-US" dirty="0"/>
                        <a:t>Loosen clothing</a:t>
                      </a:r>
                    </a:p>
                    <a:p>
                      <a:pPr marL="285750" indent="-285750" algn="l">
                        <a:buFont typeface="Arial" panose="020B0604020202020204" pitchFamily="34" charset="0"/>
                        <a:buChar char="•"/>
                      </a:pPr>
                      <a:r>
                        <a:rPr lang="en-US" dirty="0"/>
                        <a:t>Cool body with fan, ice, or mister</a:t>
                      </a:r>
                    </a:p>
                    <a:p>
                      <a:pPr marL="285750" indent="-285750" algn="l">
                        <a:buFont typeface="Arial" panose="020B0604020202020204" pitchFamily="34" charset="0"/>
                        <a:buChar char="•"/>
                      </a:pPr>
                      <a:r>
                        <a:rPr lang="en-US" b="1" dirty="0"/>
                        <a:t>Do not give person anything to drink</a:t>
                      </a:r>
                    </a:p>
                  </a:txBody>
                  <a:tcPr/>
                </a:tc>
                <a:extLst>
                  <a:ext uri="{0D108BD9-81ED-4DB2-BD59-A6C34878D82A}">
                    <a16:rowId xmlns:a16="http://schemas.microsoft.com/office/drawing/2014/main" val="4145288321"/>
                  </a:ext>
                </a:extLst>
              </a:tr>
            </a:tbl>
          </a:graphicData>
        </a:graphic>
      </p:graphicFrame>
      <p:pic>
        <p:nvPicPr>
          <p:cNvPr id="18" name="Graphic 17" descr="Ambulance with solid fill">
            <a:extLst>
              <a:ext uri="{FF2B5EF4-FFF2-40B4-BE49-F238E27FC236}">
                <a16:creationId xmlns:a16="http://schemas.microsoft.com/office/drawing/2014/main" id="{690D0089-4EA5-6890-5B75-A5DBD44DB5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895319" y="5855474"/>
            <a:ext cx="914400" cy="914400"/>
          </a:xfrm>
          <a:prstGeom prst="rect">
            <a:avLst/>
          </a:prstGeom>
        </p:spPr>
      </p:pic>
      <p:sp>
        <p:nvSpPr>
          <p:cNvPr id="21" name="TextBox 20">
            <a:extLst>
              <a:ext uri="{FF2B5EF4-FFF2-40B4-BE49-F238E27FC236}">
                <a16:creationId xmlns:a16="http://schemas.microsoft.com/office/drawing/2014/main" id="{D2B0354E-D511-2481-F89F-ECF12876F87B}"/>
              </a:ext>
            </a:extLst>
          </p:cNvPr>
          <p:cNvSpPr txBox="1"/>
          <p:nvPr/>
        </p:nvSpPr>
        <p:spPr>
          <a:xfrm>
            <a:off x="10813256" y="6492875"/>
            <a:ext cx="1081088" cy="276999"/>
          </a:xfrm>
          <a:prstGeom prst="rect">
            <a:avLst/>
          </a:prstGeom>
          <a:noFill/>
        </p:spPr>
        <p:txBody>
          <a:bodyPr wrap="square" rtlCol="0">
            <a:spAutoFit/>
          </a:bodyPr>
          <a:lstStyle/>
          <a:p>
            <a:pPr algn="ctr"/>
            <a:r>
              <a:rPr lang="en-US" sz="1200" b="1">
                <a:solidFill>
                  <a:srgbClr val="8A0000"/>
                </a:solidFill>
              </a:rPr>
              <a:t>Can be fatal</a:t>
            </a:r>
          </a:p>
        </p:txBody>
      </p:sp>
    </p:spTree>
    <p:extLst>
      <p:ext uri="{BB962C8B-B14F-4D97-AF65-F5344CB8AC3E}">
        <p14:creationId xmlns:p14="http://schemas.microsoft.com/office/powerpoint/2010/main" val="2327065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D2DA-8268-0AED-94CC-989C24307FFC}"/>
              </a:ext>
            </a:extLst>
          </p:cNvPr>
          <p:cNvSpPr>
            <a:spLocks noGrp="1"/>
          </p:cNvSpPr>
          <p:nvPr>
            <p:ph type="title"/>
          </p:nvPr>
        </p:nvSpPr>
        <p:spPr/>
        <p:txBody>
          <a:bodyPr/>
          <a:lstStyle/>
          <a:p>
            <a:pPr marL="914400" algn="l"/>
            <a:r>
              <a:rPr lang="en-US"/>
              <a:t>Heat Illnesses</a:t>
            </a:r>
          </a:p>
        </p:txBody>
      </p:sp>
      <p:graphicFrame>
        <p:nvGraphicFramePr>
          <p:cNvPr id="3" name="Diagram 2">
            <a:extLst>
              <a:ext uri="{FF2B5EF4-FFF2-40B4-BE49-F238E27FC236}">
                <a16:creationId xmlns:a16="http://schemas.microsoft.com/office/drawing/2014/main" id="{DE6FA36D-35F3-BE39-81D4-999A5EA05AB9}"/>
              </a:ext>
            </a:extLst>
          </p:cNvPr>
          <p:cNvGraphicFramePr/>
          <p:nvPr>
            <p:extLst>
              <p:ext uri="{D42A27DB-BD31-4B8C-83A1-F6EECF244321}">
                <p14:modId xmlns:p14="http://schemas.microsoft.com/office/powerpoint/2010/main" val="2011887858"/>
              </p:ext>
            </p:extLst>
          </p:nvPr>
        </p:nvGraphicFramePr>
        <p:xfrm>
          <a:off x="838200" y="642711"/>
          <a:ext cx="10960100" cy="6754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EFA2511-92E9-E7C9-03CB-7C9A167503B2}"/>
              </a:ext>
            </a:extLst>
          </p:cNvPr>
          <p:cNvSpPr txBox="1"/>
          <p:nvPr/>
        </p:nvSpPr>
        <p:spPr>
          <a:xfrm>
            <a:off x="838200" y="2724150"/>
            <a:ext cx="311304" cy="369332"/>
          </a:xfrm>
          <a:prstGeom prst="rect">
            <a:avLst/>
          </a:prstGeom>
          <a:noFill/>
        </p:spPr>
        <p:txBody>
          <a:bodyPr wrap="none" rtlCol="0">
            <a:spAutoFit/>
          </a:bodyPr>
          <a:lstStyle/>
          <a:p>
            <a:r>
              <a:rPr lang="en-US" dirty="0">
                <a:solidFill>
                  <a:schemeClr val="accent3">
                    <a:lumMod val="40000"/>
                    <a:lumOff val="60000"/>
                  </a:schemeClr>
                </a:solidFill>
              </a:rPr>
              <a:t>1</a:t>
            </a:r>
          </a:p>
        </p:txBody>
      </p:sp>
      <p:sp>
        <p:nvSpPr>
          <p:cNvPr id="5" name="TextBox 4">
            <a:extLst>
              <a:ext uri="{FF2B5EF4-FFF2-40B4-BE49-F238E27FC236}">
                <a16:creationId xmlns:a16="http://schemas.microsoft.com/office/drawing/2014/main" id="{479CD9F0-3F2A-E17D-5635-C05FEB9AB57E}"/>
              </a:ext>
            </a:extLst>
          </p:cNvPr>
          <p:cNvSpPr txBox="1"/>
          <p:nvPr/>
        </p:nvSpPr>
        <p:spPr>
          <a:xfrm>
            <a:off x="3657600" y="2724150"/>
            <a:ext cx="311304" cy="369332"/>
          </a:xfrm>
          <a:prstGeom prst="rect">
            <a:avLst/>
          </a:prstGeom>
          <a:noFill/>
        </p:spPr>
        <p:txBody>
          <a:bodyPr wrap="none" rtlCol="0">
            <a:spAutoFit/>
          </a:bodyPr>
          <a:lstStyle/>
          <a:p>
            <a:r>
              <a:rPr lang="en-US" dirty="0">
                <a:solidFill>
                  <a:schemeClr val="accent3">
                    <a:lumMod val="40000"/>
                    <a:lumOff val="60000"/>
                  </a:schemeClr>
                </a:solidFill>
              </a:rPr>
              <a:t>2</a:t>
            </a:r>
          </a:p>
        </p:txBody>
      </p:sp>
      <p:sp>
        <p:nvSpPr>
          <p:cNvPr id="6" name="TextBox 5">
            <a:extLst>
              <a:ext uri="{FF2B5EF4-FFF2-40B4-BE49-F238E27FC236}">
                <a16:creationId xmlns:a16="http://schemas.microsoft.com/office/drawing/2014/main" id="{E80EE7BB-CC7A-C297-4928-1EC4D376E1F7}"/>
              </a:ext>
            </a:extLst>
          </p:cNvPr>
          <p:cNvSpPr txBox="1"/>
          <p:nvPr/>
        </p:nvSpPr>
        <p:spPr>
          <a:xfrm>
            <a:off x="6477000" y="2724150"/>
            <a:ext cx="311304" cy="369332"/>
          </a:xfrm>
          <a:prstGeom prst="rect">
            <a:avLst/>
          </a:prstGeom>
          <a:noFill/>
        </p:spPr>
        <p:txBody>
          <a:bodyPr wrap="none" rtlCol="0">
            <a:spAutoFit/>
          </a:bodyPr>
          <a:lstStyle/>
          <a:p>
            <a:r>
              <a:rPr lang="en-US" dirty="0">
                <a:solidFill>
                  <a:schemeClr val="accent3">
                    <a:lumMod val="40000"/>
                    <a:lumOff val="60000"/>
                  </a:schemeClr>
                </a:solidFill>
              </a:rPr>
              <a:t>3</a:t>
            </a:r>
          </a:p>
        </p:txBody>
      </p:sp>
      <p:sp>
        <p:nvSpPr>
          <p:cNvPr id="7" name="TextBox 6">
            <a:extLst>
              <a:ext uri="{FF2B5EF4-FFF2-40B4-BE49-F238E27FC236}">
                <a16:creationId xmlns:a16="http://schemas.microsoft.com/office/drawing/2014/main" id="{EF3CDCE1-797C-7776-FB21-5714D7D4C916}"/>
              </a:ext>
            </a:extLst>
          </p:cNvPr>
          <p:cNvSpPr txBox="1"/>
          <p:nvPr/>
        </p:nvSpPr>
        <p:spPr>
          <a:xfrm>
            <a:off x="9296400" y="2724150"/>
            <a:ext cx="311304" cy="369332"/>
          </a:xfrm>
          <a:prstGeom prst="rect">
            <a:avLst/>
          </a:prstGeom>
          <a:noFill/>
        </p:spPr>
        <p:txBody>
          <a:bodyPr wrap="none" rtlCol="0">
            <a:spAutoFit/>
          </a:bodyPr>
          <a:lstStyle/>
          <a:p>
            <a:r>
              <a:rPr lang="en-US" dirty="0">
                <a:solidFill>
                  <a:schemeClr val="accent3">
                    <a:lumMod val="40000"/>
                    <a:lumOff val="60000"/>
                  </a:schemeClr>
                </a:solidFill>
              </a:rPr>
              <a:t>4</a:t>
            </a:r>
          </a:p>
        </p:txBody>
      </p:sp>
      <p:sp>
        <p:nvSpPr>
          <p:cNvPr id="8" name="TextBox 7">
            <a:extLst>
              <a:ext uri="{FF2B5EF4-FFF2-40B4-BE49-F238E27FC236}">
                <a16:creationId xmlns:a16="http://schemas.microsoft.com/office/drawing/2014/main" id="{380BD4F4-5AC5-AEEB-D4E0-A685ECD2D0BC}"/>
              </a:ext>
            </a:extLst>
          </p:cNvPr>
          <p:cNvSpPr txBox="1"/>
          <p:nvPr/>
        </p:nvSpPr>
        <p:spPr>
          <a:xfrm>
            <a:off x="838200" y="4472089"/>
            <a:ext cx="311304" cy="369332"/>
          </a:xfrm>
          <a:prstGeom prst="rect">
            <a:avLst/>
          </a:prstGeom>
          <a:noFill/>
        </p:spPr>
        <p:txBody>
          <a:bodyPr wrap="none" rtlCol="0">
            <a:spAutoFit/>
          </a:bodyPr>
          <a:lstStyle/>
          <a:p>
            <a:r>
              <a:rPr lang="en-US" dirty="0">
                <a:solidFill>
                  <a:schemeClr val="accent3">
                    <a:lumMod val="40000"/>
                    <a:lumOff val="60000"/>
                  </a:schemeClr>
                </a:solidFill>
              </a:rPr>
              <a:t>5</a:t>
            </a:r>
          </a:p>
        </p:txBody>
      </p:sp>
      <p:sp>
        <p:nvSpPr>
          <p:cNvPr id="9" name="TextBox 8">
            <a:extLst>
              <a:ext uri="{FF2B5EF4-FFF2-40B4-BE49-F238E27FC236}">
                <a16:creationId xmlns:a16="http://schemas.microsoft.com/office/drawing/2014/main" id="{2DC8E17A-13E2-A002-E85C-056F7679BF28}"/>
              </a:ext>
            </a:extLst>
          </p:cNvPr>
          <p:cNvSpPr txBox="1"/>
          <p:nvPr/>
        </p:nvSpPr>
        <p:spPr>
          <a:xfrm>
            <a:off x="3657600" y="4472089"/>
            <a:ext cx="311304" cy="369332"/>
          </a:xfrm>
          <a:prstGeom prst="rect">
            <a:avLst/>
          </a:prstGeom>
          <a:noFill/>
        </p:spPr>
        <p:txBody>
          <a:bodyPr wrap="none" rtlCol="0">
            <a:spAutoFit/>
          </a:bodyPr>
          <a:lstStyle/>
          <a:p>
            <a:r>
              <a:rPr lang="en-US" dirty="0">
                <a:solidFill>
                  <a:schemeClr val="accent3">
                    <a:lumMod val="40000"/>
                    <a:lumOff val="60000"/>
                  </a:schemeClr>
                </a:solidFill>
              </a:rPr>
              <a:t>6</a:t>
            </a:r>
          </a:p>
        </p:txBody>
      </p:sp>
      <p:sp>
        <p:nvSpPr>
          <p:cNvPr id="10" name="TextBox 9">
            <a:extLst>
              <a:ext uri="{FF2B5EF4-FFF2-40B4-BE49-F238E27FC236}">
                <a16:creationId xmlns:a16="http://schemas.microsoft.com/office/drawing/2014/main" id="{E1FC56A2-3818-AC04-71D4-5EEDCC6A51B3}"/>
              </a:ext>
            </a:extLst>
          </p:cNvPr>
          <p:cNvSpPr txBox="1"/>
          <p:nvPr/>
        </p:nvSpPr>
        <p:spPr>
          <a:xfrm>
            <a:off x="6477000" y="4586389"/>
            <a:ext cx="311304" cy="369332"/>
          </a:xfrm>
          <a:prstGeom prst="rect">
            <a:avLst/>
          </a:prstGeom>
          <a:noFill/>
        </p:spPr>
        <p:txBody>
          <a:bodyPr wrap="none" rtlCol="0">
            <a:spAutoFit/>
          </a:bodyPr>
          <a:lstStyle/>
          <a:p>
            <a:r>
              <a:rPr lang="en-US" dirty="0">
                <a:solidFill>
                  <a:schemeClr val="accent3">
                    <a:lumMod val="40000"/>
                    <a:lumOff val="60000"/>
                  </a:schemeClr>
                </a:solidFill>
              </a:rPr>
              <a:t>7</a:t>
            </a:r>
          </a:p>
        </p:txBody>
      </p:sp>
      <p:sp>
        <p:nvSpPr>
          <p:cNvPr id="11" name="TextBox 10">
            <a:extLst>
              <a:ext uri="{FF2B5EF4-FFF2-40B4-BE49-F238E27FC236}">
                <a16:creationId xmlns:a16="http://schemas.microsoft.com/office/drawing/2014/main" id="{47EB5ABF-003E-7F41-7E0A-CDC568BA0248}"/>
              </a:ext>
            </a:extLst>
          </p:cNvPr>
          <p:cNvSpPr txBox="1"/>
          <p:nvPr/>
        </p:nvSpPr>
        <p:spPr>
          <a:xfrm>
            <a:off x="9296400" y="4472089"/>
            <a:ext cx="311304" cy="369332"/>
          </a:xfrm>
          <a:prstGeom prst="rect">
            <a:avLst/>
          </a:prstGeom>
          <a:noFill/>
        </p:spPr>
        <p:txBody>
          <a:bodyPr wrap="none" rtlCol="0">
            <a:spAutoFit/>
          </a:bodyPr>
          <a:lstStyle/>
          <a:p>
            <a:r>
              <a:rPr lang="en-US" dirty="0">
                <a:solidFill>
                  <a:schemeClr val="accent3">
                    <a:lumMod val="40000"/>
                    <a:lumOff val="60000"/>
                  </a:schemeClr>
                </a:solidFill>
              </a:rPr>
              <a:t>8</a:t>
            </a:r>
          </a:p>
        </p:txBody>
      </p:sp>
      <p:sp>
        <p:nvSpPr>
          <p:cNvPr id="13" name="TextBox 12">
            <a:extLst>
              <a:ext uri="{FF2B5EF4-FFF2-40B4-BE49-F238E27FC236}">
                <a16:creationId xmlns:a16="http://schemas.microsoft.com/office/drawing/2014/main" id="{8D4353B3-C28C-AE77-C5E1-B0001B795F05}"/>
              </a:ext>
            </a:extLst>
          </p:cNvPr>
          <p:cNvSpPr txBox="1"/>
          <p:nvPr/>
        </p:nvSpPr>
        <p:spPr>
          <a:xfrm>
            <a:off x="838200" y="6308209"/>
            <a:ext cx="311304" cy="369332"/>
          </a:xfrm>
          <a:prstGeom prst="rect">
            <a:avLst/>
          </a:prstGeom>
          <a:noFill/>
        </p:spPr>
        <p:txBody>
          <a:bodyPr wrap="none" rtlCol="0">
            <a:spAutoFit/>
          </a:bodyPr>
          <a:lstStyle/>
          <a:p>
            <a:r>
              <a:rPr lang="en-US" dirty="0">
                <a:solidFill>
                  <a:schemeClr val="accent3">
                    <a:lumMod val="40000"/>
                    <a:lumOff val="60000"/>
                  </a:schemeClr>
                </a:solidFill>
              </a:rPr>
              <a:t>9</a:t>
            </a:r>
          </a:p>
        </p:txBody>
      </p:sp>
      <p:sp>
        <p:nvSpPr>
          <p:cNvPr id="14" name="TextBox 13">
            <a:extLst>
              <a:ext uri="{FF2B5EF4-FFF2-40B4-BE49-F238E27FC236}">
                <a16:creationId xmlns:a16="http://schemas.microsoft.com/office/drawing/2014/main" id="{6B3FB23C-70FE-7735-DAE4-E802D4130154}"/>
              </a:ext>
            </a:extLst>
          </p:cNvPr>
          <p:cNvSpPr txBox="1"/>
          <p:nvPr/>
        </p:nvSpPr>
        <p:spPr>
          <a:xfrm>
            <a:off x="3638550" y="6327259"/>
            <a:ext cx="437940" cy="369332"/>
          </a:xfrm>
          <a:prstGeom prst="rect">
            <a:avLst/>
          </a:prstGeom>
          <a:noFill/>
        </p:spPr>
        <p:txBody>
          <a:bodyPr wrap="none" rtlCol="0">
            <a:spAutoFit/>
          </a:bodyPr>
          <a:lstStyle/>
          <a:p>
            <a:r>
              <a:rPr lang="en-US" dirty="0">
                <a:solidFill>
                  <a:schemeClr val="accent3">
                    <a:lumMod val="40000"/>
                    <a:lumOff val="60000"/>
                  </a:schemeClr>
                </a:solidFill>
              </a:rPr>
              <a:t>10</a:t>
            </a:r>
          </a:p>
        </p:txBody>
      </p:sp>
      <p:sp>
        <p:nvSpPr>
          <p:cNvPr id="15" name="TextBox 14">
            <a:extLst>
              <a:ext uri="{FF2B5EF4-FFF2-40B4-BE49-F238E27FC236}">
                <a16:creationId xmlns:a16="http://schemas.microsoft.com/office/drawing/2014/main" id="{72E29172-951C-D6F9-CF24-8065D512C326}"/>
              </a:ext>
            </a:extLst>
          </p:cNvPr>
          <p:cNvSpPr txBox="1"/>
          <p:nvPr/>
        </p:nvSpPr>
        <p:spPr>
          <a:xfrm>
            <a:off x="6445068" y="6327259"/>
            <a:ext cx="437940" cy="369332"/>
          </a:xfrm>
          <a:prstGeom prst="rect">
            <a:avLst/>
          </a:prstGeom>
          <a:noFill/>
        </p:spPr>
        <p:txBody>
          <a:bodyPr wrap="none" rtlCol="0">
            <a:spAutoFit/>
          </a:bodyPr>
          <a:lstStyle/>
          <a:p>
            <a:r>
              <a:rPr lang="en-US" dirty="0">
                <a:solidFill>
                  <a:schemeClr val="accent3">
                    <a:lumMod val="40000"/>
                    <a:lumOff val="60000"/>
                  </a:schemeClr>
                </a:solidFill>
              </a:rPr>
              <a:t>11</a:t>
            </a:r>
          </a:p>
        </p:txBody>
      </p:sp>
      <p:sp>
        <p:nvSpPr>
          <p:cNvPr id="16" name="TextBox 15">
            <a:extLst>
              <a:ext uri="{FF2B5EF4-FFF2-40B4-BE49-F238E27FC236}">
                <a16:creationId xmlns:a16="http://schemas.microsoft.com/office/drawing/2014/main" id="{402FDEFA-9A09-3417-A9FB-F042D4F7CCDC}"/>
              </a:ext>
            </a:extLst>
          </p:cNvPr>
          <p:cNvSpPr txBox="1"/>
          <p:nvPr/>
        </p:nvSpPr>
        <p:spPr>
          <a:xfrm>
            <a:off x="9220200" y="6327259"/>
            <a:ext cx="437940" cy="369332"/>
          </a:xfrm>
          <a:prstGeom prst="rect">
            <a:avLst/>
          </a:prstGeom>
          <a:noFill/>
        </p:spPr>
        <p:txBody>
          <a:bodyPr wrap="none" rtlCol="0">
            <a:spAutoFit/>
          </a:bodyPr>
          <a:lstStyle/>
          <a:p>
            <a:r>
              <a:rPr lang="en-US" dirty="0">
                <a:solidFill>
                  <a:schemeClr val="accent3">
                    <a:lumMod val="40000"/>
                    <a:lumOff val="60000"/>
                  </a:schemeClr>
                </a:solidFill>
              </a:rPr>
              <a:t>12</a:t>
            </a:r>
          </a:p>
        </p:txBody>
      </p:sp>
    </p:spTree>
    <p:extLst>
      <p:ext uri="{BB962C8B-B14F-4D97-AF65-F5344CB8AC3E}">
        <p14:creationId xmlns:p14="http://schemas.microsoft.com/office/powerpoint/2010/main" val="3217355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D2DA-8268-0AED-94CC-989C24307FFC}"/>
              </a:ext>
            </a:extLst>
          </p:cNvPr>
          <p:cNvSpPr>
            <a:spLocks noGrp="1"/>
          </p:cNvSpPr>
          <p:nvPr>
            <p:ph type="title"/>
          </p:nvPr>
        </p:nvSpPr>
        <p:spPr/>
        <p:txBody>
          <a:bodyPr/>
          <a:lstStyle/>
          <a:p>
            <a:pPr marL="914400" algn="l"/>
            <a:r>
              <a:rPr lang="en-US"/>
              <a:t>Heat Illnesses</a:t>
            </a:r>
          </a:p>
        </p:txBody>
      </p:sp>
      <p:graphicFrame>
        <p:nvGraphicFramePr>
          <p:cNvPr id="3" name="Diagram 2">
            <a:extLst>
              <a:ext uri="{FF2B5EF4-FFF2-40B4-BE49-F238E27FC236}">
                <a16:creationId xmlns:a16="http://schemas.microsoft.com/office/drawing/2014/main" id="{DE6FA36D-35F3-BE39-81D4-999A5EA05AB9}"/>
              </a:ext>
            </a:extLst>
          </p:cNvPr>
          <p:cNvGraphicFramePr/>
          <p:nvPr>
            <p:extLst>
              <p:ext uri="{D42A27DB-BD31-4B8C-83A1-F6EECF244321}">
                <p14:modId xmlns:p14="http://schemas.microsoft.com/office/powerpoint/2010/main" val="1707294038"/>
              </p:ext>
            </p:extLst>
          </p:nvPr>
        </p:nvGraphicFramePr>
        <p:xfrm>
          <a:off x="838200" y="642711"/>
          <a:ext cx="10960100" cy="6754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EFA2511-92E9-E7C9-03CB-7C9A167503B2}"/>
              </a:ext>
            </a:extLst>
          </p:cNvPr>
          <p:cNvSpPr txBox="1"/>
          <p:nvPr/>
        </p:nvSpPr>
        <p:spPr>
          <a:xfrm>
            <a:off x="838200" y="2724150"/>
            <a:ext cx="311304" cy="369332"/>
          </a:xfrm>
          <a:prstGeom prst="rect">
            <a:avLst/>
          </a:prstGeom>
          <a:noFill/>
        </p:spPr>
        <p:txBody>
          <a:bodyPr wrap="none" rtlCol="0">
            <a:spAutoFit/>
          </a:bodyPr>
          <a:lstStyle/>
          <a:p>
            <a:r>
              <a:rPr lang="en-US" dirty="0">
                <a:solidFill>
                  <a:schemeClr val="accent3">
                    <a:lumMod val="40000"/>
                    <a:lumOff val="60000"/>
                  </a:schemeClr>
                </a:solidFill>
              </a:rPr>
              <a:t>1</a:t>
            </a:r>
          </a:p>
        </p:txBody>
      </p:sp>
      <p:sp>
        <p:nvSpPr>
          <p:cNvPr id="5" name="TextBox 4">
            <a:extLst>
              <a:ext uri="{FF2B5EF4-FFF2-40B4-BE49-F238E27FC236}">
                <a16:creationId xmlns:a16="http://schemas.microsoft.com/office/drawing/2014/main" id="{479CD9F0-3F2A-E17D-5635-C05FEB9AB57E}"/>
              </a:ext>
            </a:extLst>
          </p:cNvPr>
          <p:cNvSpPr txBox="1"/>
          <p:nvPr/>
        </p:nvSpPr>
        <p:spPr>
          <a:xfrm>
            <a:off x="3657600" y="2724150"/>
            <a:ext cx="311304" cy="369332"/>
          </a:xfrm>
          <a:prstGeom prst="rect">
            <a:avLst/>
          </a:prstGeom>
          <a:noFill/>
        </p:spPr>
        <p:txBody>
          <a:bodyPr wrap="none" rtlCol="0">
            <a:spAutoFit/>
          </a:bodyPr>
          <a:lstStyle/>
          <a:p>
            <a:r>
              <a:rPr lang="en-US" dirty="0">
                <a:solidFill>
                  <a:schemeClr val="accent3">
                    <a:lumMod val="40000"/>
                    <a:lumOff val="60000"/>
                  </a:schemeClr>
                </a:solidFill>
              </a:rPr>
              <a:t>2</a:t>
            </a:r>
          </a:p>
        </p:txBody>
      </p:sp>
      <p:sp>
        <p:nvSpPr>
          <p:cNvPr id="6" name="TextBox 5">
            <a:extLst>
              <a:ext uri="{FF2B5EF4-FFF2-40B4-BE49-F238E27FC236}">
                <a16:creationId xmlns:a16="http://schemas.microsoft.com/office/drawing/2014/main" id="{E80EE7BB-CC7A-C297-4928-1EC4D376E1F7}"/>
              </a:ext>
            </a:extLst>
          </p:cNvPr>
          <p:cNvSpPr txBox="1"/>
          <p:nvPr/>
        </p:nvSpPr>
        <p:spPr>
          <a:xfrm>
            <a:off x="6477000" y="2724150"/>
            <a:ext cx="311304" cy="369332"/>
          </a:xfrm>
          <a:prstGeom prst="rect">
            <a:avLst/>
          </a:prstGeom>
          <a:noFill/>
        </p:spPr>
        <p:txBody>
          <a:bodyPr wrap="none" rtlCol="0">
            <a:spAutoFit/>
          </a:bodyPr>
          <a:lstStyle/>
          <a:p>
            <a:r>
              <a:rPr lang="en-US" dirty="0">
                <a:solidFill>
                  <a:schemeClr val="accent3">
                    <a:lumMod val="40000"/>
                    <a:lumOff val="60000"/>
                  </a:schemeClr>
                </a:solidFill>
              </a:rPr>
              <a:t>3</a:t>
            </a:r>
          </a:p>
        </p:txBody>
      </p:sp>
      <p:sp>
        <p:nvSpPr>
          <p:cNvPr id="7" name="TextBox 6">
            <a:extLst>
              <a:ext uri="{FF2B5EF4-FFF2-40B4-BE49-F238E27FC236}">
                <a16:creationId xmlns:a16="http://schemas.microsoft.com/office/drawing/2014/main" id="{EF3CDCE1-797C-7776-FB21-5714D7D4C916}"/>
              </a:ext>
            </a:extLst>
          </p:cNvPr>
          <p:cNvSpPr txBox="1"/>
          <p:nvPr/>
        </p:nvSpPr>
        <p:spPr>
          <a:xfrm>
            <a:off x="9296400" y="2724150"/>
            <a:ext cx="311304" cy="369332"/>
          </a:xfrm>
          <a:prstGeom prst="rect">
            <a:avLst/>
          </a:prstGeom>
          <a:noFill/>
        </p:spPr>
        <p:txBody>
          <a:bodyPr wrap="none" rtlCol="0">
            <a:spAutoFit/>
          </a:bodyPr>
          <a:lstStyle/>
          <a:p>
            <a:r>
              <a:rPr lang="en-US" dirty="0">
                <a:solidFill>
                  <a:schemeClr val="accent3">
                    <a:lumMod val="40000"/>
                    <a:lumOff val="60000"/>
                  </a:schemeClr>
                </a:solidFill>
              </a:rPr>
              <a:t>4</a:t>
            </a:r>
          </a:p>
        </p:txBody>
      </p:sp>
      <p:sp>
        <p:nvSpPr>
          <p:cNvPr id="8" name="TextBox 7">
            <a:extLst>
              <a:ext uri="{FF2B5EF4-FFF2-40B4-BE49-F238E27FC236}">
                <a16:creationId xmlns:a16="http://schemas.microsoft.com/office/drawing/2014/main" id="{380BD4F4-5AC5-AEEB-D4E0-A685ECD2D0BC}"/>
              </a:ext>
            </a:extLst>
          </p:cNvPr>
          <p:cNvSpPr txBox="1"/>
          <p:nvPr/>
        </p:nvSpPr>
        <p:spPr>
          <a:xfrm>
            <a:off x="838200" y="4472089"/>
            <a:ext cx="311304" cy="369332"/>
          </a:xfrm>
          <a:prstGeom prst="rect">
            <a:avLst/>
          </a:prstGeom>
          <a:noFill/>
        </p:spPr>
        <p:txBody>
          <a:bodyPr wrap="none" rtlCol="0">
            <a:spAutoFit/>
          </a:bodyPr>
          <a:lstStyle/>
          <a:p>
            <a:r>
              <a:rPr lang="en-US" dirty="0">
                <a:solidFill>
                  <a:schemeClr val="accent3">
                    <a:lumMod val="40000"/>
                    <a:lumOff val="60000"/>
                  </a:schemeClr>
                </a:solidFill>
              </a:rPr>
              <a:t>5</a:t>
            </a:r>
          </a:p>
        </p:txBody>
      </p:sp>
      <p:sp>
        <p:nvSpPr>
          <p:cNvPr id="9" name="TextBox 8">
            <a:extLst>
              <a:ext uri="{FF2B5EF4-FFF2-40B4-BE49-F238E27FC236}">
                <a16:creationId xmlns:a16="http://schemas.microsoft.com/office/drawing/2014/main" id="{2DC8E17A-13E2-A002-E85C-056F7679BF28}"/>
              </a:ext>
            </a:extLst>
          </p:cNvPr>
          <p:cNvSpPr txBox="1"/>
          <p:nvPr/>
        </p:nvSpPr>
        <p:spPr>
          <a:xfrm>
            <a:off x="3657600" y="4472089"/>
            <a:ext cx="311304" cy="369332"/>
          </a:xfrm>
          <a:prstGeom prst="rect">
            <a:avLst/>
          </a:prstGeom>
          <a:noFill/>
        </p:spPr>
        <p:txBody>
          <a:bodyPr wrap="none" rtlCol="0">
            <a:spAutoFit/>
          </a:bodyPr>
          <a:lstStyle/>
          <a:p>
            <a:r>
              <a:rPr lang="en-US" dirty="0">
                <a:solidFill>
                  <a:schemeClr val="accent3">
                    <a:lumMod val="40000"/>
                    <a:lumOff val="60000"/>
                  </a:schemeClr>
                </a:solidFill>
              </a:rPr>
              <a:t>6</a:t>
            </a:r>
          </a:p>
        </p:txBody>
      </p:sp>
      <p:sp>
        <p:nvSpPr>
          <p:cNvPr id="10" name="TextBox 9">
            <a:extLst>
              <a:ext uri="{FF2B5EF4-FFF2-40B4-BE49-F238E27FC236}">
                <a16:creationId xmlns:a16="http://schemas.microsoft.com/office/drawing/2014/main" id="{E1FC56A2-3818-AC04-71D4-5EEDCC6A51B3}"/>
              </a:ext>
            </a:extLst>
          </p:cNvPr>
          <p:cNvSpPr txBox="1"/>
          <p:nvPr/>
        </p:nvSpPr>
        <p:spPr>
          <a:xfrm>
            <a:off x="6477000" y="4586389"/>
            <a:ext cx="311304" cy="369332"/>
          </a:xfrm>
          <a:prstGeom prst="rect">
            <a:avLst/>
          </a:prstGeom>
          <a:noFill/>
        </p:spPr>
        <p:txBody>
          <a:bodyPr wrap="none" rtlCol="0">
            <a:spAutoFit/>
          </a:bodyPr>
          <a:lstStyle/>
          <a:p>
            <a:r>
              <a:rPr lang="en-US" dirty="0">
                <a:solidFill>
                  <a:schemeClr val="accent3">
                    <a:lumMod val="40000"/>
                    <a:lumOff val="60000"/>
                  </a:schemeClr>
                </a:solidFill>
              </a:rPr>
              <a:t>7</a:t>
            </a:r>
          </a:p>
        </p:txBody>
      </p:sp>
      <p:sp>
        <p:nvSpPr>
          <p:cNvPr id="11" name="TextBox 10">
            <a:extLst>
              <a:ext uri="{FF2B5EF4-FFF2-40B4-BE49-F238E27FC236}">
                <a16:creationId xmlns:a16="http://schemas.microsoft.com/office/drawing/2014/main" id="{47EB5ABF-003E-7F41-7E0A-CDC568BA0248}"/>
              </a:ext>
            </a:extLst>
          </p:cNvPr>
          <p:cNvSpPr txBox="1"/>
          <p:nvPr/>
        </p:nvSpPr>
        <p:spPr>
          <a:xfrm>
            <a:off x="9296400" y="4472089"/>
            <a:ext cx="311304" cy="369332"/>
          </a:xfrm>
          <a:prstGeom prst="rect">
            <a:avLst/>
          </a:prstGeom>
          <a:noFill/>
        </p:spPr>
        <p:txBody>
          <a:bodyPr wrap="none" rtlCol="0">
            <a:spAutoFit/>
          </a:bodyPr>
          <a:lstStyle/>
          <a:p>
            <a:r>
              <a:rPr lang="en-US" dirty="0">
                <a:solidFill>
                  <a:schemeClr val="accent3">
                    <a:lumMod val="40000"/>
                    <a:lumOff val="60000"/>
                  </a:schemeClr>
                </a:solidFill>
              </a:rPr>
              <a:t>8</a:t>
            </a:r>
          </a:p>
        </p:txBody>
      </p:sp>
      <p:sp>
        <p:nvSpPr>
          <p:cNvPr id="13" name="TextBox 12">
            <a:extLst>
              <a:ext uri="{FF2B5EF4-FFF2-40B4-BE49-F238E27FC236}">
                <a16:creationId xmlns:a16="http://schemas.microsoft.com/office/drawing/2014/main" id="{8D4353B3-C28C-AE77-C5E1-B0001B795F05}"/>
              </a:ext>
            </a:extLst>
          </p:cNvPr>
          <p:cNvSpPr txBox="1"/>
          <p:nvPr/>
        </p:nvSpPr>
        <p:spPr>
          <a:xfrm>
            <a:off x="838200" y="6308209"/>
            <a:ext cx="311304" cy="369332"/>
          </a:xfrm>
          <a:prstGeom prst="rect">
            <a:avLst/>
          </a:prstGeom>
          <a:noFill/>
        </p:spPr>
        <p:txBody>
          <a:bodyPr wrap="none" rtlCol="0">
            <a:spAutoFit/>
          </a:bodyPr>
          <a:lstStyle/>
          <a:p>
            <a:r>
              <a:rPr lang="en-US" dirty="0">
                <a:solidFill>
                  <a:schemeClr val="accent3">
                    <a:lumMod val="40000"/>
                    <a:lumOff val="60000"/>
                  </a:schemeClr>
                </a:solidFill>
              </a:rPr>
              <a:t>9</a:t>
            </a:r>
          </a:p>
        </p:txBody>
      </p:sp>
      <p:sp>
        <p:nvSpPr>
          <p:cNvPr id="14" name="TextBox 13">
            <a:extLst>
              <a:ext uri="{FF2B5EF4-FFF2-40B4-BE49-F238E27FC236}">
                <a16:creationId xmlns:a16="http://schemas.microsoft.com/office/drawing/2014/main" id="{6B3FB23C-70FE-7735-DAE4-E802D4130154}"/>
              </a:ext>
            </a:extLst>
          </p:cNvPr>
          <p:cNvSpPr txBox="1"/>
          <p:nvPr/>
        </p:nvSpPr>
        <p:spPr>
          <a:xfrm>
            <a:off x="3638550" y="6327259"/>
            <a:ext cx="437940" cy="369332"/>
          </a:xfrm>
          <a:prstGeom prst="rect">
            <a:avLst/>
          </a:prstGeom>
          <a:noFill/>
        </p:spPr>
        <p:txBody>
          <a:bodyPr wrap="none" rtlCol="0">
            <a:spAutoFit/>
          </a:bodyPr>
          <a:lstStyle/>
          <a:p>
            <a:r>
              <a:rPr lang="en-US" dirty="0">
                <a:solidFill>
                  <a:schemeClr val="accent3">
                    <a:lumMod val="40000"/>
                    <a:lumOff val="60000"/>
                  </a:schemeClr>
                </a:solidFill>
              </a:rPr>
              <a:t>10</a:t>
            </a:r>
          </a:p>
        </p:txBody>
      </p:sp>
      <p:sp>
        <p:nvSpPr>
          <p:cNvPr id="15" name="TextBox 14">
            <a:extLst>
              <a:ext uri="{FF2B5EF4-FFF2-40B4-BE49-F238E27FC236}">
                <a16:creationId xmlns:a16="http://schemas.microsoft.com/office/drawing/2014/main" id="{72E29172-951C-D6F9-CF24-8065D512C326}"/>
              </a:ext>
            </a:extLst>
          </p:cNvPr>
          <p:cNvSpPr txBox="1"/>
          <p:nvPr/>
        </p:nvSpPr>
        <p:spPr>
          <a:xfrm>
            <a:off x="6445068" y="6327259"/>
            <a:ext cx="437940" cy="369332"/>
          </a:xfrm>
          <a:prstGeom prst="rect">
            <a:avLst/>
          </a:prstGeom>
          <a:noFill/>
        </p:spPr>
        <p:txBody>
          <a:bodyPr wrap="none" rtlCol="0">
            <a:spAutoFit/>
          </a:bodyPr>
          <a:lstStyle/>
          <a:p>
            <a:r>
              <a:rPr lang="en-US" dirty="0">
                <a:solidFill>
                  <a:schemeClr val="accent3">
                    <a:lumMod val="40000"/>
                    <a:lumOff val="60000"/>
                  </a:schemeClr>
                </a:solidFill>
              </a:rPr>
              <a:t>11</a:t>
            </a:r>
          </a:p>
        </p:txBody>
      </p:sp>
      <p:sp>
        <p:nvSpPr>
          <p:cNvPr id="16" name="TextBox 15">
            <a:extLst>
              <a:ext uri="{FF2B5EF4-FFF2-40B4-BE49-F238E27FC236}">
                <a16:creationId xmlns:a16="http://schemas.microsoft.com/office/drawing/2014/main" id="{402FDEFA-9A09-3417-A9FB-F042D4F7CCDC}"/>
              </a:ext>
            </a:extLst>
          </p:cNvPr>
          <p:cNvSpPr txBox="1"/>
          <p:nvPr/>
        </p:nvSpPr>
        <p:spPr>
          <a:xfrm>
            <a:off x="9220200" y="6327259"/>
            <a:ext cx="437940" cy="369332"/>
          </a:xfrm>
          <a:prstGeom prst="rect">
            <a:avLst/>
          </a:prstGeom>
          <a:noFill/>
        </p:spPr>
        <p:txBody>
          <a:bodyPr wrap="none" rtlCol="0">
            <a:spAutoFit/>
          </a:bodyPr>
          <a:lstStyle/>
          <a:p>
            <a:r>
              <a:rPr lang="en-US" dirty="0">
                <a:solidFill>
                  <a:schemeClr val="accent3">
                    <a:lumMod val="40000"/>
                    <a:lumOff val="60000"/>
                  </a:schemeClr>
                </a:solidFill>
              </a:rPr>
              <a:t>12</a:t>
            </a:r>
          </a:p>
        </p:txBody>
      </p:sp>
    </p:spTree>
    <p:extLst>
      <p:ext uri="{BB962C8B-B14F-4D97-AF65-F5344CB8AC3E}">
        <p14:creationId xmlns:p14="http://schemas.microsoft.com/office/powerpoint/2010/main" val="2925049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19</a:t>
            </a:fld>
            <a:endParaRPr lang="en-US"/>
          </a:p>
        </p:txBody>
      </p:sp>
      <p:grpSp>
        <p:nvGrpSpPr>
          <p:cNvPr id="8" name="Group 7">
            <a:extLst>
              <a:ext uri="{FF2B5EF4-FFF2-40B4-BE49-F238E27FC236}">
                <a16:creationId xmlns:a16="http://schemas.microsoft.com/office/drawing/2014/main" id="{C99E790A-3A12-E104-323F-D0FA0ED00C72}"/>
              </a:ext>
            </a:extLst>
          </p:cNvPr>
          <p:cNvGrpSpPr/>
          <p:nvPr/>
        </p:nvGrpSpPr>
        <p:grpSpPr>
          <a:xfrm>
            <a:off x="838200" y="2413415"/>
            <a:ext cx="10601324" cy="1325564"/>
            <a:chOff x="838200" y="1384721"/>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1710879"/>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1639379"/>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a:lstStyle/>
          <a:p>
            <a:r>
              <a:rPr lang="en-US" dirty="0"/>
              <a:t>Extreme Heat 101</a:t>
            </a:r>
          </a:p>
          <a:p>
            <a:r>
              <a:rPr lang="en-US" dirty="0"/>
              <a:t>Heat &amp; Public Health</a:t>
            </a:r>
          </a:p>
          <a:p>
            <a:r>
              <a:rPr lang="en-US" dirty="0"/>
              <a:t>Heat Strategies</a:t>
            </a:r>
          </a:p>
          <a:p>
            <a:r>
              <a:rPr lang="en-US" dirty="0"/>
              <a:t>Debrief &amp; Closing</a:t>
            </a:r>
          </a:p>
          <a:p>
            <a:endParaRPr lang="en-US" dirty="0"/>
          </a:p>
        </p:txBody>
      </p:sp>
    </p:spTree>
    <p:extLst>
      <p:ext uri="{BB962C8B-B14F-4D97-AF65-F5344CB8AC3E}">
        <p14:creationId xmlns:p14="http://schemas.microsoft.com/office/powerpoint/2010/main" val="2295865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AA9D-58B4-FAAD-8B3C-5EFC7EECAB8E}"/>
              </a:ext>
            </a:extLst>
          </p:cNvPr>
          <p:cNvSpPr>
            <a:spLocks noGrp="1"/>
          </p:cNvSpPr>
          <p:nvPr>
            <p:ph type="title"/>
          </p:nvPr>
        </p:nvSpPr>
        <p:spPr/>
        <p:txBody>
          <a:bodyPr/>
          <a:lstStyle/>
          <a:p>
            <a:r>
              <a:rPr lang="en-US"/>
              <a:t>Icebreaker!</a:t>
            </a:r>
          </a:p>
        </p:txBody>
      </p:sp>
      <p:sp>
        <p:nvSpPr>
          <p:cNvPr id="3" name="Content Placeholder 2">
            <a:extLst>
              <a:ext uri="{FF2B5EF4-FFF2-40B4-BE49-F238E27FC236}">
                <a16:creationId xmlns:a16="http://schemas.microsoft.com/office/drawing/2014/main" id="{AE69D329-9297-6389-16E4-24D483F28053}"/>
              </a:ext>
            </a:extLst>
          </p:cNvPr>
          <p:cNvSpPr>
            <a:spLocks noGrp="1"/>
          </p:cNvSpPr>
          <p:nvPr>
            <p:ph idx="1"/>
          </p:nvPr>
        </p:nvSpPr>
        <p:spPr/>
        <p:txBody>
          <a:bodyPr/>
          <a:lstStyle/>
          <a:p>
            <a:r>
              <a:rPr lang="en-US" dirty="0"/>
              <a:t>Name</a:t>
            </a:r>
          </a:p>
          <a:p>
            <a:r>
              <a:rPr lang="en-US" dirty="0"/>
              <a:t>How long you’ve been with </a:t>
            </a:r>
            <a:r>
              <a:rPr lang="en-US" dirty="0">
                <a:solidFill>
                  <a:srgbClr val="C00000"/>
                </a:solidFill>
                <a:highlight>
                  <a:srgbClr val="FFFF00"/>
                </a:highlight>
              </a:rPr>
              <a:t>[organization]</a:t>
            </a:r>
            <a:endParaRPr lang="en-US" dirty="0"/>
          </a:p>
          <a:p>
            <a:r>
              <a:rPr lang="en-US" dirty="0"/>
              <a:t>Q: What do you hope to get out of our heat-health training toady? </a:t>
            </a:r>
          </a:p>
        </p:txBody>
      </p:sp>
      <p:sp>
        <p:nvSpPr>
          <p:cNvPr id="4" name="Slide Number Placeholder 3">
            <a:extLst>
              <a:ext uri="{FF2B5EF4-FFF2-40B4-BE49-F238E27FC236}">
                <a16:creationId xmlns:a16="http://schemas.microsoft.com/office/drawing/2014/main" id="{690A27D3-0A4A-9866-5015-742C287F03B1}"/>
              </a:ext>
            </a:extLst>
          </p:cNvPr>
          <p:cNvSpPr>
            <a:spLocks noGrp="1"/>
          </p:cNvSpPr>
          <p:nvPr>
            <p:ph type="sldNum" sz="quarter" idx="12"/>
          </p:nvPr>
        </p:nvSpPr>
        <p:spPr/>
        <p:txBody>
          <a:bodyPr/>
          <a:lstStyle/>
          <a:p>
            <a:fld id="{A369C6C0-0DC4-44C4-B8BB-8CC4BD6D1597}" type="slidenum">
              <a:rPr lang="en-US" smtClean="0"/>
              <a:pPr/>
              <a:t>2</a:t>
            </a:fld>
            <a:endParaRPr lang="en-US"/>
          </a:p>
        </p:txBody>
      </p:sp>
    </p:spTree>
    <p:extLst>
      <p:ext uri="{BB962C8B-B14F-4D97-AF65-F5344CB8AC3E}">
        <p14:creationId xmlns:p14="http://schemas.microsoft.com/office/powerpoint/2010/main" val="1145966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4582D-4F01-F136-958F-D9585E17E6E1}"/>
              </a:ext>
            </a:extLst>
          </p:cNvPr>
          <p:cNvSpPr>
            <a:spLocks noGrp="1"/>
          </p:cNvSpPr>
          <p:nvPr>
            <p:ph type="title"/>
          </p:nvPr>
        </p:nvSpPr>
        <p:spPr/>
        <p:txBody>
          <a:bodyPr/>
          <a:lstStyle/>
          <a:p>
            <a:r>
              <a:rPr lang="en-US" dirty="0"/>
              <a:t>Beat the Heat</a:t>
            </a:r>
          </a:p>
        </p:txBody>
      </p:sp>
      <p:sp>
        <p:nvSpPr>
          <p:cNvPr id="3" name="Content Placeholder 2">
            <a:extLst>
              <a:ext uri="{FF2B5EF4-FFF2-40B4-BE49-F238E27FC236}">
                <a16:creationId xmlns:a16="http://schemas.microsoft.com/office/drawing/2014/main" id="{5E773FDC-8E9E-F437-C95A-DD2676E017B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B6C467F-4393-2B94-1C4F-67B6C85CD21D}"/>
              </a:ext>
            </a:extLst>
          </p:cNvPr>
          <p:cNvSpPr>
            <a:spLocks noGrp="1"/>
          </p:cNvSpPr>
          <p:nvPr>
            <p:ph type="sldNum" sz="quarter" idx="12"/>
          </p:nvPr>
        </p:nvSpPr>
        <p:spPr/>
        <p:txBody>
          <a:bodyPr/>
          <a:lstStyle/>
          <a:p>
            <a:fld id="{A369C6C0-0DC4-44C4-B8BB-8CC4BD6D1597}" type="slidenum">
              <a:rPr lang="en-US" smtClean="0"/>
              <a:pPr/>
              <a:t>20</a:t>
            </a:fld>
            <a:endParaRPr lang="en-US"/>
          </a:p>
        </p:txBody>
      </p:sp>
      <p:pic>
        <p:nvPicPr>
          <p:cNvPr id="1026" name="Picture 2">
            <a:extLst>
              <a:ext uri="{FF2B5EF4-FFF2-40B4-BE49-F238E27FC236}">
                <a16:creationId xmlns:a16="http://schemas.microsoft.com/office/drawing/2014/main" id="{8E2B1C5E-3787-EEFA-4A4E-D74D096E6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468" y="221116"/>
            <a:ext cx="773571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D4C06D1-D6A9-397F-27F4-3A22627F6DC0}"/>
              </a:ext>
            </a:extLst>
          </p:cNvPr>
          <p:cNvPicPr>
            <a:picLocks noChangeAspect="1"/>
          </p:cNvPicPr>
          <p:nvPr/>
        </p:nvPicPr>
        <p:blipFill>
          <a:blip r:embed="rId4"/>
          <a:stretch>
            <a:fillRect/>
          </a:stretch>
        </p:blipFill>
        <p:spPr>
          <a:xfrm>
            <a:off x="1499412" y="4693557"/>
            <a:ext cx="8505825" cy="2114550"/>
          </a:xfrm>
          <a:prstGeom prst="rect">
            <a:avLst/>
          </a:prstGeom>
        </p:spPr>
      </p:pic>
    </p:spTree>
    <p:extLst>
      <p:ext uri="{BB962C8B-B14F-4D97-AF65-F5344CB8AC3E}">
        <p14:creationId xmlns:p14="http://schemas.microsoft.com/office/powerpoint/2010/main" val="2782005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71D8-4FA5-3478-5911-E5A1BCF0689E}"/>
              </a:ext>
            </a:extLst>
          </p:cNvPr>
          <p:cNvSpPr>
            <a:spLocks noGrp="1"/>
          </p:cNvSpPr>
          <p:nvPr>
            <p:ph type="title"/>
          </p:nvPr>
        </p:nvSpPr>
        <p:spPr/>
        <p:txBody>
          <a:bodyPr/>
          <a:lstStyle/>
          <a:p>
            <a:r>
              <a:rPr lang="en-US" dirty="0">
                <a:solidFill>
                  <a:srgbClr val="8A0000"/>
                </a:solidFill>
                <a:highlight>
                  <a:srgbClr val="FFFF00"/>
                </a:highlight>
              </a:rPr>
              <a:t>[Placeholder]</a:t>
            </a:r>
          </a:p>
        </p:txBody>
      </p:sp>
      <p:sp>
        <p:nvSpPr>
          <p:cNvPr id="4" name="Slide Number Placeholder 3">
            <a:extLst>
              <a:ext uri="{FF2B5EF4-FFF2-40B4-BE49-F238E27FC236}">
                <a16:creationId xmlns:a16="http://schemas.microsoft.com/office/drawing/2014/main" id="{BC76E45E-7C0D-DC26-FB5F-7E95789A55E0}"/>
              </a:ext>
            </a:extLst>
          </p:cNvPr>
          <p:cNvSpPr>
            <a:spLocks noGrp="1"/>
          </p:cNvSpPr>
          <p:nvPr>
            <p:ph type="sldNum" sz="quarter" idx="12"/>
          </p:nvPr>
        </p:nvSpPr>
        <p:spPr/>
        <p:txBody>
          <a:bodyPr/>
          <a:lstStyle/>
          <a:p>
            <a:fld id="{A369C6C0-0DC4-44C4-B8BB-8CC4BD6D1597}" type="slidenum">
              <a:rPr lang="en-US" smtClean="0"/>
              <a:pPr/>
              <a:t>21</a:t>
            </a:fld>
            <a:endParaRPr lang="en-US"/>
          </a:p>
        </p:txBody>
      </p:sp>
      <p:pic>
        <p:nvPicPr>
          <p:cNvPr id="6" name="Picture 5">
            <a:extLst>
              <a:ext uri="{FF2B5EF4-FFF2-40B4-BE49-F238E27FC236}">
                <a16:creationId xmlns:a16="http://schemas.microsoft.com/office/drawing/2014/main" id="{5867C42A-CE0D-D973-B569-2CAAD071905F}"/>
              </a:ext>
            </a:extLst>
          </p:cNvPr>
          <p:cNvPicPr>
            <a:picLocks noChangeAspect="1"/>
          </p:cNvPicPr>
          <p:nvPr/>
        </p:nvPicPr>
        <p:blipFill>
          <a:blip r:embed="rId2">
            <a:clrChange>
              <a:clrFrom>
                <a:srgbClr val="FFFFFF"/>
              </a:clrFrom>
              <a:clrTo>
                <a:srgbClr val="FFFFFF">
                  <a:alpha val="0"/>
                </a:srgbClr>
              </a:clrTo>
            </a:clrChange>
            <a:alphaModFix amt="50000"/>
            <a:extLst>
              <a:ext uri="{BEBA8EAE-BF5A-486C-A8C5-ECC9F3942E4B}">
                <a14:imgProps xmlns:a14="http://schemas.microsoft.com/office/drawing/2010/main">
                  <a14:imgLayer r:embed="rId3">
                    <a14:imgEffect>
                      <a14:backgroundRemoval t="9598" b="94737" l="6584" r="93238">
                        <a14:foregroundMark x1="11388" y1="69659" x2="11388" y2="69659"/>
                        <a14:foregroundMark x1="6584" y1="62848" x2="6584" y2="62848"/>
                        <a14:foregroundMark x1="12811" y1="95046" x2="12811" y2="95046"/>
                        <a14:foregroundMark x1="33452" y1="74923" x2="33452" y2="74923"/>
                        <a14:foregroundMark x1="52669" y1="62848" x2="52669" y2="62848"/>
                        <a14:foregroundMark x1="72598" y1="50155" x2="72598" y2="50155"/>
                        <a14:foregroundMark x1="89858" y1="32817" x2="89858" y2="32817"/>
                        <a14:foregroundMark x1="93060" y1="10526" x2="93060" y2="10526"/>
                        <a14:foregroundMark x1="93238" y1="12074" x2="93238" y2="12074"/>
                      </a14:backgroundRemoval>
                    </a14:imgEffect>
                  </a14:imgLayer>
                </a14:imgProps>
              </a:ext>
            </a:extLst>
          </a:blip>
          <a:stretch>
            <a:fillRect/>
          </a:stretch>
        </p:blipFill>
        <p:spPr>
          <a:xfrm>
            <a:off x="1371600" y="555047"/>
            <a:ext cx="10000999" cy="5747905"/>
          </a:xfrm>
          <a:prstGeom prst="rect">
            <a:avLst/>
          </a:prstGeom>
        </p:spPr>
      </p:pic>
      <p:sp>
        <p:nvSpPr>
          <p:cNvPr id="3" name="Content Placeholder 2">
            <a:extLst>
              <a:ext uri="{FF2B5EF4-FFF2-40B4-BE49-F238E27FC236}">
                <a16:creationId xmlns:a16="http://schemas.microsoft.com/office/drawing/2014/main" id="{80E1B3DA-C3B0-56D8-1720-73DEF59E7189}"/>
              </a:ext>
            </a:extLst>
          </p:cNvPr>
          <p:cNvSpPr>
            <a:spLocks noGrp="1"/>
          </p:cNvSpPr>
          <p:nvPr>
            <p:ph idx="1"/>
          </p:nvPr>
        </p:nvSpPr>
        <p:spPr/>
        <p:txBody>
          <a:bodyPr/>
          <a:lstStyle/>
          <a:p>
            <a:r>
              <a:rPr lang="en-US" dirty="0"/>
              <a:t>In 3-4 slides, describe the actions [YOUR CITY/TOWN] is taking to combat extreme heat and protect health, safety, and wellbeing. </a:t>
            </a:r>
          </a:p>
          <a:p>
            <a:r>
              <a:rPr lang="en-US" dirty="0"/>
              <a:t>Slides </a:t>
            </a:r>
            <a:r>
              <a:rPr lang="en-US" dirty="0">
                <a:highlight>
                  <a:srgbClr val="FFFF00"/>
                </a:highlight>
              </a:rPr>
              <a:t>25-28</a:t>
            </a:r>
            <a:r>
              <a:rPr lang="en-US" dirty="0"/>
              <a:t> are an example from the City of Cambridge, MA. </a:t>
            </a:r>
          </a:p>
          <a:p>
            <a:pPr lvl="1"/>
            <a:r>
              <a:rPr lang="en-US" dirty="0"/>
              <a:t>We recommend keeping slide 28 as a strong example of Resilience Hubs, an emerging … </a:t>
            </a:r>
          </a:p>
          <a:p>
            <a:endParaRPr lang="en-US" dirty="0"/>
          </a:p>
        </p:txBody>
      </p:sp>
    </p:spTree>
    <p:extLst>
      <p:ext uri="{BB962C8B-B14F-4D97-AF65-F5344CB8AC3E}">
        <p14:creationId xmlns:p14="http://schemas.microsoft.com/office/powerpoint/2010/main" val="1285072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FFBB-00FB-7B1C-629F-CEBCC41C740B}"/>
              </a:ext>
            </a:extLst>
          </p:cNvPr>
          <p:cNvSpPr>
            <a:spLocks noGrp="1"/>
          </p:cNvSpPr>
          <p:nvPr>
            <p:ph type="title"/>
          </p:nvPr>
        </p:nvSpPr>
        <p:spPr/>
        <p:txBody>
          <a:bodyPr/>
          <a:lstStyle/>
          <a:p>
            <a:r>
              <a:rPr lang="en-US"/>
              <a:t>What’s Cambridge doing about heat?</a:t>
            </a:r>
          </a:p>
        </p:txBody>
      </p:sp>
      <p:sp>
        <p:nvSpPr>
          <p:cNvPr id="3" name="Content Placeholder 2">
            <a:extLst>
              <a:ext uri="{FF2B5EF4-FFF2-40B4-BE49-F238E27FC236}">
                <a16:creationId xmlns:a16="http://schemas.microsoft.com/office/drawing/2014/main" id="{6F07697A-0071-56A3-DC85-499D390E3F67}"/>
              </a:ext>
            </a:extLst>
          </p:cNvPr>
          <p:cNvSpPr>
            <a:spLocks noGrp="1"/>
          </p:cNvSpPr>
          <p:nvPr>
            <p:ph idx="1"/>
          </p:nvPr>
        </p:nvSpPr>
        <p:spPr>
          <a:xfrm>
            <a:off x="8310208" y="2016316"/>
            <a:ext cx="3607989" cy="4351338"/>
          </a:xfrm>
        </p:spPr>
        <p:txBody>
          <a:bodyPr vert="horz" lIns="91440" tIns="45720" rIns="91440" bIns="45720" rtlCol="0" anchor="t">
            <a:normAutofit/>
          </a:bodyPr>
          <a:lstStyle/>
          <a:p>
            <a:pPr marL="0" indent="0">
              <a:buNone/>
            </a:pPr>
            <a:r>
              <a:rPr lang="en-US" sz="3200">
                <a:ea typeface="Calibri"/>
                <a:cs typeface="Calibri"/>
              </a:rPr>
              <a:t>Greener, Cooler City</a:t>
            </a:r>
          </a:p>
          <a:p>
            <a:pPr marL="0" indent="0">
              <a:buNone/>
            </a:pPr>
            <a:endParaRPr lang="en-US" sz="3200">
              <a:ea typeface="Calibri"/>
              <a:cs typeface="Calibri"/>
            </a:endParaRPr>
          </a:p>
          <a:p>
            <a:pPr marL="0" indent="0">
              <a:buNone/>
            </a:pPr>
            <a:r>
              <a:rPr lang="en-US" sz="3200">
                <a:ea typeface="Calibri"/>
                <a:cs typeface="Calibri"/>
              </a:rPr>
              <a:t>Cool Buildings</a:t>
            </a:r>
          </a:p>
          <a:p>
            <a:pPr marL="0" indent="0">
              <a:buNone/>
            </a:pPr>
            <a:endParaRPr lang="en-US" sz="3200">
              <a:ea typeface="Calibri"/>
              <a:cs typeface="Calibri"/>
            </a:endParaRPr>
          </a:p>
          <a:p>
            <a:pPr marL="0" indent="0">
              <a:buNone/>
            </a:pPr>
            <a:r>
              <a:rPr lang="en-US" sz="3200">
                <a:ea typeface="Calibri"/>
                <a:cs typeface="Calibri"/>
              </a:rPr>
              <a:t>Cool Streets</a:t>
            </a:r>
          </a:p>
          <a:p>
            <a:endParaRPr lang="en-US" sz="3200">
              <a:ea typeface="Calibri"/>
              <a:cs typeface="Calibri"/>
            </a:endParaRPr>
          </a:p>
          <a:p>
            <a:pPr marL="0" indent="0">
              <a:buNone/>
            </a:pPr>
            <a:r>
              <a:rPr lang="en-US" sz="3200">
                <a:ea typeface="Calibri"/>
                <a:cs typeface="Calibri"/>
              </a:rPr>
              <a:t>Cool Communities</a:t>
            </a:r>
          </a:p>
        </p:txBody>
      </p:sp>
      <p:pic>
        <p:nvPicPr>
          <p:cNvPr id="5" name="Picture 4">
            <a:extLst>
              <a:ext uri="{FF2B5EF4-FFF2-40B4-BE49-F238E27FC236}">
                <a16:creationId xmlns:a16="http://schemas.microsoft.com/office/drawing/2014/main" id="{A044546C-4232-1F4D-2816-171C4900408A}"/>
              </a:ext>
            </a:extLst>
          </p:cNvPr>
          <p:cNvPicPr>
            <a:picLocks noChangeAspect="1"/>
          </p:cNvPicPr>
          <p:nvPr/>
        </p:nvPicPr>
        <p:blipFill>
          <a:blip r:embed="rId3"/>
          <a:stretch>
            <a:fillRect/>
          </a:stretch>
        </p:blipFill>
        <p:spPr>
          <a:xfrm>
            <a:off x="818906" y="1526381"/>
            <a:ext cx="6629890" cy="5150493"/>
          </a:xfrm>
          <a:prstGeom prst="rect">
            <a:avLst/>
          </a:prstGeom>
        </p:spPr>
      </p:pic>
      <p:grpSp>
        <p:nvGrpSpPr>
          <p:cNvPr id="4" name="Group 3">
            <a:extLst>
              <a:ext uri="{FF2B5EF4-FFF2-40B4-BE49-F238E27FC236}">
                <a16:creationId xmlns:a16="http://schemas.microsoft.com/office/drawing/2014/main" id="{4F0CB21B-935E-1BE4-9958-C12A7094F799}"/>
              </a:ext>
            </a:extLst>
          </p:cNvPr>
          <p:cNvGrpSpPr/>
          <p:nvPr/>
        </p:nvGrpSpPr>
        <p:grpSpPr>
          <a:xfrm>
            <a:off x="7283284" y="4036524"/>
            <a:ext cx="1034421" cy="1031472"/>
            <a:chOff x="241583" y="1604725"/>
            <a:chExt cx="1034421" cy="1031472"/>
          </a:xfrm>
        </p:grpSpPr>
        <p:sp>
          <p:nvSpPr>
            <p:cNvPr id="6" name="Oval 5">
              <a:extLst>
                <a:ext uri="{FF2B5EF4-FFF2-40B4-BE49-F238E27FC236}">
                  <a16:creationId xmlns:a16="http://schemas.microsoft.com/office/drawing/2014/main" id="{1F537D07-8F66-C0BC-2E3B-CF93EB74B006}"/>
                </a:ext>
              </a:extLst>
            </p:cNvPr>
            <p:cNvSpPr/>
            <p:nvPr/>
          </p:nvSpPr>
          <p:spPr>
            <a:xfrm>
              <a:off x="241583" y="1626307"/>
              <a:ext cx="1009890" cy="1009890"/>
            </a:xfrm>
            <a:prstGeom prst="ellipse">
              <a:avLst/>
            </a:prstGeom>
            <a:solidFill>
              <a:schemeClr val="bg1"/>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ignpost with solid fill">
              <a:extLst>
                <a:ext uri="{FF2B5EF4-FFF2-40B4-BE49-F238E27FC236}">
                  <a16:creationId xmlns:a16="http://schemas.microsoft.com/office/drawing/2014/main" id="{6B5C9530-D322-21FD-6252-F617DB6B0B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026991">
              <a:off x="281715" y="1604725"/>
              <a:ext cx="994289" cy="994289"/>
            </a:xfrm>
            <a:prstGeom prst="rect">
              <a:avLst/>
            </a:prstGeom>
          </p:spPr>
        </p:pic>
      </p:grpSp>
      <p:grpSp>
        <p:nvGrpSpPr>
          <p:cNvPr id="8" name="Group 7">
            <a:extLst>
              <a:ext uri="{FF2B5EF4-FFF2-40B4-BE49-F238E27FC236}">
                <a16:creationId xmlns:a16="http://schemas.microsoft.com/office/drawing/2014/main" id="{4391419E-3D2D-8B0A-51A6-E64D7B5F4E5A}"/>
              </a:ext>
            </a:extLst>
          </p:cNvPr>
          <p:cNvGrpSpPr/>
          <p:nvPr/>
        </p:nvGrpSpPr>
        <p:grpSpPr>
          <a:xfrm>
            <a:off x="7295550" y="5193630"/>
            <a:ext cx="1009890" cy="1009890"/>
            <a:chOff x="5895855" y="1626307"/>
            <a:chExt cx="1009890" cy="1009890"/>
          </a:xfrm>
        </p:grpSpPr>
        <p:sp>
          <p:nvSpPr>
            <p:cNvPr id="9" name="Oval 8">
              <a:extLst>
                <a:ext uri="{FF2B5EF4-FFF2-40B4-BE49-F238E27FC236}">
                  <a16:creationId xmlns:a16="http://schemas.microsoft.com/office/drawing/2014/main" id="{9C2AE814-3F1C-B143-81AE-488501C22D7F}"/>
                </a:ext>
              </a:extLst>
            </p:cNvPr>
            <p:cNvSpPr/>
            <p:nvPr/>
          </p:nvSpPr>
          <p:spPr>
            <a:xfrm>
              <a:off x="5895855" y="1626307"/>
              <a:ext cx="1009890" cy="1009890"/>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Users with solid fill">
              <a:extLst>
                <a:ext uri="{FF2B5EF4-FFF2-40B4-BE49-F238E27FC236}">
                  <a16:creationId xmlns:a16="http://schemas.microsoft.com/office/drawing/2014/main" id="{EFB602BD-5A90-3AD1-FCDE-D69AD3BC05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53733" y="1692555"/>
              <a:ext cx="914400" cy="914400"/>
            </a:xfrm>
            <a:prstGeom prst="rect">
              <a:avLst/>
            </a:prstGeom>
          </p:spPr>
        </p:pic>
      </p:grpSp>
      <p:grpSp>
        <p:nvGrpSpPr>
          <p:cNvPr id="11" name="Group 10">
            <a:extLst>
              <a:ext uri="{FF2B5EF4-FFF2-40B4-BE49-F238E27FC236}">
                <a16:creationId xmlns:a16="http://schemas.microsoft.com/office/drawing/2014/main" id="{3FCA4470-04CC-6EB2-B85C-F7D64685E91D}"/>
              </a:ext>
            </a:extLst>
          </p:cNvPr>
          <p:cNvGrpSpPr/>
          <p:nvPr/>
        </p:nvGrpSpPr>
        <p:grpSpPr>
          <a:xfrm>
            <a:off x="7248528" y="1775011"/>
            <a:ext cx="1009890" cy="1009890"/>
            <a:chOff x="37563" y="1044862"/>
            <a:chExt cx="1031917" cy="1031917"/>
          </a:xfrm>
        </p:grpSpPr>
        <p:sp>
          <p:nvSpPr>
            <p:cNvPr id="12" name="Oval 11">
              <a:extLst>
                <a:ext uri="{FF2B5EF4-FFF2-40B4-BE49-F238E27FC236}">
                  <a16:creationId xmlns:a16="http://schemas.microsoft.com/office/drawing/2014/main" id="{63C5FAA9-83C7-35FC-27E5-6E6F76209723}"/>
                </a:ext>
              </a:extLst>
            </p:cNvPr>
            <p:cNvSpPr/>
            <p:nvPr/>
          </p:nvSpPr>
          <p:spPr>
            <a:xfrm>
              <a:off x="37563" y="1044862"/>
              <a:ext cx="1031917" cy="1031917"/>
            </a:xfrm>
            <a:prstGeom prst="ellipse">
              <a:avLst/>
            </a:prstGeom>
            <a:solidFill>
              <a:schemeClr val="bg1"/>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Deciduous tree with solid fill">
              <a:extLst>
                <a:ext uri="{FF2B5EF4-FFF2-40B4-BE49-F238E27FC236}">
                  <a16:creationId xmlns:a16="http://schemas.microsoft.com/office/drawing/2014/main" id="{4DF02B85-B679-4FD1-41C4-A96D944C0D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416" y="1103620"/>
              <a:ext cx="914400" cy="914400"/>
            </a:xfrm>
            <a:prstGeom prst="rect">
              <a:avLst/>
            </a:prstGeom>
          </p:spPr>
        </p:pic>
      </p:grpSp>
      <p:grpSp>
        <p:nvGrpSpPr>
          <p:cNvPr id="14" name="Group 13">
            <a:extLst>
              <a:ext uri="{FF2B5EF4-FFF2-40B4-BE49-F238E27FC236}">
                <a16:creationId xmlns:a16="http://schemas.microsoft.com/office/drawing/2014/main" id="{BEBCCD4A-C3D5-2801-96C6-D1EB03D0F42E}"/>
              </a:ext>
            </a:extLst>
          </p:cNvPr>
          <p:cNvGrpSpPr/>
          <p:nvPr/>
        </p:nvGrpSpPr>
        <p:grpSpPr>
          <a:xfrm>
            <a:off x="7251757" y="2911858"/>
            <a:ext cx="1032975" cy="1036466"/>
            <a:chOff x="5637500" y="2784944"/>
            <a:chExt cx="1032975" cy="1036466"/>
          </a:xfrm>
        </p:grpSpPr>
        <p:sp>
          <p:nvSpPr>
            <p:cNvPr id="15" name="Oval 14">
              <a:extLst>
                <a:ext uri="{FF2B5EF4-FFF2-40B4-BE49-F238E27FC236}">
                  <a16:creationId xmlns:a16="http://schemas.microsoft.com/office/drawing/2014/main" id="{8B8289C7-C6D4-5FA9-3C37-0BD44B6082D9}"/>
                </a:ext>
              </a:extLst>
            </p:cNvPr>
            <p:cNvSpPr/>
            <p:nvPr/>
          </p:nvSpPr>
          <p:spPr>
            <a:xfrm>
              <a:off x="5637500" y="2789493"/>
              <a:ext cx="1031917" cy="1031917"/>
            </a:xfrm>
            <a:prstGeom prst="ellipse">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Architecture with solid fill">
              <a:extLst>
                <a:ext uri="{FF2B5EF4-FFF2-40B4-BE49-F238E27FC236}">
                  <a16:creationId xmlns:a16="http://schemas.microsoft.com/office/drawing/2014/main" id="{F4AE72E0-544A-0285-EB1A-F3E4007836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691688">
              <a:off x="5756075" y="2784944"/>
              <a:ext cx="914400" cy="914400"/>
            </a:xfrm>
            <a:prstGeom prst="rect">
              <a:avLst/>
            </a:prstGeom>
          </p:spPr>
        </p:pic>
      </p:grpSp>
      <p:sp>
        <p:nvSpPr>
          <p:cNvPr id="17" name="Slide Number Placeholder 3">
            <a:extLst>
              <a:ext uri="{FF2B5EF4-FFF2-40B4-BE49-F238E27FC236}">
                <a16:creationId xmlns:a16="http://schemas.microsoft.com/office/drawing/2014/main" id="{479B5212-2219-3FD2-8352-BC10C18F90C1}"/>
              </a:ext>
            </a:extLst>
          </p:cNvPr>
          <p:cNvSpPr>
            <a:spLocks noGrp="1"/>
          </p:cNvSpPr>
          <p:nvPr>
            <p:ph type="sldNum" sz="quarter" idx="12"/>
          </p:nvPr>
        </p:nvSpPr>
        <p:spPr>
          <a:xfrm>
            <a:off x="11639300" y="6342208"/>
            <a:ext cx="37391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69C6C0-0DC4-44C4-B8BB-8CC4BD6D1597}" type="slidenum">
              <a:rPr kumimoji="0" lang="en-US" sz="1200" b="0" i="0" u="none" strike="noStrike" kern="1200" cap="none" spc="0" normalizeH="0" baseline="0" noProof="0" smtClean="0">
                <a:ln>
                  <a:noFill/>
                </a:ln>
                <a:solidFill>
                  <a:sysClr val="windowText" lastClr="000000"/>
                </a:solidFill>
                <a:effectLst/>
                <a:uLnTx/>
                <a:uFillTx/>
                <a:latin typeface="Tw Cen MT" panose="020B06020201040206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ysClr val="windowText" lastClr="000000"/>
              </a:solidFill>
              <a:effectLst/>
              <a:uLnTx/>
              <a:uFillTx/>
              <a:latin typeface="Tw Cen MT" panose="020B0602020104020603"/>
              <a:ea typeface="+mn-ea"/>
              <a:cs typeface="+mn-cs"/>
            </a:endParaRPr>
          </a:p>
        </p:txBody>
      </p:sp>
      <p:pic>
        <p:nvPicPr>
          <p:cNvPr id="20" name="Picture 19">
            <a:extLst>
              <a:ext uri="{FF2B5EF4-FFF2-40B4-BE49-F238E27FC236}">
                <a16:creationId xmlns:a16="http://schemas.microsoft.com/office/drawing/2014/main" id="{616CBD21-84DF-8CDF-F6DF-F48E90A902B4}"/>
              </a:ext>
            </a:extLst>
          </p:cNvPr>
          <p:cNvPicPr>
            <a:picLocks noChangeAspect="1"/>
          </p:cNvPicPr>
          <p:nvPr/>
        </p:nvPicPr>
        <p:blipFill>
          <a:blip r:embed="rId12">
            <a:clrChange>
              <a:clrFrom>
                <a:srgbClr val="FFFFFF"/>
              </a:clrFrom>
              <a:clrTo>
                <a:srgbClr val="FFFFFF">
                  <a:alpha val="0"/>
                </a:srgbClr>
              </a:clrTo>
            </a:clrChange>
            <a:alphaModFix amt="70000"/>
            <a:extLst>
              <a:ext uri="{BEBA8EAE-BF5A-486C-A8C5-ECC9F3942E4B}">
                <a14:imgProps xmlns:a14="http://schemas.microsoft.com/office/drawing/2010/main">
                  <a14:imgLayer r:embed="rId13">
                    <a14:imgEffect>
                      <a14:backgroundRemoval t="9598" b="94737" l="6584" r="93238">
                        <a14:foregroundMark x1="11388" y1="69659" x2="11388" y2="69659"/>
                        <a14:foregroundMark x1="6584" y1="62848" x2="6584" y2="62848"/>
                        <a14:foregroundMark x1="12811" y1="95046" x2="12811" y2="95046"/>
                        <a14:foregroundMark x1="33452" y1="74923" x2="33452" y2="74923"/>
                        <a14:foregroundMark x1="52669" y1="62848" x2="52669" y2="62848"/>
                        <a14:foregroundMark x1="72598" y1="50155" x2="72598" y2="50155"/>
                        <a14:foregroundMark x1="89858" y1="32817" x2="89858" y2="32817"/>
                        <a14:foregroundMark x1="93060" y1="10526" x2="93060" y2="10526"/>
                        <a14:foregroundMark x1="93238" y1="12074" x2="93238" y2="12074"/>
                      </a14:backgroundRemoval>
                    </a14:imgEffect>
                  </a14:imgLayer>
                </a14:imgProps>
              </a:ext>
            </a:extLst>
          </a:blip>
          <a:stretch>
            <a:fillRect/>
          </a:stretch>
        </p:blipFill>
        <p:spPr>
          <a:xfrm>
            <a:off x="1371600" y="555047"/>
            <a:ext cx="10000999" cy="5747905"/>
          </a:xfrm>
          <a:prstGeom prst="rect">
            <a:avLst/>
          </a:prstGeom>
        </p:spPr>
      </p:pic>
    </p:spTree>
    <p:extLst>
      <p:ext uri="{BB962C8B-B14F-4D97-AF65-F5344CB8AC3E}">
        <p14:creationId xmlns:p14="http://schemas.microsoft.com/office/powerpoint/2010/main" val="3090336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90AB6D-C11E-2CCA-7237-9A053E16306F}"/>
              </a:ext>
            </a:extLst>
          </p:cNvPr>
          <p:cNvSpPr/>
          <p:nvPr/>
        </p:nvSpPr>
        <p:spPr>
          <a:xfrm>
            <a:off x="1" y="0"/>
            <a:ext cx="6094942"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3EB1BC1-9924-AE2C-6136-A8B2A8510088}"/>
              </a:ext>
            </a:extLst>
          </p:cNvPr>
          <p:cNvGrpSpPr/>
          <p:nvPr/>
        </p:nvGrpSpPr>
        <p:grpSpPr>
          <a:xfrm>
            <a:off x="241583" y="1626307"/>
            <a:ext cx="1009890" cy="1009890"/>
            <a:chOff x="37563" y="1044862"/>
            <a:chExt cx="1031917" cy="1031917"/>
          </a:xfrm>
        </p:grpSpPr>
        <p:sp>
          <p:nvSpPr>
            <p:cNvPr id="16" name="Oval 15">
              <a:extLst>
                <a:ext uri="{FF2B5EF4-FFF2-40B4-BE49-F238E27FC236}">
                  <a16:creationId xmlns:a16="http://schemas.microsoft.com/office/drawing/2014/main" id="{2FF89147-BD4C-429E-7CF9-55405CF247F5}"/>
                </a:ext>
              </a:extLst>
            </p:cNvPr>
            <p:cNvSpPr/>
            <p:nvPr/>
          </p:nvSpPr>
          <p:spPr>
            <a:xfrm>
              <a:off x="37563" y="1044862"/>
              <a:ext cx="1031917" cy="1031917"/>
            </a:xfrm>
            <a:prstGeom prst="ellipse">
              <a:avLst/>
            </a:prstGeom>
            <a:solidFill>
              <a:schemeClr val="bg1"/>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eciduous tree with solid fill">
              <a:extLst>
                <a:ext uri="{FF2B5EF4-FFF2-40B4-BE49-F238E27FC236}">
                  <a16:creationId xmlns:a16="http://schemas.microsoft.com/office/drawing/2014/main" id="{CFFD090D-453F-3B37-3C36-423F473470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16" y="1103620"/>
              <a:ext cx="914400" cy="914400"/>
            </a:xfrm>
            <a:prstGeom prst="rect">
              <a:avLst/>
            </a:prstGeom>
          </p:spPr>
        </p:pic>
      </p:grpSp>
      <p:grpSp>
        <p:nvGrpSpPr>
          <p:cNvPr id="19" name="Group 18">
            <a:extLst>
              <a:ext uri="{FF2B5EF4-FFF2-40B4-BE49-F238E27FC236}">
                <a16:creationId xmlns:a16="http://schemas.microsoft.com/office/drawing/2014/main" id="{6ECFB7B2-8E35-5B83-2F31-270A2E626E42}"/>
              </a:ext>
            </a:extLst>
          </p:cNvPr>
          <p:cNvGrpSpPr/>
          <p:nvPr/>
        </p:nvGrpSpPr>
        <p:grpSpPr>
          <a:xfrm>
            <a:off x="5825490" y="1599731"/>
            <a:ext cx="1032975" cy="1036466"/>
            <a:chOff x="5637500" y="2784944"/>
            <a:chExt cx="1032975" cy="1036466"/>
          </a:xfrm>
        </p:grpSpPr>
        <p:sp>
          <p:nvSpPr>
            <p:cNvPr id="18" name="Oval 17">
              <a:extLst>
                <a:ext uri="{FF2B5EF4-FFF2-40B4-BE49-F238E27FC236}">
                  <a16:creationId xmlns:a16="http://schemas.microsoft.com/office/drawing/2014/main" id="{B9E368A9-1F06-522E-15E7-0BB38D524DE7}"/>
                </a:ext>
              </a:extLst>
            </p:cNvPr>
            <p:cNvSpPr/>
            <p:nvPr/>
          </p:nvSpPr>
          <p:spPr>
            <a:xfrm>
              <a:off x="5637500" y="2789493"/>
              <a:ext cx="1031917" cy="1031917"/>
            </a:xfrm>
            <a:prstGeom prst="ellipse">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Architecture with solid fill">
              <a:extLst>
                <a:ext uri="{FF2B5EF4-FFF2-40B4-BE49-F238E27FC236}">
                  <a16:creationId xmlns:a16="http://schemas.microsoft.com/office/drawing/2014/main" id="{65CAAA00-CA00-047D-EBEF-84EE456D25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691688">
              <a:off x="5756075" y="2784944"/>
              <a:ext cx="914400" cy="914400"/>
            </a:xfrm>
            <a:prstGeom prst="rect">
              <a:avLst/>
            </a:prstGeom>
          </p:spPr>
        </p:pic>
      </p:grpSp>
      <p:sp>
        <p:nvSpPr>
          <p:cNvPr id="3" name="Content Placeholder 2">
            <a:extLst>
              <a:ext uri="{FF2B5EF4-FFF2-40B4-BE49-F238E27FC236}">
                <a16:creationId xmlns:a16="http://schemas.microsoft.com/office/drawing/2014/main" id="{7767082F-3984-9284-D907-22A7478EE41D}"/>
              </a:ext>
            </a:extLst>
          </p:cNvPr>
          <p:cNvSpPr>
            <a:spLocks noGrp="1"/>
          </p:cNvSpPr>
          <p:nvPr>
            <p:ph idx="1"/>
          </p:nvPr>
        </p:nvSpPr>
        <p:spPr>
          <a:xfrm>
            <a:off x="6271554" y="1736883"/>
            <a:ext cx="5082245" cy="4440080"/>
          </a:xfrm>
        </p:spPr>
        <p:txBody>
          <a:bodyPr>
            <a:normAutofit/>
          </a:bodyPr>
          <a:lstStyle/>
          <a:p>
            <a:pPr marL="341313" indent="0">
              <a:buNone/>
            </a:pPr>
            <a:r>
              <a:rPr lang="en-US" b="1"/>
              <a:t>Cool Buildings: </a:t>
            </a:r>
          </a:p>
          <a:p>
            <a:pPr marL="914400" lvl="1">
              <a:buClr>
                <a:schemeClr val="accent5">
                  <a:lumMod val="50000"/>
                </a:schemeClr>
              </a:buClr>
              <a:buFont typeface="Wingdings" panose="05000000000000000000" pitchFamily="2" charset="2"/>
              <a:buChar char="§"/>
            </a:pPr>
            <a:r>
              <a:rPr lang="en-US"/>
              <a:t>New buildings/renovations must be able to stay cool during hot temperatures</a:t>
            </a:r>
          </a:p>
          <a:p>
            <a:pPr lvl="1"/>
            <a:endParaRPr lang="en-US"/>
          </a:p>
        </p:txBody>
      </p:sp>
      <p:sp>
        <p:nvSpPr>
          <p:cNvPr id="4" name="Slide Number Placeholder 3">
            <a:extLst>
              <a:ext uri="{FF2B5EF4-FFF2-40B4-BE49-F238E27FC236}">
                <a16:creationId xmlns:a16="http://schemas.microsoft.com/office/drawing/2014/main" id="{87AB83FC-2FFD-A2ED-B222-6222AF9AB239}"/>
              </a:ext>
            </a:extLst>
          </p:cNvPr>
          <p:cNvSpPr>
            <a:spLocks noGrp="1"/>
          </p:cNvSpPr>
          <p:nvPr>
            <p:ph type="sldNum" sz="quarter" idx="12"/>
          </p:nvPr>
        </p:nvSpPr>
        <p:spPr/>
        <p:txBody>
          <a:bodyPr/>
          <a:lstStyle/>
          <a:p>
            <a:fld id="{A369C6C0-0DC4-44C4-B8BB-8CC4BD6D1597}" type="slidenum">
              <a:rPr lang="en-US" smtClean="0"/>
              <a:pPr/>
              <a:t>23</a:t>
            </a:fld>
            <a:endParaRPr lang="en-US"/>
          </a:p>
        </p:txBody>
      </p:sp>
      <p:sp>
        <p:nvSpPr>
          <p:cNvPr id="5" name="Content Placeholder 2">
            <a:extLst>
              <a:ext uri="{FF2B5EF4-FFF2-40B4-BE49-F238E27FC236}">
                <a16:creationId xmlns:a16="http://schemas.microsoft.com/office/drawing/2014/main" id="{93966379-1D36-ED4A-BBB6-0673B9953D45}"/>
              </a:ext>
            </a:extLst>
          </p:cNvPr>
          <p:cNvSpPr txBox="1">
            <a:spLocks/>
          </p:cNvSpPr>
          <p:nvPr/>
        </p:nvSpPr>
        <p:spPr>
          <a:xfrm>
            <a:off x="1062441" y="1736883"/>
            <a:ext cx="4778091" cy="30794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0" algn="l"/>
              </a:tabLst>
            </a:pPr>
            <a:r>
              <a:rPr lang="en-US" b="1"/>
              <a:t>Greener, Cooler City:</a:t>
            </a:r>
          </a:p>
          <a:p>
            <a:pPr marL="463550" lvl="1">
              <a:buClr>
                <a:schemeClr val="accent4"/>
              </a:buClr>
              <a:buFont typeface="Wingdings" panose="05000000000000000000" pitchFamily="2" charset="2"/>
              <a:buChar char="§"/>
            </a:pPr>
            <a:r>
              <a:rPr lang="en-US"/>
              <a:t>Increase plantings, including roof gardens</a:t>
            </a:r>
          </a:p>
          <a:p>
            <a:pPr marL="463550" lvl="1">
              <a:buClr>
                <a:schemeClr val="accent4"/>
              </a:buClr>
              <a:buFont typeface="Wingdings" panose="05000000000000000000" pitchFamily="2" charset="2"/>
              <a:buChar char="§"/>
            </a:pPr>
            <a:r>
              <a:rPr lang="en-US"/>
              <a:t>Expand tree canopy cover and shade</a:t>
            </a:r>
          </a:p>
          <a:p>
            <a:pPr marL="463550" lvl="1">
              <a:buClr>
                <a:schemeClr val="accent4"/>
              </a:buClr>
              <a:buFont typeface="Wingdings" panose="05000000000000000000" pitchFamily="2" charset="2"/>
              <a:buChar char="§"/>
            </a:pPr>
            <a:r>
              <a:rPr lang="en-US"/>
              <a:t>Improve access to open space </a:t>
            </a:r>
          </a:p>
        </p:txBody>
      </p:sp>
      <p:sp>
        <p:nvSpPr>
          <p:cNvPr id="6" name="AutoShape 2">
            <a:extLst>
              <a:ext uri="{FF2B5EF4-FFF2-40B4-BE49-F238E27FC236}">
                <a16:creationId xmlns:a16="http://schemas.microsoft.com/office/drawing/2014/main" id="{AFA29DBF-6B26-D085-0F89-5EFADAE107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87141330-6286-D70B-CDF6-D1C79D91E3EF}"/>
              </a:ext>
            </a:extLst>
          </p:cNvPr>
          <p:cNvPicPr>
            <a:picLocks noChangeAspect="1"/>
          </p:cNvPicPr>
          <p:nvPr/>
        </p:nvPicPr>
        <p:blipFill>
          <a:blip r:embed="rId7"/>
          <a:stretch>
            <a:fillRect/>
          </a:stretch>
        </p:blipFill>
        <p:spPr>
          <a:xfrm>
            <a:off x="1493465" y="4130821"/>
            <a:ext cx="3108013" cy="2576512"/>
          </a:xfrm>
          <a:prstGeom prst="rect">
            <a:avLst/>
          </a:prstGeom>
        </p:spPr>
      </p:pic>
      <p:pic>
        <p:nvPicPr>
          <p:cNvPr id="12" name="Picture 11">
            <a:extLst>
              <a:ext uri="{FF2B5EF4-FFF2-40B4-BE49-F238E27FC236}">
                <a16:creationId xmlns:a16="http://schemas.microsoft.com/office/drawing/2014/main" id="{961825E4-9402-06D6-8EEC-1C60113BDB60}"/>
              </a:ext>
            </a:extLst>
          </p:cNvPr>
          <p:cNvPicPr>
            <a:picLocks noChangeAspect="1"/>
          </p:cNvPicPr>
          <p:nvPr/>
        </p:nvPicPr>
        <p:blipFill>
          <a:blip r:embed="rId8"/>
          <a:stretch>
            <a:fillRect/>
          </a:stretch>
        </p:blipFill>
        <p:spPr>
          <a:xfrm>
            <a:off x="6809885" y="3581400"/>
            <a:ext cx="4656885" cy="3099739"/>
          </a:xfrm>
          <a:prstGeom prst="rect">
            <a:avLst/>
          </a:prstGeom>
        </p:spPr>
      </p:pic>
      <p:sp>
        <p:nvSpPr>
          <p:cNvPr id="22" name="Isosceles Triangle 21">
            <a:extLst>
              <a:ext uri="{FF2B5EF4-FFF2-40B4-BE49-F238E27FC236}">
                <a16:creationId xmlns:a16="http://schemas.microsoft.com/office/drawing/2014/main" id="{5C079490-DD6B-DC18-13C1-02674987084E}"/>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Isosceles Triangle 22">
            <a:extLst>
              <a:ext uri="{FF2B5EF4-FFF2-40B4-BE49-F238E27FC236}">
                <a16:creationId xmlns:a16="http://schemas.microsoft.com/office/drawing/2014/main" id="{B070F427-BFF6-C30F-EDF7-F050D2079EA4}"/>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7E267C6-530E-6E5A-FA56-5C3756A68E24}"/>
              </a:ext>
            </a:extLst>
          </p:cNvPr>
          <p:cNvSpPr>
            <a:spLocks noGrp="1"/>
          </p:cNvSpPr>
          <p:nvPr>
            <p:ph type="title"/>
          </p:nvPr>
        </p:nvSpPr>
        <p:spPr>
          <a:xfrm>
            <a:off x="1878688" y="365125"/>
            <a:ext cx="9475111" cy="1325563"/>
          </a:xfrm>
        </p:spPr>
        <p:txBody>
          <a:bodyPr/>
          <a:lstStyle/>
          <a:p>
            <a:pPr algn="l"/>
            <a:r>
              <a:rPr lang="en-US">
                <a:solidFill>
                  <a:schemeClr val="accent4"/>
                </a:solidFill>
              </a:rPr>
              <a:t>What’s Cambridge doing about heat?</a:t>
            </a:r>
          </a:p>
        </p:txBody>
      </p:sp>
      <p:pic>
        <p:nvPicPr>
          <p:cNvPr id="9" name="Picture 8">
            <a:extLst>
              <a:ext uri="{FF2B5EF4-FFF2-40B4-BE49-F238E27FC236}">
                <a16:creationId xmlns:a16="http://schemas.microsoft.com/office/drawing/2014/main" id="{2FAC9249-E514-B479-D610-36D018CE8A56}"/>
              </a:ext>
            </a:extLst>
          </p:cNvPr>
          <p:cNvPicPr>
            <a:picLocks noChangeAspect="1"/>
          </p:cNvPicPr>
          <p:nvPr/>
        </p:nvPicPr>
        <p:blipFill>
          <a:blip r:embed="rId9">
            <a:clrChange>
              <a:clrFrom>
                <a:srgbClr val="FFFFFF"/>
              </a:clrFrom>
              <a:clrTo>
                <a:srgbClr val="FFFFFF">
                  <a:alpha val="0"/>
                </a:srgbClr>
              </a:clrTo>
            </a:clrChange>
            <a:alphaModFix amt="70000"/>
            <a:extLst>
              <a:ext uri="{BEBA8EAE-BF5A-486C-A8C5-ECC9F3942E4B}">
                <a14:imgProps xmlns:a14="http://schemas.microsoft.com/office/drawing/2010/main">
                  <a14:imgLayer r:embed="rId10">
                    <a14:imgEffect>
                      <a14:backgroundRemoval t="9598" b="94737" l="6584" r="93238">
                        <a14:foregroundMark x1="11388" y1="69659" x2="11388" y2="69659"/>
                        <a14:foregroundMark x1="6584" y1="62848" x2="6584" y2="62848"/>
                        <a14:foregroundMark x1="12811" y1="95046" x2="12811" y2="95046"/>
                        <a14:foregroundMark x1="33452" y1="74923" x2="33452" y2="74923"/>
                        <a14:foregroundMark x1="52669" y1="62848" x2="52669" y2="62848"/>
                        <a14:foregroundMark x1="72598" y1="50155" x2="72598" y2="50155"/>
                        <a14:foregroundMark x1="89858" y1="32817" x2="89858" y2="32817"/>
                        <a14:foregroundMark x1="93060" y1="10526" x2="93060" y2="10526"/>
                        <a14:foregroundMark x1="93238" y1="12074" x2="93238" y2="12074"/>
                      </a14:backgroundRemoval>
                    </a14:imgEffect>
                  </a14:imgLayer>
                </a14:imgProps>
              </a:ext>
            </a:extLst>
          </a:blip>
          <a:stretch>
            <a:fillRect/>
          </a:stretch>
        </p:blipFill>
        <p:spPr>
          <a:xfrm>
            <a:off x="1371600" y="555047"/>
            <a:ext cx="10000999" cy="5747905"/>
          </a:xfrm>
          <a:prstGeom prst="rect">
            <a:avLst/>
          </a:prstGeom>
        </p:spPr>
      </p:pic>
    </p:spTree>
    <p:extLst>
      <p:ext uri="{BB962C8B-B14F-4D97-AF65-F5344CB8AC3E}">
        <p14:creationId xmlns:p14="http://schemas.microsoft.com/office/powerpoint/2010/main" val="4286876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D9312ED-9648-40A2-45C8-9A9AED9C9AD9}"/>
              </a:ext>
            </a:extLst>
          </p:cNvPr>
          <p:cNvSpPr/>
          <p:nvPr/>
        </p:nvSpPr>
        <p:spPr>
          <a:xfrm>
            <a:off x="1" y="0"/>
            <a:ext cx="6094942"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ECF6400-7538-2E7D-D9E3-92BE34FDC0D6}"/>
              </a:ext>
            </a:extLst>
          </p:cNvPr>
          <p:cNvGrpSpPr/>
          <p:nvPr/>
        </p:nvGrpSpPr>
        <p:grpSpPr>
          <a:xfrm>
            <a:off x="241583" y="1604725"/>
            <a:ext cx="1034421" cy="1031472"/>
            <a:chOff x="241583" y="1604725"/>
            <a:chExt cx="1034421" cy="1031472"/>
          </a:xfrm>
        </p:grpSpPr>
        <p:sp>
          <p:nvSpPr>
            <p:cNvPr id="16" name="Oval 15">
              <a:extLst>
                <a:ext uri="{FF2B5EF4-FFF2-40B4-BE49-F238E27FC236}">
                  <a16:creationId xmlns:a16="http://schemas.microsoft.com/office/drawing/2014/main" id="{7695C682-B27B-D5E8-3E42-3433D1CDB467}"/>
                </a:ext>
              </a:extLst>
            </p:cNvPr>
            <p:cNvSpPr/>
            <p:nvPr/>
          </p:nvSpPr>
          <p:spPr>
            <a:xfrm>
              <a:off x="241583" y="1626307"/>
              <a:ext cx="1009890" cy="1009890"/>
            </a:xfrm>
            <a:prstGeom prst="ellipse">
              <a:avLst/>
            </a:prstGeom>
            <a:solidFill>
              <a:schemeClr val="bg1"/>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Signpost with solid fill">
              <a:extLst>
                <a:ext uri="{FF2B5EF4-FFF2-40B4-BE49-F238E27FC236}">
                  <a16:creationId xmlns:a16="http://schemas.microsoft.com/office/drawing/2014/main" id="{297A6CE6-19C3-5E01-74C0-9476243F97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026991">
              <a:off x="281715" y="1604725"/>
              <a:ext cx="994289" cy="994289"/>
            </a:xfrm>
            <a:prstGeom prst="rect">
              <a:avLst/>
            </a:prstGeom>
          </p:spPr>
        </p:pic>
      </p:grpSp>
      <p:grpSp>
        <p:nvGrpSpPr>
          <p:cNvPr id="25" name="Group 24">
            <a:extLst>
              <a:ext uri="{FF2B5EF4-FFF2-40B4-BE49-F238E27FC236}">
                <a16:creationId xmlns:a16="http://schemas.microsoft.com/office/drawing/2014/main" id="{0F98EEC6-5AD9-0794-77EF-04AE798EF26A}"/>
              </a:ext>
            </a:extLst>
          </p:cNvPr>
          <p:cNvGrpSpPr/>
          <p:nvPr/>
        </p:nvGrpSpPr>
        <p:grpSpPr>
          <a:xfrm>
            <a:off x="5895855" y="1626307"/>
            <a:ext cx="1009890" cy="1009890"/>
            <a:chOff x="5895855" y="1626307"/>
            <a:chExt cx="1009890" cy="1009890"/>
          </a:xfrm>
        </p:grpSpPr>
        <p:sp>
          <p:nvSpPr>
            <p:cNvPr id="24" name="Oval 23">
              <a:extLst>
                <a:ext uri="{FF2B5EF4-FFF2-40B4-BE49-F238E27FC236}">
                  <a16:creationId xmlns:a16="http://schemas.microsoft.com/office/drawing/2014/main" id="{DB89874D-BBD3-20B8-B5F9-CAF69831B2B6}"/>
                </a:ext>
              </a:extLst>
            </p:cNvPr>
            <p:cNvSpPr/>
            <p:nvPr/>
          </p:nvSpPr>
          <p:spPr>
            <a:xfrm>
              <a:off x="5895855" y="1626307"/>
              <a:ext cx="1009890" cy="1009890"/>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Users with solid fill">
              <a:extLst>
                <a:ext uri="{FF2B5EF4-FFF2-40B4-BE49-F238E27FC236}">
                  <a16:creationId xmlns:a16="http://schemas.microsoft.com/office/drawing/2014/main" id="{57F87FC7-A0D9-F3EE-ABFB-3C84BC08AF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53733" y="1692555"/>
              <a:ext cx="914400" cy="914400"/>
            </a:xfrm>
            <a:prstGeom prst="rect">
              <a:avLst/>
            </a:prstGeom>
          </p:spPr>
        </p:pic>
      </p:grpSp>
      <p:sp>
        <p:nvSpPr>
          <p:cNvPr id="18" name="Title 1">
            <a:extLst>
              <a:ext uri="{FF2B5EF4-FFF2-40B4-BE49-F238E27FC236}">
                <a16:creationId xmlns:a16="http://schemas.microsoft.com/office/drawing/2014/main" id="{9A2EBB91-BC2B-EDD8-1DB6-533491592096}"/>
              </a:ext>
            </a:extLst>
          </p:cNvPr>
          <p:cNvSpPr txBox="1">
            <a:spLocks/>
          </p:cNvSpPr>
          <p:nvPr/>
        </p:nvSpPr>
        <p:spPr>
          <a:xfrm>
            <a:off x="1684305" y="676736"/>
            <a:ext cx="9925789" cy="7452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US">
                <a:solidFill>
                  <a:schemeClr val="accent4"/>
                </a:solidFill>
              </a:rPr>
              <a:t>What’s Cambridge doing about heat?</a:t>
            </a:r>
          </a:p>
        </p:txBody>
      </p:sp>
      <p:sp>
        <p:nvSpPr>
          <p:cNvPr id="3" name="Content Placeholder 2">
            <a:extLst>
              <a:ext uri="{FF2B5EF4-FFF2-40B4-BE49-F238E27FC236}">
                <a16:creationId xmlns:a16="http://schemas.microsoft.com/office/drawing/2014/main" id="{7767082F-3984-9284-D907-22A7478EE41D}"/>
              </a:ext>
            </a:extLst>
          </p:cNvPr>
          <p:cNvSpPr>
            <a:spLocks noGrp="1"/>
          </p:cNvSpPr>
          <p:nvPr>
            <p:ph idx="1"/>
          </p:nvPr>
        </p:nvSpPr>
        <p:spPr>
          <a:xfrm>
            <a:off x="1014696" y="1825625"/>
            <a:ext cx="4880101" cy="4351338"/>
          </a:xfrm>
        </p:spPr>
        <p:txBody>
          <a:bodyPr>
            <a:normAutofit/>
          </a:bodyPr>
          <a:lstStyle/>
          <a:p>
            <a:pPr marL="0" indent="0">
              <a:buNone/>
            </a:pPr>
            <a:r>
              <a:rPr lang="en-US" b="1"/>
              <a:t>Cool Streets: </a:t>
            </a:r>
          </a:p>
          <a:p>
            <a:pPr marL="463550" lvl="1">
              <a:buClr>
                <a:schemeClr val="accent2">
                  <a:lumMod val="50000"/>
                </a:schemeClr>
              </a:buClr>
              <a:buFont typeface="Wingdings" panose="05000000000000000000" pitchFamily="2" charset="2"/>
              <a:buChar char="§"/>
            </a:pPr>
            <a:r>
              <a:rPr lang="en-US"/>
              <a:t>Implementing a “Complete Streets” design </a:t>
            </a:r>
          </a:p>
          <a:p>
            <a:pPr marL="463550" lvl="1">
              <a:buClr>
                <a:schemeClr val="accent2">
                  <a:lumMod val="50000"/>
                </a:schemeClr>
              </a:buClr>
              <a:buFont typeface="Wingdings" panose="05000000000000000000" pitchFamily="2" charset="2"/>
              <a:buChar char="§"/>
            </a:pPr>
            <a:r>
              <a:rPr lang="en-US"/>
              <a:t>More trees on streets and near bus &amp; train stops</a:t>
            </a:r>
          </a:p>
          <a:p>
            <a:pPr lvl="1"/>
            <a:endParaRPr lang="en-US"/>
          </a:p>
        </p:txBody>
      </p:sp>
      <p:sp>
        <p:nvSpPr>
          <p:cNvPr id="4" name="Slide Number Placeholder 3">
            <a:extLst>
              <a:ext uri="{FF2B5EF4-FFF2-40B4-BE49-F238E27FC236}">
                <a16:creationId xmlns:a16="http://schemas.microsoft.com/office/drawing/2014/main" id="{87AB83FC-2FFD-A2ED-B222-6222AF9AB239}"/>
              </a:ext>
            </a:extLst>
          </p:cNvPr>
          <p:cNvSpPr>
            <a:spLocks noGrp="1"/>
          </p:cNvSpPr>
          <p:nvPr>
            <p:ph type="sldNum" sz="quarter" idx="12"/>
          </p:nvPr>
        </p:nvSpPr>
        <p:spPr/>
        <p:txBody>
          <a:bodyPr/>
          <a:lstStyle/>
          <a:p>
            <a:fld id="{A369C6C0-0DC4-44C4-B8BB-8CC4BD6D1597}" type="slidenum">
              <a:rPr lang="en-US" smtClean="0"/>
              <a:pPr/>
              <a:t>24</a:t>
            </a:fld>
            <a:endParaRPr lang="en-US"/>
          </a:p>
        </p:txBody>
      </p:sp>
      <p:sp>
        <p:nvSpPr>
          <p:cNvPr id="5" name="Content Placeholder 2">
            <a:extLst>
              <a:ext uri="{FF2B5EF4-FFF2-40B4-BE49-F238E27FC236}">
                <a16:creationId xmlns:a16="http://schemas.microsoft.com/office/drawing/2014/main" id="{93966379-1D36-ED4A-BBB6-0673B9953D45}"/>
              </a:ext>
            </a:extLst>
          </p:cNvPr>
          <p:cNvSpPr txBox="1">
            <a:spLocks/>
          </p:cNvSpPr>
          <p:nvPr/>
        </p:nvSpPr>
        <p:spPr>
          <a:xfrm>
            <a:off x="6678934" y="1825625"/>
            <a:ext cx="5107969" cy="4881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Cool Communities: </a:t>
            </a:r>
          </a:p>
          <a:p>
            <a:pPr lvl="1">
              <a:buClr>
                <a:schemeClr val="accent6">
                  <a:lumMod val="50000"/>
                </a:schemeClr>
              </a:buClr>
              <a:buFont typeface="Wingdings" panose="05000000000000000000" pitchFamily="2" charset="2"/>
              <a:buChar char="§"/>
            </a:pPr>
            <a:r>
              <a:rPr lang="en-US"/>
              <a:t>Adding shading/cooling to community spaces so they can remain open to the community during times of high heat</a:t>
            </a:r>
          </a:p>
          <a:p>
            <a:pPr lvl="1">
              <a:buClr>
                <a:schemeClr val="accent6">
                  <a:lumMod val="50000"/>
                </a:schemeClr>
              </a:buClr>
              <a:buFont typeface="Wingdings" panose="05000000000000000000" pitchFamily="2" charset="2"/>
              <a:buChar char="§"/>
            </a:pPr>
            <a:r>
              <a:rPr lang="en-US"/>
              <a:t>Working with Eversource to increase resilience of electrical equipment</a:t>
            </a:r>
          </a:p>
          <a:p>
            <a:pPr lvl="1">
              <a:buClr>
                <a:schemeClr val="accent6">
                  <a:lumMod val="50000"/>
                </a:schemeClr>
              </a:buClr>
              <a:buFont typeface="Wingdings" panose="05000000000000000000" pitchFamily="2" charset="2"/>
              <a:buChar char="§"/>
            </a:pPr>
            <a:r>
              <a:rPr lang="en-US"/>
              <a:t>Building out “</a:t>
            </a:r>
            <a:r>
              <a:rPr lang="en-US" b="1">
                <a:solidFill>
                  <a:schemeClr val="accent6">
                    <a:lumMod val="50000"/>
                  </a:schemeClr>
                </a:solidFill>
              </a:rPr>
              <a:t>resilience hubs</a:t>
            </a:r>
            <a:r>
              <a:rPr lang="en-US"/>
              <a:t>” </a:t>
            </a:r>
          </a:p>
        </p:txBody>
      </p:sp>
      <p:sp>
        <p:nvSpPr>
          <p:cNvPr id="6" name="AutoShape 2">
            <a:extLst>
              <a:ext uri="{FF2B5EF4-FFF2-40B4-BE49-F238E27FC236}">
                <a16:creationId xmlns:a16="http://schemas.microsoft.com/office/drawing/2014/main" id="{AFA29DBF-6B26-D085-0F89-5EFADAE107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2483A6EE-2744-8B5C-C141-9777108543AC}"/>
              </a:ext>
            </a:extLst>
          </p:cNvPr>
          <p:cNvPicPr>
            <a:picLocks noChangeAspect="1"/>
          </p:cNvPicPr>
          <p:nvPr/>
        </p:nvPicPr>
        <p:blipFill>
          <a:blip r:embed="rId7"/>
          <a:stretch>
            <a:fillRect/>
          </a:stretch>
        </p:blipFill>
        <p:spPr>
          <a:xfrm>
            <a:off x="570648" y="3836415"/>
            <a:ext cx="4953647" cy="2790555"/>
          </a:xfrm>
          <a:prstGeom prst="rect">
            <a:avLst/>
          </a:prstGeom>
        </p:spPr>
      </p:pic>
      <p:sp>
        <p:nvSpPr>
          <p:cNvPr id="9" name="AutoShape 6">
            <a:extLst>
              <a:ext uri="{FF2B5EF4-FFF2-40B4-BE49-F238E27FC236}">
                <a16:creationId xmlns:a16="http://schemas.microsoft.com/office/drawing/2014/main" id="{31D2BD42-368C-E7E0-5D08-9090F8D7A2F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Isosceles Triangle 18">
            <a:extLst>
              <a:ext uri="{FF2B5EF4-FFF2-40B4-BE49-F238E27FC236}">
                <a16:creationId xmlns:a16="http://schemas.microsoft.com/office/drawing/2014/main" id="{AF520397-E844-C65B-AF16-48B87C6DE208}"/>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Isosceles Triangle 19">
            <a:extLst>
              <a:ext uri="{FF2B5EF4-FFF2-40B4-BE49-F238E27FC236}">
                <a16:creationId xmlns:a16="http://schemas.microsoft.com/office/drawing/2014/main" id="{6D279006-5EB8-7E36-B5A9-4A56E925E66A}"/>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Picture 6">
            <a:extLst>
              <a:ext uri="{FF2B5EF4-FFF2-40B4-BE49-F238E27FC236}">
                <a16:creationId xmlns:a16="http://schemas.microsoft.com/office/drawing/2014/main" id="{1CE16A62-FDC9-6DCB-9791-4800559021D3}"/>
              </a:ext>
            </a:extLst>
          </p:cNvPr>
          <p:cNvPicPr>
            <a:picLocks noChangeAspect="1"/>
          </p:cNvPicPr>
          <p:nvPr/>
        </p:nvPicPr>
        <p:blipFill>
          <a:blip r:embed="rId8">
            <a:clrChange>
              <a:clrFrom>
                <a:srgbClr val="FFFFFF"/>
              </a:clrFrom>
              <a:clrTo>
                <a:srgbClr val="FFFFFF">
                  <a:alpha val="0"/>
                </a:srgbClr>
              </a:clrTo>
            </a:clrChange>
            <a:alphaModFix amt="70000"/>
            <a:extLst>
              <a:ext uri="{BEBA8EAE-BF5A-486C-A8C5-ECC9F3942E4B}">
                <a14:imgProps xmlns:a14="http://schemas.microsoft.com/office/drawing/2010/main">
                  <a14:imgLayer r:embed="rId9">
                    <a14:imgEffect>
                      <a14:backgroundRemoval t="9598" b="94737" l="6584" r="93238">
                        <a14:foregroundMark x1="11388" y1="69659" x2="11388" y2="69659"/>
                        <a14:foregroundMark x1="6584" y1="62848" x2="6584" y2="62848"/>
                        <a14:foregroundMark x1="12811" y1="95046" x2="12811" y2="95046"/>
                        <a14:foregroundMark x1="33452" y1="74923" x2="33452" y2="74923"/>
                        <a14:foregroundMark x1="52669" y1="62848" x2="52669" y2="62848"/>
                        <a14:foregroundMark x1="72598" y1="50155" x2="72598" y2="50155"/>
                        <a14:foregroundMark x1="89858" y1="32817" x2="89858" y2="32817"/>
                        <a14:foregroundMark x1="93060" y1="10526" x2="93060" y2="10526"/>
                        <a14:foregroundMark x1="93238" y1="12074" x2="93238" y2="12074"/>
                      </a14:backgroundRemoval>
                    </a14:imgEffect>
                  </a14:imgLayer>
                </a14:imgProps>
              </a:ext>
            </a:extLst>
          </a:blip>
          <a:stretch>
            <a:fillRect/>
          </a:stretch>
        </p:blipFill>
        <p:spPr>
          <a:xfrm>
            <a:off x="1371600" y="555047"/>
            <a:ext cx="10000999" cy="5747905"/>
          </a:xfrm>
          <a:prstGeom prst="rect">
            <a:avLst/>
          </a:prstGeom>
        </p:spPr>
      </p:pic>
    </p:spTree>
    <p:extLst>
      <p:ext uri="{BB962C8B-B14F-4D97-AF65-F5344CB8AC3E}">
        <p14:creationId xmlns:p14="http://schemas.microsoft.com/office/powerpoint/2010/main" val="2413703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EF560-2AC1-4F5F-3EE8-66AC3C475DE0}"/>
              </a:ext>
            </a:extLst>
          </p:cNvPr>
          <p:cNvSpPr>
            <a:spLocks noGrp="1"/>
          </p:cNvSpPr>
          <p:nvPr>
            <p:ph type="title"/>
          </p:nvPr>
        </p:nvSpPr>
        <p:spPr/>
        <p:txBody>
          <a:bodyPr/>
          <a:lstStyle/>
          <a:p>
            <a:pPr marL="914400" algn="l"/>
            <a:r>
              <a:rPr lang="en-US"/>
              <a:t>What is a resilience hub?</a:t>
            </a:r>
          </a:p>
        </p:txBody>
      </p:sp>
      <p:sp>
        <p:nvSpPr>
          <p:cNvPr id="4" name="Slide Number Placeholder 3">
            <a:extLst>
              <a:ext uri="{FF2B5EF4-FFF2-40B4-BE49-F238E27FC236}">
                <a16:creationId xmlns:a16="http://schemas.microsoft.com/office/drawing/2014/main" id="{1CAD7CAB-1B1F-222A-0A6E-C002AD5EDEAF}"/>
              </a:ext>
            </a:extLst>
          </p:cNvPr>
          <p:cNvSpPr>
            <a:spLocks noGrp="1"/>
          </p:cNvSpPr>
          <p:nvPr>
            <p:ph type="sldNum" sz="quarter" idx="12"/>
          </p:nvPr>
        </p:nvSpPr>
        <p:spPr/>
        <p:txBody>
          <a:bodyPr/>
          <a:lstStyle/>
          <a:p>
            <a:fld id="{A369C6C0-0DC4-44C4-B8BB-8CC4BD6D1597}" type="slidenum">
              <a:rPr lang="en-US" smtClean="0"/>
              <a:pPr/>
              <a:t>25</a:t>
            </a:fld>
            <a:endParaRPr lang="en-US"/>
          </a:p>
        </p:txBody>
      </p:sp>
      <p:pic>
        <p:nvPicPr>
          <p:cNvPr id="9" name="Online Media 8" title="The Resilience Hub Series, Part I: Cambridge Community Center">
            <a:hlinkClick r:id="" action="ppaction://media"/>
            <a:extLst>
              <a:ext uri="{FF2B5EF4-FFF2-40B4-BE49-F238E27FC236}">
                <a16:creationId xmlns:a16="http://schemas.microsoft.com/office/drawing/2014/main" id="{ACC586FA-0933-5603-7AD9-B8DBC8311210}"/>
              </a:ext>
            </a:extLst>
          </p:cNvPr>
          <p:cNvPicPr>
            <a:picLocks noRot="1" noChangeAspect="1"/>
          </p:cNvPicPr>
          <p:nvPr>
            <a:videoFile r:link="rId1"/>
          </p:nvPr>
        </p:nvPicPr>
        <p:blipFill>
          <a:blip r:embed="rId5"/>
          <a:stretch>
            <a:fillRect/>
          </a:stretch>
        </p:blipFill>
        <p:spPr>
          <a:xfrm>
            <a:off x="1679615" y="1351693"/>
            <a:ext cx="9479009" cy="5355640"/>
          </a:xfrm>
          <a:prstGeom prst="rect">
            <a:avLst/>
          </a:prstGeom>
        </p:spPr>
      </p:pic>
      <p:sp>
        <p:nvSpPr>
          <p:cNvPr id="10" name="Isosceles Triangle 9">
            <a:extLst>
              <a:ext uri="{FF2B5EF4-FFF2-40B4-BE49-F238E27FC236}">
                <a16:creationId xmlns:a16="http://schemas.microsoft.com/office/drawing/2014/main" id="{A5977856-9DD4-C22B-881D-F29C55C9633A}"/>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Isosceles Triangle 10">
            <a:extLst>
              <a:ext uri="{FF2B5EF4-FFF2-40B4-BE49-F238E27FC236}">
                <a16:creationId xmlns:a16="http://schemas.microsoft.com/office/drawing/2014/main" id="{D5848B5B-DD26-346B-FAD1-FE3B6AA721FC}"/>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3" name="Group 2">
            <a:extLst>
              <a:ext uri="{FF2B5EF4-FFF2-40B4-BE49-F238E27FC236}">
                <a16:creationId xmlns:a16="http://schemas.microsoft.com/office/drawing/2014/main" id="{B842A4F4-0A17-3C9C-6FD6-79BEC6B2106B}"/>
              </a:ext>
            </a:extLst>
          </p:cNvPr>
          <p:cNvGrpSpPr/>
          <p:nvPr/>
        </p:nvGrpSpPr>
        <p:grpSpPr>
          <a:xfrm>
            <a:off x="11073096" y="150667"/>
            <a:ext cx="1009890" cy="1009890"/>
            <a:chOff x="5895855" y="1626307"/>
            <a:chExt cx="1009890" cy="1009890"/>
          </a:xfrm>
        </p:grpSpPr>
        <p:sp>
          <p:nvSpPr>
            <p:cNvPr id="5" name="Oval 4">
              <a:extLst>
                <a:ext uri="{FF2B5EF4-FFF2-40B4-BE49-F238E27FC236}">
                  <a16:creationId xmlns:a16="http://schemas.microsoft.com/office/drawing/2014/main" id="{B78937BD-93CC-6B5D-7C18-00F43860B375}"/>
                </a:ext>
              </a:extLst>
            </p:cNvPr>
            <p:cNvSpPr/>
            <p:nvPr/>
          </p:nvSpPr>
          <p:spPr>
            <a:xfrm>
              <a:off x="5895855" y="1626307"/>
              <a:ext cx="1009890" cy="1009890"/>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Users with solid fill">
              <a:extLst>
                <a:ext uri="{FF2B5EF4-FFF2-40B4-BE49-F238E27FC236}">
                  <a16:creationId xmlns:a16="http://schemas.microsoft.com/office/drawing/2014/main" id="{AFDEBDF6-FA22-C6A2-238D-7484FFAD29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53733" y="1692555"/>
              <a:ext cx="914400" cy="914400"/>
            </a:xfrm>
            <a:prstGeom prst="rect">
              <a:avLst/>
            </a:prstGeom>
          </p:spPr>
        </p:pic>
      </p:grpSp>
    </p:spTree>
    <p:extLst>
      <p:ext uri="{BB962C8B-B14F-4D97-AF65-F5344CB8AC3E}">
        <p14:creationId xmlns:p14="http://schemas.microsoft.com/office/powerpoint/2010/main" val="110052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extLst>
    <p:ext uri="{6950BFC3-D8DA-4A85-94F7-54DA5524770B}">
      <p188:commentRel xmlns:p188="http://schemas.microsoft.com/office/powerpoint/2018/8/main" r:id="rId4"/>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26</a:t>
            </a:fld>
            <a:endParaRPr lang="en-US"/>
          </a:p>
        </p:txBody>
      </p:sp>
      <p:grpSp>
        <p:nvGrpSpPr>
          <p:cNvPr id="8" name="Group 7">
            <a:extLst>
              <a:ext uri="{FF2B5EF4-FFF2-40B4-BE49-F238E27FC236}">
                <a16:creationId xmlns:a16="http://schemas.microsoft.com/office/drawing/2014/main" id="{C99E790A-3A12-E104-323F-D0FA0ED00C72}"/>
              </a:ext>
            </a:extLst>
          </p:cNvPr>
          <p:cNvGrpSpPr/>
          <p:nvPr/>
        </p:nvGrpSpPr>
        <p:grpSpPr>
          <a:xfrm>
            <a:off x="838200" y="2968592"/>
            <a:ext cx="10601324" cy="1325564"/>
            <a:chOff x="838200" y="1384721"/>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1710879"/>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1639379"/>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a:lstStyle/>
          <a:p>
            <a:r>
              <a:rPr lang="en-US" dirty="0"/>
              <a:t>Extreme Heat 101</a:t>
            </a:r>
          </a:p>
          <a:p>
            <a:r>
              <a:rPr lang="en-US" dirty="0"/>
              <a:t>Heat &amp; Public Health</a:t>
            </a:r>
          </a:p>
          <a:p>
            <a:r>
              <a:rPr lang="en-US" dirty="0"/>
              <a:t>Heat Strategies</a:t>
            </a:r>
          </a:p>
          <a:p>
            <a:r>
              <a:rPr lang="en-US" dirty="0"/>
              <a:t>Debrief &amp; Closing</a:t>
            </a:r>
          </a:p>
          <a:p>
            <a:endParaRPr lang="en-US" dirty="0"/>
          </a:p>
        </p:txBody>
      </p:sp>
    </p:spTree>
    <p:extLst>
      <p:ext uri="{BB962C8B-B14F-4D97-AF65-F5344CB8AC3E}">
        <p14:creationId xmlns:p14="http://schemas.microsoft.com/office/powerpoint/2010/main" val="3169601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D541-0A54-8138-3675-AAC40956B4FC}"/>
              </a:ext>
            </a:extLst>
          </p:cNvPr>
          <p:cNvSpPr>
            <a:spLocks noGrp="1"/>
          </p:cNvSpPr>
          <p:nvPr>
            <p:ph type="title"/>
          </p:nvPr>
        </p:nvSpPr>
        <p:spPr/>
        <p:txBody>
          <a:bodyPr/>
          <a:lstStyle/>
          <a:p>
            <a:pPr marL="914400"/>
            <a:r>
              <a:rPr lang="en-US" dirty="0">
                <a:solidFill>
                  <a:srgbClr val="8A0000"/>
                </a:solidFill>
                <a:highlight>
                  <a:srgbClr val="FFFF00"/>
                </a:highlight>
              </a:rPr>
              <a:t>Optional Activity</a:t>
            </a:r>
          </a:p>
        </p:txBody>
      </p:sp>
      <p:sp>
        <p:nvSpPr>
          <p:cNvPr id="3" name="Content Placeholder 2">
            <a:extLst>
              <a:ext uri="{FF2B5EF4-FFF2-40B4-BE49-F238E27FC236}">
                <a16:creationId xmlns:a16="http://schemas.microsoft.com/office/drawing/2014/main" id="{6483F943-E6DB-2A1C-D00A-F27AC03793DD}"/>
              </a:ext>
            </a:extLst>
          </p:cNvPr>
          <p:cNvSpPr>
            <a:spLocks noGrp="1"/>
          </p:cNvSpPr>
          <p:nvPr>
            <p:ph idx="1"/>
          </p:nvPr>
        </p:nvSpPr>
        <p:spPr>
          <a:xfrm>
            <a:off x="1796143" y="1690688"/>
            <a:ext cx="9557657" cy="4351338"/>
          </a:xfrm>
        </p:spPr>
        <p:txBody>
          <a:bodyPr>
            <a:normAutofit fontScale="92500"/>
          </a:bodyPr>
          <a:lstStyle/>
          <a:p>
            <a:pPr marL="0" indent="0">
              <a:spcBef>
                <a:spcPts val="2400"/>
              </a:spcBef>
              <a:buNone/>
            </a:pPr>
            <a:r>
              <a:rPr lang="en-US" sz="3200" dirty="0"/>
              <a:t>Strike up  a conversation with </a:t>
            </a:r>
            <a:r>
              <a:rPr lang="en-US" sz="3200" i="1" dirty="0"/>
              <a:t>at least </a:t>
            </a:r>
            <a:r>
              <a:rPr lang="en-US" sz="3200" dirty="0"/>
              <a:t>2 people about extreme heat topics (E.g., Heat risk, heat illnesses, strategies to stay cool, action </a:t>
            </a:r>
            <a:r>
              <a:rPr lang="en-US" sz="3200" dirty="0">
                <a:solidFill>
                  <a:srgbClr val="8A0000"/>
                </a:solidFill>
                <a:highlight>
                  <a:srgbClr val="FFFF00"/>
                </a:highlight>
              </a:rPr>
              <a:t>[YOUR CITY/TOWN]</a:t>
            </a:r>
            <a:r>
              <a:rPr lang="en-US" sz="3200" dirty="0">
                <a:solidFill>
                  <a:srgbClr val="8A0000"/>
                </a:solidFill>
              </a:rPr>
              <a:t> </a:t>
            </a:r>
            <a:r>
              <a:rPr lang="en-US" sz="3200" dirty="0"/>
              <a:t>is taking, etc.). </a:t>
            </a:r>
          </a:p>
          <a:p>
            <a:pPr>
              <a:spcBef>
                <a:spcPts val="2400"/>
              </a:spcBef>
            </a:pPr>
            <a:r>
              <a:rPr lang="en-US" sz="3200" dirty="0"/>
              <a:t>How did the conversation go? </a:t>
            </a:r>
          </a:p>
          <a:p>
            <a:pPr>
              <a:spcBef>
                <a:spcPts val="2400"/>
              </a:spcBef>
            </a:pPr>
            <a:r>
              <a:rPr lang="en-US" sz="3200" dirty="0"/>
              <a:t>What questions did they ask? </a:t>
            </a:r>
          </a:p>
          <a:p>
            <a:pPr>
              <a:spcBef>
                <a:spcPts val="2400"/>
              </a:spcBef>
            </a:pPr>
            <a:r>
              <a:rPr lang="en-US" sz="3200" dirty="0"/>
              <a:t>How did they feel? </a:t>
            </a:r>
          </a:p>
          <a:p>
            <a:pPr marL="0" indent="0">
              <a:spcBef>
                <a:spcPts val="2400"/>
              </a:spcBef>
              <a:buNone/>
            </a:pPr>
            <a:r>
              <a:rPr lang="en-US" sz="3200" dirty="0"/>
              <a:t>We’ll open the next session by talking about what you heard!</a:t>
            </a:r>
          </a:p>
        </p:txBody>
      </p:sp>
      <p:sp>
        <p:nvSpPr>
          <p:cNvPr id="4" name="Slide Number Placeholder 3">
            <a:extLst>
              <a:ext uri="{FF2B5EF4-FFF2-40B4-BE49-F238E27FC236}">
                <a16:creationId xmlns:a16="http://schemas.microsoft.com/office/drawing/2014/main" id="{BD43B33C-7D94-22AB-9E2D-7E849F84F63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69C6C0-0DC4-44C4-B8BB-8CC4BD6D1597}" type="slidenum">
              <a:rPr kumimoji="0" lang="en-US" sz="1200" b="0" i="0" u="none" strike="noStrike" kern="1200" cap="none" spc="0" normalizeH="0" baseline="0" noProof="0" smtClean="0">
                <a:ln>
                  <a:noFill/>
                </a:ln>
                <a:solidFill>
                  <a:sysClr val="windowText" lastClr="000000"/>
                </a:solidFill>
                <a:effectLst/>
                <a:uLnTx/>
                <a:uFillTx/>
                <a:latin typeface="Tw Cen MT" panose="020B06020201040206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ysClr val="windowText" lastClr="0000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918796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6DD25-754E-0BD6-A1FE-B6D2F8E1652E}"/>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A37BE81D-0DFA-6576-D467-E6668B162786}"/>
              </a:ext>
            </a:extLst>
          </p:cNvPr>
          <p:cNvSpPr>
            <a:spLocks noGrp="1"/>
          </p:cNvSpPr>
          <p:nvPr>
            <p:ph idx="1"/>
          </p:nvPr>
        </p:nvSpPr>
        <p:spPr>
          <a:xfrm>
            <a:off x="1806465" y="1836135"/>
            <a:ext cx="8579069" cy="4351338"/>
          </a:xfrm>
        </p:spPr>
        <p:txBody>
          <a:bodyPr anchor="ctr">
            <a:normAutofit/>
          </a:bodyPr>
          <a:lstStyle/>
          <a:p>
            <a:pPr marL="0" indent="0" algn="ctr">
              <a:buNone/>
            </a:pPr>
            <a:r>
              <a:rPr lang="en-US" b="0" i="1">
                <a:solidFill>
                  <a:schemeClr val="accent1"/>
                </a:solidFill>
                <a:effectLst/>
                <a:latin typeface="+mj-lt"/>
              </a:rPr>
              <a:t>Please take a minut</a:t>
            </a:r>
            <a:r>
              <a:rPr lang="en-US" i="1">
                <a:solidFill>
                  <a:schemeClr val="accent1"/>
                </a:solidFill>
                <a:latin typeface="+mj-lt"/>
              </a:rPr>
              <a:t>e to tell us how today went &amp; </a:t>
            </a:r>
            <a:r>
              <a:rPr lang="en-US" b="0" i="1">
                <a:solidFill>
                  <a:schemeClr val="accent1"/>
                </a:solidFill>
                <a:effectLst/>
                <a:latin typeface="+mj-lt"/>
              </a:rPr>
              <a:t>fill out an evaluation form!</a:t>
            </a:r>
            <a:endParaRPr lang="en-US" i="1">
              <a:solidFill>
                <a:schemeClr val="accent1"/>
              </a:solidFill>
              <a:latin typeface="+mj-lt"/>
            </a:endParaRPr>
          </a:p>
        </p:txBody>
      </p:sp>
      <p:sp>
        <p:nvSpPr>
          <p:cNvPr id="4" name="Slide Number Placeholder 3">
            <a:extLst>
              <a:ext uri="{FF2B5EF4-FFF2-40B4-BE49-F238E27FC236}">
                <a16:creationId xmlns:a16="http://schemas.microsoft.com/office/drawing/2014/main" id="{C25DCACA-A560-D5F7-B8E4-FF16CFD68016}"/>
              </a:ext>
            </a:extLst>
          </p:cNvPr>
          <p:cNvSpPr>
            <a:spLocks noGrp="1"/>
          </p:cNvSpPr>
          <p:nvPr>
            <p:ph type="sldNum" sz="quarter" idx="12"/>
          </p:nvPr>
        </p:nvSpPr>
        <p:spPr/>
        <p:txBody>
          <a:bodyPr/>
          <a:lstStyle/>
          <a:p>
            <a:fld id="{A369C6C0-0DC4-44C4-B8BB-8CC4BD6D1597}" type="slidenum">
              <a:rPr lang="en-US" smtClean="0"/>
              <a:t>28</a:t>
            </a:fld>
            <a:endParaRPr lang="en-US"/>
          </a:p>
        </p:txBody>
      </p:sp>
    </p:spTree>
    <p:extLst>
      <p:ext uri="{BB962C8B-B14F-4D97-AF65-F5344CB8AC3E}">
        <p14:creationId xmlns:p14="http://schemas.microsoft.com/office/powerpoint/2010/main" val="2987007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3</a:t>
            </a:fld>
            <a:endParaRPr lang="en-US"/>
          </a:p>
        </p:txBody>
      </p:sp>
      <p:grpSp>
        <p:nvGrpSpPr>
          <p:cNvPr id="8" name="Group 7">
            <a:extLst>
              <a:ext uri="{FF2B5EF4-FFF2-40B4-BE49-F238E27FC236}">
                <a16:creationId xmlns:a16="http://schemas.microsoft.com/office/drawing/2014/main" id="{C99E790A-3A12-E104-323F-D0FA0ED00C72}"/>
              </a:ext>
            </a:extLst>
          </p:cNvPr>
          <p:cNvGrpSpPr/>
          <p:nvPr/>
        </p:nvGrpSpPr>
        <p:grpSpPr>
          <a:xfrm>
            <a:off x="838200" y="1335734"/>
            <a:ext cx="10601324" cy="1325564"/>
            <a:chOff x="838200" y="1384721"/>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1710879"/>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1639379"/>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a:lstStyle/>
          <a:p>
            <a:r>
              <a:rPr lang="en-US" dirty="0"/>
              <a:t>Extreme Heat 101</a:t>
            </a:r>
          </a:p>
          <a:p>
            <a:r>
              <a:rPr lang="en-US" dirty="0"/>
              <a:t>Heat &amp; Public Health</a:t>
            </a:r>
          </a:p>
          <a:p>
            <a:r>
              <a:rPr lang="en-US" dirty="0"/>
              <a:t>Heat Strategies</a:t>
            </a:r>
          </a:p>
          <a:p>
            <a:r>
              <a:rPr lang="en-US" dirty="0"/>
              <a:t>Debrief &amp; Closing</a:t>
            </a:r>
          </a:p>
          <a:p>
            <a:endParaRPr lang="en-US" dirty="0"/>
          </a:p>
        </p:txBody>
      </p:sp>
    </p:spTree>
    <p:extLst>
      <p:ext uri="{BB962C8B-B14F-4D97-AF65-F5344CB8AC3E}">
        <p14:creationId xmlns:p14="http://schemas.microsoft.com/office/powerpoint/2010/main" val="183041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p:txBody>
          <a:bodyPr/>
          <a:lstStyle/>
          <a:p>
            <a:pPr marL="914400" algn="l"/>
            <a:r>
              <a:rPr lang="en-US"/>
              <a:t>What is extreme heat?</a:t>
            </a:r>
          </a:p>
        </p:txBody>
      </p:sp>
      <p:sp>
        <p:nvSpPr>
          <p:cNvPr id="3" name="Content Placeholder 2">
            <a:extLst>
              <a:ext uri="{FF2B5EF4-FFF2-40B4-BE49-F238E27FC236}">
                <a16:creationId xmlns:a16="http://schemas.microsoft.com/office/drawing/2014/main" id="{C25E23AB-7C39-18CE-B4D0-CCFC74418223}"/>
              </a:ext>
            </a:extLst>
          </p:cNvPr>
          <p:cNvSpPr>
            <a:spLocks noGrp="1"/>
          </p:cNvSpPr>
          <p:nvPr>
            <p:ph idx="1"/>
          </p:nvPr>
        </p:nvSpPr>
        <p:spPr>
          <a:xfrm>
            <a:off x="838200" y="1803568"/>
            <a:ext cx="4936179" cy="4756150"/>
          </a:xfrm>
        </p:spPr>
        <p:txBody>
          <a:bodyPr>
            <a:normAutofit/>
          </a:bodyPr>
          <a:lstStyle/>
          <a:p>
            <a:pPr marL="0" indent="0">
              <a:buNone/>
            </a:pPr>
            <a:r>
              <a:rPr lang="en-US" b="1">
                <a:solidFill>
                  <a:schemeClr val="accent4"/>
                </a:solidFill>
              </a:rPr>
              <a:t>Extreme heat </a:t>
            </a:r>
            <a:r>
              <a:rPr lang="en-US"/>
              <a:t>is a prolonged period of very hot weather, which may include high humidity. </a:t>
            </a:r>
          </a:p>
          <a:p>
            <a:pPr marL="0" indent="0">
              <a:buNone/>
            </a:pPr>
            <a:endParaRPr lang="en-US"/>
          </a:p>
          <a:p>
            <a:pPr marL="0" indent="0">
              <a:buNone/>
            </a:pPr>
            <a:r>
              <a:rPr lang="en-US"/>
              <a:t>In Massachusetts, a “heat wave” is defined as a period of 3+ consecutive days above 90 °F</a:t>
            </a:r>
          </a:p>
          <a:p>
            <a:pPr marL="0" indent="0">
              <a:buNone/>
            </a:pPr>
            <a:endParaRPr lang="en-US"/>
          </a:p>
          <a:p>
            <a:pPr marL="0" indent="0">
              <a:buNone/>
            </a:pPr>
            <a:r>
              <a:rPr lang="en-US"/>
              <a:t>Extreme heat becomes more dangerous the longer it lasts</a:t>
            </a:r>
          </a:p>
        </p:txBody>
      </p:sp>
      <p:sp>
        <p:nvSpPr>
          <p:cNvPr id="4" name="Slide Number Placeholder 3">
            <a:extLst>
              <a:ext uri="{FF2B5EF4-FFF2-40B4-BE49-F238E27FC236}">
                <a16:creationId xmlns:a16="http://schemas.microsoft.com/office/drawing/2014/main" id="{51F1767F-E482-12DA-9A81-C00205852B73}"/>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4</a:t>
            </a:fld>
            <a:endParaRPr lang="en-US"/>
          </a:p>
        </p:txBody>
      </p:sp>
      <p:pic>
        <p:nvPicPr>
          <p:cNvPr id="6" name="Picture 2" descr="Urban Heat Islands: The Main Issues and What is Being Done to Combat Them">
            <a:extLst>
              <a:ext uri="{FF2B5EF4-FFF2-40B4-BE49-F238E27FC236}">
                <a16:creationId xmlns:a16="http://schemas.microsoft.com/office/drawing/2014/main" id="{30187329-7F6F-4F25-BC4A-DEFCBAF3D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378" y="1978555"/>
            <a:ext cx="6238834" cy="440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03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a:extLst>
              <a:ext uri="{FF2B5EF4-FFF2-40B4-BE49-F238E27FC236}">
                <a16:creationId xmlns:a16="http://schemas.microsoft.com/office/drawing/2014/main" id="{8983BC17-E451-E796-33BD-EB1D531ACBE4}"/>
              </a:ext>
            </a:extLst>
          </p:cNvPr>
          <p:cNvSpPr/>
          <p:nvPr/>
        </p:nvSpPr>
        <p:spPr>
          <a:xfrm rot="5400000">
            <a:off x="3111210" y="5663068"/>
            <a:ext cx="1449533" cy="862162"/>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CEF0B2-C37B-F52F-47A8-47AE62418A31}"/>
              </a:ext>
            </a:extLst>
          </p:cNvPr>
          <p:cNvSpPr>
            <a:spLocks noGrp="1"/>
          </p:cNvSpPr>
          <p:nvPr>
            <p:ph type="title"/>
          </p:nvPr>
        </p:nvSpPr>
        <p:spPr/>
        <p:txBody>
          <a:bodyPr/>
          <a:lstStyle/>
          <a:p>
            <a:pPr marL="914400" algn="l"/>
            <a:r>
              <a:rPr lang="en-US"/>
              <a:t>Why do we care about heat? </a:t>
            </a:r>
          </a:p>
        </p:txBody>
      </p:sp>
      <p:sp>
        <p:nvSpPr>
          <p:cNvPr id="4" name="Slide Number Placeholder 3">
            <a:extLst>
              <a:ext uri="{FF2B5EF4-FFF2-40B4-BE49-F238E27FC236}">
                <a16:creationId xmlns:a16="http://schemas.microsoft.com/office/drawing/2014/main" id="{29B8D7F7-D36B-0129-988B-9B36EC6E8D1A}"/>
              </a:ext>
            </a:extLst>
          </p:cNvPr>
          <p:cNvSpPr>
            <a:spLocks noGrp="1"/>
          </p:cNvSpPr>
          <p:nvPr>
            <p:ph type="sldNum" sz="quarter" idx="12"/>
          </p:nvPr>
        </p:nvSpPr>
        <p:spPr/>
        <p:txBody>
          <a:bodyPr/>
          <a:lstStyle/>
          <a:p>
            <a:fld id="{A369C6C0-0DC4-44C4-B8BB-8CC4BD6D1597}" type="slidenum">
              <a:rPr lang="en-US" smtClean="0"/>
              <a:pPr/>
              <a:t>5</a:t>
            </a:fld>
            <a:endParaRPr lang="en-US"/>
          </a:p>
        </p:txBody>
      </p:sp>
      <p:pic>
        <p:nvPicPr>
          <p:cNvPr id="12" name="Picture 11">
            <a:extLst>
              <a:ext uri="{FF2B5EF4-FFF2-40B4-BE49-F238E27FC236}">
                <a16:creationId xmlns:a16="http://schemas.microsoft.com/office/drawing/2014/main" id="{C64670C2-EE07-05FD-4DBD-07E1633A969A}"/>
              </a:ext>
            </a:extLst>
          </p:cNvPr>
          <p:cNvPicPr>
            <a:picLocks noChangeAspect="1"/>
          </p:cNvPicPr>
          <p:nvPr/>
        </p:nvPicPr>
        <p:blipFill rotWithShape="1">
          <a:blip r:embed="rId4"/>
          <a:srcRect l="76479" t="46861" b="39396"/>
          <a:stretch/>
        </p:blipFill>
        <p:spPr>
          <a:xfrm>
            <a:off x="721851" y="1924335"/>
            <a:ext cx="3615003" cy="951870"/>
          </a:xfrm>
          <a:prstGeom prst="rect">
            <a:avLst/>
          </a:prstGeom>
        </p:spPr>
      </p:pic>
      <p:pic>
        <p:nvPicPr>
          <p:cNvPr id="13" name="Picture 12">
            <a:extLst>
              <a:ext uri="{FF2B5EF4-FFF2-40B4-BE49-F238E27FC236}">
                <a16:creationId xmlns:a16="http://schemas.microsoft.com/office/drawing/2014/main" id="{5DEBA47D-BD50-EA3C-9A8B-2095CC991E4A}"/>
              </a:ext>
            </a:extLst>
          </p:cNvPr>
          <p:cNvPicPr>
            <a:picLocks noChangeAspect="1"/>
          </p:cNvPicPr>
          <p:nvPr/>
        </p:nvPicPr>
        <p:blipFill rotWithShape="1">
          <a:blip r:embed="rId4"/>
          <a:srcRect l="76479" t="30643" b="56148"/>
          <a:stretch/>
        </p:blipFill>
        <p:spPr>
          <a:xfrm>
            <a:off x="688601" y="3076602"/>
            <a:ext cx="3761250" cy="951870"/>
          </a:xfrm>
          <a:prstGeom prst="rect">
            <a:avLst/>
          </a:prstGeom>
        </p:spPr>
      </p:pic>
      <p:pic>
        <p:nvPicPr>
          <p:cNvPr id="11" name="Picture 10">
            <a:extLst>
              <a:ext uri="{FF2B5EF4-FFF2-40B4-BE49-F238E27FC236}">
                <a16:creationId xmlns:a16="http://schemas.microsoft.com/office/drawing/2014/main" id="{E3F7EE35-6C61-33AE-7DF5-AAA4029FCC5B}"/>
              </a:ext>
            </a:extLst>
          </p:cNvPr>
          <p:cNvPicPr>
            <a:picLocks noChangeAspect="1"/>
          </p:cNvPicPr>
          <p:nvPr/>
        </p:nvPicPr>
        <p:blipFill rotWithShape="1">
          <a:blip r:embed="rId4"/>
          <a:srcRect l="-1" t="5444" r="25966"/>
          <a:stretch/>
        </p:blipFill>
        <p:spPr>
          <a:xfrm>
            <a:off x="4030315" y="1683889"/>
            <a:ext cx="7985321" cy="4595813"/>
          </a:xfrm>
          <a:prstGeom prst="rect">
            <a:avLst/>
          </a:prstGeom>
        </p:spPr>
      </p:pic>
      <p:sp>
        <p:nvSpPr>
          <p:cNvPr id="14" name="Rectangle 13">
            <a:extLst>
              <a:ext uri="{FF2B5EF4-FFF2-40B4-BE49-F238E27FC236}">
                <a16:creationId xmlns:a16="http://schemas.microsoft.com/office/drawing/2014/main" id="{9CCF5308-FB1E-DDA9-8805-077C62F1650E}"/>
              </a:ext>
            </a:extLst>
          </p:cNvPr>
          <p:cNvSpPr/>
          <p:nvPr/>
        </p:nvSpPr>
        <p:spPr>
          <a:xfrm>
            <a:off x="0" y="5599234"/>
            <a:ext cx="3442493" cy="95187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D6CC295-66D3-E2D4-E14C-31D9D3982A4F}"/>
              </a:ext>
            </a:extLst>
          </p:cNvPr>
          <p:cNvSpPr txBox="1"/>
          <p:nvPr/>
        </p:nvSpPr>
        <p:spPr>
          <a:xfrm>
            <a:off x="113202" y="5586317"/>
            <a:ext cx="3741573" cy="1015663"/>
          </a:xfrm>
          <a:prstGeom prst="rect">
            <a:avLst/>
          </a:prstGeom>
          <a:noFill/>
        </p:spPr>
        <p:txBody>
          <a:bodyPr wrap="square">
            <a:spAutoFit/>
          </a:bodyPr>
          <a:lstStyle/>
          <a:p>
            <a:r>
              <a:rPr lang="en-US" sz="2000" dirty="0"/>
              <a:t>Heat waves are becoming </a:t>
            </a:r>
            <a:r>
              <a:rPr lang="en-US" sz="2000" b="1" dirty="0">
                <a:solidFill>
                  <a:schemeClr val="accent2">
                    <a:lumMod val="75000"/>
                  </a:schemeClr>
                </a:solidFill>
              </a:rPr>
              <a:t>more frequent</a:t>
            </a:r>
            <a:r>
              <a:rPr lang="en-US" sz="2000" dirty="0"/>
              <a:t>, </a:t>
            </a:r>
            <a:r>
              <a:rPr lang="en-US" sz="2000" b="1" dirty="0">
                <a:solidFill>
                  <a:schemeClr val="accent2">
                    <a:lumMod val="75000"/>
                  </a:schemeClr>
                </a:solidFill>
              </a:rPr>
              <a:t>more severe</a:t>
            </a:r>
            <a:r>
              <a:rPr lang="en-US" sz="2000" dirty="0"/>
              <a:t>, and </a:t>
            </a:r>
            <a:r>
              <a:rPr lang="en-US" sz="2000" b="1" dirty="0">
                <a:solidFill>
                  <a:schemeClr val="accent2">
                    <a:lumMod val="75000"/>
                  </a:schemeClr>
                </a:solidFill>
              </a:rPr>
              <a:t>longer</a:t>
            </a:r>
            <a:r>
              <a:rPr lang="en-US" sz="2000" dirty="0">
                <a:solidFill>
                  <a:schemeClr val="accent2">
                    <a:lumMod val="75000"/>
                  </a:schemeClr>
                </a:solidFill>
              </a:rPr>
              <a:t> </a:t>
            </a:r>
            <a:r>
              <a:rPr lang="en-US" sz="2000" b="1" dirty="0">
                <a:solidFill>
                  <a:schemeClr val="accent2">
                    <a:lumMod val="75000"/>
                  </a:schemeClr>
                </a:solidFill>
              </a:rPr>
              <a:t>lasting</a:t>
            </a:r>
            <a:endParaRPr lang="en-US" sz="2000" dirty="0"/>
          </a:p>
        </p:txBody>
      </p:sp>
    </p:spTree>
    <p:extLst>
      <p:ext uri="{BB962C8B-B14F-4D97-AF65-F5344CB8AC3E}">
        <p14:creationId xmlns:p14="http://schemas.microsoft.com/office/powerpoint/2010/main" val="139244824"/>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p:txBody>
          <a:bodyPr/>
          <a:lstStyle/>
          <a:p>
            <a:pPr marL="914400" algn="l"/>
            <a:r>
              <a:rPr lang="en-US"/>
              <a:t>Heat index is a measure of how heat feels</a:t>
            </a:r>
          </a:p>
        </p:txBody>
      </p:sp>
      <p:sp>
        <p:nvSpPr>
          <p:cNvPr id="3" name="Content Placeholder 2">
            <a:extLst>
              <a:ext uri="{FF2B5EF4-FFF2-40B4-BE49-F238E27FC236}">
                <a16:creationId xmlns:a16="http://schemas.microsoft.com/office/drawing/2014/main" id="{C25E23AB-7C39-18CE-B4D0-CCFC74418223}"/>
              </a:ext>
            </a:extLst>
          </p:cNvPr>
          <p:cNvSpPr>
            <a:spLocks noGrp="1"/>
          </p:cNvSpPr>
          <p:nvPr>
            <p:ph idx="1"/>
          </p:nvPr>
        </p:nvSpPr>
        <p:spPr>
          <a:xfrm>
            <a:off x="838200" y="1825625"/>
            <a:ext cx="4398818" cy="2632075"/>
          </a:xfrm>
        </p:spPr>
        <p:txBody>
          <a:bodyPr anchor="ctr">
            <a:normAutofit/>
          </a:bodyPr>
          <a:lstStyle/>
          <a:p>
            <a:pPr marL="0" indent="0">
              <a:buNone/>
            </a:pPr>
            <a:r>
              <a:rPr lang="en-US" b="1">
                <a:solidFill>
                  <a:schemeClr val="accent4"/>
                </a:solidFill>
              </a:rPr>
              <a:t>Heat index </a:t>
            </a:r>
            <a:r>
              <a:rPr lang="en-US"/>
              <a:t>combines air temperature and relative humidity to represent the “feels like” temperature.</a:t>
            </a:r>
          </a:p>
        </p:txBody>
      </p:sp>
      <p:pic>
        <p:nvPicPr>
          <p:cNvPr id="5" name="Picture 4">
            <a:extLst>
              <a:ext uri="{FF2B5EF4-FFF2-40B4-BE49-F238E27FC236}">
                <a16:creationId xmlns:a16="http://schemas.microsoft.com/office/drawing/2014/main" id="{74EEA7F7-1BAB-2302-49D9-2F948A0B8B24}"/>
              </a:ext>
            </a:extLst>
          </p:cNvPr>
          <p:cNvPicPr>
            <a:picLocks noChangeAspect="1"/>
          </p:cNvPicPr>
          <p:nvPr/>
        </p:nvPicPr>
        <p:blipFill rotWithShape="1">
          <a:blip r:embed="rId3">
            <a:extLst>
              <a:ext uri="{28A0092B-C50C-407E-A947-70E740481C1C}">
                <a14:useLocalDpi xmlns:a14="http://schemas.microsoft.com/office/drawing/2010/main" val="0"/>
              </a:ext>
            </a:extLst>
          </a:blip>
          <a:srcRect t="689" b="689"/>
          <a:stretch/>
        </p:blipFill>
        <p:spPr>
          <a:xfrm>
            <a:off x="5457110" y="1825625"/>
            <a:ext cx="6633289" cy="4156074"/>
          </a:xfrm>
          <a:prstGeom prst="rect">
            <a:avLst/>
          </a:prstGeom>
        </p:spPr>
      </p:pic>
      <p:sp>
        <p:nvSpPr>
          <p:cNvPr id="4" name="Slide Number Placeholder 3">
            <a:extLst>
              <a:ext uri="{FF2B5EF4-FFF2-40B4-BE49-F238E27FC236}">
                <a16:creationId xmlns:a16="http://schemas.microsoft.com/office/drawing/2014/main" id="{51F1767F-E482-12DA-9A81-C00205852B73}"/>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6</a:t>
            </a:fld>
            <a:endParaRPr lang="en-US"/>
          </a:p>
        </p:txBody>
      </p:sp>
    </p:spTree>
    <p:extLst>
      <p:ext uri="{BB962C8B-B14F-4D97-AF65-F5344CB8AC3E}">
        <p14:creationId xmlns:p14="http://schemas.microsoft.com/office/powerpoint/2010/main" val="2054962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a:xfrm>
            <a:off x="838200" y="365125"/>
            <a:ext cx="11151448" cy="1325563"/>
          </a:xfrm>
        </p:spPr>
        <p:txBody>
          <a:bodyPr/>
          <a:lstStyle/>
          <a:p>
            <a:pPr marL="914400" algn="l"/>
            <a:r>
              <a:rPr lang="en-US"/>
              <a:t>Let’s practice! Last week’s heat index</a:t>
            </a:r>
          </a:p>
        </p:txBody>
      </p:sp>
      <p:pic>
        <p:nvPicPr>
          <p:cNvPr id="4" name="Picture 3">
            <a:extLst>
              <a:ext uri="{FF2B5EF4-FFF2-40B4-BE49-F238E27FC236}">
                <a16:creationId xmlns:a16="http://schemas.microsoft.com/office/drawing/2014/main" id="{1969F230-F624-CED6-0BD5-CFD8FD3F0E7A}"/>
              </a:ext>
            </a:extLst>
          </p:cNvPr>
          <p:cNvPicPr>
            <a:picLocks noChangeAspect="1"/>
          </p:cNvPicPr>
          <p:nvPr/>
        </p:nvPicPr>
        <p:blipFill rotWithShape="1">
          <a:blip r:embed="rId3">
            <a:extLst>
              <a:ext uri="{28A0092B-C50C-407E-A947-70E740481C1C}">
                <a14:useLocalDpi xmlns:a14="http://schemas.microsoft.com/office/drawing/2010/main" val="0"/>
              </a:ext>
            </a:extLst>
          </a:blip>
          <a:srcRect l="13172" t="17576" r="14388" b="10174"/>
          <a:stretch/>
        </p:blipFill>
        <p:spPr>
          <a:xfrm>
            <a:off x="631768" y="1690688"/>
            <a:ext cx="7431578" cy="4709011"/>
          </a:xfrm>
          <a:prstGeom prst="rect">
            <a:avLst/>
          </a:prstGeom>
        </p:spPr>
      </p:pic>
      <p:pic>
        <p:nvPicPr>
          <p:cNvPr id="10" name="Picture 9">
            <a:extLst>
              <a:ext uri="{FF2B5EF4-FFF2-40B4-BE49-F238E27FC236}">
                <a16:creationId xmlns:a16="http://schemas.microsoft.com/office/drawing/2014/main" id="{83D54D54-5F51-69D2-9A6B-46DAB9D8B700}"/>
              </a:ext>
            </a:extLst>
          </p:cNvPr>
          <p:cNvPicPr>
            <a:picLocks noChangeAspect="1"/>
          </p:cNvPicPr>
          <p:nvPr/>
        </p:nvPicPr>
        <p:blipFill>
          <a:blip r:embed="rId4"/>
          <a:stretch>
            <a:fillRect/>
          </a:stretch>
        </p:blipFill>
        <p:spPr>
          <a:xfrm>
            <a:off x="8063345" y="2206077"/>
            <a:ext cx="3926303" cy="3945341"/>
          </a:xfrm>
          <a:prstGeom prst="rect">
            <a:avLst/>
          </a:prstGeom>
        </p:spPr>
      </p:pic>
    </p:spTree>
    <p:extLst>
      <p:ext uri="{BB962C8B-B14F-4D97-AF65-F5344CB8AC3E}">
        <p14:creationId xmlns:p14="http://schemas.microsoft.com/office/powerpoint/2010/main" val="2631794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88AF5-351C-25D3-94CC-632667069B22}"/>
              </a:ext>
            </a:extLst>
          </p:cNvPr>
          <p:cNvSpPr>
            <a:spLocks noGrp="1"/>
          </p:cNvSpPr>
          <p:nvPr>
            <p:ph type="title"/>
          </p:nvPr>
        </p:nvSpPr>
        <p:spPr/>
        <p:txBody>
          <a:bodyPr/>
          <a:lstStyle/>
          <a:p>
            <a:r>
              <a:rPr lang="en-US"/>
              <a:t>Heat Vulnerability </a:t>
            </a:r>
          </a:p>
        </p:txBody>
      </p:sp>
      <p:graphicFrame>
        <p:nvGraphicFramePr>
          <p:cNvPr id="4" name="Diagram 3">
            <a:extLst>
              <a:ext uri="{FF2B5EF4-FFF2-40B4-BE49-F238E27FC236}">
                <a16:creationId xmlns:a16="http://schemas.microsoft.com/office/drawing/2014/main" id="{B7067CEF-04FF-1853-2BFE-626C4555AAE9}"/>
              </a:ext>
            </a:extLst>
          </p:cNvPr>
          <p:cNvGraphicFramePr/>
          <p:nvPr>
            <p:extLst>
              <p:ext uri="{D42A27DB-BD31-4B8C-83A1-F6EECF244321}">
                <p14:modId xmlns:p14="http://schemas.microsoft.com/office/powerpoint/2010/main" val="549070505"/>
              </p:ext>
            </p:extLst>
          </p:nvPr>
        </p:nvGraphicFramePr>
        <p:xfrm>
          <a:off x="4283426" y="3223387"/>
          <a:ext cx="3975978" cy="3483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69B32CDC-74D9-C3B3-86FF-4A9428BAA4A4}"/>
              </a:ext>
            </a:extLst>
          </p:cNvPr>
          <p:cNvSpPr/>
          <p:nvPr/>
        </p:nvSpPr>
        <p:spPr>
          <a:xfrm>
            <a:off x="714375" y="2087733"/>
            <a:ext cx="2343150"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Vulnerability</a:t>
            </a:r>
          </a:p>
        </p:txBody>
      </p:sp>
      <p:sp>
        <p:nvSpPr>
          <p:cNvPr id="5" name="Rectangle: Rounded Corners 4">
            <a:extLst>
              <a:ext uri="{FF2B5EF4-FFF2-40B4-BE49-F238E27FC236}">
                <a16:creationId xmlns:a16="http://schemas.microsoft.com/office/drawing/2014/main" id="{6406EA32-3A2A-32E5-743F-AECE32B016D6}"/>
              </a:ext>
            </a:extLst>
          </p:cNvPr>
          <p:cNvSpPr/>
          <p:nvPr/>
        </p:nvSpPr>
        <p:spPr>
          <a:xfrm>
            <a:off x="3724275" y="2087733"/>
            <a:ext cx="2343150"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solidFill>
                  <a:schemeClr val="bg2">
                    <a:lumMod val="10000"/>
                  </a:schemeClr>
                </a:solidFill>
              </a:rPr>
              <a:t>Heat Sensitivity</a:t>
            </a:r>
          </a:p>
        </p:txBody>
      </p:sp>
      <p:sp>
        <p:nvSpPr>
          <p:cNvPr id="6" name="Rectangle: Rounded Corners 5">
            <a:extLst>
              <a:ext uri="{FF2B5EF4-FFF2-40B4-BE49-F238E27FC236}">
                <a16:creationId xmlns:a16="http://schemas.microsoft.com/office/drawing/2014/main" id="{A05CE28E-151D-E075-8543-C1E4B3987736}"/>
              </a:ext>
            </a:extLst>
          </p:cNvPr>
          <p:cNvSpPr/>
          <p:nvPr/>
        </p:nvSpPr>
        <p:spPr>
          <a:xfrm>
            <a:off x="6686550" y="2087733"/>
            <a:ext cx="2343150"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solidFill>
                  <a:schemeClr val="bg2">
                    <a:lumMod val="10000"/>
                  </a:schemeClr>
                </a:solidFill>
              </a:rPr>
              <a:t>Heat Exposure</a:t>
            </a:r>
          </a:p>
        </p:txBody>
      </p:sp>
      <p:sp>
        <p:nvSpPr>
          <p:cNvPr id="7" name="Rectangle: Rounded Corners 6">
            <a:extLst>
              <a:ext uri="{FF2B5EF4-FFF2-40B4-BE49-F238E27FC236}">
                <a16:creationId xmlns:a16="http://schemas.microsoft.com/office/drawing/2014/main" id="{2FC72576-612B-C975-76C0-B9157773275F}"/>
              </a:ext>
            </a:extLst>
          </p:cNvPr>
          <p:cNvSpPr/>
          <p:nvPr/>
        </p:nvSpPr>
        <p:spPr>
          <a:xfrm>
            <a:off x="9444038" y="2087733"/>
            <a:ext cx="234315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t>Ability to Cope</a:t>
            </a:r>
          </a:p>
        </p:txBody>
      </p:sp>
      <p:sp>
        <p:nvSpPr>
          <p:cNvPr id="8" name="TextBox 7">
            <a:extLst>
              <a:ext uri="{FF2B5EF4-FFF2-40B4-BE49-F238E27FC236}">
                <a16:creationId xmlns:a16="http://schemas.microsoft.com/office/drawing/2014/main" id="{9E33A465-4A8A-9A49-CD6C-486B924439D9}"/>
              </a:ext>
            </a:extLst>
          </p:cNvPr>
          <p:cNvSpPr txBox="1"/>
          <p:nvPr/>
        </p:nvSpPr>
        <p:spPr>
          <a:xfrm>
            <a:off x="6102993" y="2087733"/>
            <a:ext cx="490840" cy="830997"/>
          </a:xfrm>
          <a:prstGeom prst="rect">
            <a:avLst/>
          </a:prstGeom>
          <a:noFill/>
        </p:spPr>
        <p:txBody>
          <a:bodyPr wrap="none" rtlCol="0">
            <a:spAutoFit/>
          </a:bodyPr>
          <a:lstStyle/>
          <a:p>
            <a:r>
              <a:rPr lang="en-US" sz="4800"/>
              <a:t>+</a:t>
            </a:r>
            <a:endParaRPr lang="en-US"/>
          </a:p>
        </p:txBody>
      </p:sp>
      <p:sp>
        <p:nvSpPr>
          <p:cNvPr id="9" name="TextBox 8">
            <a:extLst>
              <a:ext uri="{FF2B5EF4-FFF2-40B4-BE49-F238E27FC236}">
                <a16:creationId xmlns:a16="http://schemas.microsoft.com/office/drawing/2014/main" id="{C1753B78-5F4E-232A-B358-E02F1C85656B}"/>
              </a:ext>
            </a:extLst>
          </p:cNvPr>
          <p:cNvSpPr txBox="1"/>
          <p:nvPr/>
        </p:nvSpPr>
        <p:spPr>
          <a:xfrm>
            <a:off x="9035172" y="1973433"/>
            <a:ext cx="441146" cy="1015663"/>
          </a:xfrm>
          <a:prstGeom prst="rect">
            <a:avLst/>
          </a:prstGeom>
          <a:noFill/>
        </p:spPr>
        <p:txBody>
          <a:bodyPr wrap="none" rtlCol="0">
            <a:spAutoFit/>
          </a:bodyPr>
          <a:lstStyle/>
          <a:p>
            <a:r>
              <a:rPr lang="en-US" sz="6000"/>
              <a:t>-</a:t>
            </a:r>
            <a:endParaRPr lang="en-US"/>
          </a:p>
        </p:txBody>
      </p:sp>
      <p:sp>
        <p:nvSpPr>
          <p:cNvPr id="10" name="TextBox 9">
            <a:extLst>
              <a:ext uri="{FF2B5EF4-FFF2-40B4-BE49-F238E27FC236}">
                <a16:creationId xmlns:a16="http://schemas.microsoft.com/office/drawing/2014/main" id="{250A9921-70B3-16F1-7B66-A35918BEB16A}"/>
              </a:ext>
            </a:extLst>
          </p:cNvPr>
          <p:cNvSpPr txBox="1"/>
          <p:nvPr/>
        </p:nvSpPr>
        <p:spPr>
          <a:xfrm>
            <a:off x="3107381" y="2087733"/>
            <a:ext cx="490840" cy="830997"/>
          </a:xfrm>
          <a:prstGeom prst="rect">
            <a:avLst/>
          </a:prstGeom>
          <a:noFill/>
        </p:spPr>
        <p:txBody>
          <a:bodyPr wrap="none" rtlCol="0">
            <a:spAutoFit/>
          </a:bodyPr>
          <a:lstStyle/>
          <a:p>
            <a:r>
              <a:rPr lang="en-US" sz="4800"/>
              <a:t>=</a:t>
            </a:r>
            <a:endParaRPr lang="en-US"/>
          </a:p>
        </p:txBody>
      </p:sp>
      <p:sp>
        <p:nvSpPr>
          <p:cNvPr id="12" name="TextBox 11">
            <a:extLst>
              <a:ext uri="{FF2B5EF4-FFF2-40B4-BE49-F238E27FC236}">
                <a16:creationId xmlns:a16="http://schemas.microsoft.com/office/drawing/2014/main" id="{B3C3EFB8-4738-C8AA-9ACE-23823496F884}"/>
              </a:ext>
            </a:extLst>
          </p:cNvPr>
          <p:cNvSpPr txBox="1"/>
          <p:nvPr/>
        </p:nvSpPr>
        <p:spPr>
          <a:xfrm>
            <a:off x="7005538" y="2945079"/>
            <a:ext cx="1988659" cy="369332"/>
          </a:xfrm>
          <a:prstGeom prst="rect">
            <a:avLst/>
          </a:prstGeom>
          <a:noFill/>
        </p:spPr>
        <p:txBody>
          <a:bodyPr wrap="square" rtlCol="0">
            <a:spAutoFit/>
          </a:bodyPr>
          <a:lstStyle/>
          <a:p>
            <a:r>
              <a:rPr lang="en-US" dirty="0"/>
              <a:t>Where you are</a:t>
            </a:r>
          </a:p>
        </p:txBody>
      </p:sp>
      <p:sp>
        <p:nvSpPr>
          <p:cNvPr id="13" name="TextBox 12">
            <a:extLst>
              <a:ext uri="{FF2B5EF4-FFF2-40B4-BE49-F238E27FC236}">
                <a16:creationId xmlns:a16="http://schemas.microsoft.com/office/drawing/2014/main" id="{CB73AAC2-48C9-D681-2F28-67CAB157E1EB}"/>
              </a:ext>
            </a:extLst>
          </p:cNvPr>
          <p:cNvSpPr txBox="1"/>
          <p:nvPr/>
        </p:nvSpPr>
        <p:spPr>
          <a:xfrm>
            <a:off x="3923930" y="2945079"/>
            <a:ext cx="1874620" cy="646331"/>
          </a:xfrm>
          <a:prstGeom prst="rect">
            <a:avLst/>
          </a:prstGeom>
          <a:noFill/>
        </p:spPr>
        <p:txBody>
          <a:bodyPr wrap="square" rtlCol="0">
            <a:spAutoFit/>
          </a:bodyPr>
          <a:lstStyle/>
          <a:p>
            <a:r>
              <a:rPr lang="en-US" dirty="0"/>
              <a:t>Who you are, what you do</a:t>
            </a:r>
          </a:p>
        </p:txBody>
      </p:sp>
      <p:sp>
        <p:nvSpPr>
          <p:cNvPr id="14" name="TextBox 13">
            <a:extLst>
              <a:ext uri="{FF2B5EF4-FFF2-40B4-BE49-F238E27FC236}">
                <a16:creationId xmlns:a16="http://schemas.microsoft.com/office/drawing/2014/main" id="{07CE461E-C447-0B7D-88F6-568A881FF64F}"/>
              </a:ext>
            </a:extLst>
          </p:cNvPr>
          <p:cNvSpPr txBox="1"/>
          <p:nvPr/>
        </p:nvSpPr>
        <p:spPr>
          <a:xfrm>
            <a:off x="9728991" y="2989096"/>
            <a:ext cx="1773245" cy="646331"/>
          </a:xfrm>
          <a:prstGeom prst="rect">
            <a:avLst/>
          </a:prstGeom>
          <a:noFill/>
        </p:spPr>
        <p:txBody>
          <a:bodyPr wrap="square" rtlCol="0">
            <a:spAutoFit/>
          </a:bodyPr>
          <a:lstStyle/>
          <a:p>
            <a:r>
              <a:rPr lang="en-US"/>
              <a:t>What you have access to</a:t>
            </a:r>
          </a:p>
        </p:txBody>
      </p:sp>
      <p:sp>
        <p:nvSpPr>
          <p:cNvPr id="11" name="Slide Number Placeholder 3">
            <a:extLst>
              <a:ext uri="{FF2B5EF4-FFF2-40B4-BE49-F238E27FC236}">
                <a16:creationId xmlns:a16="http://schemas.microsoft.com/office/drawing/2014/main" id="{4B154E58-FBED-840E-9B89-C8ED91317628}"/>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8</a:t>
            </a:fld>
            <a:endParaRPr lang="en-US"/>
          </a:p>
        </p:txBody>
      </p:sp>
    </p:spTree>
    <p:extLst>
      <p:ext uri="{BB962C8B-B14F-4D97-AF65-F5344CB8AC3E}">
        <p14:creationId xmlns:p14="http://schemas.microsoft.com/office/powerpoint/2010/main" val="246905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88AF5-351C-25D3-94CC-632667069B22}"/>
              </a:ext>
            </a:extLst>
          </p:cNvPr>
          <p:cNvSpPr>
            <a:spLocks noGrp="1"/>
          </p:cNvSpPr>
          <p:nvPr>
            <p:ph type="title"/>
          </p:nvPr>
        </p:nvSpPr>
        <p:spPr>
          <a:xfrm>
            <a:off x="1752600" y="365125"/>
            <a:ext cx="9601200" cy="1325563"/>
          </a:xfrm>
        </p:spPr>
        <p:txBody>
          <a:bodyPr/>
          <a:lstStyle/>
          <a:p>
            <a:pPr algn="l"/>
            <a:r>
              <a:rPr lang="en-US"/>
              <a:t>Some people are more sensitive to heat</a:t>
            </a:r>
          </a:p>
        </p:txBody>
      </p:sp>
      <p:sp>
        <p:nvSpPr>
          <p:cNvPr id="16" name="TextBox 15">
            <a:extLst>
              <a:ext uri="{FF2B5EF4-FFF2-40B4-BE49-F238E27FC236}">
                <a16:creationId xmlns:a16="http://schemas.microsoft.com/office/drawing/2014/main" id="{2EC92424-F6DA-FF4E-6888-1C09D46A69C6}"/>
              </a:ext>
            </a:extLst>
          </p:cNvPr>
          <p:cNvSpPr txBox="1"/>
          <p:nvPr/>
        </p:nvSpPr>
        <p:spPr>
          <a:xfrm>
            <a:off x="1254642" y="3244334"/>
            <a:ext cx="11313042" cy="369332"/>
          </a:xfrm>
          <a:prstGeom prst="rect">
            <a:avLst/>
          </a:prstGeom>
          <a:noFill/>
        </p:spPr>
        <p:txBody>
          <a:bodyPr wrap="square">
            <a:spAutoFit/>
          </a:bodyPr>
          <a:lstStyle/>
          <a:p>
            <a:r>
              <a:rPr lang="en-US" b="0">
                <a:effectLst/>
              </a:rPr>
              <a:t> </a:t>
            </a:r>
            <a:endParaRPr lang="en-US"/>
          </a:p>
        </p:txBody>
      </p:sp>
      <p:sp>
        <p:nvSpPr>
          <p:cNvPr id="20" name="TextBox 19">
            <a:extLst>
              <a:ext uri="{FF2B5EF4-FFF2-40B4-BE49-F238E27FC236}">
                <a16:creationId xmlns:a16="http://schemas.microsoft.com/office/drawing/2014/main" id="{415C1197-3C14-16DF-889D-EA82508322BF}"/>
              </a:ext>
            </a:extLst>
          </p:cNvPr>
          <p:cNvSpPr txBox="1"/>
          <p:nvPr/>
        </p:nvSpPr>
        <p:spPr>
          <a:xfrm>
            <a:off x="1254642" y="3244334"/>
            <a:ext cx="11313042" cy="369332"/>
          </a:xfrm>
          <a:prstGeom prst="rect">
            <a:avLst/>
          </a:prstGeom>
          <a:noFill/>
        </p:spPr>
        <p:txBody>
          <a:bodyPr wrap="square">
            <a:spAutoFit/>
          </a:bodyPr>
          <a:lstStyle/>
          <a:p>
            <a:r>
              <a:rPr lang="en-US"/>
              <a:t> </a:t>
            </a:r>
          </a:p>
        </p:txBody>
      </p:sp>
      <p:graphicFrame>
        <p:nvGraphicFramePr>
          <p:cNvPr id="23" name="Diagram 22">
            <a:extLst>
              <a:ext uri="{FF2B5EF4-FFF2-40B4-BE49-F238E27FC236}">
                <a16:creationId xmlns:a16="http://schemas.microsoft.com/office/drawing/2014/main" id="{84FDF883-2C67-FB50-1211-71009B8A0174}"/>
              </a:ext>
            </a:extLst>
          </p:cNvPr>
          <p:cNvGraphicFramePr/>
          <p:nvPr>
            <p:extLst>
              <p:ext uri="{D42A27DB-BD31-4B8C-83A1-F6EECF244321}">
                <p14:modId xmlns:p14="http://schemas.microsoft.com/office/powerpoint/2010/main" val="3283206775"/>
              </p:ext>
            </p:extLst>
          </p:nvPr>
        </p:nvGraphicFramePr>
        <p:xfrm>
          <a:off x="666750" y="1790700"/>
          <a:ext cx="70993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 27">
            <a:extLst>
              <a:ext uri="{FF2B5EF4-FFF2-40B4-BE49-F238E27FC236}">
                <a16:creationId xmlns:a16="http://schemas.microsoft.com/office/drawing/2014/main" id="{1AB12D9B-5199-8BF6-05C6-4EE8B9BFDE99}"/>
              </a:ext>
            </a:extLst>
          </p:cNvPr>
          <p:cNvGraphicFramePr/>
          <p:nvPr>
            <p:extLst>
              <p:ext uri="{D42A27DB-BD31-4B8C-83A1-F6EECF244321}">
                <p14:modId xmlns:p14="http://schemas.microsoft.com/office/powerpoint/2010/main" val="1236818528"/>
              </p:ext>
            </p:extLst>
          </p:nvPr>
        </p:nvGraphicFramePr>
        <p:xfrm>
          <a:off x="7388743" y="1618986"/>
          <a:ext cx="4219058" cy="51519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3">
            <a:extLst>
              <a:ext uri="{FF2B5EF4-FFF2-40B4-BE49-F238E27FC236}">
                <a16:creationId xmlns:a16="http://schemas.microsoft.com/office/drawing/2014/main" id="{3B39D061-AA9E-B36B-024C-B398E6A7779C}"/>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9</a:t>
            </a:fld>
            <a:endParaRPr lang="en-US"/>
          </a:p>
        </p:txBody>
      </p:sp>
    </p:spTree>
    <p:extLst>
      <p:ext uri="{BB962C8B-B14F-4D97-AF65-F5344CB8AC3E}">
        <p14:creationId xmlns:p14="http://schemas.microsoft.com/office/powerpoint/2010/main" val="2509108299"/>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0C2461"/>
      </a:dk2>
      <a:lt2>
        <a:srgbClr val="E7E6E6"/>
      </a:lt2>
      <a:accent1>
        <a:srgbClr val="0072B9"/>
      </a:accent1>
      <a:accent2>
        <a:srgbClr val="E55039"/>
      </a:accent2>
      <a:accent3>
        <a:srgbClr val="FED330"/>
      </a:accent3>
      <a:accent4>
        <a:srgbClr val="F7B731"/>
      </a:accent4>
      <a:accent5>
        <a:srgbClr val="82CCDD"/>
      </a:accent5>
      <a:accent6>
        <a:srgbClr val="20BF6B"/>
      </a:accent6>
      <a:hlink>
        <a:srgbClr val="26DE8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lcf76f155ced4ddcb4097134ff3c332f xmlns="a880e4d9-f90f-4d56-b9a4-231c0029059b">
      <Terms xmlns="http://schemas.microsoft.com/office/infopath/2007/PartnerControls"/>
    </lcf76f155ced4ddcb4097134ff3c332f>
    <TaxCatchAll xmlns="1f0b2eb3-61f4-4cdd-82ce-95daa35ba30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03A35934378346B171F804E7896BD6" ma:contentTypeVersion="18" ma:contentTypeDescription="Create a new document." ma:contentTypeScope="" ma:versionID="cddf3ddaeee92d60af5912450970c900">
  <xsd:schema xmlns:xsd="http://www.w3.org/2001/XMLSchema" xmlns:xs="http://www.w3.org/2001/XMLSchema" xmlns:p="http://schemas.microsoft.com/office/2006/metadata/properties" xmlns:ns2="a880e4d9-f90f-4d56-b9a4-231c0029059b" xmlns:ns3="1f0b2eb3-61f4-4cdd-82ce-95daa35ba30f" xmlns:ns4="http://schemas.microsoft.com/sharepoint/v4" targetNamespace="http://schemas.microsoft.com/office/2006/metadata/properties" ma:root="true" ma:fieldsID="7a655b22423c0befedde5ff0c9994af8" ns2:_="" ns3:_="" ns4:_="">
    <xsd:import namespace="a880e4d9-f90f-4d56-b9a4-231c0029059b"/>
    <xsd:import namespace="1f0b2eb3-61f4-4cdd-82ce-95daa35ba30f"/>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4:IconOverla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0e4d9-f90f-4d56-b9a4-231c002905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40289e-7c2c-41a1-9630-5237cb6f5e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0b2eb3-61f4-4cdd-82ce-95daa35ba30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7d23876-93ad-4650-9f34-3a272b72d960}" ma:internalName="TaxCatchAll" ma:showField="CatchAllData" ma:web="1f0b2eb3-61f4-4cdd-82ce-95daa35ba3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284BE3-E148-4B11-8DF0-B83C2870BE91}">
  <ds:schemaRefs>
    <ds:schemaRef ds:uri="http://schemas.microsoft.com/office/infopath/2007/PartnerControls"/>
    <ds:schemaRef ds:uri="http://purl.org/dc/dcmitype/"/>
    <ds:schemaRef ds:uri="http://schemas.microsoft.com/office/2006/documentManagement/types"/>
    <ds:schemaRef ds:uri="http://purl.org/dc/terms/"/>
    <ds:schemaRef ds:uri="a880e4d9-f90f-4d56-b9a4-231c0029059b"/>
    <ds:schemaRef ds:uri="http://purl.org/dc/elements/1.1/"/>
    <ds:schemaRef ds:uri="http://schemas.openxmlformats.org/package/2006/metadata/core-properties"/>
    <ds:schemaRef ds:uri="http://schemas.microsoft.com/office/2006/metadata/properties"/>
    <ds:schemaRef ds:uri="http://schemas.microsoft.com/sharepoint/v4"/>
    <ds:schemaRef ds:uri="1f0b2eb3-61f4-4cdd-82ce-95daa35ba30f"/>
    <ds:schemaRef ds:uri="http://www.w3.org/XML/1998/namespace"/>
  </ds:schemaRefs>
</ds:datastoreItem>
</file>

<file path=customXml/itemProps2.xml><?xml version="1.0" encoding="utf-8"?>
<ds:datastoreItem xmlns:ds="http://schemas.openxmlformats.org/officeDocument/2006/customXml" ds:itemID="{FE2E0CD1-35B0-4B01-837B-49AD5254BF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80e4d9-f90f-4d56-b9a4-231c0029059b"/>
    <ds:schemaRef ds:uri="1f0b2eb3-61f4-4cdd-82ce-95daa35ba30f"/>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97F19A-F447-479F-A49C-9BE5156099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9760</TotalTime>
  <Words>2645</Words>
  <Application>Microsoft Office PowerPoint</Application>
  <PresentationFormat>Widescreen</PresentationFormat>
  <Paragraphs>306</Paragraphs>
  <Slides>28</Slides>
  <Notes>21</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Basic Commercial</vt:lpstr>
      <vt:lpstr>Calibri</vt:lpstr>
      <vt:lpstr>Söhne</vt:lpstr>
      <vt:lpstr>Tw Cen MT</vt:lpstr>
      <vt:lpstr>Wingdings</vt:lpstr>
      <vt:lpstr>Office Theme</vt:lpstr>
      <vt:lpstr>Heat &amp; Health</vt:lpstr>
      <vt:lpstr>Icebreaker!</vt:lpstr>
      <vt:lpstr>Agenda</vt:lpstr>
      <vt:lpstr>What is extreme heat?</vt:lpstr>
      <vt:lpstr>Why do we care about heat? </vt:lpstr>
      <vt:lpstr>Heat index is a measure of how heat feels</vt:lpstr>
      <vt:lpstr>Let’s practice! Last week’s heat index</vt:lpstr>
      <vt:lpstr>Heat Vulnerability </vt:lpstr>
      <vt:lpstr>Some people are more sensitive to heat</vt:lpstr>
      <vt:lpstr>Some areas are more exposed to heat</vt:lpstr>
      <vt:lpstr>Heat Exposure: the power of trees</vt:lpstr>
      <vt:lpstr>PowerPoint Presentation</vt:lpstr>
      <vt:lpstr>Impacts of Extreme Heat </vt:lpstr>
      <vt:lpstr>Agenda</vt:lpstr>
      <vt:lpstr>Heat Illnesses</vt:lpstr>
      <vt:lpstr>Heat Illnesses</vt:lpstr>
      <vt:lpstr>Heat Illnesses</vt:lpstr>
      <vt:lpstr>Heat Illnesses</vt:lpstr>
      <vt:lpstr>Agenda</vt:lpstr>
      <vt:lpstr>Beat the Heat</vt:lpstr>
      <vt:lpstr>[Placeholder]</vt:lpstr>
      <vt:lpstr>What’s Cambridge doing about heat?</vt:lpstr>
      <vt:lpstr>What’s Cambridge doing about heat?</vt:lpstr>
      <vt:lpstr>PowerPoint Presentation</vt:lpstr>
      <vt:lpstr>What is a resilience hub?</vt:lpstr>
      <vt:lpstr>Agenda</vt:lpstr>
      <vt:lpstr>Optional Activity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Heat Health</dc:title>
  <dc:creator>Nassar, Julia</dc:creator>
  <cp:lastModifiedBy>Nassar, Julia</cp:lastModifiedBy>
  <cp:revision>5</cp:revision>
  <dcterms:created xsi:type="dcterms:W3CDTF">2023-05-02T16:34:33Z</dcterms:created>
  <dcterms:modified xsi:type="dcterms:W3CDTF">2023-10-05T19:16:13Z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0x0101006C03A35934378346B171F804E7896BD6</vt:lpwstr>
  </property>
  <property fmtid="{D5CDD505-2E9C-101B-9397-08002B2CF9AE}" pid="3" name="MediaServiceImageTags">
    <vt:lpwstr/>
  </property>
</Properties>
</file>