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D_F6C798E7.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0" r:id="rId5"/>
  </p:sldMasterIdLst>
  <p:notesMasterIdLst>
    <p:notesMasterId r:id="rId44"/>
  </p:notesMasterIdLst>
  <p:sldIdLst>
    <p:sldId id="281" r:id="rId6"/>
    <p:sldId id="554" r:id="rId7"/>
    <p:sldId id="553" r:id="rId8"/>
    <p:sldId id="581" r:id="rId9"/>
    <p:sldId id="585" r:id="rId10"/>
    <p:sldId id="582" r:id="rId11"/>
    <p:sldId id="285" r:id="rId12"/>
    <p:sldId id="584" r:id="rId13"/>
    <p:sldId id="263" r:id="rId14"/>
    <p:sldId id="583" r:id="rId15"/>
    <p:sldId id="257" r:id="rId16"/>
    <p:sldId id="260" r:id="rId17"/>
    <p:sldId id="258" r:id="rId18"/>
    <p:sldId id="589" r:id="rId19"/>
    <p:sldId id="261" r:id="rId20"/>
    <p:sldId id="266" r:id="rId21"/>
    <p:sldId id="594" r:id="rId22"/>
    <p:sldId id="264" r:id="rId23"/>
    <p:sldId id="580" r:id="rId24"/>
    <p:sldId id="265" r:id="rId25"/>
    <p:sldId id="556" r:id="rId26"/>
    <p:sldId id="267" r:id="rId27"/>
    <p:sldId id="268" r:id="rId28"/>
    <p:sldId id="269" r:id="rId29"/>
    <p:sldId id="591" r:id="rId30"/>
    <p:sldId id="270" r:id="rId31"/>
    <p:sldId id="586" r:id="rId32"/>
    <p:sldId id="595" r:id="rId33"/>
    <p:sldId id="273" r:id="rId34"/>
    <p:sldId id="274" r:id="rId35"/>
    <p:sldId id="275" r:id="rId36"/>
    <p:sldId id="276" r:id="rId37"/>
    <p:sldId id="277" r:id="rId38"/>
    <p:sldId id="278" r:id="rId39"/>
    <p:sldId id="587" r:id="rId40"/>
    <p:sldId id="280" r:id="rId41"/>
    <p:sldId id="588" r:id="rId42"/>
    <p:sldId id="578"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180D52-FBFF-F146-16EF-E8127673716C}" name="Nassar, Julia" initials="NJ" userId="S::JNassar@mapc.org::f63db0c0-d75b-4a9e-9893-bda083603761" providerId="AD"/>
  <p188:author id="{DD36495D-12C0-7072-2FEF-2194EB31B9B7}" name="Homeyer, Kristen" initials="HK" userId="S::khomeyer@mapc.org::92ecdfb9-50d4-4101-8493-7913796d1a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A242A"/>
    <a:srgbClr val="F5211D"/>
    <a:srgbClr val="0374BA"/>
    <a:srgbClr val="FAD4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BDA91-5AE9-4D40-8A4E-01E65C816981}" v="197" dt="2023-10-06T15:34:12.553"/>
    <p1510:client id="{411518D9-AF4D-6FEF-88C5-4DC253997520}" v="6" dt="2023-10-06T15:30:06.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Sharon" userId="654a8764-b5b7-45b9-a402-b38c1aeac49c" providerId="ADAL" clId="{2E5BDA91-5AE9-4D40-8A4E-01E65C816981}"/>
    <pc:docChg chg="undo redo custSel addSld delSld modSld sldOrd">
      <pc:chgData name="Ron, Sharon" userId="654a8764-b5b7-45b9-a402-b38c1aeac49c" providerId="ADAL" clId="{2E5BDA91-5AE9-4D40-8A4E-01E65C816981}" dt="2023-10-06T15:34:12.553" v="2210" actId="20577"/>
      <pc:docMkLst>
        <pc:docMk/>
      </pc:docMkLst>
      <pc:sldChg chg="del">
        <pc:chgData name="Ron, Sharon" userId="654a8764-b5b7-45b9-a402-b38c1aeac49c" providerId="ADAL" clId="{2E5BDA91-5AE9-4D40-8A4E-01E65C816981}" dt="2023-10-05T15:32:09.485" v="724" actId="47"/>
        <pc:sldMkLst>
          <pc:docMk/>
          <pc:sldMk cId="0" sldId="259"/>
        </pc:sldMkLst>
      </pc:sldChg>
      <pc:sldChg chg="del">
        <pc:chgData name="Ron, Sharon" userId="654a8764-b5b7-45b9-a402-b38c1aeac49c" providerId="ADAL" clId="{2E5BDA91-5AE9-4D40-8A4E-01E65C816981}" dt="2023-10-05T15:23:49.582" v="27" actId="2696"/>
        <pc:sldMkLst>
          <pc:docMk/>
          <pc:sldMk cId="0" sldId="262"/>
        </pc:sldMkLst>
      </pc:sldChg>
      <pc:sldChg chg="mod modShow">
        <pc:chgData name="Ron, Sharon" userId="654a8764-b5b7-45b9-a402-b38c1aeac49c" providerId="ADAL" clId="{2E5BDA91-5AE9-4D40-8A4E-01E65C816981}" dt="2023-10-05T15:27:29.948" v="117" actId="729"/>
        <pc:sldMkLst>
          <pc:docMk/>
          <pc:sldMk cId="0" sldId="264"/>
        </pc:sldMkLst>
      </pc:sldChg>
      <pc:sldChg chg="mod modShow">
        <pc:chgData name="Ron, Sharon" userId="654a8764-b5b7-45b9-a402-b38c1aeac49c" providerId="ADAL" clId="{2E5BDA91-5AE9-4D40-8A4E-01E65C816981}" dt="2023-10-05T15:30:10.665" v="686" actId="729"/>
        <pc:sldMkLst>
          <pc:docMk/>
          <pc:sldMk cId="0" sldId="265"/>
        </pc:sldMkLst>
      </pc:sldChg>
      <pc:sldChg chg="delSp mod">
        <pc:chgData name="Ron, Sharon" userId="654a8764-b5b7-45b9-a402-b38c1aeac49c" providerId="ADAL" clId="{2E5BDA91-5AE9-4D40-8A4E-01E65C816981}" dt="2023-10-05T15:37:01.710" v="1090" actId="478"/>
        <pc:sldMkLst>
          <pc:docMk/>
          <pc:sldMk cId="0" sldId="268"/>
        </pc:sldMkLst>
        <pc:picChg chg="del">
          <ac:chgData name="Ron, Sharon" userId="654a8764-b5b7-45b9-a402-b38c1aeac49c" providerId="ADAL" clId="{2E5BDA91-5AE9-4D40-8A4E-01E65C816981}" dt="2023-10-05T15:37:01.710" v="1090" actId="478"/>
          <ac:picMkLst>
            <pc:docMk/>
            <pc:sldMk cId="0" sldId="268"/>
            <ac:picMk id="65" creationId="{00000000-0000-0000-0000-000000000000}"/>
          </ac:picMkLst>
        </pc:picChg>
      </pc:sldChg>
      <pc:sldChg chg="modSp mod">
        <pc:chgData name="Ron, Sharon" userId="654a8764-b5b7-45b9-a402-b38c1aeac49c" providerId="ADAL" clId="{2E5BDA91-5AE9-4D40-8A4E-01E65C816981}" dt="2023-10-06T15:34:12.553" v="2210" actId="20577"/>
        <pc:sldMkLst>
          <pc:docMk/>
          <pc:sldMk cId="0" sldId="270"/>
        </pc:sldMkLst>
        <pc:spChg chg="mod">
          <ac:chgData name="Ron, Sharon" userId="654a8764-b5b7-45b9-a402-b38c1aeac49c" providerId="ADAL" clId="{2E5BDA91-5AE9-4D40-8A4E-01E65C816981}" dt="2023-10-06T15:34:12.553" v="2210" actId="20577"/>
          <ac:spMkLst>
            <pc:docMk/>
            <pc:sldMk cId="0" sldId="270"/>
            <ac:spMk id="81" creationId="{00000000-0000-0000-0000-000000000000}"/>
          </ac:spMkLst>
        </pc:spChg>
      </pc:sldChg>
      <pc:sldChg chg="modSp del mod">
        <pc:chgData name="Ron, Sharon" userId="654a8764-b5b7-45b9-a402-b38c1aeac49c" providerId="ADAL" clId="{2E5BDA91-5AE9-4D40-8A4E-01E65C816981}" dt="2023-10-05T15:37:46.122" v="1096" actId="47"/>
        <pc:sldMkLst>
          <pc:docMk/>
          <pc:sldMk cId="0" sldId="271"/>
        </pc:sldMkLst>
        <pc:spChg chg="mod">
          <ac:chgData name="Ron, Sharon" userId="654a8764-b5b7-45b9-a402-b38c1aeac49c" providerId="ADAL" clId="{2E5BDA91-5AE9-4D40-8A4E-01E65C816981}" dt="2023-10-05T15:37:40.563" v="1093" actId="21"/>
          <ac:spMkLst>
            <pc:docMk/>
            <pc:sldMk cId="0" sldId="271"/>
            <ac:spMk id="89" creationId="{00000000-0000-0000-0000-000000000000}"/>
          </ac:spMkLst>
        </pc:spChg>
        <pc:spChg chg="mod">
          <ac:chgData name="Ron, Sharon" userId="654a8764-b5b7-45b9-a402-b38c1aeac49c" providerId="ADAL" clId="{2E5BDA91-5AE9-4D40-8A4E-01E65C816981}" dt="2023-10-05T15:37:35.189" v="1091" actId="21"/>
          <ac:spMkLst>
            <pc:docMk/>
            <pc:sldMk cId="0" sldId="271"/>
            <ac:spMk id="90" creationId="{00000000-0000-0000-0000-000000000000}"/>
          </ac:spMkLst>
        </pc:spChg>
      </pc:sldChg>
      <pc:sldChg chg="del">
        <pc:chgData name="Ron, Sharon" userId="654a8764-b5b7-45b9-a402-b38c1aeac49c" providerId="ADAL" clId="{2E5BDA91-5AE9-4D40-8A4E-01E65C816981}" dt="2023-10-05T15:30:59.973" v="721" actId="47"/>
        <pc:sldMkLst>
          <pc:docMk/>
          <pc:sldMk cId="0" sldId="272"/>
        </pc:sldMkLst>
      </pc:sldChg>
      <pc:sldChg chg="mod modShow">
        <pc:chgData name="Ron, Sharon" userId="654a8764-b5b7-45b9-a402-b38c1aeac49c" providerId="ADAL" clId="{2E5BDA91-5AE9-4D40-8A4E-01E65C816981}" dt="2023-10-05T15:39:35.179" v="1240" actId="729"/>
        <pc:sldMkLst>
          <pc:docMk/>
          <pc:sldMk cId="0" sldId="273"/>
        </pc:sldMkLst>
      </pc:sldChg>
      <pc:sldChg chg="mod modShow">
        <pc:chgData name="Ron, Sharon" userId="654a8764-b5b7-45b9-a402-b38c1aeac49c" providerId="ADAL" clId="{2E5BDA91-5AE9-4D40-8A4E-01E65C816981}" dt="2023-10-05T15:39:35.179" v="1240" actId="729"/>
        <pc:sldMkLst>
          <pc:docMk/>
          <pc:sldMk cId="0" sldId="274"/>
        </pc:sldMkLst>
      </pc:sldChg>
      <pc:sldChg chg="mod modShow">
        <pc:chgData name="Ron, Sharon" userId="654a8764-b5b7-45b9-a402-b38c1aeac49c" providerId="ADAL" clId="{2E5BDA91-5AE9-4D40-8A4E-01E65C816981}" dt="2023-10-05T15:39:35.179" v="1240" actId="729"/>
        <pc:sldMkLst>
          <pc:docMk/>
          <pc:sldMk cId="0" sldId="275"/>
        </pc:sldMkLst>
      </pc:sldChg>
      <pc:sldChg chg="mod modShow">
        <pc:chgData name="Ron, Sharon" userId="654a8764-b5b7-45b9-a402-b38c1aeac49c" providerId="ADAL" clId="{2E5BDA91-5AE9-4D40-8A4E-01E65C816981}" dt="2023-10-05T15:39:35.179" v="1240" actId="729"/>
        <pc:sldMkLst>
          <pc:docMk/>
          <pc:sldMk cId="0" sldId="276"/>
        </pc:sldMkLst>
      </pc:sldChg>
      <pc:sldChg chg="mod modShow">
        <pc:chgData name="Ron, Sharon" userId="654a8764-b5b7-45b9-a402-b38c1aeac49c" providerId="ADAL" clId="{2E5BDA91-5AE9-4D40-8A4E-01E65C816981}" dt="2023-10-05T15:39:35.179" v="1240" actId="729"/>
        <pc:sldMkLst>
          <pc:docMk/>
          <pc:sldMk cId="0" sldId="277"/>
        </pc:sldMkLst>
      </pc:sldChg>
      <pc:sldChg chg="mod modShow">
        <pc:chgData name="Ron, Sharon" userId="654a8764-b5b7-45b9-a402-b38c1aeac49c" providerId="ADAL" clId="{2E5BDA91-5AE9-4D40-8A4E-01E65C816981}" dt="2023-10-05T15:39:35.179" v="1240" actId="729"/>
        <pc:sldMkLst>
          <pc:docMk/>
          <pc:sldMk cId="0" sldId="278"/>
        </pc:sldMkLst>
      </pc:sldChg>
      <pc:sldChg chg="del ord">
        <pc:chgData name="Ron, Sharon" userId="654a8764-b5b7-45b9-a402-b38c1aeac49c" providerId="ADAL" clId="{2E5BDA91-5AE9-4D40-8A4E-01E65C816981}" dt="2023-10-05T15:45:21.512" v="1763" actId="47"/>
        <pc:sldMkLst>
          <pc:docMk/>
          <pc:sldMk cId="0" sldId="279"/>
        </pc:sldMkLst>
      </pc:sldChg>
      <pc:sldChg chg="modSp mod">
        <pc:chgData name="Ron, Sharon" userId="654a8764-b5b7-45b9-a402-b38c1aeac49c" providerId="ADAL" clId="{2E5BDA91-5AE9-4D40-8A4E-01E65C816981}" dt="2023-10-05T15:48:02.803" v="2015" actId="403"/>
        <pc:sldMkLst>
          <pc:docMk/>
          <pc:sldMk cId="0" sldId="280"/>
        </pc:sldMkLst>
        <pc:spChg chg="mod">
          <ac:chgData name="Ron, Sharon" userId="654a8764-b5b7-45b9-a402-b38c1aeac49c" providerId="ADAL" clId="{2E5BDA91-5AE9-4D40-8A4E-01E65C816981}" dt="2023-10-05T15:48:02.803" v="2015" actId="403"/>
          <ac:spMkLst>
            <pc:docMk/>
            <pc:sldMk cId="0" sldId="280"/>
            <ac:spMk id="166" creationId="{00000000-0000-0000-0000-000000000000}"/>
          </ac:spMkLst>
        </pc:spChg>
        <pc:spChg chg="mod">
          <ac:chgData name="Ron, Sharon" userId="654a8764-b5b7-45b9-a402-b38c1aeac49c" providerId="ADAL" clId="{2E5BDA91-5AE9-4D40-8A4E-01E65C816981}" dt="2023-10-05T15:45:03.383" v="1762" actId="12"/>
          <ac:spMkLst>
            <pc:docMk/>
            <pc:sldMk cId="0" sldId="280"/>
            <ac:spMk id="167" creationId="{00000000-0000-0000-0000-000000000000}"/>
          </ac:spMkLst>
        </pc:spChg>
      </pc:sldChg>
      <pc:sldChg chg="modSp mod">
        <pc:chgData name="Ron, Sharon" userId="654a8764-b5b7-45b9-a402-b38c1aeac49c" providerId="ADAL" clId="{2E5BDA91-5AE9-4D40-8A4E-01E65C816981}" dt="2023-10-05T15:21:15.554" v="20" actId="20577"/>
        <pc:sldMkLst>
          <pc:docMk/>
          <pc:sldMk cId="796144900" sldId="554"/>
        </pc:sldMkLst>
        <pc:spChg chg="mod">
          <ac:chgData name="Ron, Sharon" userId="654a8764-b5b7-45b9-a402-b38c1aeac49c" providerId="ADAL" clId="{2E5BDA91-5AE9-4D40-8A4E-01E65C816981}" dt="2023-10-05T15:21:15.554" v="20" actId="20577"/>
          <ac:spMkLst>
            <pc:docMk/>
            <pc:sldMk cId="796144900" sldId="554"/>
            <ac:spMk id="3" creationId="{D4E9FF2D-66B1-67EA-11CB-24323E745E1B}"/>
          </ac:spMkLst>
        </pc:spChg>
      </pc:sldChg>
      <pc:sldChg chg="del">
        <pc:chgData name="Ron, Sharon" userId="654a8764-b5b7-45b9-a402-b38c1aeac49c" providerId="ADAL" clId="{2E5BDA91-5AE9-4D40-8A4E-01E65C816981}" dt="2023-10-05T15:30:33.686" v="719" actId="47"/>
        <pc:sldMkLst>
          <pc:docMk/>
          <pc:sldMk cId="1403185921" sldId="555"/>
        </pc:sldMkLst>
      </pc:sldChg>
      <pc:sldChg chg="add del">
        <pc:chgData name="Ron, Sharon" userId="654a8764-b5b7-45b9-a402-b38c1aeac49c" providerId="ADAL" clId="{2E5BDA91-5AE9-4D40-8A4E-01E65C816981}" dt="2023-10-05T15:48:32.055" v="2017" actId="47"/>
        <pc:sldMkLst>
          <pc:docMk/>
          <pc:sldMk cId="2987007895" sldId="578"/>
        </pc:sldMkLst>
      </pc:sldChg>
      <pc:sldChg chg="modSp mod ord modShow">
        <pc:chgData name="Ron, Sharon" userId="654a8764-b5b7-45b9-a402-b38c1aeac49c" providerId="ADAL" clId="{2E5BDA91-5AE9-4D40-8A4E-01E65C816981}" dt="2023-10-05T15:36:19.456" v="1088" actId="729"/>
        <pc:sldMkLst>
          <pc:docMk/>
          <pc:sldMk cId="27026650" sldId="580"/>
        </pc:sldMkLst>
        <pc:spChg chg="mod">
          <ac:chgData name="Ron, Sharon" userId="654a8764-b5b7-45b9-a402-b38c1aeac49c" providerId="ADAL" clId="{2E5BDA91-5AE9-4D40-8A4E-01E65C816981}" dt="2023-10-05T15:36:13.005" v="1085" actId="5793"/>
          <ac:spMkLst>
            <pc:docMk/>
            <pc:sldMk cId="27026650" sldId="580"/>
            <ac:spMk id="3" creationId="{D4E9FF2D-66B1-67EA-11CB-24323E745E1B}"/>
          </ac:spMkLst>
        </pc:spChg>
      </pc:sldChg>
      <pc:sldChg chg="modNotesTx">
        <pc:chgData name="Ron, Sharon" userId="654a8764-b5b7-45b9-a402-b38c1aeac49c" providerId="ADAL" clId="{2E5BDA91-5AE9-4D40-8A4E-01E65C816981}" dt="2023-10-05T15:37:55.406" v="1098" actId="20577"/>
        <pc:sldMkLst>
          <pc:docMk/>
          <pc:sldMk cId="4014742670" sldId="586"/>
        </pc:sldMkLst>
      </pc:sldChg>
      <pc:sldChg chg="delSp modSp mod">
        <pc:chgData name="Ron, Sharon" userId="654a8764-b5b7-45b9-a402-b38c1aeac49c" providerId="ADAL" clId="{2E5BDA91-5AE9-4D40-8A4E-01E65C816981}" dt="2023-10-05T15:47:50.849" v="2014" actId="20577"/>
        <pc:sldMkLst>
          <pc:docMk/>
          <pc:sldMk cId="170629591" sldId="587"/>
        </pc:sldMkLst>
        <pc:spChg chg="mod">
          <ac:chgData name="Ron, Sharon" userId="654a8764-b5b7-45b9-a402-b38c1aeac49c" providerId="ADAL" clId="{2E5BDA91-5AE9-4D40-8A4E-01E65C816981}" dt="2023-10-05T15:45:55.882" v="1825" actId="20577"/>
          <ac:spMkLst>
            <pc:docMk/>
            <pc:sldMk cId="170629591" sldId="587"/>
            <ac:spMk id="5" creationId="{D79A7B86-9329-5C05-CDDE-93D60949A68A}"/>
          </ac:spMkLst>
        </pc:spChg>
        <pc:spChg chg="mod">
          <ac:chgData name="Ron, Sharon" userId="654a8764-b5b7-45b9-a402-b38c1aeac49c" providerId="ADAL" clId="{2E5BDA91-5AE9-4D40-8A4E-01E65C816981}" dt="2023-10-05T15:47:50.849" v="2014" actId="20577"/>
          <ac:spMkLst>
            <pc:docMk/>
            <pc:sldMk cId="170629591" sldId="587"/>
            <ac:spMk id="8" creationId="{1F2AB3BB-7B38-E1D2-AE11-72D72949B8B1}"/>
          </ac:spMkLst>
        </pc:spChg>
        <pc:picChg chg="del mod">
          <ac:chgData name="Ron, Sharon" userId="654a8764-b5b7-45b9-a402-b38c1aeac49c" providerId="ADAL" clId="{2E5BDA91-5AE9-4D40-8A4E-01E65C816981}" dt="2023-10-05T15:42:14.857" v="1662" actId="478"/>
          <ac:picMkLst>
            <pc:docMk/>
            <pc:sldMk cId="170629591" sldId="587"/>
            <ac:picMk id="7" creationId="{E7436522-C5A5-2DC5-5717-9D38F196EC01}"/>
          </ac:picMkLst>
        </pc:picChg>
      </pc:sldChg>
      <pc:sldChg chg="add del mod modShow">
        <pc:chgData name="Ron, Sharon" userId="654a8764-b5b7-45b9-a402-b38c1aeac49c" providerId="ADAL" clId="{2E5BDA91-5AE9-4D40-8A4E-01E65C816981}" dt="2023-10-05T15:36:21.128" v="1089" actId="47"/>
        <pc:sldMkLst>
          <pc:docMk/>
          <pc:sldMk cId="2603844083" sldId="590"/>
        </pc:sldMkLst>
      </pc:sldChg>
      <pc:sldChg chg="del">
        <pc:chgData name="Ron, Sharon" userId="654a8764-b5b7-45b9-a402-b38c1aeac49c" providerId="ADAL" clId="{2E5BDA91-5AE9-4D40-8A4E-01E65C816981}" dt="2023-10-05T15:30:38.748" v="720" actId="47"/>
        <pc:sldMkLst>
          <pc:docMk/>
          <pc:sldMk cId="2453580999" sldId="592"/>
        </pc:sldMkLst>
      </pc:sldChg>
      <pc:sldChg chg="modSp add mod ord modClrScheme modShow chgLayout">
        <pc:chgData name="Ron, Sharon" userId="654a8764-b5b7-45b9-a402-b38c1aeac49c" providerId="ADAL" clId="{2E5BDA91-5AE9-4D40-8A4E-01E65C816981}" dt="2023-10-05T15:30:29.367" v="718" actId="20577"/>
        <pc:sldMkLst>
          <pc:docMk/>
          <pc:sldMk cId="1285072223" sldId="594"/>
        </pc:sldMkLst>
        <pc:spChg chg="mod ord">
          <ac:chgData name="Ron, Sharon" userId="654a8764-b5b7-45b9-a402-b38c1aeac49c" providerId="ADAL" clId="{2E5BDA91-5AE9-4D40-8A4E-01E65C816981}" dt="2023-10-05T15:26:34.182" v="82" actId="700"/>
          <ac:spMkLst>
            <pc:docMk/>
            <pc:sldMk cId="1285072223" sldId="594"/>
            <ac:spMk id="2" creationId="{75DD71D8-4FA5-3478-5911-E5A1BCF0689E}"/>
          </ac:spMkLst>
        </pc:spChg>
        <pc:spChg chg="mod ord">
          <ac:chgData name="Ron, Sharon" userId="654a8764-b5b7-45b9-a402-b38c1aeac49c" providerId="ADAL" clId="{2E5BDA91-5AE9-4D40-8A4E-01E65C816981}" dt="2023-10-05T15:30:29.367" v="718" actId="20577"/>
          <ac:spMkLst>
            <pc:docMk/>
            <pc:sldMk cId="1285072223" sldId="594"/>
            <ac:spMk id="3" creationId="{80E1B3DA-C3B0-56D8-1720-73DEF59E7189}"/>
          </ac:spMkLst>
        </pc:spChg>
        <pc:spChg chg="mod ord">
          <ac:chgData name="Ron, Sharon" userId="654a8764-b5b7-45b9-a402-b38c1aeac49c" providerId="ADAL" clId="{2E5BDA91-5AE9-4D40-8A4E-01E65C816981}" dt="2023-10-05T15:26:34.182" v="82" actId="700"/>
          <ac:spMkLst>
            <pc:docMk/>
            <pc:sldMk cId="1285072223" sldId="594"/>
            <ac:spMk id="4" creationId="{BC76E45E-7C0D-DC26-FB5F-7E95789A55E0}"/>
          </ac:spMkLst>
        </pc:spChg>
        <pc:picChg chg="mod ord">
          <ac:chgData name="Ron, Sharon" userId="654a8764-b5b7-45b9-a402-b38c1aeac49c" providerId="ADAL" clId="{2E5BDA91-5AE9-4D40-8A4E-01E65C816981}" dt="2023-10-05T15:26:54.471" v="86" actId="167"/>
          <ac:picMkLst>
            <pc:docMk/>
            <pc:sldMk cId="1285072223" sldId="594"/>
            <ac:picMk id="6" creationId="{5867C42A-CE0D-D973-B569-2CAAD071905F}"/>
          </ac:picMkLst>
        </pc:picChg>
      </pc:sldChg>
      <pc:sldChg chg="modSp add mod ord modClrScheme chgLayout">
        <pc:chgData name="Ron, Sharon" userId="654a8764-b5b7-45b9-a402-b38c1aeac49c" providerId="ADAL" clId="{2E5BDA91-5AE9-4D40-8A4E-01E65C816981}" dt="2023-10-05T15:39:26.022" v="1239" actId="20577"/>
        <pc:sldMkLst>
          <pc:docMk/>
          <pc:sldMk cId="3961995198" sldId="595"/>
        </pc:sldMkLst>
        <pc:spChg chg="mod ord">
          <ac:chgData name="Ron, Sharon" userId="654a8764-b5b7-45b9-a402-b38c1aeac49c" providerId="ADAL" clId="{2E5BDA91-5AE9-4D40-8A4E-01E65C816981}" dt="2023-10-05T15:38:18.040" v="1100" actId="700"/>
          <ac:spMkLst>
            <pc:docMk/>
            <pc:sldMk cId="3961995198" sldId="595"/>
            <ac:spMk id="2" creationId="{75DD71D8-4FA5-3478-5911-E5A1BCF0689E}"/>
          </ac:spMkLst>
        </pc:spChg>
        <pc:spChg chg="mod ord">
          <ac:chgData name="Ron, Sharon" userId="654a8764-b5b7-45b9-a402-b38c1aeac49c" providerId="ADAL" clId="{2E5BDA91-5AE9-4D40-8A4E-01E65C816981}" dt="2023-10-05T15:39:26.022" v="1239" actId="20577"/>
          <ac:spMkLst>
            <pc:docMk/>
            <pc:sldMk cId="3961995198" sldId="595"/>
            <ac:spMk id="3" creationId="{80E1B3DA-C3B0-56D8-1720-73DEF59E7189}"/>
          </ac:spMkLst>
        </pc:spChg>
        <pc:spChg chg="mod ord">
          <ac:chgData name="Ron, Sharon" userId="654a8764-b5b7-45b9-a402-b38c1aeac49c" providerId="ADAL" clId="{2E5BDA91-5AE9-4D40-8A4E-01E65C816981}" dt="2023-10-05T15:38:18.040" v="1100" actId="700"/>
          <ac:spMkLst>
            <pc:docMk/>
            <pc:sldMk cId="3961995198" sldId="595"/>
            <ac:spMk id="4" creationId="{BC76E45E-7C0D-DC26-FB5F-7E95789A55E0}"/>
          </ac:spMkLst>
        </pc:spChg>
      </pc:sldChg>
    </pc:docChg>
  </pc:docChgLst>
  <pc:docChgLst>
    <pc:chgData name="Ron, Sharon" userId="S::sron@mapc.org::654a8764-b5b7-45b9-a402-b38c1aeac49c" providerId="AD" clId="Web-{338C2EA7-FFDA-AE5F-99B0-C7076105F5E6}"/>
    <pc:docChg chg="modSld">
      <pc:chgData name="Ron, Sharon" userId="S::sron@mapc.org::654a8764-b5b7-45b9-a402-b38c1aeac49c" providerId="AD" clId="Web-{338C2EA7-FFDA-AE5F-99B0-C7076105F5E6}" dt="2023-10-05T15:20:10.299" v="4" actId="20577"/>
      <pc:docMkLst>
        <pc:docMk/>
      </pc:docMkLst>
      <pc:sldChg chg="modSp">
        <pc:chgData name="Ron, Sharon" userId="S::sron@mapc.org::654a8764-b5b7-45b9-a402-b38c1aeac49c" providerId="AD" clId="Web-{338C2EA7-FFDA-AE5F-99B0-C7076105F5E6}" dt="2023-10-05T15:20:10.299" v="4" actId="20577"/>
        <pc:sldMkLst>
          <pc:docMk/>
          <pc:sldMk cId="796144900" sldId="554"/>
        </pc:sldMkLst>
        <pc:spChg chg="mod">
          <ac:chgData name="Ron, Sharon" userId="S::sron@mapc.org::654a8764-b5b7-45b9-a402-b38c1aeac49c" providerId="AD" clId="Web-{338C2EA7-FFDA-AE5F-99B0-C7076105F5E6}" dt="2023-10-05T15:20:10.299" v="4" actId="20577"/>
          <ac:spMkLst>
            <pc:docMk/>
            <pc:sldMk cId="796144900" sldId="554"/>
            <ac:spMk id="3" creationId="{D4E9FF2D-66B1-67EA-11CB-24323E745E1B}"/>
          </ac:spMkLst>
        </pc:spChg>
      </pc:sldChg>
    </pc:docChg>
  </pc:docChgLst>
  <pc:docChgLst>
    <pc:chgData name="Ron, Sharon" userId="S::sron@mapc.org::654a8764-b5b7-45b9-a402-b38c1aeac49c" providerId="AD" clId="Web-{411518D9-AF4D-6FEF-88C5-4DC253997520}"/>
    <pc:docChg chg="modSld">
      <pc:chgData name="Ron, Sharon" userId="S::sron@mapc.org::654a8764-b5b7-45b9-a402-b38c1aeac49c" providerId="AD" clId="Web-{411518D9-AF4D-6FEF-88C5-4DC253997520}" dt="2023-10-06T15:30:06.230" v="4"/>
      <pc:docMkLst>
        <pc:docMk/>
      </pc:docMkLst>
      <pc:sldChg chg="modSp">
        <pc:chgData name="Ron, Sharon" userId="S::sron@mapc.org::654a8764-b5b7-45b9-a402-b38c1aeac49c" providerId="AD" clId="Web-{411518D9-AF4D-6FEF-88C5-4DC253997520}" dt="2023-10-06T15:29:15.010" v="3" actId="20577"/>
        <pc:sldMkLst>
          <pc:docMk/>
          <pc:sldMk cId="0" sldId="264"/>
        </pc:sldMkLst>
        <pc:spChg chg="mod">
          <ac:chgData name="Ron, Sharon" userId="S::sron@mapc.org::654a8764-b5b7-45b9-a402-b38c1aeac49c" providerId="AD" clId="Web-{411518D9-AF4D-6FEF-88C5-4DC253997520}" dt="2023-10-06T15:29:15.010" v="3" actId="20577"/>
          <ac:spMkLst>
            <pc:docMk/>
            <pc:sldMk cId="0" sldId="264"/>
            <ac:spMk id="113" creationId="{00000000-0000-0000-0000-000000000000}"/>
          </ac:spMkLst>
        </pc:spChg>
      </pc:sldChg>
      <pc:sldChg chg="modSp">
        <pc:chgData name="Ron, Sharon" userId="S::sron@mapc.org::654a8764-b5b7-45b9-a402-b38c1aeac49c" providerId="AD" clId="Web-{411518D9-AF4D-6FEF-88C5-4DC253997520}" dt="2023-10-06T15:26:14.163" v="1" actId="20577"/>
        <pc:sldMkLst>
          <pc:docMk/>
          <pc:sldMk cId="796144900" sldId="554"/>
        </pc:sldMkLst>
        <pc:spChg chg="mod">
          <ac:chgData name="Ron, Sharon" userId="S::sron@mapc.org::654a8764-b5b7-45b9-a402-b38c1aeac49c" providerId="AD" clId="Web-{411518D9-AF4D-6FEF-88C5-4DC253997520}" dt="2023-10-06T15:26:14.163" v="1" actId="20577"/>
          <ac:spMkLst>
            <pc:docMk/>
            <pc:sldMk cId="796144900" sldId="554"/>
            <ac:spMk id="3" creationId="{D4E9FF2D-66B1-67EA-11CB-24323E745E1B}"/>
          </ac:spMkLst>
        </pc:spChg>
      </pc:sldChg>
      <pc:sldChg chg="mod modShow">
        <pc:chgData name="Ron, Sharon" userId="S::sron@mapc.org::654a8764-b5b7-45b9-a402-b38c1aeac49c" providerId="AD" clId="Web-{411518D9-AF4D-6FEF-88C5-4DC253997520}" dt="2023-10-06T15:30:06.230" v="4"/>
        <pc:sldMkLst>
          <pc:docMk/>
          <pc:sldMk cId="27026650" sldId="580"/>
        </pc:sldMkLst>
      </pc:sldChg>
    </pc:docChg>
  </pc:docChgLst>
</pc:chgInfo>
</file>

<file path=ppt/comments/modernComment_11D_F6C798E7.xml><?xml version="1.0" encoding="utf-8"?>
<p188:cmLst xmlns:a="http://schemas.openxmlformats.org/drawingml/2006/main" xmlns:r="http://schemas.openxmlformats.org/officeDocument/2006/relationships" xmlns:p188="http://schemas.microsoft.com/office/powerpoint/2018/8/main">
  <p188:cm id="{E7288DCC-3849-4E83-9B5A-BF421B6E7DFD}" authorId="{83180D52-FBFF-F146-16EF-E8127673716C}" created="2023-05-17T13:38:24.956">
    <pc:sldMkLst xmlns:pc="http://schemas.microsoft.com/office/powerpoint/2013/main/command">
      <pc:docMk/>
      <pc:sldMk cId="2014605924" sldId="518"/>
    </pc:sldMkLst>
    <p188:txBody>
      <a:bodyPr/>
      <a:lstStyle/>
      <a:p>
        <a:r>
          <a:rPr lang="en-US"/>
          <a:t>Flagging this is an animation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ytimes.com/2017/01/16/health/zika-virus-response.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3FB4B-45CB-421E-B1DD-B5A9CDA38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1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5a3afc34c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5a3afc34c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u="sng">
                <a:solidFill>
                  <a:schemeClr val="dk1"/>
                </a:solidFill>
              </a:rPr>
              <a:t>Eastern Equine Encephalitis (EEE</a:t>
            </a:r>
            <a:r>
              <a:rPr lang="en-US" b="1">
                <a:solidFill>
                  <a:schemeClr val="dk1"/>
                </a:solidFill>
              </a:rPr>
              <a:t>)</a:t>
            </a:r>
          </a:p>
          <a:p>
            <a:pPr marL="0" lvl="0" indent="0" algn="l" rtl="0">
              <a:lnSpc>
                <a:spcPct val="115000"/>
              </a:lnSpc>
              <a:spcBef>
                <a:spcPts val="0"/>
              </a:spcBef>
              <a:spcAft>
                <a:spcPts val="0"/>
              </a:spcAft>
              <a:buNone/>
            </a:pPr>
            <a:endParaRPr lang="en-US" b="1">
              <a:solidFill>
                <a:schemeClr val="dk1"/>
              </a:solidFill>
            </a:endParaRPr>
          </a:p>
          <a:p>
            <a:pPr marL="457200" lvl="0" indent="-317500" algn="l" rtl="0">
              <a:lnSpc>
                <a:spcPct val="115000"/>
              </a:lnSpc>
              <a:spcBef>
                <a:spcPts val="0"/>
              </a:spcBef>
              <a:spcAft>
                <a:spcPts val="0"/>
              </a:spcAft>
              <a:buClr>
                <a:schemeClr val="dk1"/>
              </a:buClr>
              <a:buSzPts val="1400"/>
              <a:buChar char="●"/>
            </a:pPr>
            <a:r>
              <a:rPr lang="en-US" b="1">
                <a:solidFill>
                  <a:schemeClr val="dk1"/>
                </a:solidFill>
              </a:rPr>
              <a:t>Wetlands-breeding </a:t>
            </a:r>
            <a:r>
              <a:rPr lang="en-US" b="1" i="1" err="1">
                <a:solidFill>
                  <a:schemeClr val="dk1"/>
                </a:solidFill>
              </a:rPr>
              <a:t>Culiseta</a:t>
            </a:r>
            <a:r>
              <a:rPr lang="en-US" b="1" i="1">
                <a:solidFill>
                  <a:schemeClr val="dk1"/>
                </a:solidFill>
              </a:rPr>
              <a:t> </a:t>
            </a:r>
            <a:r>
              <a:rPr lang="en-US" b="1" i="1" err="1">
                <a:solidFill>
                  <a:schemeClr val="dk1"/>
                </a:solidFill>
              </a:rPr>
              <a:t>Melanura</a:t>
            </a:r>
            <a:r>
              <a:rPr lang="en-US" b="1" i="1">
                <a:solidFill>
                  <a:schemeClr val="dk1"/>
                </a:solidFill>
              </a:rPr>
              <a:t> </a:t>
            </a:r>
            <a:r>
              <a:rPr lang="en-US" b="1">
                <a:solidFill>
                  <a:schemeClr val="dk1"/>
                </a:solidFill>
              </a:rPr>
              <a:t>(transmission to/from birds) </a:t>
            </a:r>
          </a:p>
          <a:p>
            <a:pPr marL="457200" marR="0" lvl="0" indent="-317500" algn="l" defTabSz="914400" rtl="0" eaLnBrk="1" fontAlgn="auto" latinLnBrk="0" hangingPunct="1">
              <a:lnSpc>
                <a:spcPct val="115000"/>
              </a:lnSpc>
              <a:spcBef>
                <a:spcPts val="0"/>
              </a:spcBef>
              <a:spcAft>
                <a:spcPts val="0"/>
              </a:spcAft>
              <a:buClr>
                <a:schemeClr val="dk1"/>
              </a:buClr>
              <a:buSzPts val="1400"/>
              <a:buFont typeface="Arial"/>
              <a:buChar char="●"/>
              <a:tabLst/>
              <a:defRPr/>
            </a:pPr>
            <a:r>
              <a:rPr lang="en-US" sz="1100">
                <a:solidFill>
                  <a:schemeClr val="dk1"/>
                </a:solidFill>
              </a:rPr>
              <a:t>The </a:t>
            </a:r>
            <a:r>
              <a:rPr lang="en-US" sz="1100" err="1">
                <a:solidFill>
                  <a:schemeClr val="dk1"/>
                </a:solidFill>
              </a:rPr>
              <a:t>misquto</a:t>
            </a:r>
            <a:r>
              <a:rPr lang="en-US" sz="1100">
                <a:solidFill>
                  <a:schemeClr val="dk1"/>
                </a:solidFill>
              </a:rPr>
              <a:t> species in New England that carries WNV is </a:t>
            </a:r>
            <a:r>
              <a:rPr lang="en-US" sz="1100" i="1">
                <a:solidFill>
                  <a:schemeClr val="dk1"/>
                </a:solidFill>
              </a:rPr>
              <a:t>Culex </a:t>
            </a:r>
            <a:r>
              <a:rPr lang="en-US" sz="1100" i="1" err="1">
                <a:solidFill>
                  <a:schemeClr val="dk1"/>
                </a:solidFill>
              </a:rPr>
              <a:t>pipens</a:t>
            </a:r>
            <a:endParaRPr lang="en-US" b="1" i="1">
              <a:solidFill>
                <a:schemeClr val="dk1"/>
              </a:solidFill>
              <a:highlight>
                <a:srgbClr val="FFFFFF"/>
              </a:highlight>
            </a:endParaRPr>
          </a:p>
          <a:p>
            <a:pPr marL="457200" lvl="0" indent="-317500" algn="l" rtl="0">
              <a:lnSpc>
                <a:spcPct val="115000"/>
              </a:lnSpc>
              <a:spcBef>
                <a:spcPts val="0"/>
              </a:spcBef>
              <a:spcAft>
                <a:spcPts val="0"/>
              </a:spcAft>
              <a:buClr>
                <a:schemeClr val="dk1"/>
              </a:buClr>
              <a:buSzPts val="1400"/>
              <a:buChar char="●"/>
            </a:pPr>
            <a:r>
              <a:rPr lang="en-US" b="1" i="1">
                <a:solidFill>
                  <a:schemeClr val="dk1"/>
                </a:solidFill>
                <a:highlight>
                  <a:srgbClr val="FFFFFF"/>
                </a:highlight>
              </a:rPr>
              <a:t>Aedes, Culex</a:t>
            </a:r>
            <a:r>
              <a:rPr lang="en-US" b="1">
                <a:solidFill>
                  <a:schemeClr val="dk1"/>
                </a:solidFill>
                <a:highlight>
                  <a:srgbClr val="FFFFFF"/>
                </a:highlight>
              </a:rPr>
              <a:t>, and </a:t>
            </a:r>
            <a:r>
              <a:rPr lang="en-US" b="1" i="1" err="1">
                <a:solidFill>
                  <a:schemeClr val="dk1"/>
                </a:solidFill>
                <a:highlight>
                  <a:srgbClr val="FFFFFF"/>
                </a:highlight>
              </a:rPr>
              <a:t>Coquillettidia</a:t>
            </a:r>
            <a:r>
              <a:rPr lang="en-US" b="1" i="1">
                <a:solidFill>
                  <a:schemeClr val="dk1"/>
                </a:solidFill>
                <a:highlight>
                  <a:srgbClr val="FFFFFF"/>
                </a:highlight>
              </a:rPr>
              <a:t> </a:t>
            </a:r>
            <a:r>
              <a:rPr lang="en-US" b="1">
                <a:solidFill>
                  <a:schemeClr val="dk1"/>
                </a:solidFill>
                <a:highlight>
                  <a:srgbClr val="FFFFFF"/>
                </a:highlight>
              </a:rPr>
              <a:t>(direct bridge vector to humans/horses)</a:t>
            </a:r>
            <a:endParaRPr lang="en-US" b="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9356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5a3afc34c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5a3afc34c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u="sng">
                <a:solidFill>
                  <a:schemeClr val="dk1"/>
                </a:solidFill>
              </a:rPr>
              <a:t>Eastern Equine Encephalitis (EEE</a:t>
            </a:r>
            <a:r>
              <a:rPr lang="en-US" b="1">
                <a:solidFill>
                  <a:schemeClr val="dk1"/>
                </a:solidFill>
              </a:rPr>
              <a:t>)</a:t>
            </a:r>
          </a:p>
          <a:p>
            <a:pPr marL="0" lvl="0" indent="0" algn="l" rtl="0">
              <a:lnSpc>
                <a:spcPct val="115000"/>
              </a:lnSpc>
              <a:spcBef>
                <a:spcPts val="0"/>
              </a:spcBef>
              <a:spcAft>
                <a:spcPts val="0"/>
              </a:spcAft>
              <a:buNone/>
            </a:pPr>
            <a:endParaRPr lang="en-US" b="1">
              <a:solidFill>
                <a:schemeClr val="dk1"/>
              </a:solidFill>
            </a:endParaRPr>
          </a:p>
          <a:p>
            <a:pPr marL="457200" lvl="0" indent="-317500" algn="l" rtl="0">
              <a:lnSpc>
                <a:spcPct val="115000"/>
              </a:lnSpc>
              <a:spcBef>
                <a:spcPts val="0"/>
              </a:spcBef>
              <a:spcAft>
                <a:spcPts val="0"/>
              </a:spcAft>
              <a:buClr>
                <a:schemeClr val="dk1"/>
              </a:buClr>
              <a:buSzPts val="1400"/>
              <a:buChar char="●"/>
            </a:pPr>
            <a:r>
              <a:rPr lang="en-US" b="1">
                <a:solidFill>
                  <a:schemeClr val="dk1"/>
                </a:solidFill>
              </a:rPr>
              <a:t>Mostly in SE Mass and RI, (moving into Central MA)</a:t>
            </a:r>
          </a:p>
          <a:p>
            <a:pPr marL="457200" lvl="0" indent="-317500" algn="l" rtl="0">
              <a:lnSpc>
                <a:spcPct val="115000"/>
              </a:lnSpc>
              <a:spcBef>
                <a:spcPts val="0"/>
              </a:spcBef>
              <a:spcAft>
                <a:spcPts val="0"/>
              </a:spcAft>
              <a:buClr>
                <a:schemeClr val="dk1"/>
              </a:buClr>
              <a:buSzPts val="1400"/>
              <a:buChar char="●"/>
            </a:pPr>
            <a:r>
              <a:rPr lang="en-US" b="0" i="0">
                <a:solidFill>
                  <a:srgbClr val="202124"/>
                </a:solidFill>
                <a:effectLst/>
                <a:latin typeface="Google Sans"/>
              </a:rPr>
              <a:t>There were 12 human cases of EEE in Massachusetts in 2019 with six deaths and 5 human cases with one death in 2020. there have been no EEE case in MA this summer</a:t>
            </a:r>
            <a:endParaRPr lang="en-US" b="1">
              <a:solidFill>
                <a:schemeClr val="dk1"/>
              </a:solidFill>
            </a:endParaRPr>
          </a:p>
          <a:p>
            <a:pPr marL="457200" lvl="0" indent="-317500" algn="l" rtl="0">
              <a:lnSpc>
                <a:spcPct val="115000"/>
              </a:lnSpc>
              <a:spcBef>
                <a:spcPts val="0"/>
              </a:spcBef>
              <a:spcAft>
                <a:spcPts val="0"/>
              </a:spcAft>
              <a:buClr>
                <a:schemeClr val="dk1"/>
              </a:buClr>
              <a:buSzPts val="1400"/>
              <a:buChar char="●"/>
            </a:pPr>
            <a:r>
              <a:rPr lang="en-US" b="1">
                <a:solidFill>
                  <a:schemeClr val="dk1"/>
                </a:solidFill>
              </a:rPr>
              <a:t>30%+ mortality rate, 70% neurological damage</a:t>
            </a: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5a481ee9b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5a481ee9b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1">
                <a:solidFill>
                  <a:srgbClr val="333333"/>
                </a:solidFill>
                <a:effectLst/>
                <a:latin typeface="OpenSans"/>
              </a:rPr>
              <a:t>Aedes albopictus</a:t>
            </a:r>
            <a:r>
              <a:rPr lang="en-US" b="0" i="0">
                <a:solidFill>
                  <a:srgbClr val="333333"/>
                </a:solidFill>
                <a:effectLst/>
                <a:latin typeface="OpenSans"/>
              </a:rPr>
              <a:t>, also known as the Asian tiger mosquito is from Southeast Asia.  Human activity has allowed </a:t>
            </a:r>
            <a:r>
              <a:rPr lang="en-US" b="0" i="1">
                <a:solidFill>
                  <a:srgbClr val="333333"/>
                </a:solidFill>
                <a:effectLst/>
                <a:latin typeface="OpenSans"/>
              </a:rPr>
              <a:t>Ae. albopictus</a:t>
            </a:r>
            <a:r>
              <a:rPr lang="en-US" b="0" i="0">
                <a:solidFill>
                  <a:srgbClr val="333333"/>
                </a:solidFill>
                <a:effectLst/>
                <a:latin typeface="OpenSans"/>
              </a:rPr>
              <a:t> to expand its range throughout much of the world. </a:t>
            </a:r>
          </a:p>
          <a:p>
            <a:pPr marL="0" lvl="0" indent="0" algn="l" rtl="0">
              <a:spcBef>
                <a:spcPts val="0"/>
              </a:spcBef>
              <a:spcAft>
                <a:spcPts val="0"/>
              </a:spcAft>
              <a:buNone/>
            </a:pPr>
            <a:endParaRPr lang="en-US" b="0" i="0">
              <a:solidFill>
                <a:srgbClr val="333333"/>
              </a:solidFill>
              <a:effectLst/>
              <a:latin typeface="OpenSans"/>
            </a:endParaRPr>
          </a:p>
          <a:p>
            <a:pPr marL="0" lvl="0" indent="0" algn="l" rtl="0">
              <a:spcBef>
                <a:spcPts val="0"/>
              </a:spcBef>
              <a:spcAft>
                <a:spcPts val="0"/>
              </a:spcAft>
              <a:buNone/>
            </a:pPr>
            <a:r>
              <a:rPr lang="en-US" b="0" i="0">
                <a:solidFill>
                  <a:srgbClr val="333333"/>
                </a:solidFill>
                <a:effectLst/>
                <a:latin typeface="OpenSans"/>
              </a:rPr>
              <a:t>Currently, the Asian tiger mosquito is found in localized areas of Massachusetts. The Centers for Disease Control (CDC) predicts that the mosquito will expand its range into all of Massachusetts.</a:t>
            </a:r>
          </a:p>
          <a:p>
            <a:pPr marL="0" lvl="0" indent="0" algn="l" rtl="0">
              <a:spcBef>
                <a:spcPts val="0"/>
              </a:spcBef>
              <a:spcAft>
                <a:spcPts val="0"/>
              </a:spcAft>
              <a:buNone/>
            </a:pPr>
            <a:endParaRPr lang="en-US" b="0" i="0">
              <a:solidFill>
                <a:srgbClr val="333333"/>
              </a:solidFill>
              <a:effectLst/>
              <a:latin typeface="OpenSans"/>
            </a:endParaRPr>
          </a:p>
          <a:p>
            <a:pPr marL="0" lvl="0" indent="0" algn="l" rtl="0">
              <a:spcBef>
                <a:spcPts val="0"/>
              </a:spcBef>
              <a:spcAft>
                <a:spcPts val="0"/>
              </a:spcAft>
              <a:buNone/>
            </a:pPr>
            <a:r>
              <a:rPr lang="en-US" b="0" i="0">
                <a:solidFill>
                  <a:srgbClr val="333333"/>
                </a:solidFill>
                <a:effectLst/>
                <a:latin typeface="OpenSans"/>
              </a:rPr>
              <a:t>The Asian tiger mosquito is distinctive for several reasons.  The mosquito is a very aggressive human biter and is capable of transmitting many diseases.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5a481ee9b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5a481ee9b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55600" algn="l" rtl="0">
              <a:lnSpc>
                <a:spcPct val="95000"/>
              </a:lnSpc>
              <a:spcBef>
                <a:spcPts val="0"/>
              </a:spcBef>
              <a:spcAft>
                <a:spcPts val="0"/>
              </a:spcAft>
              <a:buClr>
                <a:schemeClr val="dk1"/>
              </a:buClr>
              <a:buSzPts val="2000"/>
              <a:buChar char="●"/>
            </a:pPr>
            <a:r>
              <a:rPr lang="en-US" sz="1100">
                <a:solidFill>
                  <a:schemeClr val="dk1"/>
                </a:solidFill>
              </a:rPr>
              <a:t>Was it reasonable to worry more about this insecticide applications than this new mosquito-borne virus in 2000?  </a:t>
            </a:r>
          </a:p>
          <a:p>
            <a:pPr marL="457200" lvl="0" indent="-355600" algn="l" rtl="0">
              <a:lnSpc>
                <a:spcPct val="95000"/>
              </a:lnSpc>
              <a:spcBef>
                <a:spcPts val="0"/>
              </a:spcBef>
              <a:spcAft>
                <a:spcPts val="0"/>
              </a:spcAft>
              <a:buClr>
                <a:schemeClr val="dk1"/>
              </a:buClr>
              <a:buSzPts val="2000"/>
              <a:buChar char="●"/>
            </a:pPr>
            <a:r>
              <a:rPr lang="en-US" sz="1100">
                <a:solidFill>
                  <a:schemeClr val="dk1"/>
                </a:solidFill>
              </a:rPr>
              <a:t>Why haven’t we sprayed for WNV from trucks since 2000?</a:t>
            </a: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a4fa3126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a4fa3126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87db8ba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87db8ba4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587db8ba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587db8ba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5a364716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5a364716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202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5a364716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5a364716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endParaRPr lang="en-US">
              <a:solidFill>
                <a:schemeClr val="dk1"/>
              </a:solidFill>
            </a:endParaRPr>
          </a:p>
        </p:txBody>
      </p:sp>
    </p:spTree>
    <p:extLst>
      <p:ext uri="{BB962C8B-B14F-4D97-AF65-F5344CB8AC3E}">
        <p14:creationId xmlns:p14="http://schemas.microsoft.com/office/powerpoint/2010/main" val="2191537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8fc57595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58fc57595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a:solidFill>
                  <a:schemeClr val="accent6">
                    <a:lumMod val="50000"/>
                  </a:schemeClr>
                </a:solidFill>
                <a:latin typeface="Tw Cen MT" panose="020B0602020104020603" pitchFamily="34" charset="0"/>
              </a:rPr>
              <a:t>Deer Ticks</a:t>
            </a:r>
          </a:p>
          <a:p>
            <a:pPr marL="457200" lvl="0" indent="-317500" algn="l" rtl="0">
              <a:spcBef>
                <a:spcPts val="1200"/>
              </a:spcBef>
              <a:spcAft>
                <a:spcPts val="0"/>
              </a:spcAft>
              <a:buClr>
                <a:schemeClr val="dk1"/>
              </a:buClr>
              <a:buSzPts val="1400"/>
              <a:buChar char="●"/>
            </a:pPr>
            <a:r>
              <a:rPr lang="en-US" sz="1100" b="1">
                <a:solidFill>
                  <a:schemeClr val="dk1"/>
                </a:solidFill>
                <a:latin typeface="Tw Cen MT" panose="020B0602020104020603" pitchFamily="34" charset="0"/>
              </a:rPr>
              <a:t>Shady, moist areas at ground level</a:t>
            </a:r>
          </a:p>
          <a:p>
            <a:pPr marL="457200" lvl="0" indent="-317500" algn="l" rtl="0">
              <a:spcBef>
                <a:spcPts val="0"/>
              </a:spcBef>
              <a:spcAft>
                <a:spcPts val="0"/>
              </a:spcAft>
              <a:buClr>
                <a:schemeClr val="dk1"/>
              </a:buClr>
              <a:buSzPts val="1400"/>
              <a:buChar char="●"/>
            </a:pPr>
            <a:r>
              <a:rPr lang="en-US" sz="1100">
                <a:solidFill>
                  <a:schemeClr val="dk1"/>
                </a:solidFill>
                <a:latin typeface="Tw Cen MT" panose="020B0602020104020603" pitchFamily="34" charset="0"/>
              </a:rPr>
              <a:t>Cling to tall grass, shrubs, “brushy” areas/wooded grasslands</a:t>
            </a:r>
          </a:p>
          <a:p>
            <a:pPr marL="457200" lvl="0" indent="-317500" algn="l" rtl="0">
              <a:spcBef>
                <a:spcPts val="0"/>
              </a:spcBef>
              <a:spcAft>
                <a:spcPts val="0"/>
              </a:spcAft>
              <a:buClr>
                <a:schemeClr val="dk1"/>
              </a:buClr>
              <a:buSzPts val="1400"/>
              <a:buChar char="●"/>
            </a:pPr>
            <a:r>
              <a:rPr lang="en-US" sz="1100">
                <a:solidFill>
                  <a:schemeClr val="dk1"/>
                </a:solidFill>
                <a:latin typeface="Tw Cen MT" panose="020B0602020104020603" pitchFamily="34" charset="0"/>
              </a:rPr>
              <a:t>Where deer go, ticks follow- even in cities</a:t>
            </a:r>
          </a:p>
          <a:p>
            <a:pPr marL="0" lvl="0" indent="0" algn="l" rtl="0">
              <a:spcBef>
                <a:spcPts val="0"/>
              </a:spcBef>
              <a:spcAft>
                <a:spcPts val="0"/>
              </a:spcAft>
              <a:buNone/>
            </a:pPr>
            <a:endParaRPr lang="en-US" sz="1100" b="1">
              <a:solidFill>
                <a:schemeClr val="accent2">
                  <a:lumMod val="50000"/>
                </a:schemeClr>
              </a:solidFill>
              <a:latin typeface="Tw Cen MT" panose="020B0602020104020603" pitchFamily="34" charset="0"/>
            </a:endParaRPr>
          </a:p>
          <a:p>
            <a:pPr marL="0" lvl="0" indent="0" algn="l" rtl="0">
              <a:spcBef>
                <a:spcPts val="0"/>
              </a:spcBef>
              <a:spcAft>
                <a:spcPts val="0"/>
              </a:spcAft>
              <a:buNone/>
            </a:pPr>
            <a:r>
              <a:rPr lang="en-US" sz="1100" b="1">
                <a:solidFill>
                  <a:schemeClr val="accent2">
                    <a:lumMod val="50000"/>
                  </a:schemeClr>
                </a:solidFill>
                <a:latin typeface="Tw Cen MT" panose="020B0602020104020603" pitchFamily="34" charset="0"/>
              </a:rPr>
              <a:t>Dog Ticks</a:t>
            </a:r>
            <a:endParaRPr lang="en-US" sz="1100">
              <a:solidFill>
                <a:schemeClr val="dk1"/>
              </a:solidFill>
              <a:latin typeface="Tw Cen MT" panose="020B0602020104020603" pitchFamily="34" charset="0"/>
            </a:endParaRPr>
          </a:p>
          <a:p>
            <a:pPr marL="457200" indent="-317500">
              <a:spcBef>
                <a:spcPts val="0"/>
              </a:spcBef>
              <a:buClr>
                <a:schemeClr val="dk1"/>
              </a:buClr>
              <a:buSzPts val="1400"/>
              <a:buFont typeface="Arial" panose="020B0604020202020204" pitchFamily="34" charset="0"/>
              <a:buChar char="●"/>
            </a:pPr>
            <a:r>
              <a:rPr lang="en-US" sz="1100">
                <a:solidFill>
                  <a:schemeClr val="dk1"/>
                </a:solidFill>
                <a:latin typeface="Tw Cen MT" panose="020B0602020104020603" pitchFamily="34" charset="0"/>
              </a:rPr>
              <a:t>Similar to deer ticks, common on overgrown trails or scrubland</a:t>
            </a:r>
          </a:p>
          <a:p>
            <a:pPr marL="457200" lvl="0" indent="-317500" algn="l" rtl="0">
              <a:spcBef>
                <a:spcPts val="0"/>
              </a:spcBef>
              <a:spcAft>
                <a:spcPts val="0"/>
              </a:spcAft>
              <a:buClr>
                <a:schemeClr val="dk1"/>
              </a:buClr>
              <a:buSzPts val="1400"/>
              <a:buChar char="●"/>
            </a:pPr>
            <a:r>
              <a:rPr lang="en-US" sz="1100">
                <a:solidFill>
                  <a:schemeClr val="dk1"/>
                </a:solidFill>
                <a:latin typeface="Tw Cen MT" panose="020B0602020104020603" pitchFamily="34" charset="0"/>
              </a:rPr>
              <a:t>Found in less tree-covered areas</a:t>
            </a:r>
          </a:p>
          <a:p>
            <a:pPr marL="0" lvl="0" indent="0" algn="l" rtl="0">
              <a:spcBef>
                <a:spcPts val="0"/>
              </a:spcBef>
              <a:spcAft>
                <a:spcPts val="0"/>
              </a:spcAft>
              <a:buNone/>
            </a:pPr>
            <a:endParaRPr/>
          </a:p>
        </p:txBody>
      </p:sp>
    </p:spTree>
    <p:extLst>
      <p:ext uri="{BB962C8B-B14F-4D97-AF65-F5344CB8AC3E}">
        <p14:creationId xmlns:p14="http://schemas.microsoft.com/office/powerpoint/2010/main" val="3085681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5a3647165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5a3647165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a3647165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5a3647165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5a3647165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5a3647165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a3647165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5a3647165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5a3647165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5a3647165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5a3647165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5a3647165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587db8ba4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587db8ba4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587db8ba4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587db8ba4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797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Next Steps: </a:t>
            </a:r>
          </a:p>
          <a:p>
            <a:r>
              <a:rPr lang="en-US"/>
              <a:t>Heat round table June 21</a:t>
            </a:r>
            <a:r>
              <a:rPr lang="en-US" baseline="30000"/>
              <a:t>st</a:t>
            </a:r>
            <a:r>
              <a:rPr lang="en-US"/>
              <a:t>, we’ll be presented with scenarios you might encounter as a C3 member and walk through what we would do in them.</a:t>
            </a:r>
          </a:p>
          <a:p>
            <a:r>
              <a:rPr lang="en-US"/>
              <a:t>Cambridge emergency prep folks did something similar last year.</a:t>
            </a:r>
          </a:p>
        </p:txBody>
      </p:sp>
      <p:sp>
        <p:nvSpPr>
          <p:cNvPr id="4" name="Slide Number Placeholder 3"/>
          <p:cNvSpPr>
            <a:spLocks noGrp="1"/>
          </p:cNvSpPr>
          <p:nvPr>
            <p:ph type="sldNum" sz="quarter" idx="5"/>
          </p:nvPr>
        </p:nvSpPr>
        <p:spPr/>
        <p:txBody>
          <a:bodyPr/>
          <a:lstStyle/>
          <a:p>
            <a:fld id="{A4F3FB4B-45CB-421E-B1DD-B5A9CDA38C85}" type="slidenum">
              <a:rPr lang="en-US" smtClean="0"/>
              <a:t>38</a:t>
            </a:fld>
            <a:endParaRPr lang="en-US"/>
          </a:p>
        </p:txBody>
      </p:sp>
    </p:spTree>
    <p:extLst>
      <p:ext uri="{BB962C8B-B14F-4D97-AF65-F5344CB8AC3E}">
        <p14:creationId xmlns:p14="http://schemas.microsoft.com/office/powerpoint/2010/main" val="205362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a:solidFill>
                  <a:schemeClr val="dk1"/>
                </a:solidFill>
              </a:rPr>
              <a:t>In practice, In MA we are usually talking about diseases transmitted via mosquitoes, ticks and fleas  </a:t>
            </a:r>
          </a:p>
          <a:p>
            <a:pPr marL="0" lvl="0" indent="0" algn="l" rtl="0">
              <a:lnSpc>
                <a:spcPct val="115000"/>
              </a:lnSpc>
              <a:spcBef>
                <a:spcPts val="0"/>
              </a:spcBef>
              <a:spcAft>
                <a:spcPts val="0"/>
              </a:spcAft>
              <a:buNone/>
            </a:pPr>
            <a:endParaRPr lang="en-US">
              <a:solidFill>
                <a:schemeClr val="dk1"/>
              </a:solidFil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
                <a:solidFill>
                  <a:schemeClr val="dk1"/>
                </a:solidFill>
              </a:rPr>
              <a:t>Spiders are not considered “vectors”, because they don’t transmit pathogens, only poisons</a:t>
            </a:r>
          </a:p>
          <a:p>
            <a:pPr marL="0" lvl="0" indent="0" algn="l" rtl="0">
              <a:lnSpc>
                <a:spcPct val="115000"/>
              </a:lnSpc>
              <a:spcBef>
                <a:spcPts val="0"/>
              </a:spcBef>
              <a:spcAft>
                <a:spcPts val="0"/>
              </a:spcAft>
              <a:buNone/>
            </a:pPr>
            <a:endParaRPr lang="en-US">
              <a:solidFill>
                <a:schemeClr val="dk1"/>
              </a:solidFill>
            </a:endParaRPr>
          </a:p>
        </p:txBody>
      </p:sp>
    </p:spTree>
    <p:extLst>
      <p:ext uri="{BB962C8B-B14F-4D97-AF65-F5344CB8AC3E}">
        <p14:creationId xmlns:p14="http://schemas.microsoft.com/office/powerpoint/2010/main" val="302099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 b="1">
                <a:solidFill>
                  <a:schemeClr val="dk1"/>
                </a:solidFill>
              </a:rPr>
              <a:t>VECTOR-BORNE DISEASES (VBD) </a:t>
            </a:r>
            <a:r>
              <a:rPr lang="en">
                <a:solidFill>
                  <a:schemeClr val="dk1"/>
                </a:solidFill>
              </a:rPr>
              <a:t>account for one-sixth (</a:t>
            </a:r>
            <a:r>
              <a:rPr lang="en" b="1">
                <a:solidFill>
                  <a:schemeClr val="dk1"/>
                </a:solidFill>
              </a:rPr>
              <a:t>1/6th</a:t>
            </a:r>
            <a:r>
              <a:rPr lang="en">
                <a:solidFill>
                  <a:schemeClr val="dk1"/>
                </a:solidFill>
              </a:rPr>
              <a:t>) of all cases of infectious disease globally</a:t>
            </a:r>
          </a:p>
          <a:p>
            <a:pPr marL="158750" indent="0">
              <a:buNone/>
            </a:pPr>
            <a:endParaRPr lang="en" b="1">
              <a:solidFill>
                <a:schemeClr val="dk1"/>
              </a:solidFill>
            </a:endParaRPr>
          </a:p>
          <a:p>
            <a:pPr marL="158750" indent="0">
              <a:buNone/>
            </a:pPr>
            <a:r>
              <a:rPr lang="en-US" b="1">
                <a:solidFill>
                  <a:schemeClr val="dk1"/>
                </a:solidFill>
              </a:rPr>
              <a:t>TICKS </a:t>
            </a:r>
            <a:r>
              <a:rPr lang="en-US">
                <a:solidFill>
                  <a:schemeClr val="dk1"/>
                </a:solidFill>
              </a:rPr>
              <a:t>Tick-borne Diseases Account for </a:t>
            </a:r>
            <a:r>
              <a:rPr lang="en-US" b="1">
                <a:solidFill>
                  <a:schemeClr val="dk1"/>
                </a:solidFill>
              </a:rPr>
              <a:t>77% of all VBD </a:t>
            </a:r>
            <a:r>
              <a:rPr lang="en-US">
                <a:solidFill>
                  <a:schemeClr val="dk1"/>
                </a:solidFill>
              </a:rPr>
              <a:t>in the US . Most important are </a:t>
            </a:r>
            <a:r>
              <a:rPr lang="en-US" b="1">
                <a:solidFill>
                  <a:schemeClr val="dk1"/>
                </a:solidFill>
              </a:rPr>
              <a:t>Lyme, Anaplasmosis, and Rocky Mountain Spotted Fever</a:t>
            </a:r>
            <a:endParaRPr lang="en-US">
              <a:solidFill>
                <a:schemeClr val="dk1"/>
              </a:solidFill>
            </a:endParaRPr>
          </a:p>
          <a:p>
            <a:pPr marL="457200" lvl="0" indent="-317500" algn="l" rtl="0">
              <a:lnSpc>
                <a:spcPct val="115000"/>
              </a:lnSpc>
              <a:spcBef>
                <a:spcPts val="0"/>
              </a:spcBef>
              <a:spcAft>
                <a:spcPts val="0"/>
              </a:spcAft>
              <a:buClr>
                <a:schemeClr val="dk1"/>
              </a:buClr>
              <a:buSzPts val="1400"/>
              <a:buChar char="●"/>
            </a:pPr>
            <a:r>
              <a:rPr lang="en-US" err="1">
                <a:solidFill>
                  <a:schemeClr val="dk1"/>
                </a:solidFill>
              </a:rPr>
              <a:t>Wewill</a:t>
            </a:r>
            <a:r>
              <a:rPr lang="en-US">
                <a:solidFill>
                  <a:schemeClr val="dk1"/>
                </a:solidFill>
              </a:rPr>
              <a:t> discuss tick-borne diseases and basic precautions later on.</a:t>
            </a:r>
          </a:p>
          <a:p>
            <a:pPr marL="158750" indent="0">
              <a:buNone/>
            </a:pPr>
            <a:endParaRPr lang="en-US"/>
          </a:p>
        </p:txBody>
      </p:sp>
    </p:spTree>
    <p:extLst>
      <p:ext uri="{BB962C8B-B14F-4D97-AF65-F5344CB8AC3E}">
        <p14:creationId xmlns:p14="http://schemas.microsoft.com/office/powerpoint/2010/main" val="357922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337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5a481ee9b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5a481ee9b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0" i="0">
                <a:solidFill>
                  <a:srgbClr val="333333"/>
                </a:solidFill>
                <a:effectLst/>
                <a:latin typeface="nyt-imperial"/>
              </a:rPr>
              <a:t>Worldwide each year, there are 100 million cases of dengue infections severe enough to cause symptoms, which may include fever, debilitating joint pain and internal bleeding. There are an estimated 10,000 deaths from dengue — also nicknamed breakbone fever — which is transmitted by Aedes mosquitoes that also spread </a:t>
            </a:r>
            <a:r>
              <a:rPr lang="en-US" b="0" i="0" u="sng">
                <a:solidFill>
                  <a:srgbClr val="326891"/>
                </a:solidFill>
                <a:effectLst/>
                <a:latin typeface="nyt-imperial"/>
                <a:hlinkClick r:id="rId3"/>
              </a:rPr>
              <a:t>Zika</a:t>
            </a:r>
            <a:r>
              <a:rPr lang="en-US" b="0" i="0">
                <a:solidFill>
                  <a:srgbClr val="333333"/>
                </a:solidFill>
                <a:effectLst/>
                <a:latin typeface="nyt-imperial"/>
              </a:rPr>
              <a:t> and chikungunya.</a:t>
            </a:r>
            <a:endParaRPr lang="en-US" b="1">
              <a:latin typeface="+mj-lt"/>
            </a:endParaRPr>
          </a:p>
          <a:p>
            <a:pPr marL="0" lvl="0" indent="0" algn="l" rtl="0">
              <a:lnSpc>
                <a:spcPct val="115000"/>
              </a:lnSpc>
              <a:spcBef>
                <a:spcPts val="0"/>
              </a:spcBef>
              <a:spcAft>
                <a:spcPts val="0"/>
              </a:spcAft>
              <a:buNone/>
            </a:pPr>
            <a:endParaRPr lang="en-US" b="0" i="0">
              <a:solidFill>
                <a:srgbClr val="333333"/>
              </a:solidFill>
              <a:effectLst/>
              <a:latin typeface="nyt-imperial"/>
            </a:endParaRPr>
          </a:p>
          <a:p>
            <a:pPr marL="0" lvl="0" indent="0" algn="l" rtl="0">
              <a:lnSpc>
                <a:spcPct val="115000"/>
              </a:lnSpc>
              <a:spcBef>
                <a:spcPts val="0"/>
              </a:spcBef>
              <a:spcAft>
                <a:spcPts val="0"/>
              </a:spcAft>
              <a:buNone/>
            </a:pPr>
            <a:r>
              <a:rPr lang="en-US" b="0" i="0">
                <a:solidFill>
                  <a:srgbClr val="333333"/>
                </a:solidFill>
                <a:effectLst/>
                <a:latin typeface="nyt-imperial"/>
              </a:rPr>
              <a:t>Research has found a likelihood for significant expansion of dengue in the southeastern United States, coastal areas of China and Japan, as well as to inland regions of Australia.</a:t>
            </a:r>
          </a:p>
          <a:p>
            <a:pPr marL="0" lvl="0" indent="0" algn="l" rtl="0">
              <a:lnSpc>
                <a:spcPct val="115000"/>
              </a:lnSpc>
              <a:spcBef>
                <a:spcPts val="0"/>
              </a:spcBef>
              <a:spcAft>
                <a:spcPts val="0"/>
              </a:spcAft>
              <a:buNone/>
            </a:pPr>
            <a:r>
              <a:rPr lang="en-US" b="0" i="0">
                <a:solidFill>
                  <a:srgbClr val="333333"/>
                </a:solidFill>
                <a:effectLst/>
                <a:latin typeface="nyt-imperial"/>
              </a:rPr>
              <a:t>Warming temperatures help expand dengue’s range because, in part, as it gets warmer mosquitoes can thrive in more places where they couldn’t previously. Warming temperatures also shorten the time it takes a mosquito to become a biting adult and accelerate the time between when a mosquito picks up a disease and is able to pass it on</a:t>
            </a:r>
          </a:p>
          <a:p>
            <a:pPr marL="0" lvl="0" indent="0" algn="l" rtl="0">
              <a:lnSpc>
                <a:spcPct val="115000"/>
              </a:lnSpc>
              <a:spcBef>
                <a:spcPts val="0"/>
              </a:spcBef>
              <a:spcAft>
                <a:spcPts val="0"/>
              </a:spcAft>
              <a:buNone/>
            </a:pPr>
            <a:endParaRPr lang="en-US" b="0" i="0">
              <a:solidFill>
                <a:srgbClr val="333333"/>
              </a:solidFill>
              <a:effectLst/>
              <a:latin typeface="nyt-imperial"/>
            </a:endParaRPr>
          </a:p>
          <a:p>
            <a:pPr marL="0" lvl="0" indent="0" algn="l" rtl="0">
              <a:lnSpc>
                <a:spcPct val="115000"/>
              </a:lnSpc>
              <a:spcBef>
                <a:spcPts val="0"/>
              </a:spcBef>
              <a:spcAft>
                <a:spcPts val="0"/>
              </a:spcAft>
              <a:buNone/>
            </a:pPr>
            <a:r>
              <a:rPr lang="en-US" b="0" i="0">
                <a:solidFill>
                  <a:srgbClr val="333333"/>
                </a:solidFill>
                <a:effectLst/>
                <a:latin typeface="nyt-imperial"/>
              </a:rPr>
              <a:t>Other Examples:</a:t>
            </a:r>
            <a:endParaRPr lang="en-US" b="1">
              <a:latin typeface="+mj-lt"/>
            </a:endParaRPr>
          </a:p>
          <a:p>
            <a:pPr marL="0" lvl="0" indent="0" algn="l" rtl="0">
              <a:lnSpc>
                <a:spcPct val="115000"/>
              </a:lnSpc>
              <a:spcBef>
                <a:spcPts val="0"/>
              </a:spcBef>
              <a:spcAft>
                <a:spcPts val="0"/>
              </a:spcAft>
              <a:buNone/>
            </a:pPr>
            <a:r>
              <a:rPr lang="en-US" b="1">
                <a:latin typeface="+mj-lt"/>
              </a:rPr>
              <a:t>2023 Malaria returns to Florida and Texas</a:t>
            </a:r>
            <a:endParaRPr lang="en-US">
              <a:latin typeface="+mj-lt"/>
            </a:endParaRPr>
          </a:p>
          <a:p>
            <a:pPr marL="457200" indent="-317500">
              <a:lnSpc>
                <a:spcPct val="115000"/>
              </a:lnSpc>
              <a:buSzPts val="1400"/>
              <a:buFont typeface="Arial"/>
              <a:buChar char="●"/>
            </a:pPr>
            <a:r>
              <a:rPr lang="en-US">
                <a:latin typeface="+mj-lt"/>
              </a:rPr>
              <a:t>2023 - First </a:t>
            </a:r>
            <a:r>
              <a:rPr lang="en-US" u="sng">
                <a:latin typeface="+mj-lt"/>
              </a:rPr>
              <a:t>locally acquired</a:t>
            </a:r>
            <a:r>
              <a:rPr lang="en-US">
                <a:latin typeface="+mj-lt"/>
              </a:rPr>
              <a:t> case of Maria in the UA in 20 </a:t>
            </a:r>
            <a:r>
              <a:rPr lang="en-US" err="1">
                <a:latin typeface="+mj-lt"/>
              </a:rPr>
              <a:t>yrs</a:t>
            </a:r>
            <a:r>
              <a:rPr lang="en-US">
                <a:latin typeface="+mj-lt"/>
              </a:rPr>
              <a:t> </a:t>
            </a:r>
          </a:p>
          <a:p>
            <a:pPr marL="457200" lvl="0" indent="-317500" algn="l" rtl="0">
              <a:lnSpc>
                <a:spcPct val="115000"/>
              </a:lnSpc>
              <a:spcBef>
                <a:spcPts val="0"/>
              </a:spcBef>
              <a:spcAft>
                <a:spcPts val="0"/>
              </a:spcAft>
              <a:buSzPts val="1400"/>
              <a:buChar char="●"/>
            </a:pPr>
            <a:r>
              <a:rPr lang="en-US">
                <a:latin typeface="+mj-lt"/>
              </a:rPr>
              <a:t>Increasing temperatures and increases in heavy rainfall have made new areas suitable for the species of mosquito that carries </a:t>
            </a:r>
            <a:r>
              <a:rPr lang="en-US" err="1">
                <a:latin typeface="+mj-lt"/>
              </a:rPr>
              <a:t>maleria</a:t>
            </a:r>
            <a:r>
              <a:rPr lang="en-US">
                <a:latin typeface="+mj-lt"/>
              </a:rPr>
              <a:t> (</a:t>
            </a:r>
            <a:r>
              <a:rPr lang="en-US" b="1" i="1">
                <a:latin typeface="+mj-lt"/>
              </a:rPr>
              <a:t>Anopheles </a:t>
            </a:r>
            <a:r>
              <a:rPr lang="en-US">
                <a:latin typeface="+mj-lt"/>
              </a:rPr>
              <a:t>mosquito)</a:t>
            </a:r>
            <a:endParaRPr lang="en-US" b="1">
              <a:latin typeface="+mj-lt"/>
            </a:endParaRPr>
          </a:p>
          <a:p>
            <a:pPr marL="0" lvl="0" indent="0" algn="l" rtl="0">
              <a:lnSpc>
                <a:spcPct val="115000"/>
              </a:lnSpc>
              <a:spcBef>
                <a:spcPts val="0"/>
              </a:spcBef>
              <a:spcAft>
                <a:spcPts val="0"/>
              </a:spcAft>
              <a:buNone/>
            </a:pPr>
            <a:r>
              <a:rPr lang="en-US" b="1">
                <a:latin typeface="+mj-lt"/>
              </a:rPr>
              <a:t>1999: West Nile virus </a:t>
            </a:r>
            <a:r>
              <a:rPr lang="en-US">
                <a:latin typeface="+mj-lt"/>
              </a:rPr>
              <a:t>(NYC, NE, national)</a:t>
            </a:r>
            <a:endParaRPr lang="en-US" sz="400" b="1">
              <a:latin typeface="+mj-lt"/>
            </a:endParaRPr>
          </a:p>
          <a:p>
            <a:pPr marL="0" lvl="0" indent="0" algn="l" rtl="0">
              <a:lnSpc>
                <a:spcPct val="115000"/>
              </a:lnSpc>
              <a:spcBef>
                <a:spcPts val="0"/>
              </a:spcBef>
              <a:spcAft>
                <a:spcPts val="0"/>
              </a:spcAft>
              <a:buNone/>
            </a:pPr>
            <a:r>
              <a:rPr lang="en-US" b="1">
                <a:latin typeface="+mj-lt"/>
              </a:rPr>
              <a:t>2014: Chikungunya virus first in US</a:t>
            </a:r>
            <a:endParaRPr lang="en-US" sz="400" b="1">
              <a:latin typeface="+mj-lt"/>
            </a:endParaRPr>
          </a:p>
          <a:p>
            <a:pPr marL="0" lvl="0" indent="0" algn="l" rtl="0">
              <a:lnSpc>
                <a:spcPct val="115000"/>
              </a:lnSpc>
              <a:spcBef>
                <a:spcPts val="0"/>
              </a:spcBef>
              <a:spcAft>
                <a:spcPts val="0"/>
              </a:spcAft>
              <a:buNone/>
            </a:pPr>
            <a:r>
              <a:rPr lang="en-US" b="1">
                <a:latin typeface="+mj-lt"/>
              </a:rPr>
              <a:t>2016-17: Zika virus first in US</a:t>
            </a: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a3afc34c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a3afc34c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solidFill>
                  <a:schemeClr val="dk1"/>
                </a:solidFill>
              </a:rPr>
              <a:t>Before mosquitos, fleas carrying plague and protozoal disease (malaria, sleeping sickness) dominated.</a:t>
            </a:r>
            <a:r>
              <a:rPr lang="en-US">
                <a:solidFill>
                  <a:schemeClr val="dk1"/>
                </a:solidFill>
              </a:rPr>
              <a:t> </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solidFill>
                  <a:schemeClr val="dk1"/>
                </a:solidFill>
              </a:rPr>
              <a:t>We have much better surveillance for mosquitoes than ticks</a:t>
            </a: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a481ee9b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5a481ee9b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17500" algn="l" defTabSz="914400" rtl="0" eaLnBrk="1" fontAlgn="auto" latinLnBrk="0" hangingPunct="1">
              <a:lnSpc>
                <a:spcPct val="115000"/>
              </a:lnSpc>
              <a:spcBef>
                <a:spcPts val="0"/>
              </a:spcBef>
              <a:spcAft>
                <a:spcPts val="0"/>
              </a:spcAft>
              <a:buClr>
                <a:schemeClr val="dk1"/>
              </a:buClr>
              <a:buSzPts val="1400"/>
              <a:buFont typeface="Arial"/>
              <a:buChar char="●"/>
              <a:tabLst/>
              <a:defRPr/>
            </a:pPr>
            <a:r>
              <a:rPr lang="en" sz="1100">
                <a:solidFill>
                  <a:schemeClr val="dk1"/>
                </a:solidFill>
              </a:rPr>
              <a:t>WNV transmits between birds, people and horses</a:t>
            </a:r>
          </a:p>
          <a:p>
            <a:pPr marL="457200" lvl="0" indent="-323850" algn="l" rtl="0">
              <a:lnSpc>
                <a:spcPct val="95000"/>
              </a:lnSpc>
              <a:spcBef>
                <a:spcPts val="0"/>
              </a:spcBef>
              <a:spcAft>
                <a:spcPts val="0"/>
              </a:spcAft>
              <a:buClr>
                <a:schemeClr val="dk1"/>
              </a:buClr>
              <a:buSzPts val="1500"/>
              <a:buChar char="●"/>
            </a:pPr>
            <a:r>
              <a:rPr lang="en-US" sz="1100">
                <a:solidFill>
                  <a:schemeClr val="dk1"/>
                </a:solidFill>
              </a:rPr>
              <a:t>The </a:t>
            </a:r>
            <a:r>
              <a:rPr lang="en-US" sz="1100" err="1">
                <a:solidFill>
                  <a:schemeClr val="dk1"/>
                </a:solidFill>
              </a:rPr>
              <a:t>misquto</a:t>
            </a:r>
            <a:r>
              <a:rPr lang="en-US" sz="1100">
                <a:solidFill>
                  <a:schemeClr val="dk1"/>
                </a:solidFill>
              </a:rPr>
              <a:t> species in New England that carries WNV is </a:t>
            </a:r>
            <a:r>
              <a:rPr lang="en-US" sz="1100" i="1">
                <a:solidFill>
                  <a:schemeClr val="dk1"/>
                </a:solidFill>
              </a:rPr>
              <a:t>Culex </a:t>
            </a:r>
            <a:r>
              <a:rPr lang="en-US" sz="1100" i="1" err="1">
                <a:solidFill>
                  <a:schemeClr val="dk1"/>
                </a:solidFill>
              </a:rPr>
              <a:t>pipens</a:t>
            </a:r>
            <a:r>
              <a:rPr lang="en-US" sz="1100" i="1">
                <a:solidFill>
                  <a:schemeClr val="dk1"/>
                </a:solidFill>
              </a:rPr>
              <a:t> </a:t>
            </a:r>
          </a:p>
          <a:p>
            <a:pPr marL="457200" lvl="0" indent="-323850" algn="l" rtl="0">
              <a:lnSpc>
                <a:spcPct val="95000"/>
              </a:lnSpc>
              <a:spcBef>
                <a:spcPts val="0"/>
              </a:spcBef>
              <a:spcAft>
                <a:spcPts val="0"/>
              </a:spcAft>
              <a:buClr>
                <a:schemeClr val="dk1"/>
              </a:buClr>
              <a:buSzPts val="1500"/>
              <a:buChar char="●"/>
            </a:pPr>
            <a:r>
              <a:rPr lang="en-US" sz="1100">
                <a:solidFill>
                  <a:schemeClr val="dk1"/>
                </a:solidFill>
              </a:rPr>
              <a:t>Most cases are now in Midwest and West of US, but New England has bad years too</a:t>
            </a:r>
            <a:endParaRPr lang="en-US" sz="1100"/>
          </a:p>
          <a:p>
            <a:pPr marL="139700" lvl="0" indent="0" algn="l" rtl="0">
              <a:lnSpc>
                <a:spcPct val="115000"/>
              </a:lnSpc>
              <a:spcBef>
                <a:spcPts val="0"/>
              </a:spcBef>
              <a:spcAft>
                <a:spcPts val="0"/>
              </a:spcAft>
              <a:buClr>
                <a:schemeClr val="dk1"/>
              </a:buClr>
              <a:buSzPts val="1400"/>
              <a:buNone/>
            </a:pPr>
            <a:endParaRPr lang="en-US"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5a3afc34c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5a3afc34c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US" sz="1100" b="1">
                <a:solidFill>
                  <a:schemeClr val="dk1"/>
                </a:solidFill>
              </a:rPr>
              <a:t>US mortality rate from WNV is estimated to be 1% and higher in older residents</a:t>
            </a:r>
            <a:endParaRPr lang="en-US" sz="900" b="1">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100" b="1">
                <a:solidFill>
                  <a:schemeClr val="dk1"/>
                </a:solidFill>
              </a:rPr>
              <a:t>1 in 5 infected get fever and other neurologic symptoms</a:t>
            </a:r>
          </a:p>
          <a:p>
            <a:pPr marL="457200" lvl="0" indent="0" algn="l" rtl="0">
              <a:lnSpc>
                <a:spcPct val="115000"/>
              </a:lnSpc>
              <a:spcBef>
                <a:spcPts val="0"/>
              </a:spcBef>
              <a:spcAft>
                <a:spcPts val="0"/>
              </a:spcAft>
              <a:buNone/>
            </a:pPr>
            <a:endParaRPr lang="en-US" sz="900" b="1">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100" b="1">
                <a:solidFill>
                  <a:schemeClr val="dk1"/>
                </a:solidFill>
              </a:rPr>
              <a:t>Initial response in 2000 caused high anxiety </a:t>
            </a:r>
          </a:p>
          <a:p>
            <a:pPr marL="457200" lvl="0" indent="-317500" algn="l" rtl="0">
              <a:lnSpc>
                <a:spcPct val="115000"/>
              </a:lnSpc>
              <a:spcBef>
                <a:spcPts val="0"/>
              </a:spcBef>
              <a:spcAft>
                <a:spcPts val="0"/>
              </a:spcAft>
              <a:buClr>
                <a:schemeClr val="dk1"/>
              </a:buClr>
              <a:buSzPts val="1400"/>
              <a:buChar char="●"/>
            </a:pPr>
            <a:r>
              <a:rPr lang="en-US" sz="1100" b="1">
                <a:solidFill>
                  <a:schemeClr val="dk1"/>
                </a:solidFill>
              </a:rPr>
              <a:t>CDC didn’t offer clear guidance, data was slow</a:t>
            </a:r>
          </a:p>
          <a:p>
            <a:pPr marL="457200" lvl="0" indent="-317500" algn="l" rtl="0">
              <a:lnSpc>
                <a:spcPct val="115000"/>
              </a:lnSpc>
              <a:spcBef>
                <a:spcPts val="0"/>
              </a:spcBef>
              <a:spcAft>
                <a:spcPts val="0"/>
              </a:spcAft>
              <a:buClr>
                <a:schemeClr val="dk1"/>
              </a:buClr>
              <a:buSzPts val="1400"/>
              <a:buChar char="●"/>
            </a:pPr>
            <a:r>
              <a:rPr lang="en-US" sz="1100" b="1">
                <a:solidFill>
                  <a:schemeClr val="dk1"/>
                </a:solidFill>
              </a:rPr>
              <a:t>Many feared truck spray </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628650" y="273844"/>
            <a:ext cx="7886700" cy="994172"/>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9074888" y="0"/>
            <a:ext cx="69111" cy="51435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470490" cy="51435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4" name="Isosceles Triangle 3">
            <a:extLst>
              <a:ext uri="{FF2B5EF4-FFF2-40B4-BE49-F238E27FC236}">
                <a16:creationId xmlns:a16="http://schemas.microsoft.com/office/drawing/2014/main" id="{1E544772-DD22-764A-4E64-A4CA52F4729E}"/>
              </a:ext>
            </a:extLst>
          </p:cNvPr>
          <p:cNvSpPr/>
          <p:nvPr userDrawn="1"/>
        </p:nvSpPr>
        <p:spPr>
          <a:xfrm rot="5400000">
            <a:off x="70223" y="464837"/>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Isosceles Triangle 6">
            <a:extLst>
              <a:ext uri="{FF2B5EF4-FFF2-40B4-BE49-F238E27FC236}">
                <a16:creationId xmlns:a16="http://schemas.microsoft.com/office/drawing/2014/main" id="{C833378E-238E-C036-187D-FD7B8F35F93E}"/>
              </a:ext>
            </a:extLst>
          </p:cNvPr>
          <p:cNvSpPr/>
          <p:nvPr userDrawn="1"/>
        </p:nvSpPr>
        <p:spPr>
          <a:xfrm rot="5400000">
            <a:off x="651321" y="537730"/>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3002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E4F8D3-D2AD-4100-D831-9F2E2C685A68}"/>
              </a:ext>
            </a:extLst>
          </p:cNvPr>
          <p:cNvSpPr/>
          <p:nvPr userDrawn="1"/>
        </p:nvSpPr>
        <p:spPr>
          <a:xfrm flipH="1">
            <a:off x="1578935" y="0"/>
            <a:ext cx="7565063" cy="51435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solidFill>
                <a:srgbClr val="0072B9"/>
              </a:solidFill>
            </a:endParaRPr>
          </a:p>
        </p:txBody>
      </p:sp>
      <p:sp>
        <p:nvSpPr>
          <p:cNvPr id="2" name="Title 1">
            <a:extLst>
              <a:ext uri="{FF2B5EF4-FFF2-40B4-BE49-F238E27FC236}">
                <a16:creationId xmlns:a16="http://schemas.microsoft.com/office/drawing/2014/main" id="{06EAD5EC-0478-F8E2-0E48-BE0C1E111B59}"/>
              </a:ext>
            </a:extLst>
          </p:cNvPr>
          <p:cNvSpPr>
            <a:spLocks noGrp="1"/>
          </p:cNvSpPr>
          <p:nvPr>
            <p:ph type="ctrTitle"/>
          </p:nvPr>
        </p:nvSpPr>
        <p:spPr>
          <a:xfrm>
            <a:off x="2177016" y="841772"/>
            <a:ext cx="65151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32233A-AA67-22E1-3EBB-1AFF84739440}"/>
              </a:ext>
            </a:extLst>
          </p:cNvPr>
          <p:cNvSpPr>
            <a:spLocks noGrp="1"/>
          </p:cNvSpPr>
          <p:nvPr>
            <p:ph type="subTitle" idx="1"/>
          </p:nvPr>
        </p:nvSpPr>
        <p:spPr>
          <a:xfrm>
            <a:off x="2177016" y="2701528"/>
            <a:ext cx="6515099" cy="1241822"/>
          </a:xfrm>
        </p:spPr>
        <p:txBody>
          <a:bodyPr/>
          <a:lstStyle>
            <a:lvl1pPr marL="0" indent="0" algn="ctr">
              <a:buNone/>
              <a:defRPr sz="18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descr="A blue and black logo&#10;&#10;Description automatically generated with low confidence">
            <a:extLst>
              <a:ext uri="{FF2B5EF4-FFF2-40B4-BE49-F238E27FC236}">
                <a16:creationId xmlns:a16="http://schemas.microsoft.com/office/drawing/2014/main" id="{CC9BE1DC-8B11-026C-8442-D3595BC42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603" y="4206031"/>
            <a:ext cx="2271713" cy="1135856"/>
          </a:xfrm>
          <a:prstGeom prst="rect">
            <a:avLst/>
          </a:prstGeom>
        </p:spPr>
      </p:pic>
      <p:pic>
        <p:nvPicPr>
          <p:cNvPr id="17" name="Picture 16" descr="A black and white logo with a map&#10;&#10;Description automatically generated with low confidence">
            <a:extLst>
              <a:ext uri="{FF2B5EF4-FFF2-40B4-BE49-F238E27FC236}">
                <a16:creationId xmlns:a16="http://schemas.microsoft.com/office/drawing/2014/main" id="{528E610B-D515-D041-D030-FD098B376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020" y="4495360"/>
            <a:ext cx="1013086" cy="557197"/>
          </a:xfrm>
          <a:prstGeom prst="rect">
            <a:avLst/>
          </a:prstGeom>
        </p:spPr>
      </p:pic>
      <p:sp>
        <p:nvSpPr>
          <p:cNvPr id="21" name="Isosceles Triangle 20">
            <a:extLst>
              <a:ext uri="{FF2B5EF4-FFF2-40B4-BE49-F238E27FC236}">
                <a16:creationId xmlns:a16="http://schemas.microsoft.com/office/drawing/2014/main" id="{C40143ED-B00E-1F1C-CB9E-485A79E1CBE9}"/>
              </a:ext>
            </a:extLst>
          </p:cNvPr>
          <p:cNvSpPr/>
          <p:nvPr userDrawn="1"/>
        </p:nvSpPr>
        <p:spPr>
          <a:xfrm rot="5400000">
            <a:off x="1228048" y="1431029"/>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Isosceles Triangle 21">
            <a:extLst>
              <a:ext uri="{FF2B5EF4-FFF2-40B4-BE49-F238E27FC236}">
                <a16:creationId xmlns:a16="http://schemas.microsoft.com/office/drawing/2014/main" id="{44831B7D-749F-9DB5-60A8-55BCA5BEE08D}"/>
              </a:ext>
            </a:extLst>
          </p:cNvPr>
          <p:cNvSpPr/>
          <p:nvPr userDrawn="1"/>
        </p:nvSpPr>
        <p:spPr>
          <a:xfrm rot="5400000">
            <a:off x="1885717" y="1503923"/>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9107444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0A46D-4B5D-C58D-7418-482406A18D12}"/>
              </a:ext>
            </a:extLst>
          </p:cNvPr>
          <p:cNvSpPr/>
          <p:nvPr userDrawn="1"/>
        </p:nvSpPr>
        <p:spPr>
          <a:xfrm flipH="1">
            <a:off x="628646" y="215310"/>
            <a:ext cx="7042744" cy="4417413"/>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hasCustomPrompt="1"/>
          </p:nvPr>
        </p:nvSpPr>
        <p:spPr>
          <a:xfrm>
            <a:off x="628650" y="273844"/>
            <a:ext cx="7042740" cy="994172"/>
          </a:xfrm>
          <a:prstGeom prst="rect">
            <a:avLst/>
          </a:prstGeom>
        </p:spPr>
        <p:txBody>
          <a:bodyPr/>
          <a:lstStyle>
            <a:lvl1pPr algn="ctr">
              <a:defRPr b="1">
                <a:solidFill>
                  <a:schemeClr val="tx1"/>
                </a:solidFill>
              </a:defRPr>
            </a:lvl1pPr>
          </a:lstStyle>
          <a:p>
            <a:r>
              <a:rPr lang="en-US"/>
              <a:t>Agenda</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a:xfrm>
            <a:off x="1232861" y="1369219"/>
            <a:ext cx="6271067" cy="3263504"/>
          </a:xfrm>
        </p:spPr>
        <p:txBody>
          <a:bodyPr/>
          <a:lstStyle>
            <a:lvl1pPr marL="171450" indent="-171450">
              <a:buClr>
                <a:schemeClr val="accent4"/>
              </a:buClr>
              <a:buSzPct val="115000"/>
              <a:buFont typeface="Wingdings" panose="05000000000000000000" pitchFamily="2" charset="2"/>
              <a:buChar char="§"/>
              <a:defRPr/>
            </a:lvl1pPr>
            <a:lvl2pPr marL="514350" indent="-171450">
              <a:buClr>
                <a:schemeClr val="accent4"/>
              </a:buClr>
              <a:buSzPct val="115000"/>
              <a:buFont typeface="Wingdings" panose="05000000000000000000" pitchFamily="2" charset="2"/>
              <a:buChar char="§"/>
              <a:defRPr/>
            </a:lvl2pPr>
            <a:lvl3pPr marL="857250" indent="-171450">
              <a:buClr>
                <a:schemeClr val="accent4"/>
              </a:buClr>
              <a:buSzPct val="115000"/>
              <a:buFont typeface="Wingdings" panose="05000000000000000000" pitchFamily="2" charset="2"/>
              <a:buChar char="§"/>
              <a:defRPr/>
            </a:lvl3pPr>
            <a:lvl4pPr marL="1200150" indent="-171450">
              <a:buClr>
                <a:schemeClr val="accent4"/>
              </a:buClr>
              <a:buSzPct val="115000"/>
              <a:buFont typeface="Wingdings" panose="05000000000000000000" pitchFamily="2" charset="2"/>
              <a:buChar char="§"/>
              <a:defRPr/>
            </a:lvl4pPr>
            <a:lvl5pPr marL="1543050" indent="-171450">
              <a:buClr>
                <a:schemeClr val="accent4"/>
              </a:buClr>
              <a:buSzPct val="115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5" name="Isosceles Triangle 14">
            <a:extLst>
              <a:ext uri="{FF2B5EF4-FFF2-40B4-BE49-F238E27FC236}">
                <a16:creationId xmlns:a16="http://schemas.microsoft.com/office/drawing/2014/main" id="{0CEEEA70-DF71-F48C-30F1-808F096261AD}"/>
              </a:ext>
            </a:extLst>
          </p:cNvPr>
          <p:cNvSpPr/>
          <p:nvPr userDrawn="1"/>
        </p:nvSpPr>
        <p:spPr>
          <a:xfrm rot="5400000">
            <a:off x="70223" y="464837"/>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Isosceles Triangle 15">
            <a:extLst>
              <a:ext uri="{FF2B5EF4-FFF2-40B4-BE49-F238E27FC236}">
                <a16:creationId xmlns:a16="http://schemas.microsoft.com/office/drawing/2014/main" id="{8CA9A759-1B5C-FF3F-CB26-83791F6850E2}"/>
              </a:ext>
            </a:extLst>
          </p:cNvPr>
          <p:cNvSpPr/>
          <p:nvPr userDrawn="1"/>
        </p:nvSpPr>
        <p:spPr>
          <a:xfrm rot="5400000">
            <a:off x="651321" y="537730"/>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469408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2E2D-1D5A-D7DD-562D-909B2A70077C}"/>
              </a:ext>
            </a:extLst>
          </p:cNvPr>
          <p:cNvSpPr/>
          <p:nvPr userDrawn="1"/>
        </p:nvSpPr>
        <p:spPr>
          <a:xfrm>
            <a:off x="-1" y="0"/>
            <a:ext cx="9144001" cy="126801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39FCEC5-595E-10A2-6444-132ACB2B27F7}"/>
              </a:ext>
            </a:extLst>
          </p:cNvPr>
          <p:cNvSpPr/>
          <p:nvPr userDrawn="1"/>
        </p:nvSpPr>
        <p:spPr>
          <a:xfrm>
            <a:off x="2" y="0"/>
            <a:ext cx="470490" cy="51435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628650" y="273844"/>
            <a:ext cx="7886700" cy="994172"/>
          </a:xfrm>
          <a:prstGeom prst="rect">
            <a:avLst/>
          </a:prstGeom>
        </p:spPr>
        <p:txBody>
          <a:bodyPr/>
          <a:lstStyle>
            <a:lvl1pPr algn="ct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7" name="Rectangle 6">
            <a:extLst>
              <a:ext uri="{FF2B5EF4-FFF2-40B4-BE49-F238E27FC236}">
                <a16:creationId xmlns:a16="http://schemas.microsoft.com/office/drawing/2014/main" id="{24C39A21-307D-03D5-2F28-A579D9FA6B80}"/>
              </a:ext>
            </a:extLst>
          </p:cNvPr>
          <p:cNvSpPr/>
          <p:nvPr userDrawn="1"/>
        </p:nvSpPr>
        <p:spPr>
          <a:xfrm>
            <a:off x="9074887" y="0"/>
            <a:ext cx="69113" cy="51435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Tree>
    <p:extLst>
      <p:ext uri="{BB962C8B-B14F-4D97-AF65-F5344CB8AC3E}">
        <p14:creationId xmlns:p14="http://schemas.microsoft.com/office/powerpoint/2010/main" val="2408954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628650" y="273844"/>
            <a:ext cx="7886700" cy="994172"/>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9074888" y="0"/>
            <a:ext cx="69111" cy="51435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470490" cy="51435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9" name="Isosceles Triangle 8">
            <a:extLst>
              <a:ext uri="{FF2B5EF4-FFF2-40B4-BE49-F238E27FC236}">
                <a16:creationId xmlns:a16="http://schemas.microsoft.com/office/drawing/2014/main" id="{1AB8E6E2-FB15-9348-9FFA-940C383C874B}"/>
              </a:ext>
            </a:extLst>
          </p:cNvPr>
          <p:cNvSpPr/>
          <p:nvPr userDrawn="1"/>
        </p:nvSpPr>
        <p:spPr>
          <a:xfrm rot="5400000">
            <a:off x="70223" y="464837"/>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Isosceles Triangle 12">
            <a:extLst>
              <a:ext uri="{FF2B5EF4-FFF2-40B4-BE49-F238E27FC236}">
                <a16:creationId xmlns:a16="http://schemas.microsoft.com/office/drawing/2014/main" id="{AEFC201A-B5AF-8EC0-8059-CC4B91C2D4C6}"/>
              </a:ext>
            </a:extLst>
          </p:cNvPr>
          <p:cNvSpPr/>
          <p:nvPr userDrawn="1"/>
        </p:nvSpPr>
        <p:spPr>
          <a:xfrm rot="5400000">
            <a:off x="651321" y="537730"/>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7107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628650" y="273844"/>
            <a:ext cx="7886700" cy="994172"/>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9074888" y="0"/>
            <a:ext cx="69111" cy="51435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470490" cy="51435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4" name="Isosceles Triangle 3">
            <a:extLst>
              <a:ext uri="{FF2B5EF4-FFF2-40B4-BE49-F238E27FC236}">
                <a16:creationId xmlns:a16="http://schemas.microsoft.com/office/drawing/2014/main" id="{99EBE4E1-5C5A-1BAC-1005-E11F624A83A6}"/>
              </a:ext>
            </a:extLst>
          </p:cNvPr>
          <p:cNvSpPr/>
          <p:nvPr userDrawn="1"/>
        </p:nvSpPr>
        <p:spPr>
          <a:xfrm rot="5400000">
            <a:off x="70223" y="464837"/>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Isosceles Triangle 6">
            <a:extLst>
              <a:ext uri="{FF2B5EF4-FFF2-40B4-BE49-F238E27FC236}">
                <a16:creationId xmlns:a16="http://schemas.microsoft.com/office/drawing/2014/main" id="{4F33183B-C7BD-13DA-DA4C-28A9B97751F7}"/>
              </a:ext>
            </a:extLst>
          </p:cNvPr>
          <p:cNvSpPr/>
          <p:nvPr userDrawn="1"/>
        </p:nvSpPr>
        <p:spPr>
          <a:xfrm rot="5400000">
            <a:off x="651321" y="537730"/>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74850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628650" y="273844"/>
            <a:ext cx="7886700" cy="994172"/>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9074888" y="0"/>
            <a:ext cx="69111" cy="51435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470490" cy="51435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6"/>
              </a:solidFill>
            </a:endParaRPr>
          </a:p>
        </p:txBody>
      </p:sp>
      <p:sp>
        <p:nvSpPr>
          <p:cNvPr id="4" name="Isosceles Triangle 3">
            <a:extLst>
              <a:ext uri="{FF2B5EF4-FFF2-40B4-BE49-F238E27FC236}">
                <a16:creationId xmlns:a16="http://schemas.microsoft.com/office/drawing/2014/main" id="{1E544772-DD22-764A-4E64-A4CA52F4729E}"/>
              </a:ext>
            </a:extLst>
          </p:cNvPr>
          <p:cNvSpPr/>
          <p:nvPr userDrawn="1"/>
        </p:nvSpPr>
        <p:spPr>
          <a:xfrm rot="5400000">
            <a:off x="70223" y="464837"/>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Isosceles Triangle 6">
            <a:extLst>
              <a:ext uri="{FF2B5EF4-FFF2-40B4-BE49-F238E27FC236}">
                <a16:creationId xmlns:a16="http://schemas.microsoft.com/office/drawing/2014/main" id="{C833378E-238E-C036-187D-FD7B8F35F93E}"/>
              </a:ext>
            </a:extLst>
          </p:cNvPr>
          <p:cNvSpPr/>
          <p:nvPr userDrawn="1"/>
        </p:nvSpPr>
        <p:spPr>
          <a:xfrm rot="5400000">
            <a:off x="651321" y="537730"/>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62488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9385CA-1942-69A1-2A55-E193FBB93F6C}"/>
              </a:ext>
            </a:extLst>
          </p:cNvPr>
          <p:cNvSpPr/>
          <p:nvPr userDrawn="1"/>
        </p:nvSpPr>
        <p:spPr>
          <a:xfrm>
            <a:off x="0" y="4567237"/>
            <a:ext cx="9144000" cy="576263"/>
          </a:xfrm>
          <a:prstGeom prst="rect">
            <a:avLst/>
          </a:prstGeom>
          <a:solidFill>
            <a:srgbClr val="007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0F06AD0C-375B-6596-1F37-F32808A1E236}"/>
              </a:ext>
            </a:extLst>
          </p:cNvPr>
          <p:cNvSpPr>
            <a:spLocks noGrp="1"/>
          </p:cNvSpPr>
          <p:nvPr>
            <p:ph type="title"/>
          </p:nvPr>
        </p:nvSpPr>
        <p:spPr>
          <a:xfrm>
            <a:off x="623888" y="1282304"/>
            <a:ext cx="7886700" cy="2139553"/>
          </a:xfrm>
          <a:prstGeom prst="rect">
            <a:avLst/>
          </a:prstGeom>
        </p:spPr>
        <p:txBody>
          <a:bodyPr anchor="b"/>
          <a:lstStyle>
            <a:lvl1pPr algn="ctr">
              <a:defRPr sz="4500"/>
            </a:lvl1pPr>
          </a:lstStyle>
          <a:p>
            <a:r>
              <a:rPr lang="en-US"/>
              <a:t>Click to edit Master title style</a:t>
            </a:r>
          </a:p>
        </p:txBody>
      </p:sp>
      <p:sp>
        <p:nvSpPr>
          <p:cNvPr id="3" name="Text Placeholder 2">
            <a:extLst>
              <a:ext uri="{FF2B5EF4-FFF2-40B4-BE49-F238E27FC236}">
                <a16:creationId xmlns:a16="http://schemas.microsoft.com/office/drawing/2014/main" id="{AD7442DA-D4D3-440F-6043-FE086773EF5C}"/>
              </a:ext>
            </a:extLst>
          </p:cNvPr>
          <p:cNvSpPr>
            <a:spLocks noGrp="1"/>
          </p:cNvSpPr>
          <p:nvPr>
            <p:ph type="body" idx="1"/>
          </p:nvPr>
        </p:nvSpPr>
        <p:spPr>
          <a:xfrm>
            <a:off x="623888" y="3442098"/>
            <a:ext cx="7886700" cy="1125140"/>
          </a:xfrm>
        </p:spPr>
        <p:txBody>
          <a:bodyPr/>
          <a:lstStyle>
            <a:lvl1pPr marL="0" indent="0" algn="ctr">
              <a:buNone/>
              <a:defRPr sz="1800" cap="all" baseline="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Isosceles Triangle 10">
            <a:extLst>
              <a:ext uri="{FF2B5EF4-FFF2-40B4-BE49-F238E27FC236}">
                <a16:creationId xmlns:a16="http://schemas.microsoft.com/office/drawing/2014/main" id="{E70C65BE-E530-AFC4-FDE9-078CEF1BFA07}"/>
              </a:ext>
            </a:extLst>
          </p:cNvPr>
          <p:cNvSpPr/>
          <p:nvPr userDrawn="1"/>
        </p:nvSpPr>
        <p:spPr>
          <a:xfrm rot="5400000">
            <a:off x="-17495" y="2762744"/>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Isosceles Triangle 11">
            <a:extLst>
              <a:ext uri="{FF2B5EF4-FFF2-40B4-BE49-F238E27FC236}">
                <a16:creationId xmlns:a16="http://schemas.microsoft.com/office/drawing/2014/main" id="{453A3617-4173-F59A-7DF7-3AA958DF1AD0}"/>
              </a:ext>
            </a:extLst>
          </p:cNvPr>
          <p:cNvSpPr/>
          <p:nvPr userDrawn="1"/>
        </p:nvSpPr>
        <p:spPr>
          <a:xfrm rot="5400000">
            <a:off x="563602" y="2835637"/>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0132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342" y="0"/>
            <a:ext cx="6115051" cy="51435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628650" y="273844"/>
            <a:ext cx="5368113" cy="99417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628650" y="1369219"/>
            <a:ext cx="5368113"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71456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FEA610-31C8-40EB-23D1-30E3416DC546}"/>
              </a:ext>
            </a:extLst>
          </p:cNvPr>
          <p:cNvSpPr/>
          <p:nvPr userDrawn="1"/>
        </p:nvSpPr>
        <p:spPr>
          <a:xfrm>
            <a:off x="1" y="273844"/>
            <a:ext cx="9144000" cy="4351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AE06340-BFEF-DB46-BC76-054BDC92254F}"/>
              </a:ext>
            </a:extLst>
          </p:cNvPr>
          <p:cNvSpPr>
            <a:spLocks noGrp="1"/>
          </p:cNvSpPr>
          <p:nvPr>
            <p:ph type="title"/>
          </p:nvPr>
        </p:nvSpPr>
        <p:spPr>
          <a:xfrm>
            <a:off x="628650" y="273844"/>
            <a:ext cx="7886700" cy="994172"/>
          </a:xfrm>
          <a:prstGeom prst="rect">
            <a:avLst/>
          </a:prstGeom>
        </p:spPr>
        <p:txBody>
          <a:bodyPr/>
          <a:lstStyle>
            <a:lvl1pPr algn="ctr">
              <a:defRPr b="1">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6EB9FF0-D37C-6540-E96E-964CC67A649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6D2A82-12AC-B37F-F370-BEB903F6164D}"/>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9" name="Content Placeholder 8">
            <a:extLst>
              <a:ext uri="{FF2B5EF4-FFF2-40B4-BE49-F238E27FC236}">
                <a16:creationId xmlns:a16="http://schemas.microsoft.com/office/drawing/2014/main" id="{0DDE6872-1ACF-8E32-2C95-90EB2E328410}"/>
              </a:ext>
            </a:extLst>
          </p:cNvPr>
          <p:cNvSpPr>
            <a:spLocks noGrp="1"/>
          </p:cNvSpPr>
          <p:nvPr>
            <p:ph sz="quarter" idx="13"/>
          </p:nvPr>
        </p:nvSpPr>
        <p:spPr>
          <a:xfrm>
            <a:off x="628650" y="1339454"/>
            <a:ext cx="7886700" cy="3022553"/>
          </a:xfrm>
        </p:spPr>
        <p:txBody>
          <a:bodyPr/>
          <a:lstStyle>
            <a:lvl1pPr marL="342900" indent="-342900">
              <a:buClr>
                <a:schemeClr val="accent1"/>
              </a:buClr>
              <a:buFont typeface="Arial" panose="020B0604020202020204" pitchFamily="34" charset="0"/>
              <a:buChar char="•"/>
              <a:defRPr/>
            </a:lvl1pPr>
            <a:lvl2pPr marL="600075" indent="-257175">
              <a:buClr>
                <a:schemeClr val="accent1"/>
              </a:buClr>
              <a:buFont typeface="Arial" panose="020B0604020202020204" pitchFamily="34" charset="0"/>
              <a:buChar char="•"/>
              <a:defRPr/>
            </a:lvl2pPr>
            <a:lvl3pPr marL="942975" indent="-257175">
              <a:buClr>
                <a:schemeClr val="accent1"/>
              </a:buClr>
              <a:buFont typeface="Arial" panose="020B0604020202020204" pitchFamily="34" charset="0"/>
              <a:buChar char="•"/>
              <a:defRPr/>
            </a:lvl3pPr>
            <a:lvl4pPr marL="1243013" indent="-214313">
              <a:buClr>
                <a:schemeClr val="accent1"/>
              </a:buClr>
              <a:buFont typeface="Arial" panose="020B0604020202020204" pitchFamily="34" charset="0"/>
              <a:buChar char="•"/>
              <a:defRPr/>
            </a:lvl4pPr>
            <a:lvl5pPr marL="1585913" indent="-214313">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098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F2C8C-11F9-AC5B-3286-6FD1C64EDBF2}"/>
              </a:ext>
            </a:extLst>
          </p:cNvPr>
          <p:cNvSpPr/>
          <p:nvPr userDrawn="1"/>
        </p:nvSpPr>
        <p:spPr>
          <a:xfrm>
            <a:off x="279105" y="273844"/>
            <a:ext cx="8612372" cy="4358879"/>
          </a:xfrm>
          <a:prstGeom prst="rect">
            <a:avLst/>
          </a:prstGeom>
          <a:noFill/>
          <a:ln w="571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6192C713-A0B6-13F2-8D3E-E23AA639881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5C15B5-464B-7321-C425-2F36F1A6A452}"/>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5AB658-89DB-D62C-7E44-9A338134C82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2FE8A7-9913-0F2F-24EF-9D285AA41789}"/>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201736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9F608F-2294-4334-6FFC-66A1ECA3B39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F8C02B-F213-420D-FD74-42FB91237395}"/>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5" name="Rectangle 4">
            <a:extLst>
              <a:ext uri="{FF2B5EF4-FFF2-40B4-BE49-F238E27FC236}">
                <a16:creationId xmlns:a16="http://schemas.microsoft.com/office/drawing/2014/main" id="{15A5E74B-3C91-DF05-1ABF-6EA6C9073B48}"/>
              </a:ext>
            </a:extLst>
          </p:cNvPr>
          <p:cNvSpPr/>
          <p:nvPr userDrawn="1"/>
        </p:nvSpPr>
        <p:spPr>
          <a:xfrm>
            <a:off x="1" y="0"/>
            <a:ext cx="9144000" cy="4473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8133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C06-075A-20D2-61B5-4C02ED2BD92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08F8B69-31C2-731E-8593-3286E790AE2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AA1B1-01F5-E5CD-D087-367C3730F06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463C67FE-4758-3429-DB47-47F8FF55B8B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BE66D9-3A07-89D0-3BC4-EFA221626EE1}"/>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243336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95CC-B2F0-7E32-3118-39920CBB8AF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3735D7-A2D3-84CE-34E4-F321E3D94E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F661BBF-818D-0640-7D0A-B6BA3FA3C65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0F8BC4C4-7FC4-31D2-1CD0-D454722D1FE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2C8DBA-118D-1310-48C2-F0F7EE289D85}"/>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789801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0E98E-8D73-8E9A-3B9E-6CC714E1A51C}"/>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85BE5-456C-33AB-821C-6A83144E879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295618-AE41-4AE3-343D-42E63D1B576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45D115-FC43-1F91-6972-650A3C83C76D}"/>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427373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B1C7D-9D70-1A72-0A5F-836D1A3F899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4DFC0-F331-5AB4-BDF6-ECCC9F7D2B8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64332415-AE3A-9701-F803-92F227B76531}"/>
              </a:ext>
            </a:extLst>
          </p:cNvPr>
          <p:cNvSpPr/>
          <p:nvPr userDrawn="1"/>
        </p:nvSpPr>
        <p:spPr>
          <a:xfrm>
            <a:off x="8690788" y="4714674"/>
            <a:ext cx="357809" cy="35780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p>
        </p:txBody>
      </p:sp>
      <p:sp>
        <p:nvSpPr>
          <p:cNvPr id="6" name="Slide Number Placeholder 5">
            <a:extLst>
              <a:ext uri="{FF2B5EF4-FFF2-40B4-BE49-F238E27FC236}">
                <a16:creationId xmlns:a16="http://schemas.microsoft.com/office/drawing/2014/main" id="{E9117D58-9074-6853-1AD0-0CDD89E06546}"/>
              </a:ext>
            </a:extLst>
          </p:cNvPr>
          <p:cNvSpPr>
            <a:spLocks noGrp="1"/>
          </p:cNvSpPr>
          <p:nvPr>
            <p:ph type="sldNum" sz="quarter" idx="4"/>
          </p:nvPr>
        </p:nvSpPr>
        <p:spPr>
          <a:xfrm>
            <a:off x="8729475" y="4756656"/>
            <a:ext cx="280434" cy="273844"/>
          </a:xfrm>
          <a:prstGeom prst="rect">
            <a:avLst/>
          </a:prstGeom>
        </p:spPr>
        <p:txBody>
          <a:bodyPr vert="horz" lIns="91440" tIns="45720" rIns="91440" bIns="45720" rtlCol="0" anchor="ctr"/>
          <a:lstStyle>
            <a:lvl1pPr algn="r">
              <a:defRPr sz="900">
                <a:solidFill>
                  <a:sysClr val="windowText" lastClr="000000"/>
                </a:solidFill>
              </a:defRPr>
            </a:lvl1pPr>
          </a:lstStyle>
          <a:p>
            <a:fld id="{A369C6C0-0DC4-44C4-B8BB-8CC4BD6D1597}" type="slidenum">
              <a:rPr lang="en-US" smtClean="0"/>
              <a:pPr/>
              <a:t>‹#›</a:t>
            </a:fld>
            <a:endParaRPr lang="en-US"/>
          </a:p>
        </p:txBody>
      </p:sp>
    </p:spTree>
    <p:extLst>
      <p:ext uri="{BB962C8B-B14F-4D97-AF65-F5344CB8AC3E}">
        <p14:creationId xmlns:p14="http://schemas.microsoft.com/office/powerpoint/2010/main" val="29563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www.cdc.gov/easternequineencephalitis/transmission/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www.efsa.europa.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microsoft.com/office/2018/10/relationships/comments" Target="../comments/modernComment_11D_F6C798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www.nature.com/articles/s41590-020-0648-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9600-6703-D4F1-83EE-96C824033CF3}"/>
              </a:ext>
            </a:extLst>
          </p:cNvPr>
          <p:cNvSpPr>
            <a:spLocks noGrp="1"/>
          </p:cNvSpPr>
          <p:nvPr>
            <p:ph type="ctrTitle"/>
          </p:nvPr>
        </p:nvSpPr>
        <p:spPr/>
        <p:txBody>
          <a:bodyPr/>
          <a:lstStyle/>
          <a:p>
            <a:r>
              <a:rPr lang="en-US"/>
              <a:t>Vector-Borne Disease</a:t>
            </a:r>
          </a:p>
        </p:txBody>
      </p:sp>
      <p:sp>
        <p:nvSpPr>
          <p:cNvPr id="3" name="Subtitle 2">
            <a:extLst>
              <a:ext uri="{FF2B5EF4-FFF2-40B4-BE49-F238E27FC236}">
                <a16:creationId xmlns:a16="http://schemas.microsoft.com/office/drawing/2014/main" id="{23B63484-F2C4-9404-FE01-D12B53407331}"/>
              </a:ext>
            </a:extLst>
          </p:cNvPr>
          <p:cNvSpPr>
            <a:spLocks noGrp="1"/>
          </p:cNvSpPr>
          <p:nvPr>
            <p:ph type="subTitle" idx="1"/>
          </p:nvPr>
        </p:nvSpPr>
        <p:spPr/>
        <p:txBody>
          <a:bodyPr>
            <a:normAutofit/>
          </a:bodyPr>
          <a:lstStyle/>
          <a:p>
            <a:r>
              <a:rPr lang="en-US" b="0" i="0" u="none" strike="noStrike" cap="all">
                <a:solidFill>
                  <a:srgbClr val="FFFFFF"/>
                </a:solidFill>
                <a:effectLst/>
                <a:latin typeface="Tw Cen MT" panose="020B0602020104020603" pitchFamily="34" charset="0"/>
              </a:rPr>
              <a:t>A C3 CLIMATE READINESS TRAINING MODULE</a:t>
            </a:r>
            <a:r>
              <a:rPr lang="en-US" b="0" i="0">
                <a:solidFill>
                  <a:srgbClr val="FFFFFF"/>
                </a:solidFill>
                <a:effectLst/>
                <a:latin typeface="Tw Cen MT" panose="020B0602020104020603" pitchFamily="34" charset="0"/>
              </a:rPr>
              <a:t>​</a:t>
            </a:r>
            <a:endParaRPr lang="en-US"/>
          </a:p>
        </p:txBody>
      </p:sp>
    </p:spTree>
    <p:extLst>
      <p:ext uri="{BB962C8B-B14F-4D97-AF65-F5344CB8AC3E}">
        <p14:creationId xmlns:p14="http://schemas.microsoft.com/office/powerpoint/2010/main" val="235040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6858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10</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628650" y="1438406"/>
            <a:ext cx="7950993" cy="994173"/>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68580" tIns="34290" rIns="68580" bIns="34290" rtlCol="0" anchor="t">
            <a:normAutofit/>
          </a:bodyPr>
          <a:lstStyle/>
          <a:p>
            <a:pPr>
              <a:buSzPct val="114999"/>
            </a:pPr>
            <a:r>
              <a:rPr lang="en-US"/>
              <a:t>Vector-Borne Disease 101</a:t>
            </a:r>
          </a:p>
          <a:p>
            <a:r>
              <a:rPr lang="en-US"/>
              <a:t>Mosquitos</a:t>
            </a:r>
          </a:p>
          <a:p>
            <a:r>
              <a:rPr lang="en-US"/>
              <a:t>Break!</a:t>
            </a:r>
          </a:p>
          <a:p>
            <a:r>
              <a:rPr lang="en-US"/>
              <a:t>Tick-Borne Disease Prevention and Control</a:t>
            </a:r>
          </a:p>
          <a:p>
            <a:pPr marL="0" indent="0">
              <a:buNone/>
            </a:pPr>
            <a:endParaRPr lang="en-US"/>
          </a:p>
        </p:txBody>
      </p:sp>
    </p:spTree>
    <p:extLst>
      <p:ext uri="{BB962C8B-B14F-4D97-AF65-F5344CB8AC3E}">
        <p14:creationId xmlns:p14="http://schemas.microsoft.com/office/powerpoint/2010/main" val="411308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902825" y="273844"/>
            <a:ext cx="7612525" cy="994172"/>
          </a:xfrm>
          <a:prstGeom prst="rect">
            <a:avLst/>
          </a:prstGeom>
        </p:spPr>
        <p:txBody>
          <a:bodyPr spcFirstLastPara="1" wrap="square" lIns="91425" tIns="91425" rIns="91425" bIns="91425" anchor="t" anchorCtr="0">
            <a:noAutofit/>
          </a:bodyPr>
          <a:lstStyle/>
          <a:p>
            <a:pPr marL="114300" lvl="0" rtl="0">
              <a:spcBef>
                <a:spcPts val="0"/>
              </a:spcBef>
              <a:spcAft>
                <a:spcPts val="0"/>
              </a:spcAft>
              <a:buClr>
                <a:schemeClr val="dk1"/>
              </a:buClr>
              <a:buSzPts val="1800"/>
            </a:pPr>
            <a:r>
              <a:rPr lang="en-US" sz="3600">
                <a:solidFill>
                  <a:schemeClr val="dk1"/>
                </a:solidFill>
              </a:rPr>
              <a:t>Why are we more worried about mosquitos?</a:t>
            </a:r>
          </a:p>
        </p:txBody>
      </p:sp>
      <p:sp>
        <p:nvSpPr>
          <p:cNvPr id="61" name="Google Shape;61;p14"/>
          <p:cNvSpPr txBox="1">
            <a:spLocks noGrp="1"/>
          </p:cNvSpPr>
          <p:nvPr>
            <p:ph idx="1"/>
          </p:nvPr>
        </p:nvSpPr>
        <p:spPr>
          <a:xfrm>
            <a:off x="628649" y="1620455"/>
            <a:ext cx="8029213" cy="3012267"/>
          </a:xfrm>
          <a:prstGeom prst="rect">
            <a:avLst/>
          </a:prstGeom>
        </p:spPr>
        <p:txBody>
          <a:bodyPr spcFirstLastPara="1" wrap="square" lIns="91425" tIns="91425" rIns="91425" bIns="91425" anchor="t" anchorCtr="0">
            <a:normAutofit lnSpcReduction="10000"/>
          </a:bodyPr>
          <a:lstStyle/>
          <a:p>
            <a:pPr marL="114300" lvl="0" indent="0" algn="l" rtl="0">
              <a:spcBef>
                <a:spcPts val="0"/>
              </a:spcBef>
              <a:spcAft>
                <a:spcPts val="0"/>
              </a:spcAft>
              <a:buClr>
                <a:schemeClr val="dk1"/>
              </a:buClr>
              <a:buSzPts val="1800"/>
              <a:buNone/>
            </a:pPr>
            <a:r>
              <a:rPr lang="en">
                <a:solidFill>
                  <a:schemeClr val="dk1"/>
                </a:solidFill>
              </a:rPr>
              <a:t>Long human history with fleas, mosquitoes and ticks, but </a:t>
            </a:r>
            <a:r>
              <a:rPr lang="en" u="sng">
                <a:solidFill>
                  <a:schemeClr val="dk1"/>
                </a:solidFill>
              </a:rPr>
              <a:t>mosquitoes have been the biggest VBD threat for the last 600 years</a:t>
            </a:r>
            <a:r>
              <a:rPr lang="en">
                <a:solidFill>
                  <a:schemeClr val="dk1"/>
                </a:solidFill>
              </a:rPr>
              <a:t>.  </a:t>
            </a:r>
            <a:endParaRPr>
              <a:solidFill>
                <a:schemeClr val="dk1"/>
              </a:solidFill>
            </a:endParaRPr>
          </a:p>
          <a:p>
            <a:pPr marL="114300" lvl="0" indent="0" algn="l" rtl="0">
              <a:spcBef>
                <a:spcPts val="0"/>
              </a:spcBef>
              <a:spcAft>
                <a:spcPts val="0"/>
              </a:spcAft>
              <a:buClr>
                <a:schemeClr val="dk1"/>
              </a:buClr>
              <a:buSzPts val="1800"/>
              <a:buNone/>
            </a:pPr>
            <a:endParaRPr lang="en">
              <a:solidFill>
                <a:schemeClr val="dk1"/>
              </a:solidFill>
            </a:endParaRPr>
          </a:p>
          <a:p>
            <a:pPr marL="114300" lvl="0" indent="0" algn="l" rtl="0">
              <a:spcBef>
                <a:spcPts val="0"/>
              </a:spcBef>
              <a:spcAft>
                <a:spcPts val="0"/>
              </a:spcAft>
              <a:buClr>
                <a:schemeClr val="dk1"/>
              </a:buClr>
              <a:buSzPts val="1800"/>
              <a:buNone/>
            </a:pPr>
            <a:r>
              <a:rPr lang="en">
                <a:solidFill>
                  <a:schemeClr val="dk1"/>
                </a:solidFill>
              </a:rPr>
              <a:t>Dozens of insect species </a:t>
            </a:r>
            <a:r>
              <a:rPr lang="en" u="sng">
                <a:solidFill>
                  <a:schemeClr val="dk1"/>
                </a:solidFill>
              </a:rPr>
              <a:t>carry</a:t>
            </a:r>
            <a:r>
              <a:rPr lang="en">
                <a:solidFill>
                  <a:schemeClr val="dk1"/>
                </a:solidFill>
              </a:rPr>
              <a:t> diseases that can infect people, but only a few actually </a:t>
            </a:r>
            <a:r>
              <a:rPr lang="en" u="sng">
                <a:solidFill>
                  <a:schemeClr val="dk1"/>
                </a:solidFill>
              </a:rPr>
              <a:t>transmit</a:t>
            </a:r>
            <a:r>
              <a:rPr lang="en">
                <a:solidFill>
                  <a:schemeClr val="dk1"/>
                </a:solidFill>
              </a:rPr>
              <a:t> to people directly.</a:t>
            </a:r>
          </a:p>
          <a:p>
            <a:pPr marL="114300" lvl="0" indent="0" algn="l" rtl="0">
              <a:spcBef>
                <a:spcPts val="0"/>
              </a:spcBef>
              <a:spcAft>
                <a:spcPts val="0"/>
              </a:spcAft>
              <a:buClr>
                <a:schemeClr val="dk1"/>
              </a:buClr>
              <a:buSzPts val="1800"/>
              <a:buNone/>
            </a:pPr>
            <a:endParaRPr lang="en">
              <a:solidFill>
                <a:schemeClr val="dk1"/>
              </a:solidFill>
            </a:endParaRPr>
          </a:p>
          <a:p>
            <a:pPr marL="114300" lvl="0" indent="0" algn="l" rtl="0">
              <a:spcBef>
                <a:spcPts val="0"/>
              </a:spcBef>
              <a:spcAft>
                <a:spcPts val="0"/>
              </a:spcAft>
              <a:buClr>
                <a:schemeClr val="dk1"/>
              </a:buClr>
              <a:buSzPts val="1800"/>
              <a:buNone/>
            </a:pPr>
            <a:r>
              <a:rPr lang="en">
                <a:solidFill>
                  <a:schemeClr val="dk1"/>
                </a:solidFill>
              </a:rPr>
              <a:t>Even among mosquitos, only a few species are </a:t>
            </a:r>
            <a:r>
              <a:rPr lang="en" u="sng">
                <a:solidFill>
                  <a:schemeClr val="dk1"/>
                </a:solidFill>
              </a:rPr>
              <a:t>human vectors</a:t>
            </a:r>
            <a:r>
              <a:rPr lang="en">
                <a:solidFill>
                  <a:schemeClr val="dk1"/>
                </a:solidFill>
              </a:rPr>
              <a:t>. Some species transmit pathogens to other animals. </a:t>
            </a:r>
          </a:p>
          <a:p>
            <a:pPr marL="457200" lvl="0" indent="-342900" algn="l" rtl="0">
              <a:spcBef>
                <a:spcPts val="0"/>
              </a:spcBef>
              <a:spcAft>
                <a:spcPts val="0"/>
              </a:spcAft>
              <a:buClr>
                <a:schemeClr val="dk1"/>
              </a:buClr>
              <a:buSzPts val="1800"/>
              <a:buChar char="●"/>
            </a:pPr>
            <a:r>
              <a:rPr lang="en">
                <a:solidFill>
                  <a:schemeClr val="dk1"/>
                </a:solidFill>
              </a:rPr>
              <a:t>For example, sparrows and crows carried west nile virus to our region where local mosquito populations transmit the virus to people. </a:t>
            </a:r>
            <a:endParaRPr>
              <a:solidFill>
                <a:schemeClr val="dk1"/>
              </a:solidFill>
            </a:endParaRPr>
          </a:p>
          <a:p>
            <a:pPr marL="0" lvl="0" indent="0" algn="l" rtl="0">
              <a:spcBef>
                <a:spcPts val="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5" name="Google Shape;85;p17"/>
          <p:cNvPicPr preferRelativeResize="0"/>
          <p:nvPr/>
        </p:nvPicPr>
        <p:blipFill rotWithShape="1">
          <a:blip r:embed="rId3">
            <a:alphaModFix/>
          </a:blip>
          <a:srcRect t="27171"/>
          <a:stretch/>
        </p:blipFill>
        <p:spPr>
          <a:xfrm>
            <a:off x="1384260" y="1517486"/>
            <a:ext cx="6996896" cy="3626014"/>
          </a:xfrm>
          <a:prstGeom prst="rect">
            <a:avLst/>
          </a:prstGeom>
          <a:noFill/>
          <a:ln>
            <a:noFill/>
          </a:ln>
        </p:spPr>
      </p:pic>
      <p:sp>
        <p:nvSpPr>
          <p:cNvPr id="86" name="Google Shape;86;p17"/>
          <p:cNvSpPr txBox="1">
            <a:spLocks noGrp="1"/>
          </p:cNvSpPr>
          <p:nvPr>
            <p:ph type="title"/>
          </p:nvPr>
        </p:nvSpPr>
        <p:spPr>
          <a:xfrm>
            <a:off x="1250066" y="273844"/>
            <a:ext cx="7265284" cy="994172"/>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3600"/>
              <a:t>Mosquito-borne Diseases in New England: West Nile Virus</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15"/>
          <p:cNvSpPr txBox="1">
            <a:spLocks noGrp="1"/>
          </p:cNvSpPr>
          <p:nvPr>
            <p:ph idx="1"/>
          </p:nvPr>
        </p:nvSpPr>
        <p:spPr>
          <a:xfrm>
            <a:off x="605499" y="1623862"/>
            <a:ext cx="4614683" cy="2707175"/>
          </a:xfrm>
          <a:prstGeom prst="rect">
            <a:avLst/>
          </a:prstGeom>
        </p:spPr>
        <p:txBody>
          <a:bodyPr spcFirstLastPara="1" wrap="square" lIns="91425" tIns="91425" rIns="91425" bIns="91425" anchor="t" anchorCtr="0">
            <a:noAutofit/>
          </a:bodyPr>
          <a:lstStyle/>
          <a:p>
            <a:pPr marL="57150" indent="0">
              <a:lnSpc>
                <a:spcPct val="95000"/>
              </a:lnSpc>
              <a:spcBef>
                <a:spcPts val="0"/>
              </a:spcBef>
              <a:buClr>
                <a:schemeClr val="dk1"/>
              </a:buClr>
              <a:buSzPts val="1100"/>
              <a:buNone/>
            </a:pPr>
            <a:r>
              <a:rPr lang="en-US" sz="2000">
                <a:solidFill>
                  <a:schemeClr val="dk1"/>
                </a:solidFill>
              </a:rPr>
              <a:t>West Nile Virus (WNV) is a viral infection and the leading cause of mosquito-borne illness in the US</a:t>
            </a:r>
          </a:p>
          <a:p>
            <a:pPr marL="57150" indent="0">
              <a:lnSpc>
                <a:spcPct val="95000"/>
              </a:lnSpc>
              <a:spcBef>
                <a:spcPts val="0"/>
              </a:spcBef>
              <a:buClr>
                <a:schemeClr val="dk1"/>
              </a:buClr>
              <a:buSzPts val="1100"/>
              <a:buNone/>
            </a:pPr>
            <a:endParaRPr lang="en-US" sz="2000">
              <a:solidFill>
                <a:schemeClr val="dk1"/>
              </a:solidFill>
            </a:endParaRPr>
          </a:p>
          <a:p>
            <a:pPr marL="57150" indent="0">
              <a:lnSpc>
                <a:spcPct val="95000"/>
              </a:lnSpc>
              <a:spcBef>
                <a:spcPts val="0"/>
              </a:spcBef>
              <a:buClr>
                <a:schemeClr val="dk1"/>
              </a:buClr>
              <a:buSzPts val="1100"/>
              <a:buNone/>
            </a:pPr>
            <a:r>
              <a:rPr lang="en-US" sz="2000">
                <a:solidFill>
                  <a:schemeClr val="dk1"/>
                </a:solidFill>
              </a:rPr>
              <a:t>WNV causes fevers and can cause neurological impairment</a:t>
            </a:r>
          </a:p>
          <a:p>
            <a:pPr marL="57150" indent="0">
              <a:lnSpc>
                <a:spcPct val="95000"/>
              </a:lnSpc>
              <a:spcBef>
                <a:spcPts val="0"/>
              </a:spcBef>
              <a:buClr>
                <a:schemeClr val="dk1"/>
              </a:buClr>
              <a:buSzPts val="1100"/>
              <a:buNone/>
            </a:pPr>
            <a:endParaRPr lang="en" sz="2000">
              <a:solidFill>
                <a:schemeClr val="dk1"/>
              </a:solidFill>
            </a:endParaRPr>
          </a:p>
          <a:p>
            <a:pPr marL="57150" indent="0">
              <a:lnSpc>
                <a:spcPct val="95000"/>
              </a:lnSpc>
              <a:spcBef>
                <a:spcPts val="0"/>
              </a:spcBef>
              <a:buClr>
                <a:schemeClr val="dk1"/>
              </a:buClr>
              <a:buSzPts val="1100"/>
              <a:buNone/>
            </a:pPr>
            <a:r>
              <a:rPr lang="en" sz="2000">
                <a:solidFill>
                  <a:schemeClr val="dk1"/>
                </a:solidFill>
              </a:rPr>
              <a:t>The mosquitos who transmit breed in a </a:t>
            </a:r>
            <a:r>
              <a:rPr lang="en" sz="2000" b="1">
                <a:solidFill>
                  <a:schemeClr val="dk1"/>
                </a:solidFill>
              </a:rPr>
              <a:t>container, urban/suburban habitat</a:t>
            </a:r>
          </a:p>
          <a:p>
            <a:pPr marL="0" indent="0">
              <a:lnSpc>
                <a:spcPct val="95000"/>
              </a:lnSpc>
              <a:spcBef>
                <a:spcPts val="0"/>
              </a:spcBef>
              <a:buClr>
                <a:schemeClr val="dk1"/>
              </a:buClr>
              <a:buSzPts val="1100"/>
              <a:buNone/>
            </a:pPr>
            <a:endParaRPr lang="en" sz="2000" b="1">
              <a:solidFill>
                <a:schemeClr val="dk1"/>
              </a:solidFill>
            </a:endParaRPr>
          </a:p>
          <a:p>
            <a:pPr marL="0" lvl="0" indent="0" algn="l" rtl="0">
              <a:lnSpc>
                <a:spcPct val="115000"/>
              </a:lnSpc>
              <a:spcBef>
                <a:spcPts val="0"/>
              </a:spcBef>
              <a:spcAft>
                <a:spcPts val="0"/>
              </a:spcAft>
              <a:buNone/>
            </a:pPr>
            <a:endParaRPr lang="en-US" sz="800" b="1">
              <a:solidFill>
                <a:schemeClr val="dk1"/>
              </a:solidFill>
            </a:endParaRPr>
          </a:p>
          <a:p>
            <a:pPr marL="457200" lvl="0" indent="-323850" algn="l" rtl="0">
              <a:lnSpc>
                <a:spcPct val="95000"/>
              </a:lnSpc>
              <a:spcBef>
                <a:spcPts val="0"/>
              </a:spcBef>
              <a:spcAft>
                <a:spcPts val="0"/>
              </a:spcAft>
              <a:buClr>
                <a:schemeClr val="dk1"/>
              </a:buClr>
              <a:buSzPts val="1500"/>
              <a:buChar char="●"/>
            </a:pPr>
            <a:endParaRPr sz="2000">
              <a:solidFill>
                <a:schemeClr val="dk1"/>
              </a:solidFill>
            </a:endParaRPr>
          </a:p>
        </p:txBody>
      </p:sp>
      <p:pic>
        <p:nvPicPr>
          <p:cNvPr id="68" name="Google Shape;68;p15"/>
          <p:cNvPicPr preferRelativeResize="0"/>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Lst>
          </a:blip>
          <a:srcRect b="17202"/>
          <a:stretch/>
        </p:blipFill>
        <p:spPr>
          <a:xfrm>
            <a:off x="5302869" y="965730"/>
            <a:ext cx="3713809" cy="1921397"/>
          </a:xfrm>
          <a:prstGeom prst="rect">
            <a:avLst/>
          </a:prstGeom>
          <a:noFill/>
          <a:ln>
            <a:noFill/>
          </a:ln>
        </p:spPr>
      </p:pic>
      <p:pic>
        <p:nvPicPr>
          <p:cNvPr id="69" name="Google Shape;69;p15"/>
          <p:cNvPicPr preferRelativeResize="0"/>
          <p:nvPr/>
        </p:nvPicPr>
        <p:blipFill rotWithShape="1">
          <a:blip r:embed="rId5">
            <a:alphaModFix/>
          </a:blip>
          <a:srcRect t="8898" b="11171"/>
          <a:stretch/>
        </p:blipFill>
        <p:spPr>
          <a:xfrm>
            <a:off x="5302868" y="2887127"/>
            <a:ext cx="3713809" cy="2256373"/>
          </a:xfrm>
          <a:prstGeom prst="rect">
            <a:avLst/>
          </a:prstGeom>
          <a:noFill/>
          <a:ln>
            <a:noFill/>
          </a:ln>
        </p:spPr>
      </p:pic>
      <p:sp>
        <p:nvSpPr>
          <p:cNvPr id="66" name="Google Shape;66;p15"/>
          <p:cNvSpPr txBox="1">
            <a:spLocks noGrp="1"/>
          </p:cNvSpPr>
          <p:nvPr>
            <p:ph type="title"/>
          </p:nvPr>
        </p:nvSpPr>
        <p:spPr>
          <a:xfrm>
            <a:off x="1215342" y="315377"/>
            <a:ext cx="6041985" cy="994172"/>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3600"/>
              <a:t>What </a:t>
            </a:r>
            <a:r>
              <a:rPr lang="en-US" sz="3600"/>
              <a:t>is </a:t>
            </a:r>
            <a:r>
              <a:rPr lang="en" sz="3600"/>
              <a:t>West Nile Virus?</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8"/>
          <p:cNvSpPr txBox="1">
            <a:spLocks noGrp="1"/>
          </p:cNvSpPr>
          <p:nvPr>
            <p:ph type="title"/>
          </p:nvPr>
        </p:nvSpPr>
        <p:spPr>
          <a:xfrm>
            <a:off x="1192193" y="273844"/>
            <a:ext cx="7450479" cy="994172"/>
          </a:xfrm>
          <a:prstGeom prst="rect">
            <a:avLst/>
          </a:prstGeom>
        </p:spPr>
        <p:txBody>
          <a:bodyPr spcFirstLastPara="1" wrap="square" lIns="91425" tIns="91425" rIns="91425" bIns="91425" anchor="t" anchorCtr="0">
            <a:noAutofit/>
          </a:bodyPr>
          <a:lstStyle/>
          <a:p>
            <a:pPr>
              <a:lnSpc>
                <a:spcPct val="100000"/>
              </a:lnSpc>
              <a:spcBef>
                <a:spcPts val="0"/>
              </a:spcBef>
              <a:buClr>
                <a:schemeClr val="dk1"/>
              </a:buClr>
              <a:buSzPts val="1100"/>
            </a:pPr>
            <a:r>
              <a:rPr lang="en" sz="3200"/>
              <a:t>Mosquito-borne Diseases in New England: </a:t>
            </a:r>
            <a:r>
              <a:rPr lang="en-US" sz="3200"/>
              <a:t>Eastern Equine Encephalitis (EEE)</a:t>
            </a:r>
            <a:br>
              <a:rPr lang="en-US" sz="3600"/>
            </a:br>
            <a:endParaRPr sz="3600"/>
          </a:p>
        </p:txBody>
      </p:sp>
      <p:pic>
        <p:nvPicPr>
          <p:cNvPr id="5122" name="Picture 2" descr="Transmission | Eastern Equine Encephalitis | CDC">
            <a:extLst>
              <a:ext uri="{FF2B5EF4-FFF2-40B4-BE49-F238E27FC236}">
                <a16:creationId xmlns:a16="http://schemas.microsoft.com/office/drawing/2014/main" id="{1F327E76-BDCC-8061-CAFF-4FB35E5AA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664"/>
          <a:stretch/>
        </p:blipFill>
        <p:spPr bwMode="auto">
          <a:xfrm>
            <a:off x="2162295" y="1268016"/>
            <a:ext cx="5143500" cy="3669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ED445B-CD65-AD1D-5642-FA2D5A74488A}"/>
              </a:ext>
            </a:extLst>
          </p:cNvPr>
          <p:cNvSpPr txBox="1"/>
          <p:nvPr/>
        </p:nvSpPr>
        <p:spPr>
          <a:xfrm>
            <a:off x="590310" y="4783302"/>
            <a:ext cx="1787669" cy="307777"/>
          </a:xfrm>
          <a:prstGeom prst="rect">
            <a:avLst/>
          </a:prstGeom>
          <a:noFill/>
        </p:spPr>
        <p:txBody>
          <a:bodyPr wrap="none" rtlCol="0">
            <a:spAutoFit/>
          </a:bodyPr>
          <a:lstStyle/>
          <a:p>
            <a:r>
              <a:rPr lang="en-US"/>
              <a:t>Image Source</a:t>
            </a:r>
            <a:r>
              <a:rPr lang="en-US">
                <a:hlinkClick r:id="rId4"/>
              </a:rPr>
              <a:t>: CDC</a:t>
            </a:r>
            <a:endParaRPr lang="en-US"/>
          </a:p>
        </p:txBody>
      </p:sp>
    </p:spTree>
    <p:extLst>
      <p:ext uri="{BB962C8B-B14F-4D97-AF65-F5344CB8AC3E}">
        <p14:creationId xmlns:p14="http://schemas.microsoft.com/office/powerpoint/2010/main" val="2042684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4200628" y="1692379"/>
            <a:ext cx="4943375" cy="3416399"/>
          </a:xfrm>
          <a:prstGeom prst="rect">
            <a:avLst/>
          </a:prstGeom>
          <a:noFill/>
          <a:ln>
            <a:noFill/>
          </a:ln>
        </p:spPr>
      </p:pic>
      <p:sp>
        <p:nvSpPr>
          <p:cNvPr id="4" name="TextBox 3">
            <a:extLst>
              <a:ext uri="{FF2B5EF4-FFF2-40B4-BE49-F238E27FC236}">
                <a16:creationId xmlns:a16="http://schemas.microsoft.com/office/drawing/2014/main" id="{439ECACE-FBDD-0382-0560-3058B0CB38FB}"/>
              </a:ext>
            </a:extLst>
          </p:cNvPr>
          <p:cNvSpPr txBox="1"/>
          <p:nvPr/>
        </p:nvSpPr>
        <p:spPr>
          <a:xfrm>
            <a:off x="614440" y="1788037"/>
            <a:ext cx="3945985" cy="2831544"/>
          </a:xfrm>
          <a:prstGeom prst="rect">
            <a:avLst/>
          </a:prstGeom>
          <a:noFill/>
          <a:ln>
            <a:noFill/>
          </a:ln>
        </p:spPr>
        <p:txBody>
          <a:bodyPr wrap="square">
            <a:spAutoFit/>
          </a:bodyPr>
          <a:lstStyle/>
          <a:p>
            <a:pPr>
              <a:spcAft>
                <a:spcPts val="1200"/>
              </a:spcAft>
              <a:buClr>
                <a:schemeClr val="dk1"/>
              </a:buClr>
              <a:buSzPts val="1400"/>
            </a:pPr>
            <a:r>
              <a:rPr lang="en-US" sz="2400">
                <a:solidFill>
                  <a:schemeClr val="dk1"/>
                </a:solidFill>
                <a:latin typeface="+mj-lt"/>
              </a:rPr>
              <a:t>Although rare, EEE is a very serious disease. 1 in 3 people with EEE die and survivors often have neurological damage</a:t>
            </a:r>
          </a:p>
          <a:p>
            <a:pPr lvl="0" algn="l" rtl="0">
              <a:spcBef>
                <a:spcPts val="0"/>
              </a:spcBef>
              <a:spcAft>
                <a:spcPts val="1200"/>
              </a:spcAft>
              <a:buClr>
                <a:schemeClr val="dk1"/>
              </a:buClr>
              <a:buSzPts val="1400"/>
            </a:pPr>
            <a:r>
              <a:rPr lang="en" sz="2400">
                <a:solidFill>
                  <a:schemeClr val="dk1"/>
                </a:solidFill>
                <a:latin typeface="+mj-lt"/>
              </a:rPr>
              <a:t>The mosquitos who transmit it to birds breed in </a:t>
            </a:r>
            <a:r>
              <a:rPr lang="en-US" sz="2400" b="1">
                <a:solidFill>
                  <a:schemeClr val="dk1"/>
                </a:solidFill>
                <a:latin typeface="+mj-lt"/>
              </a:rPr>
              <a:t>wetlands</a:t>
            </a:r>
          </a:p>
        </p:txBody>
      </p:sp>
      <p:sp>
        <p:nvSpPr>
          <p:cNvPr id="92" name="Google Shape;92;p18"/>
          <p:cNvSpPr txBox="1">
            <a:spLocks noGrp="1"/>
          </p:cNvSpPr>
          <p:nvPr>
            <p:ph type="title"/>
          </p:nvPr>
        </p:nvSpPr>
        <p:spPr>
          <a:xfrm>
            <a:off x="1192193" y="273844"/>
            <a:ext cx="7450479" cy="994172"/>
          </a:xfrm>
          <a:prstGeom prst="rect">
            <a:avLst/>
          </a:prstGeom>
        </p:spPr>
        <p:txBody>
          <a:bodyPr spcFirstLastPara="1" wrap="square" lIns="91425" tIns="91425" rIns="91425" bIns="91425" anchor="t" anchorCtr="0">
            <a:noAutofit/>
          </a:bodyPr>
          <a:lstStyle/>
          <a:p>
            <a:pPr>
              <a:lnSpc>
                <a:spcPct val="100000"/>
              </a:lnSpc>
              <a:spcBef>
                <a:spcPts val="0"/>
              </a:spcBef>
              <a:buClr>
                <a:schemeClr val="dk1"/>
              </a:buClr>
              <a:buSzPts val="1100"/>
            </a:pPr>
            <a:r>
              <a:rPr lang="en" sz="3200"/>
              <a:t>Mosquito-borne Diseases in New England: </a:t>
            </a:r>
            <a:r>
              <a:rPr lang="en-US" sz="3200"/>
              <a:t>Eastern Equine Encephalitis (EEE)</a:t>
            </a:r>
            <a:br>
              <a:rPr lang="en-US" sz="3600"/>
            </a:br>
            <a:endParaRPr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152400" y="259775"/>
            <a:ext cx="8841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00" b="1">
                <a:latin typeface="Tw Cen MT" panose="020B0602020104020603" pitchFamily="34" charset="0"/>
              </a:rPr>
              <a:t>Welcome the Tiger Mosquito (</a:t>
            </a:r>
            <a:r>
              <a:rPr lang="en" sz="2200" b="1" i="1">
                <a:latin typeface="Tw Cen MT" panose="020B0602020104020603" pitchFamily="34" charset="0"/>
              </a:rPr>
              <a:t>Aedes albopictus</a:t>
            </a:r>
            <a:r>
              <a:rPr lang="en" sz="2200" b="1">
                <a:latin typeface="Tw Cen MT" panose="020B0602020104020603" pitchFamily="34" charset="0"/>
              </a:rPr>
              <a:t>) to New England!</a:t>
            </a:r>
            <a:endParaRPr sz="2200">
              <a:latin typeface="Tw Cen MT" panose="020B0602020104020603" pitchFamily="34" charset="0"/>
            </a:endParaRPr>
          </a:p>
        </p:txBody>
      </p:sp>
      <p:pic>
        <p:nvPicPr>
          <p:cNvPr id="129" name="Google Shape;129;p23"/>
          <p:cNvPicPr preferRelativeResize="0"/>
          <p:nvPr/>
        </p:nvPicPr>
        <p:blipFill>
          <a:blip r:embed="rId3">
            <a:alphaModFix/>
          </a:blip>
          <a:stretch>
            <a:fillRect/>
          </a:stretch>
        </p:blipFill>
        <p:spPr>
          <a:xfrm>
            <a:off x="1361875" y="832475"/>
            <a:ext cx="6420250" cy="4311025"/>
          </a:xfrm>
          <a:prstGeom prst="rect">
            <a:avLst/>
          </a:prstGeom>
          <a:noFill/>
          <a:ln>
            <a:noFill/>
          </a:ln>
        </p:spPr>
      </p:pic>
      <p:sp>
        <p:nvSpPr>
          <p:cNvPr id="2" name="Isosceles Triangle 1">
            <a:extLst>
              <a:ext uri="{FF2B5EF4-FFF2-40B4-BE49-F238E27FC236}">
                <a16:creationId xmlns:a16="http://schemas.microsoft.com/office/drawing/2014/main" id="{61D9BDCF-A59C-7F25-0D38-82B274A120FE}"/>
              </a:ext>
            </a:extLst>
          </p:cNvPr>
          <p:cNvSpPr/>
          <p:nvPr/>
        </p:nvSpPr>
        <p:spPr>
          <a:xfrm rot="5400000" flipH="1">
            <a:off x="64240" y="685528"/>
            <a:ext cx="1061690" cy="653761"/>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Isosceles Triangle 2">
            <a:extLst>
              <a:ext uri="{FF2B5EF4-FFF2-40B4-BE49-F238E27FC236}">
                <a16:creationId xmlns:a16="http://schemas.microsoft.com/office/drawing/2014/main" id="{5965CA8F-5851-584C-E314-1C439C1F1198}"/>
              </a:ext>
            </a:extLst>
          </p:cNvPr>
          <p:cNvSpPr/>
          <p:nvPr/>
        </p:nvSpPr>
        <p:spPr>
          <a:xfrm rot="5400000" flipH="1">
            <a:off x="766398" y="763089"/>
            <a:ext cx="809773" cy="498637"/>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67C42A-CE0D-D973-B569-2CAAD071905F}"/>
              </a:ext>
            </a:extLst>
          </p:cNvPr>
          <p:cNvPicPr>
            <a:picLocks noChangeAspect="1"/>
          </p:cNvPicPr>
          <p:nvPr/>
        </p:nvPicPr>
        <p:blipFill>
          <a:blip r:embed="rId2">
            <a:clrChange>
              <a:clrFrom>
                <a:srgbClr val="FFFFFF"/>
              </a:clrFrom>
              <a:clrTo>
                <a:srgbClr val="FFFFFF">
                  <a:alpha val="0"/>
                </a:srgbClr>
              </a:clrTo>
            </a:clrChange>
            <a:alphaModFix amt="50000"/>
            <a:extLst>
              <a:ext uri="{BEBA8EAE-BF5A-486C-A8C5-ECC9F3942E4B}">
                <a14:imgProps xmlns:a14="http://schemas.microsoft.com/office/drawing/2010/main">
                  <a14:imgLayer r:embed="rId3">
                    <a14:imgEffect>
                      <a14:backgroundRemoval t="9598" b="94737" l="6584" r="93238">
                        <a14:foregroundMark x1="11388" y1="69659" x2="11388" y2="69659"/>
                        <a14:foregroundMark x1="6584" y1="62848" x2="6584" y2="62848"/>
                        <a14:foregroundMark x1="12811" y1="95046" x2="12811" y2="95046"/>
                        <a14:foregroundMark x1="33452" y1="74923" x2="33452" y2="74923"/>
                        <a14:foregroundMark x1="52669" y1="62848" x2="52669" y2="62848"/>
                        <a14:foregroundMark x1="72598" y1="50155" x2="72598" y2="50155"/>
                        <a14:foregroundMark x1="89858" y1="32817" x2="89858" y2="32817"/>
                        <a14:foregroundMark x1="93060" y1="10526" x2="93060" y2="10526"/>
                        <a14:foregroundMark x1="93238" y1="12074" x2="93238" y2="12074"/>
                      </a14:backgroundRemoval>
                    </a14:imgEffect>
                  </a14:imgLayer>
                </a14:imgProps>
              </a:ext>
            </a:extLst>
          </a:blip>
          <a:stretch>
            <a:fillRect/>
          </a:stretch>
        </p:blipFill>
        <p:spPr>
          <a:xfrm>
            <a:off x="1028701" y="416286"/>
            <a:ext cx="7500749" cy="4310929"/>
          </a:xfrm>
          <a:prstGeom prst="rect">
            <a:avLst/>
          </a:prstGeom>
        </p:spPr>
      </p:pic>
      <p:sp>
        <p:nvSpPr>
          <p:cNvPr id="2" name="Title 1">
            <a:extLst>
              <a:ext uri="{FF2B5EF4-FFF2-40B4-BE49-F238E27FC236}">
                <a16:creationId xmlns:a16="http://schemas.microsoft.com/office/drawing/2014/main" id="{75DD71D8-4FA5-3478-5911-E5A1BCF0689E}"/>
              </a:ext>
            </a:extLst>
          </p:cNvPr>
          <p:cNvSpPr>
            <a:spLocks noGrp="1"/>
          </p:cNvSpPr>
          <p:nvPr>
            <p:ph type="title"/>
          </p:nvPr>
        </p:nvSpPr>
        <p:spPr/>
        <p:txBody>
          <a:bodyPr/>
          <a:lstStyle/>
          <a:p>
            <a:r>
              <a:rPr lang="en-US">
                <a:solidFill>
                  <a:srgbClr val="8A0000"/>
                </a:solidFill>
                <a:highlight>
                  <a:srgbClr val="FFFF00"/>
                </a:highlight>
              </a:rPr>
              <a:t>[Placeholder]</a:t>
            </a:r>
          </a:p>
        </p:txBody>
      </p:sp>
      <p:sp>
        <p:nvSpPr>
          <p:cNvPr id="3" name="Content Placeholder 2">
            <a:extLst>
              <a:ext uri="{FF2B5EF4-FFF2-40B4-BE49-F238E27FC236}">
                <a16:creationId xmlns:a16="http://schemas.microsoft.com/office/drawing/2014/main" id="{80E1B3DA-C3B0-56D8-1720-73DEF59E7189}"/>
              </a:ext>
            </a:extLst>
          </p:cNvPr>
          <p:cNvSpPr>
            <a:spLocks noGrp="1"/>
          </p:cNvSpPr>
          <p:nvPr>
            <p:ph idx="1"/>
          </p:nvPr>
        </p:nvSpPr>
        <p:spPr/>
        <p:txBody>
          <a:bodyPr/>
          <a:lstStyle/>
          <a:p>
            <a:r>
              <a:rPr lang="en-US"/>
              <a:t>On 1-3 slides, describe the actions [YOUR CITY/TOWN] is taking to combat extreme heat and protect health, safety, and wellbeing.</a:t>
            </a:r>
          </a:p>
          <a:p>
            <a:pPr lvl="1"/>
            <a:r>
              <a:rPr lang="en-US"/>
              <a:t>Slide </a:t>
            </a:r>
            <a:r>
              <a:rPr lang="en-US">
                <a:highlight>
                  <a:srgbClr val="FFFF00"/>
                </a:highlight>
              </a:rPr>
              <a:t>20</a:t>
            </a:r>
            <a:r>
              <a:rPr lang="en-US"/>
              <a:t> is an example from the City of Cambridge, MA. </a:t>
            </a:r>
          </a:p>
          <a:p>
            <a:r>
              <a:rPr lang="en-US"/>
              <a:t>If you have an outreach group, consider 1-2 slides on messaging about mosquitos for the general public</a:t>
            </a:r>
          </a:p>
          <a:p>
            <a:pPr lvl="1"/>
            <a:r>
              <a:rPr lang="en-US"/>
              <a:t>Slide 21 and 22 are an example from the Cambridge Community Corps – they were asked to think about who their outreach should reach and what their messaging could be.</a:t>
            </a:r>
          </a:p>
        </p:txBody>
      </p:sp>
      <p:sp>
        <p:nvSpPr>
          <p:cNvPr id="4" name="Slide Number Placeholder 3">
            <a:extLst>
              <a:ext uri="{FF2B5EF4-FFF2-40B4-BE49-F238E27FC236}">
                <a16:creationId xmlns:a16="http://schemas.microsoft.com/office/drawing/2014/main" id="{BC76E45E-7C0D-DC26-FB5F-7E95789A55E0}"/>
              </a:ext>
            </a:extLst>
          </p:cNvPr>
          <p:cNvSpPr>
            <a:spLocks noGrp="1"/>
          </p:cNvSpPr>
          <p:nvPr>
            <p:ph type="sldNum" sz="quarter" idx="12"/>
          </p:nvPr>
        </p:nvSpPr>
        <p:spPr/>
        <p:txBody>
          <a:bodyPr/>
          <a:lstStyle/>
          <a:p>
            <a:fld id="{A369C6C0-0DC4-44C4-B8BB-8CC4BD6D1597}" type="slidenum">
              <a:rPr lang="en-US" smtClean="0"/>
              <a:pPr/>
              <a:t>17</a:t>
            </a:fld>
            <a:endParaRPr lang="en-US"/>
          </a:p>
        </p:txBody>
      </p:sp>
    </p:spTree>
    <p:extLst>
      <p:ext uri="{BB962C8B-B14F-4D97-AF65-F5344CB8AC3E}">
        <p14:creationId xmlns:p14="http://schemas.microsoft.com/office/powerpoint/2010/main" val="1285072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12"/>
        <p:cNvGrpSpPr/>
        <p:nvPr/>
      </p:nvGrpSpPr>
      <p:grpSpPr>
        <a:xfrm>
          <a:off x="0" y="0"/>
          <a:ext cx="0" cy="0"/>
          <a:chOff x="0" y="0"/>
          <a:chExt cx="0" cy="0"/>
        </a:xfrm>
      </p:grpSpPr>
      <p:pic>
        <p:nvPicPr>
          <p:cNvPr id="115" name="Google Shape;115;p21"/>
          <p:cNvPicPr preferRelativeResize="0"/>
          <p:nvPr/>
        </p:nvPicPr>
        <p:blipFill rotWithShape="1">
          <a:blip r:embed="rId3">
            <a:alphaModFix/>
          </a:blip>
          <a:srcRect l="-16245" t="18717" r="-1"/>
          <a:stretch/>
        </p:blipFill>
        <p:spPr>
          <a:xfrm>
            <a:off x="-358816" y="0"/>
            <a:ext cx="5972536" cy="5143500"/>
          </a:xfrm>
          <a:prstGeom prst="parallelogram">
            <a:avLst/>
          </a:prstGeom>
          <a:noFill/>
          <a:ln>
            <a:noFill/>
          </a:ln>
        </p:spPr>
      </p:pic>
      <p:sp>
        <p:nvSpPr>
          <p:cNvPr id="114" name="Google Shape;114;p21"/>
          <p:cNvSpPr txBox="1">
            <a:spLocks noGrp="1"/>
          </p:cNvSpPr>
          <p:nvPr>
            <p:ph type="title"/>
          </p:nvPr>
        </p:nvSpPr>
        <p:spPr>
          <a:xfrm>
            <a:off x="5122702" y="270318"/>
            <a:ext cx="4021298" cy="99132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a:t>Puddle Patrol: mosquito habitat control</a:t>
            </a:r>
            <a:endParaRPr sz="3600"/>
          </a:p>
        </p:txBody>
      </p:sp>
      <p:sp>
        <p:nvSpPr>
          <p:cNvPr id="113" name="Google Shape;113;p21"/>
          <p:cNvSpPr txBox="1">
            <a:spLocks noGrp="1"/>
          </p:cNvSpPr>
          <p:nvPr>
            <p:ph idx="1"/>
          </p:nvPr>
        </p:nvSpPr>
        <p:spPr>
          <a:xfrm>
            <a:off x="5122702" y="2005826"/>
            <a:ext cx="4021298" cy="3263504"/>
          </a:xfrm>
          <a:prstGeom prst="rect">
            <a:avLst/>
          </a:prstGeom>
        </p:spPr>
        <p:txBody>
          <a:bodyPr spcFirstLastPara="1" wrap="square" lIns="91425" tIns="91425" rIns="91425" bIns="91425" anchor="t" anchorCtr="0">
            <a:noAutofit/>
          </a:bodyPr>
          <a:lstStyle/>
          <a:p>
            <a:pPr marL="101600" lvl="0" indent="0" algn="l" rtl="0">
              <a:lnSpc>
                <a:spcPct val="100000"/>
              </a:lnSpc>
              <a:spcBef>
                <a:spcPts val="0"/>
              </a:spcBef>
              <a:spcAft>
                <a:spcPts val="1200"/>
              </a:spcAft>
              <a:buClr>
                <a:schemeClr val="dk1"/>
              </a:buClr>
              <a:buSzPts val="2000"/>
              <a:buNone/>
            </a:pPr>
            <a:r>
              <a:rPr lang="en" sz="2000">
                <a:solidFill>
                  <a:schemeClr val="dk1"/>
                </a:solidFill>
              </a:rPr>
              <a:t>In previous summers, Cambridge established crews to survey storm drains for mosquito larva</a:t>
            </a:r>
          </a:p>
          <a:p>
            <a:pPr marL="101600" lvl="0" indent="0" algn="l" rtl="0">
              <a:lnSpc>
                <a:spcPct val="100000"/>
              </a:lnSpc>
              <a:spcBef>
                <a:spcPts val="0"/>
              </a:spcBef>
              <a:spcAft>
                <a:spcPts val="1200"/>
              </a:spcAft>
              <a:buClr>
                <a:schemeClr val="dk1"/>
              </a:buClr>
              <a:buSzPts val="2000"/>
              <a:buNone/>
            </a:pPr>
            <a:r>
              <a:rPr lang="en" sz="2000">
                <a:solidFill>
                  <a:schemeClr val="dk1"/>
                </a:solidFill>
              </a:rPr>
              <a:t>Storm were then treated to prevent larvae from becoming adults</a:t>
            </a:r>
          </a:p>
          <a:p>
            <a:pPr marL="101600" lvl="0" indent="0" algn="l" rtl="0">
              <a:lnSpc>
                <a:spcPct val="100000"/>
              </a:lnSpc>
              <a:spcBef>
                <a:spcPts val="0"/>
              </a:spcBef>
              <a:spcAft>
                <a:spcPts val="1200"/>
              </a:spcAft>
              <a:buClr>
                <a:schemeClr val="dk1"/>
              </a:buClr>
              <a:buSzPts val="2000"/>
              <a:buNone/>
            </a:pPr>
            <a:r>
              <a:rPr lang="en" sz="2000">
                <a:solidFill>
                  <a:schemeClr val="dk1"/>
                </a:solidFill>
              </a:rPr>
              <a:t>The City also educates the public on the risks of standing water</a:t>
            </a:r>
            <a:endParaRPr sz="2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48FC28-D3CB-C3BE-F5E6-455DBD941229}"/>
              </a:ext>
            </a:extLst>
          </p:cNvPr>
          <p:cNvSpPr/>
          <p:nvPr/>
        </p:nvSpPr>
        <p:spPr>
          <a:xfrm>
            <a:off x="656297" y="1025453"/>
            <a:ext cx="4842163" cy="3263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E9FF2D-66B1-67EA-11CB-24323E745E1B}"/>
              </a:ext>
            </a:extLst>
          </p:cNvPr>
          <p:cNvSpPr>
            <a:spLocks noGrp="1"/>
          </p:cNvSpPr>
          <p:nvPr>
            <p:ph sz="half" idx="1"/>
          </p:nvPr>
        </p:nvSpPr>
        <p:spPr>
          <a:xfrm>
            <a:off x="794842" y="1244528"/>
            <a:ext cx="4565074" cy="2877199"/>
          </a:xfrm>
        </p:spPr>
        <p:txBody>
          <a:bodyPr anchor="ctr">
            <a:normAutofit/>
          </a:bodyPr>
          <a:lstStyle/>
          <a:p>
            <a:pPr marL="0" indent="0" algn="l" rtl="0" fontAlgn="base">
              <a:buNone/>
            </a:pPr>
            <a:r>
              <a:rPr lang="en-US" sz="2400" b="1" i="0">
                <a:solidFill>
                  <a:schemeClr val="tx1"/>
                </a:solidFill>
                <a:effectLst/>
                <a:latin typeface="+mj-lt"/>
              </a:rPr>
              <a:t>In smaller groups, discuss:</a:t>
            </a:r>
          </a:p>
          <a:p>
            <a:pPr algn="l" rtl="0" fontAlgn="base">
              <a:buFont typeface="Arial" panose="020B0604020202020204" pitchFamily="34" charset="0"/>
              <a:buChar char="•"/>
            </a:pPr>
            <a:r>
              <a:rPr lang="en-US" sz="2400" b="0" i="0">
                <a:solidFill>
                  <a:schemeClr val="tx1"/>
                </a:solidFill>
                <a:effectLst/>
                <a:latin typeface="Calibri" panose="020F0502020204030204" pitchFamily="34" charset="0"/>
              </a:rPr>
              <a:t>Who might be at higher risk for mosquito-borne diseases, like WNV and EEE?</a:t>
            </a:r>
          </a:p>
          <a:p>
            <a:pPr marL="0" indent="0" algn="l" rtl="0" fontAlgn="base">
              <a:buNone/>
            </a:pPr>
            <a:endParaRPr lang="en-US" sz="2400" b="0" i="0">
              <a:solidFill>
                <a:schemeClr val="tx1"/>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A95E8FDD-B092-0E0F-73A5-8A8181EE6CA8}"/>
              </a:ext>
            </a:extLst>
          </p:cNvPr>
          <p:cNvSpPr>
            <a:spLocks noGrp="1"/>
          </p:cNvSpPr>
          <p:nvPr>
            <p:ph type="sldNum" sz="quarter" idx="12"/>
          </p:nvPr>
        </p:nvSpPr>
        <p:spPr/>
        <p:txBody>
          <a:bodyPr/>
          <a:lstStyle/>
          <a:p>
            <a:fld id="{A369C6C0-0DC4-44C4-B8BB-8CC4BD6D1597}" type="slidenum">
              <a:rPr lang="en-US" smtClean="0"/>
              <a:t>19</a:t>
            </a:fld>
            <a:endParaRPr lang="en-US"/>
          </a:p>
        </p:txBody>
      </p:sp>
      <p:pic>
        <p:nvPicPr>
          <p:cNvPr id="1028" name="Picture 4">
            <a:extLst>
              <a:ext uri="{FF2B5EF4-FFF2-40B4-BE49-F238E27FC236}">
                <a16:creationId xmlns:a16="http://schemas.microsoft.com/office/drawing/2014/main" id="{EBAD8F66-F671-3B39-654B-84572C4DB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006" y="1706661"/>
            <a:ext cx="2842103" cy="2269332"/>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8A156A4C-E833-68E0-CC02-CF6D248BAF03}"/>
              </a:ext>
            </a:extLst>
          </p:cNvPr>
          <p:cNvSpPr/>
          <p:nvPr/>
        </p:nvSpPr>
        <p:spPr>
          <a:xfrm rot="16200000">
            <a:off x="5438210" y="974895"/>
            <a:ext cx="1061690" cy="653761"/>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8A156A4C-E833-68E0-CC02-CF6D248BAF03}"/>
              </a:ext>
            </a:extLst>
          </p:cNvPr>
          <p:cNvSpPr/>
          <p:nvPr/>
        </p:nvSpPr>
        <p:spPr>
          <a:xfrm rot="16200000">
            <a:off x="6140368" y="1052456"/>
            <a:ext cx="809773" cy="498637"/>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Subtitle 2">
            <a:extLst>
              <a:ext uri="{FF2B5EF4-FFF2-40B4-BE49-F238E27FC236}">
                <a16:creationId xmlns:a16="http://schemas.microsoft.com/office/drawing/2014/main" id="{01C9B1F6-80B3-C5AC-698C-7353F5C9035F}"/>
              </a:ext>
            </a:extLst>
          </p:cNvPr>
          <p:cNvSpPr txBox="1">
            <a:spLocks/>
          </p:cNvSpPr>
          <p:nvPr/>
        </p:nvSpPr>
        <p:spPr>
          <a:xfrm rot="16200000">
            <a:off x="4943408" y="3453683"/>
            <a:ext cx="2412423" cy="648556"/>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b="1">
                <a:solidFill>
                  <a:schemeClr val="accent1">
                    <a:lumMod val="20000"/>
                    <a:lumOff val="80000"/>
                  </a:schemeClr>
                </a:solidFill>
              </a:rPr>
              <a:t>PAIR &amp; SHARE</a:t>
            </a:r>
          </a:p>
        </p:txBody>
      </p:sp>
    </p:spTree>
    <p:extLst>
      <p:ext uri="{BB962C8B-B14F-4D97-AF65-F5344CB8AC3E}">
        <p14:creationId xmlns:p14="http://schemas.microsoft.com/office/powerpoint/2010/main" val="27026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48FC28-D3CB-C3BE-F5E6-455DBD941229}"/>
              </a:ext>
            </a:extLst>
          </p:cNvPr>
          <p:cNvSpPr/>
          <p:nvPr/>
        </p:nvSpPr>
        <p:spPr>
          <a:xfrm>
            <a:off x="656297" y="1025453"/>
            <a:ext cx="4842163" cy="3263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E9FF2D-66B1-67EA-11CB-24323E745E1B}"/>
              </a:ext>
            </a:extLst>
          </p:cNvPr>
          <p:cNvSpPr>
            <a:spLocks noGrp="1"/>
          </p:cNvSpPr>
          <p:nvPr>
            <p:ph sz="half" idx="1"/>
          </p:nvPr>
        </p:nvSpPr>
        <p:spPr>
          <a:xfrm>
            <a:off x="794842" y="1244528"/>
            <a:ext cx="4565074" cy="2877199"/>
          </a:xfrm>
        </p:spPr>
        <p:txBody>
          <a:bodyPr anchor="ctr"/>
          <a:lstStyle/>
          <a:p>
            <a:pPr algn="l" rtl="0" fontAlgn="base">
              <a:buFont typeface="Arial" panose="020B0604020202020204" pitchFamily="34" charset="0"/>
              <a:buChar char="•"/>
            </a:pPr>
            <a:r>
              <a:rPr lang="en-US" sz="2800" b="0" i="0">
                <a:solidFill>
                  <a:srgbClr val="000000"/>
                </a:solidFill>
                <a:effectLst/>
                <a:latin typeface="TW Cen MT"/>
              </a:rPr>
              <a:t>Name </a:t>
            </a:r>
          </a:p>
          <a:p>
            <a:pPr algn="l" rtl="0" fontAlgn="base">
              <a:buFont typeface="Arial" panose="020B0604020202020204" pitchFamily="34" charset="0"/>
              <a:buChar char="•"/>
            </a:pPr>
            <a:r>
              <a:rPr lang="en-US" sz="2800" b="0" i="0">
                <a:solidFill>
                  <a:srgbClr val="000000"/>
                </a:solidFill>
                <a:effectLst/>
                <a:latin typeface="TW Cen MT"/>
              </a:rPr>
              <a:t>Where do you like to spend time outside during the </a:t>
            </a:r>
            <a:r>
              <a:rPr lang="en-US" sz="2800">
                <a:solidFill>
                  <a:srgbClr val="000000"/>
                </a:solidFill>
                <a:latin typeface="TW Cen MT"/>
              </a:rPr>
              <a:t>warmer months</a:t>
            </a:r>
            <a:r>
              <a:rPr lang="en-US" sz="2800" b="0" i="0">
                <a:solidFill>
                  <a:srgbClr val="000000"/>
                </a:solidFill>
                <a:effectLst/>
                <a:latin typeface="TW Cen MT"/>
              </a:rPr>
              <a:t>? </a:t>
            </a:r>
          </a:p>
          <a:p>
            <a:endParaRPr lang="en-US"/>
          </a:p>
        </p:txBody>
      </p:sp>
      <p:sp>
        <p:nvSpPr>
          <p:cNvPr id="4" name="Slide Number Placeholder 3">
            <a:extLst>
              <a:ext uri="{FF2B5EF4-FFF2-40B4-BE49-F238E27FC236}">
                <a16:creationId xmlns:a16="http://schemas.microsoft.com/office/drawing/2014/main" id="{A95E8FDD-B092-0E0F-73A5-8A8181EE6CA8}"/>
              </a:ext>
            </a:extLst>
          </p:cNvPr>
          <p:cNvSpPr>
            <a:spLocks noGrp="1"/>
          </p:cNvSpPr>
          <p:nvPr>
            <p:ph type="sldNum" sz="quarter" idx="12"/>
          </p:nvPr>
        </p:nvSpPr>
        <p:spPr/>
        <p:txBody>
          <a:bodyPr/>
          <a:lstStyle/>
          <a:p>
            <a:fld id="{A369C6C0-0DC4-44C4-B8BB-8CC4BD6D1597}" type="slidenum">
              <a:rPr lang="en-US" smtClean="0"/>
              <a:t>2</a:t>
            </a:fld>
            <a:endParaRPr lang="en-US"/>
          </a:p>
        </p:txBody>
      </p:sp>
      <p:pic>
        <p:nvPicPr>
          <p:cNvPr id="1028" name="Picture 4">
            <a:extLst>
              <a:ext uri="{FF2B5EF4-FFF2-40B4-BE49-F238E27FC236}">
                <a16:creationId xmlns:a16="http://schemas.microsoft.com/office/drawing/2014/main" id="{EBAD8F66-F671-3B39-654B-84572C4DB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006" y="1706661"/>
            <a:ext cx="2842103" cy="2269332"/>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8A156A4C-E833-68E0-CC02-CF6D248BAF03}"/>
              </a:ext>
            </a:extLst>
          </p:cNvPr>
          <p:cNvSpPr/>
          <p:nvPr/>
        </p:nvSpPr>
        <p:spPr>
          <a:xfrm rot="16200000">
            <a:off x="5438210" y="974895"/>
            <a:ext cx="1061690" cy="653761"/>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8A156A4C-E833-68E0-CC02-CF6D248BAF03}"/>
              </a:ext>
            </a:extLst>
          </p:cNvPr>
          <p:cNvSpPr/>
          <p:nvPr/>
        </p:nvSpPr>
        <p:spPr>
          <a:xfrm rot="16200000">
            <a:off x="6140368" y="1052456"/>
            <a:ext cx="809773" cy="498637"/>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Subtitle 2">
            <a:extLst>
              <a:ext uri="{FF2B5EF4-FFF2-40B4-BE49-F238E27FC236}">
                <a16:creationId xmlns:a16="http://schemas.microsoft.com/office/drawing/2014/main" id="{01C9B1F6-80B3-C5AC-698C-7353F5C9035F}"/>
              </a:ext>
            </a:extLst>
          </p:cNvPr>
          <p:cNvSpPr txBox="1">
            <a:spLocks/>
          </p:cNvSpPr>
          <p:nvPr/>
        </p:nvSpPr>
        <p:spPr>
          <a:xfrm rot="16200000">
            <a:off x="5386289" y="3896564"/>
            <a:ext cx="1526661" cy="648556"/>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b="1">
                <a:solidFill>
                  <a:schemeClr val="accent1">
                    <a:lumMod val="20000"/>
                    <a:lumOff val="80000"/>
                  </a:schemeClr>
                </a:solidFill>
              </a:rPr>
              <a:t>ICEBREAKER</a:t>
            </a:r>
          </a:p>
        </p:txBody>
      </p:sp>
    </p:spTree>
    <p:extLst>
      <p:ext uri="{BB962C8B-B14F-4D97-AF65-F5344CB8AC3E}">
        <p14:creationId xmlns:p14="http://schemas.microsoft.com/office/powerpoint/2010/main" val="79614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19"/>
        <p:cNvGrpSpPr/>
        <p:nvPr/>
      </p:nvGrpSpPr>
      <p:grpSpPr>
        <a:xfrm>
          <a:off x="0" y="0"/>
          <a:ext cx="0" cy="0"/>
          <a:chOff x="0" y="0"/>
          <a:chExt cx="0" cy="0"/>
        </a:xfrm>
      </p:grpSpPr>
      <p:sp>
        <p:nvSpPr>
          <p:cNvPr id="120" name="Google Shape;120;p22"/>
          <p:cNvSpPr txBox="1"/>
          <p:nvPr/>
        </p:nvSpPr>
        <p:spPr>
          <a:xfrm>
            <a:off x="79325" y="701700"/>
            <a:ext cx="8837100" cy="43653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en" b="1" u="sng">
                <a:solidFill>
                  <a:schemeClr val="dk1"/>
                </a:solidFill>
              </a:rPr>
              <a:t>WNV risk is low so far in 2023</a:t>
            </a:r>
            <a:r>
              <a:rPr lang="en">
                <a:solidFill>
                  <a:schemeClr val="dk1"/>
                </a:solidFill>
              </a:rPr>
              <a:t>.  Will increase through October, but likely to remain low this year</a:t>
            </a:r>
            <a:endParaRPr b="1">
              <a:solidFill>
                <a:schemeClr val="dk1"/>
              </a:solidFill>
            </a:endParaRPr>
          </a:p>
          <a:p>
            <a:pPr marL="457200" lvl="0" indent="-317500" algn="l" rtl="0">
              <a:lnSpc>
                <a:spcPct val="115000"/>
              </a:lnSpc>
              <a:spcBef>
                <a:spcPts val="0"/>
              </a:spcBef>
              <a:spcAft>
                <a:spcPts val="0"/>
              </a:spcAft>
              <a:buClr>
                <a:schemeClr val="dk1"/>
              </a:buClr>
              <a:buSzPts val="1400"/>
              <a:buChar char="●"/>
            </a:pPr>
            <a:r>
              <a:rPr lang="en" b="1" i="1">
                <a:solidFill>
                  <a:schemeClr val="dk1"/>
                </a:solidFill>
              </a:rPr>
              <a:t>Culex pipens</a:t>
            </a:r>
            <a:r>
              <a:rPr lang="en" b="1">
                <a:solidFill>
                  <a:schemeClr val="dk1"/>
                </a:solidFill>
              </a:rPr>
              <a:t>:</a:t>
            </a:r>
            <a:r>
              <a:rPr lang="en">
                <a:solidFill>
                  <a:schemeClr val="dk1"/>
                </a:solidFill>
              </a:rPr>
              <a:t> </a:t>
            </a:r>
            <a:r>
              <a:rPr lang="en" b="1">
                <a:solidFill>
                  <a:schemeClr val="dk1"/>
                </a:solidFill>
              </a:rPr>
              <a:t>Urban, container-breeding (can breed in small pool, very gentle, night-time active)</a:t>
            </a:r>
            <a:endParaRPr b="1">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Not an aggressive biter, most likely at night while sitting still or gaps in screens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Wear long sleeves/pants sitting outside in August-September. use repellent, fix screens, eliminate habitat in yard and gutter, notify City if you observe standing water (not in street)</a:t>
            </a:r>
            <a:endParaRPr b="1">
              <a:solidFill>
                <a:schemeClr val="dk1"/>
              </a:solidFill>
            </a:endParaRPr>
          </a:p>
          <a:p>
            <a:pPr marL="457200" lvl="0" indent="-317500" algn="l" rtl="0">
              <a:lnSpc>
                <a:spcPct val="115000"/>
              </a:lnSpc>
              <a:spcBef>
                <a:spcPts val="0"/>
              </a:spcBef>
              <a:spcAft>
                <a:spcPts val="0"/>
              </a:spcAft>
              <a:buClr>
                <a:schemeClr val="dk1"/>
              </a:buClr>
              <a:buSzPts val="1400"/>
              <a:buChar char="●"/>
            </a:pPr>
            <a:r>
              <a:rPr lang="en" b="1">
                <a:solidFill>
                  <a:schemeClr val="dk1"/>
                </a:solidFill>
              </a:rPr>
              <a:t>Container vs Wetlands-breeding mosquitoes </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Why wetlands are not a major WNV risk, but your gutters and backyard might be</a:t>
            </a:r>
            <a:endParaRPr>
              <a:solidFill>
                <a:schemeClr val="dk1"/>
              </a:solidFill>
            </a:endParaRPr>
          </a:p>
          <a:p>
            <a:pPr marL="914400" lvl="0" indent="0" algn="l" rtl="0">
              <a:lnSpc>
                <a:spcPct val="115000"/>
              </a:lnSpc>
              <a:spcBef>
                <a:spcPts val="0"/>
              </a:spcBef>
              <a:spcAft>
                <a:spcPts val="0"/>
              </a:spcAft>
              <a:buNone/>
            </a:pP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b="1" u="sng">
                <a:solidFill>
                  <a:schemeClr val="dk1"/>
                </a:solidFill>
              </a:rPr>
              <a:t>EEE</a:t>
            </a:r>
            <a:r>
              <a:rPr lang="en" u="sng">
                <a:solidFill>
                  <a:schemeClr val="dk1"/>
                </a:solidFill>
              </a:rPr>
              <a:t> </a:t>
            </a:r>
            <a:r>
              <a:rPr lang="en" b="1" u="sng">
                <a:solidFill>
                  <a:schemeClr val="dk1"/>
                </a:solidFill>
              </a:rPr>
              <a:t>is not a risk in Metro Boston</a:t>
            </a:r>
            <a:r>
              <a:rPr lang="en">
                <a:solidFill>
                  <a:schemeClr val="dk1"/>
                </a:solidFill>
              </a:rPr>
              <a:t>.  Overall MA risk is low this year, Last surge in 2012.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b="1">
                <a:solidFill>
                  <a:schemeClr val="dk1"/>
                </a:solidFill>
              </a:rPr>
              <a:t>EEE generally isolated to marshy areas in SE Mass, Central MA and NW of Boston</a:t>
            </a:r>
            <a:endParaRPr b="1">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No known infections acquired in Metro Boston in recent decades. </a:t>
            </a:r>
            <a:r>
              <a:rPr lang="en" b="1">
                <a:solidFill>
                  <a:schemeClr val="dk1"/>
                </a:solidFill>
              </a:rPr>
              <a:t>Habitat could shift</a:t>
            </a:r>
            <a:endParaRPr b="1">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When risk is high there are major public info campaigns, event cancellations</a:t>
            </a:r>
            <a:endParaRPr>
              <a:solidFill>
                <a:schemeClr val="dk1"/>
              </a:solidFill>
            </a:endParaRPr>
          </a:p>
          <a:p>
            <a:pPr marL="914400" lvl="0" indent="0" algn="l" rtl="0">
              <a:lnSpc>
                <a:spcPct val="115000"/>
              </a:lnSpc>
              <a:spcBef>
                <a:spcPts val="0"/>
              </a:spcBef>
              <a:spcAft>
                <a:spcPts val="0"/>
              </a:spcAft>
              <a:buNone/>
            </a:pP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b="1">
                <a:solidFill>
                  <a:schemeClr val="dk1"/>
                </a:solidFill>
              </a:rPr>
              <a:t>Cambridge residents should protect themselves following public health guidance: long-sleeves, repellent, habitat control, screen repairs (especially late Aug-Oct)</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Sitting quietly outside at night in Aug-Oct is risky behavior if not protected.  Very gentle biters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Aedes albopictus </a:t>
            </a:r>
            <a:r>
              <a:rPr lang="en">
                <a:solidFill>
                  <a:schemeClr val="dk1"/>
                </a:solidFill>
              </a:rPr>
              <a:t>(now local species) carries </a:t>
            </a:r>
            <a:r>
              <a:rPr lang="en" b="1">
                <a:solidFill>
                  <a:schemeClr val="dk1"/>
                </a:solidFill>
              </a:rPr>
              <a:t>Dengue, Zika, Chikungunya.  No local infections seen </a:t>
            </a:r>
            <a:endParaRPr b="1">
              <a:solidFill>
                <a:schemeClr val="dk1"/>
              </a:solidFill>
            </a:endParaRPr>
          </a:p>
        </p:txBody>
      </p:sp>
      <p:sp>
        <p:nvSpPr>
          <p:cNvPr id="121" name="Google Shape;121;p22"/>
          <p:cNvSpPr txBox="1">
            <a:spLocks noGrp="1"/>
          </p:cNvSpPr>
          <p:nvPr>
            <p:ph type="title"/>
          </p:nvPr>
        </p:nvSpPr>
        <p:spPr>
          <a:xfrm>
            <a:off x="395825" y="1290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a:t>Mosquito risk messaging when talking with residents</a:t>
            </a:r>
            <a:endParaRPr sz="2400"/>
          </a:p>
        </p:txBody>
      </p:sp>
      <p:cxnSp>
        <p:nvCxnSpPr>
          <p:cNvPr id="122" name="Google Shape;122;p22"/>
          <p:cNvCxnSpPr/>
          <p:nvPr/>
        </p:nvCxnSpPr>
        <p:spPr>
          <a:xfrm flipH="1">
            <a:off x="395825" y="2566350"/>
            <a:ext cx="7878600" cy="108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22"/>
          <p:cNvCxnSpPr/>
          <p:nvPr/>
        </p:nvCxnSpPr>
        <p:spPr>
          <a:xfrm>
            <a:off x="374150" y="3832200"/>
            <a:ext cx="7998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6858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21</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628650" y="2213210"/>
            <a:ext cx="7950993" cy="994173"/>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68580" tIns="34290" rIns="68580" bIns="34290" rtlCol="0" anchor="t">
            <a:normAutofit/>
          </a:bodyPr>
          <a:lstStyle/>
          <a:p>
            <a:pPr>
              <a:buSzPct val="114999"/>
            </a:pPr>
            <a:r>
              <a:rPr lang="en-US"/>
              <a:t>Vector-Borne Disease 101</a:t>
            </a:r>
          </a:p>
          <a:p>
            <a:r>
              <a:rPr lang="en-US"/>
              <a:t>Mosquitos</a:t>
            </a:r>
          </a:p>
          <a:p>
            <a:r>
              <a:rPr lang="en-US"/>
              <a:t>Break!</a:t>
            </a:r>
          </a:p>
          <a:p>
            <a:r>
              <a:rPr lang="en-US"/>
              <a:t>Tick-Borne Disease Prevention and Control</a:t>
            </a:r>
          </a:p>
          <a:p>
            <a:endParaRPr lang="en-US"/>
          </a:p>
        </p:txBody>
      </p:sp>
    </p:spTree>
    <p:extLst>
      <p:ext uri="{BB962C8B-B14F-4D97-AF65-F5344CB8AC3E}">
        <p14:creationId xmlns:p14="http://schemas.microsoft.com/office/powerpoint/2010/main" val="862736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Tick-Borne Disease</a:t>
            </a:r>
            <a:endParaRPr/>
          </a:p>
        </p:txBody>
      </p:sp>
      <p:sp>
        <p:nvSpPr>
          <p:cNvPr id="2" name="Text Placeholder 1">
            <a:extLst>
              <a:ext uri="{FF2B5EF4-FFF2-40B4-BE49-F238E27FC236}">
                <a16:creationId xmlns:a16="http://schemas.microsoft.com/office/drawing/2014/main" id="{68E1507C-06C0-F81D-207C-692227E8FF78}"/>
              </a:ext>
            </a:extLst>
          </p:cNvPr>
          <p:cNvSpPr>
            <a:spLocks noGrp="1"/>
          </p:cNvSpPr>
          <p:nvPr>
            <p:ph type="body" idx="1"/>
          </p:nvPr>
        </p:nvSpPr>
        <p:spPr/>
        <p:txBody>
          <a:bodyPr/>
          <a:lstStyle/>
          <a:p>
            <a:r>
              <a:rPr lang="en"/>
              <a:t>Prevention and Control</a:t>
            </a:r>
            <a:endParaRPr lang="en-US"/>
          </a:p>
        </p:txBody>
      </p:sp>
      <p:pic>
        <p:nvPicPr>
          <p:cNvPr id="56" name="Google Shape;56;p13"/>
          <p:cNvPicPr preferRelativeResize="0"/>
          <p:nvPr/>
        </p:nvPicPr>
        <p:blipFill>
          <a:blip r:embed="rId3">
            <a:alphaModFix/>
          </a:blip>
          <a:stretch>
            <a:fillRect/>
          </a:stretch>
        </p:blipFill>
        <p:spPr>
          <a:xfrm>
            <a:off x="3345639" y="294824"/>
            <a:ext cx="2462250" cy="2462250"/>
          </a:xfrm>
          <a:prstGeom prst="rect">
            <a:avLst/>
          </a:prstGeom>
          <a:noFill/>
          <a:ln>
            <a:noFill/>
          </a:ln>
        </p:spPr>
      </p:pic>
      <p:pic>
        <p:nvPicPr>
          <p:cNvPr id="57" name="Google Shape;57;p13"/>
          <p:cNvPicPr preferRelativeResize="0"/>
          <p:nvPr/>
        </p:nvPicPr>
        <p:blipFill>
          <a:blip r:embed="rId4">
            <a:alphaModFix/>
          </a:blip>
          <a:stretch>
            <a:fillRect/>
          </a:stretch>
        </p:blipFill>
        <p:spPr>
          <a:xfrm>
            <a:off x="1221329" y="196251"/>
            <a:ext cx="2114784" cy="2375499"/>
          </a:xfrm>
          <a:prstGeom prst="rect">
            <a:avLst/>
          </a:prstGeom>
          <a:noFill/>
          <a:ln>
            <a:noFill/>
          </a:ln>
        </p:spPr>
      </p:pic>
      <p:pic>
        <p:nvPicPr>
          <p:cNvPr id="58" name="Google Shape;58;p13"/>
          <p:cNvPicPr preferRelativeResize="0"/>
          <p:nvPr/>
        </p:nvPicPr>
        <p:blipFill>
          <a:blip r:embed="rId5">
            <a:alphaModFix/>
          </a:blip>
          <a:stretch>
            <a:fillRect/>
          </a:stretch>
        </p:blipFill>
        <p:spPr>
          <a:xfrm>
            <a:off x="5807889" y="576262"/>
            <a:ext cx="2647224" cy="1899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361816" y="390892"/>
            <a:ext cx="7168424" cy="75723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are Ticks? Deer vs. Dog</a:t>
            </a:r>
            <a:endParaRPr/>
          </a:p>
        </p:txBody>
      </p:sp>
      <p:sp>
        <p:nvSpPr>
          <p:cNvPr id="64" name="Google Shape;64;p14"/>
          <p:cNvSpPr txBox="1">
            <a:spLocks noGrp="1"/>
          </p:cNvSpPr>
          <p:nvPr>
            <p:ph idx="1"/>
          </p:nvPr>
        </p:nvSpPr>
        <p:spPr>
          <a:xfrm>
            <a:off x="607591" y="1148131"/>
            <a:ext cx="4338878" cy="32635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6">
                    <a:lumMod val="50000"/>
                  </a:schemeClr>
                </a:solidFill>
              </a:rPr>
              <a:t>Deer Ticks</a:t>
            </a:r>
            <a:endParaRPr sz="2400" b="1">
              <a:solidFill>
                <a:schemeClr val="accent6">
                  <a:lumMod val="50000"/>
                </a:schemeClr>
              </a:solidFill>
            </a:endParaRPr>
          </a:p>
          <a:p>
            <a:pPr marL="457200" lvl="0" indent="-342900" algn="l" rtl="0">
              <a:spcBef>
                <a:spcPts val="1200"/>
              </a:spcBef>
              <a:spcAft>
                <a:spcPts val="0"/>
              </a:spcAft>
              <a:buClr>
                <a:schemeClr val="dk1"/>
              </a:buClr>
              <a:buSzPts val="1800"/>
              <a:buChar char="●"/>
            </a:pPr>
            <a:r>
              <a:rPr lang="en" sz="2400">
                <a:solidFill>
                  <a:schemeClr val="dk1"/>
                </a:solidFill>
              </a:rPr>
              <a:t>Sesame seed size</a:t>
            </a:r>
            <a:endParaRPr sz="2400">
              <a:solidFill>
                <a:schemeClr val="dk1"/>
              </a:solidFill>
            </a:endParaRPr>
          </a:p>
          <a:p>
            <a:pPr marL="457200" lvl="0" indent="-342900" algn="l" rtl="0">
              <a:spcBef>
                <a:spcPts val="0"/>
              </a:spcBef>
              <a:spcAft>
                <a:spcPts val="0"/>
              </a:spcAft>
              <a:buClr>
                <a:schemeClr val="dk1"/>
              </a:buClr>
              <a:buSzPts val="1800"/>
              <a:buChar char="●"/>
            </a:pPr>
            <a:r>
              <a:rPr lang="en" sz="2400">
                <a:solidFill>
                  <a:schemeClr val="dk1"/>
                </a:solidFill>
              </a:rPr>
              <a:t>Orange/rusty colored abdomen</a:t>
            </a:r>
            <a:endParaRPr sz="2400">
              <a:solidFill>
                <a:schemeClr val="dk1"/>
              </a:solidFill>
            </a:endParaRPr>
          </a:p>
          <a:p>
            <a:pPr marL="457200" lvl="0" indent="-342900" algn="l" rtl="0">
              <a:spcBef>
                <a:spcPts val="0"/>
              </a:spcBef>
              <a:spcAft>
                <a:spcPts val="0"/>
              </a:spcAft>
              <a:buClr>
                <a:schemeClr val="dk1"/>
              </a:buClr>
              <a:buSzPts val="1800"/>
              <a:buChar char="●"/>
            </a:pPr>
            <a:r>
              <a:rPr lang="en" sz="2400" b="1">
                <a:solidFill>
                  <a:schemeClr val="dk1"/>
                </a:solidFill>
              </a:rPr>
              <a:t>Carries Lyme Disease</a:t>
            </a:r>
            <a:endParaRPr sz="2400">
              <a:solidFill>
                <a:schemeClr val="dk1"/>
              </a:solidFill>
            </a:endParaRPr>
          </a:p>
          <a:p>
            <a:pPr marL="0" lvl="0" indent="0" algn="l" rtl="0">
              <a:spcBef>
                <a:spcPts val="1200"/>
              </a:spcBef>
              <a:spcAft>
                <a:spcPts val="0"/>
              </a:spcAft>
              <a:buNone/>
            </a:pPr>
            <a:r>
              <a:rPr lang="en" sz="2400" b="1">
                <a:solidFill>
                  <a:schemeClr val="accent2">
                    <a:lumMod val="50000"/>
                  </a:schemeClr>
                </a:solidFill>
              </a:rPr>
              <a:t>Dog Ticks</a:t>
            </a:r>
            <a:endParaRPr sz="2400" b="1">
              <a:solidFill>
                <a:schemeClr val="accent2">
                  <a:lumMod val="50000"/>
                </a:schemeClr>
              </a:solidFill>
            </a:endParaRPr>
          </a:p>
          <a:p>
            <a:pPr marL="457200" lvl="0" indent="-342900" algn="l" rtl="0">
              <a:spcBef>
                <a:spcPts val="1200"/>
              </a:spcBef>
              <a:spcAft>
                <a:spcPts val="0"/>
              </a:spcAft>
              <a:buClr>
                <a:schemeClr val="dk1"/>
              </a:buClr>
              <a:buSzPts val="1800"/>
              <a:buChar char="●"/>
            </a:pPr>
            <a:r>
              <a:rPr lang="en" sz="2400">
                <a:solidFill>
                  <a:schemeClr val="dk1"/>
                </a:solidFill>
              </a:rPr>
              <a:t>Apple seed size</a:t>
            </a:r>
            <a:endParaRPr sz="2400">
              <a:solidFill>
                <a:schemeClr val="dk1"/>
              </a:solidFill>
            </a:endParaRPr>
          </a:p>
          <a:p>
            <a:pPr marL="457200" lvl="0" indent="-342900" algn="l" rtl="0">
              <a:spcBef>
                <a:spcPts val="0"/>
              </a:spcBef>
              <a:spcAft>
                <a:spcPts val="0"/>
              </a:spcAft>
              <a:buClr>
                <a:schemeClr val="dk1"/>
              </a:buClr>
              <a:buSzPts val="1800"/>
              <a:buChar char="●"/>
            </a:pPr>
            <a:r>
              <a:rPr lang="en" sz="2400">
                <a:solidFill>
                  <a:schemeClr val="dk1"/>
                </a:solidFill>
              </a:rPr>
              <a:t>All brown</a:t>
            </a:r>
            <a:endParaRPr sz="2400">
              <a:solidFill>
                <a:schemeClr val="dk1"/>
              </a:solidFill>
            </a:endParaRPr>
          </a:p>
          <a:p>
            <a:pPr marL="457200" lvl="0" indent="-342900" algn="l" rtl="0">
              <a:spcBef>
                <a:spcPts val="0"/>
              </a:spcBef>
              <a:spcAft>
                <a:spcPts val="0"/>
              </a:spcAft>
              <a:buClr>
                <a:schemeClr val="dk1"/>
              </a:buClr>
              <a:buSzPts val="1800"/>
              <a:buChar char="●"/>
            </a:pPr>
            <a:r>
              <a:rPr lang="en" sz="2400" b="1">
                <a:solidFill>
                  <a:schemeClr val="dk1"/>
                </a:solidFill>
              </a:rPr>
              <a:t>Carries Rocky Mountain Spotted  Fever</a:t>
            </a:r>
            <a:endParaRPr sz="2400" b="1">
              <a:solidFill>
                <a:schemeClr val="dk1"/>
              </a:solidFill>
            </a:endParaRPr>
          </a:p>
        </p:txBody>
      </p:sp>
      <p:pic>
        <p:nvPicPr>
          <p:cNvPr id="66" name="Google Shape;66;p14"/>
          <p:cNvPicPr preferRelativeResize="0"/>
          <p:nvPr/>
        </p:nvPicPr>
        <p:blipFill rotWithShape="1">
          <a:blip r:embed="rId3">
            <a:alphaModFix/>
          </a:blip>
          <a:srcRect l="5211" t="15418" r="2101"/>
          <a:stretch/>
        </p:blipFill>
        <p:spPr>
          <a:xfrm>
            <a:off x="4392988" y="1368823"/>
            <a:ext cx="4611675" cy="33837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412109" y="273844"/>
            <a:ext cx="4085865" cy="994172"/>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a:t>Lyme Disease &amp; Symptoms</a:t>
            </a:r>
            <a:endParaRPr/>
          </a:p>
        </p:txBody>
      </p:sp>
      <p:pic>
        <p:nvPicPr>
          <p:cNvPr id="73" name="Google Shape;73;p15"/>
          <p:cNvPicPr preferRelativeResize="0"/>
          <p:nvPr/>
        </p:nvPicPr>
        <p:blipFill>
          <a:blip r:embed="rId3">
            <a:alphaModFix/>
          </a:blip>
          <a:stretch>
            <a:fillRect/>
          </a:stretch>
        </p:blipFill>
        <p:spPr>
          <a:xfrm>
            <a:off x="1076231" y="3386470"/>
            <a:ext cx="2468350" cy="1666925"/>
          </a:xfrm>
          <a:prstGeom prst="rect">
            <a:avLst/>
          </a:prstGeom>
          <a:noFill/>
          <a:ln>
            <a:noFill/>
          </a:ln>
        </p:spPr>
      </p:pic>
      <p:pic>
        <p:nvPicPr>
          <p:cNvPr id="74" name="Google Shape;74;p15"/>
          <p:cNvPicPr preferRelativeResize="0"/>
          <p:nvPr/>
        </p:nvPicPr>
        <p:blipFill rotWithShape="1">
          <a:blip r:embed="rId4">
            <a:alphaModFix/>
          </a:blip>
          <a:srcRect t="12972"/>
          <a:stretch/>
        </p:blipFill>
        <p:spPr>
          <a:xfrm>
            <a:off x="4853650" y="2430684"/>
            <a:ext cx="4290350" cy="2712816"/>
          </a:xfrm>
          <a:prstGeom prst="rect">
            <a:avLst/>
          </a:prstGeom>
          <a:noFill/>
          <a:ln>
            <a:noFill/>
          </a:ln>
        </p:spPr>
      </p:pic>
      <p:sp>
        <p:nvSpPr>
          <p:cNvPr id="72" name="Google Shape;72;p15"/>
          <p:cNvSpPr txBox="1">
            <a:spLocks noGrp="1"/>
          </p:cNvSpPr>
          <p:nvPr>
            <p:ph idx="1"/>
          </p:nvPr>
        </p:nvSpPr>
        <p:spPr>
          <a:xfrm>
            <a:off x="562645" y="1172931"/>
            <a:ext cx="4842731" cy="3263504"/>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Bacterial infection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Fever, headache, fatigue, “Bullseye Rash”</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Can lead to chronic symptoms, autoimmune response (link unclear)</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Low risk if treated within 72 hours after tick removal</a:t>
            </a: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75" name="Google Shape;75;p15"/>
          <p:cNvPicPr preferRelativeResize="0"/>
          <p:nvPr/>
        </p:nvPicPr>
        <p:blipFill>
          <a:blip r:embed="rId5">
            <a:alphaModFix/>
          </a:blip>
          <a:stretch>
            <a:fillRect/>
          </a:stretch>
        </p:blipFill>
        <p:spPr>
          <a:xfrm>
            <a:off x="5497990" y="0"/>
            <a:ext cx="3646010" cy="24306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331088" y="273844"/>
            <a:ext cx="7184261" cy="994172"/>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Lyme Disease is Getting More Prevalent</a:t>
            </a:r>
            <a:endParaRPr/>
          </a:p>
        </p:txBody>
      </p:sp>
      <p:pic>
        <p:nvPicPr>
          <p:cNvPr id="82" name="Google Shape;82;p16"/>
          <p:cNvPicPr preferRelativeResize="0"/>
          <p:nvPr/>
        </p:nvPicPr>
        <p:blipFill>
          <a:blip r:embed="rId3">
            <a:alphaModFix/>
          </a:blip>
          <a:stretch>
            <a:fillRect/>
          </a:stretch>
        </p:blipFill>
        <p:spPr>
          <a:xfrm>
            <a:off x="1803679" y="937549"/>
            <a:ext cx="5858762" cy="4205951"/>
          </a:xfrm>
          <a:prstGeom prst="rect">
            <a:avLst/>
          </a:prstGeom>
          <a:noFill/>
          <a:ln>
            <a:noFill/>
          </a:ln>
        </p:spPr>
      </p:pic>
    </p:spTree>
    <p:extLst>
      <p:ext uri="{BB962C8B-B14F-4D97-AF65-F5344CB8AC3E}">
        <p14:creationId xmlns:p14="http://schemas.microsoft.com/office/powerpoint/2010/main" val="828604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331088" y="273844"/>
            <a:ext cx="7184261" cy="994172"/>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Lyme Disease is Getting More Prevalent</a:t>
            </a:r>
            <a:endParaRPr/>
          </a:p>
        </p:txBody>
      </p:sp>
      <p:pic>
        <p:nvPicPr>
          <p:cNvPr id="83" name="Google Shape;83;p16"/>
          <p:cNvPicPr preferRelativeResize="0"/>
          <p:nvPr/>
        </p:nvPicPr>
        <p:blipFill>
          <a:blip r:embed="rId3">
            <a:alphaModFix/>
          </a:blip>
          <a:stretch>
            <a:fillRect/>
          </a:stretch>
        </p:blipFill>
        <p:spPr>
          <a:xfrm>
            <a:off x="4109013" y="1461816"/>
            <a:ext cx="4916763" cy="3094781"/>
          </a:xfrm>
          <a:prstGeom prst="rect">
            <a:avLst/>
          </a:prstGeom>
          <a:noFill/>
          <a:ln>
            <a:noFill/>
          </a:ln>
        </p:spPr>
      </p:pic>
      <p:sp>
        <p:nvSpPr>
          <p:cNvPr id="81" name="Google Shape;81;p16"/>
          <p:cNvSpPr txBox="1">
            <a:spLocks noGrp="1"/>
          </p:cNvSpPr>
          <p:nvPr>
            <p:ph idx="1"/>
          </p:nvPr>
        </p:nvSpPr>
        <p:spPr>
          <a:xfrm>
            <a:off x="547626" y="1461816"/>
            <a:ext cx="3225721" cy="3263504"/>
          </a:xfrm>
          <a:prstGeom prst="rect">
            <a:avLst/>
          </a:prstGeom>
        </p:spPr>
        <p:txBody>
          <a:bodyPr spcFirstLastPara="1" wrap="square" lIns="91425" tIns="91425" rIns="91425" bIns="91425" anchor="t" anchorCtr="0">
            <a:normAutofit fontScale="92500" lnSpcReduction="10000"/>
          </a:bodyPr>
          <a:lstStyle/>
          <a:p>
            <a:pPr marL="114300" lvl="0" indent="0" algn="l" rtl="0">
              <a:spcBef>
                <a:spcPts val="0"/>
              </a:spcBef>
              <a:spcAft>
                <a:spcPts val="600"/>
              </a:spcAft>
              <a:buClr>
                <a:schemeClr val="dk1"/>
              </a:buClr>
              <a:buSzPts val="1800"/>
              <a:buNone/>
            </a:pPr>
            <a:r>
              <a:rPr lang="en">
                <a:solidFill>
                  <a:schemeClr val="dk1"/>
                </a:solidFill>
              </a:rPr>
              <a:t>There are 3 main reasons why:</a:t>
            </a:r>
          </a:p>
          <a:p>
            <a:pPr marL="457200" lvl="0" indent="-342900" algn="l" rtl="0">
              <a:spcBef>
                <a:spcPts val="0"/>
              </a:spcBef>
              <a:spcAft>
                <a:spcPts val="600"/>
              </a:spcAft>
              <a:buClr>
                <a:schemeClr val="dk1"/>
              </a:buClr>
              <a:buSzPts val="1800"/>
              <a:buChar char="●"/>
            </a:pPr>
            <a:r>
              <a:rPr lang="en">
                <a:solidFill>
                  <a:schemeClr val="dk1"/>
                </a:solidFill>
              </a:rPr>
              <a:t>Deforestation and/or Intermediate reforestation</a:t>
            </a:r>
            <a:endParaRPr>
              <a:solidFill>
                <a:schemeClr val="dk1"/>
              </a:solidFill>
            </a:endParaRPr>
          </a:p>
          <a:p>
            <a:pPr marL="457200" lvl="0" indent="-342900" algn="l" rtl="0">
              <a:spcBef>
                <a:spcPts val="0"/>
              </a:spcBef>
              <a:spcAft>
                <a:spcPts val="600"/>
              </a:spcAft>
              <a:buClr>
                <a:schemeClr val="dk1"/>
              </a:buClr>
              <a:buSzPts val="1800"/>
              <a:buChar char="●"/>
            </a:pPr>
            <a:r>
              <a:rPr lang="en">
                <a:solidFill>
                  <a:schemeClr val="dk1"/>
                </a:solidFill>
              </a:rPr>
              <a:t>Spread of Deer</a:t>
            </a:r>
          </a:p>
          <a:p>
            <a:pPr marL="457200" lvl="0" indent="-342900" algn="l" rtl="0">
              <a:spcBef>
                <a:spcPts val="0"/>
              </a:spcBef>
              <a:spcAft>
                <a:spcPts val="600"/>
              </a:spcAft>
              <a:buClr>
                <a:schemeClr val="dk1"/>
              </a:buClr>
              <a:buSzPts val="1800"/>
              <a:buChar char="●"/>
            </a:pPr>
            <a:r>
              <a:rPr lang="en-US">
                <a:solidFill>
                  <a:schemeClr val="dk1"/>
                </a:solidFill>
              </a:rPr>
              <a:t>A warmer climate has contributed making a larger area suitable for ticks to live &amp; breed in and an extended active period</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1281860" y="273844"/>
            <a:ext cx="7233489" cy="994172"/>
          </a:xfrm>
          <a:prstGeom prst="rect">
            <a:avLst/>
          </a:prstGeom>
        </p:spPr>
        <p:txBody>
          <a:bodyPr spcFirstLastPara="1" wrap="square" lIns="91425" tIns="91425" rIns="91425" bIns="91425" anchor="ctr" anchorCtr="0">
            <a:normAutofit/>
          </a:bodyPr>
          <a:lstStyle/>
          <a:p>
            <a:pPr marL="0" lvl="0" indent="0" rtl="0">
              <a:spcBef>
                <a:spcPts val="0"/>
              </a:spcBef>
              <a:spcAft>
                <a:spcPts val="0"/>
              </a:spcAft>
              <a:buNone/>
            </a:pPr>
            <a:r>
              <a:rPr lang="en">
                <a:latin typeface="Tw Cen MT" panose="020B0602020104020603" pitchFamily="34" charset="0"/>
              </a:rPr>
              <a:t>Where do Ticks Live?</a:t>
            </a:r>
            <a:endParaRPr>
              <a:latin typeface="Tw Cen MT" panose="020B0602020104020603" pitchFamily="34" charset="0"/>
            </a:endParaRPr>
          </a:p>
        </p:txBody>
      </p:sp>
      <p:pic>
        <p:nvPicPr>
          <p:cNvPr id="93" name="Google Shape;93;p17"/>
          <p:cNvPicPr preferRelativeResize="0"/>
          <p:nvPr/>
        </p:nvPicPr>
        <p:blipFill>
          <a:blip r:embed="rId3">
            <a:alphaModFix/>
          </a:blip>
          <a:stretch>
            <a:fillRect/>
          </a:stretch>
        </p:blipFill>
        <p:spPr>
          <a:xfrm>
            <a:off x="0" y="1860453"/>
            <a:ext cx="9144000" cy="2678919"/>
          </a:xfrm>
          <a:prstGeom prst="rect">
            <a:avLst/>
          </a:prstGeom>
          <a:noFill/>
          <a:ln>
            <a:noFill/>
          </a:ln>
        </p:spPr>
      </p:pic>
      <p:sp>
        <p:nvSpPr>
          <p:cNvPr id="94" name="Google Shape;94;p17"/>
          <p:cNvSpPr txBox="1"/>
          <p:nvPr/>
        </p:nvSpPr>
        <p:spPr>
          <a:xfrm>
            <a:off x="1281861" y="1333984"/>
            <a:ext cx="6580277" cy="460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000000"/>
                </a:solidFill>
                <a:effectLst/>
                <a:uLnTx/>
                <a:uFillTx/>
                <a:latin typeface="Tw Cen MT" panose="020B0602020104020603" pitchFamily="34" charset="0"/>
                <a:sym typeface="Arial"/>
              </a:rPr>
              <a:t>Low Risk				High Risk</a:t>
            </a:r>
            <a:endParaRPr kumimoji="0" sz="2800" b="1" i="0" u="none" strike="noStrike" kern="0" cap="none" spc="0" normalizeH="0" baseline="0" noProof="0">
              <a:ln>
                <a:noFill/>
              </a:ln>
              <a:solidFill>
                <a:srgbClr val="000000"/>
              </a:solidFill>
              <a:effectLst/>
              <a:uLnTx/>
              <a:uFillTx/>
              <a:latin typeface="Tw Cen MT" panose="020B0602020104020603" pitchFamily="34" charset="0"/>
              <a:sym typeface="Arial"/>
            </a:endParaRPr>
          </a:p>
        </p:txBody>
      </p:sp>
    </p:spTree>
    <p:extLst>
      <p:ext uri="{BB962C8B-B14F-4D97-AF65-F5344CB8AC3E}">
        <p14:creationId xmlns:p14="http://schemas.microsoft.com/office/powerpoint/2010/main" val="4014742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67C42A-CE0D-D973-B569-2CAAD071905F}"/>
              </a:ext>
            </a:extLst>
          </p:cNvPr>
          <p:cNvPicPr>
            <a:picLocks noChangeAspect="1"/>
          </p:cNvPicPr>
          <p:nvPr/>
        </p:nvPicPr>
        <p:blipFill>
          <a:blip r:embed="rId2">
            <a:clrChange>
              <a:clrFrom>
                <a:srgbClr val="FFFFFF"/>
              </a:clrFrom>
              <a:clrTo>
                <a:srgbClr val="FFFFFF">
                  <a:alpha val="0"/>
                </a:srgbClr>
              </a:clrTo>
            </a:clrChange>
            <a:alphaModFix amt="50000"/>
            <a:extLst>
              <a:ext uri="{BEBA8EAE-BF5A-486C-A8C5-ECC9F3942E4B}">
                <a14:imgProps xmlns:a14="http://schemas.microsoft.com/office/drawing/2010/main">
                  <a14:imgLayer r:embed="rId3">
                    <a14:imgEffect>
                      <a14:backgroundRemoval t="9598" b="94737" l="6584" r="93238">
                        <a14:foregroundMark x1="11388" y1="69659" x2="11388" y2="69659"/>
                        <a14:foregroundMark x1="6584" y1="62848" x2="6584" y2="62848"/>
                        <a14:foregroundMark x1="12811" y1="95046" x2="12811" y2="95046"/>
                        <a14:foregroundMark x1="33452" y1="74923" x2="33452" y2="74923"/>
                        <a14:foregroundMark x1="52669" y1="62848" x2="52669" y2="62848"/>
                        <a14:foregroundMark x1="72598" y1="50155" x2="72598" y2="50155"/>
                        <a14:foregroundMark x1="89858" y1="32817" x2="89858" y2="32817"/>
                        <a14:foregroundMark x1="93060" y1="10526" x2="93060" y2="10526"/>
                        <a14:foregroundMark x1="93238" y1="12074" x2="93238" y2="12074"/>
                      </a14:backgroundRemoval>
                    </a14:imgEffect>
                  </a14:imgLayer>
                </a14:imgProps>
              </a:ext>
            </a:extLst>
          </a:blip>
          <a:stretch>
            <a:fillRect/>
          </a:stretch>
        </p:blipFill>
        <p:spPr>
          <a:xfrm>
            <a:off x="1028701" y="416286"/>
            <a:ext cx="7500749" cy="4310929"/>
          </a:xfrm>
          <a:prstGeom prst="rect">
            <a:avLst/>
          </a:prstGeom>
        </p:spPr>
      </p:pic>
      <p:sp>
        <p:nvSpPr>
          <p:cNvPr id="2" name="Title 1">
            <a:extLst>
              <a:ext uri="{FF2B5EF4-FFF2-40B4-BE49-F238E27FC236}">
                <a16:creationId xmlns:a16="http://schemas.microsoft.com/office/drawing/2014/main" id="{75DD71D8-4FA5-3478-5911-E5A1BCF0689E}"/>
              </a:ext>
            </a:extLst>
          </p:cNvPr>
          <p:cNvSpPr>
            <a:spLocks noGrp="1"/>
          </p:cNvSpPr>
          <p:nvPr>
            <p:ph type="title"/>
          </p:nvPr>
        </p:nvSpPr>
        <p:spPr/>
        <p:txBody>
          <a:bodyPr/>
          <a:lstStyle/>
          <a:p>
            <a:r>
              <a:rPr lang="en-US">
                <a:solidFill>
                  <a:srgbClr val="8A0000"/>
                </a:solidFill>
                <a:highlight>
                  <a:srgbClr val="FFFF00"/>
                </a:highlight>
              </a:rPr>
              <a:t>[Placeholder]</a:t>
            </a:r>
          </a:p>
        </p:txBody>
      </p:sp>
      <p:sp>
        <p:nvSpPr>
          <p:cNvPr id="3" name="Content Placeholder 2">
            <a:extLst>
              <a:ext uri="{FF2B5EF4-FFF2-40B4-BE49-F238E27FC236}">
                <a16:creationId xmlns:a16="http://schemas.microsoft.com/office/drawing/2014/main" id="{80E1B3DA-C3B0-56D8-1720-73DEF59E7189}"/>
              </a:ext>
            </a:extLst>
          </p:cNvPr>
          <p:cNvSpPr>
            <a:spLocks noGrp="1"/>
          </p:cNvSpPr>
          <p:nvPr>
            <p:ph idx="1"/>
          </p:nvPr>
        </p:nvSpPr>
        <p:spPr/>
        <p:txBody>
          <a:bodyPr/>
          <a:lstStyle/>
          <a:p>
            <a:r>
              <a:rPr lang="en-US"/>
              <a:t>For the following activity, use pictures from high and low risk tick environments in [YOUR CITY/TOWN</a:t>
            </a:r>
          </a:p>
          <a:p>
            <a:pPr lvl="1"/>
            <a:r>
              <a:rPr lang="en-US"/>
              <a:t>Slide </a:t>
            </a:r>
            <a:r>
              <a:rPr lang="en-US">
                <a:highlight>
                  <a:srgbClr val="FFFF00"/>
                </a:highlight>
              </a:rPr>
              <a:t>29-34</a:t>
            </a:r>
            <a:r>
              <a:rPr lang="en-US"/>
              <a:t> are an examples from the City of Cambridge, MA. </a:t>
            </a:r>
          </a:p>
          <a:p>
            <a:pPr lvl="1"/>
            <a:endParaRPr lang="en-US"/>
          </a:p>
        </p:txBody>
      </p:sp>
      <p:sp>
        <p:nvSpPr>
          <p:cNvPr id="4" name="Slide Number Placeholder 3">
            <a:extLst>
              <a:ext uri="{FF2B5EF4-FFF2-40B4-BE49-F238E27FC236}">
                <a16:creationId xmlns:a16="http://schemas.microsoft.com/office/drawing/2014/main" id="{BC76E45E-7C0D-DC26-FB5F-7E95789A55E0}"/>
              </a:ext>
            </a:extLst>
          </p:cNvPr>
          <p:cNvSpPr>
            <a:spLocks noGrp="1"/>
          </p:cNvSpPr>
          <p:nvPr>
            <p:ph type="sldNum" sz="quarter" idx="12"/>
          </p:nvPr>
        </p:nvSpPr>
        <p:spPr/>
        <p:txBody>
          <a:bodyPr/>
          <a:lstStyle/>
          <a:p>
            <a:fld id="{A369C6C0-0DC4-44C4-B8BB-8CC4BD6D1597}" type="slidenum">
              <a:rPr lang="en-US" smtClean="0"/>
              <a:pPr/>
              <a:t>28</a:t>
            </a:fld>
            <a:endParaRPr lang="en-US"/>
          </a:p>
        </p:txBody>
      </p:sp>
    </p:spTree>
    <p:extLst>
      <p:ext uri="{BB962C8B-B14F-4D97-AF65-F5344CB8AC3E}">
        <p14:creationId xmlns:p14="http://schemas.microsoft.com/office/powerpoint/2010/main" val="3961995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1145894" y="1106125"/>
            <a:ext cx="7686406" cy="1963500"/>
          </a:xfrm>
        </p:spPr>
        <p:txBody>
          <a:bodyPr spcFirstLastPara="1" wrap="square" lIns="91425" tIns="91425" rIns="91425" bIns="91425" anchor="b" anchorCtr="0">
            <a:normAutofit/>
          </a:bodyPr>
          <a:lstStyle/>
          <a:p>
            <a:pPr marL="0" lvl="0" indent="0" rtl="0">
              <a:lnSpc>
                <a:spcPct val="90000"/>
              </a:lnSpc>
              <a:spcBef>
                <a:spcPts val="0"/>
              </a:spcBef>
              <a:spcAft>
                <a:spcPts val="0"/>
              </a:spcAft>
              <a:buSzPts val="990"/>
              <a:buNone/>
            </a:pPr>
            <a:r>
              <a:rPr lang="en-US" sz="7500">
                <a:latin typeface="Tw Cen MT" panose="020B0602020104020603" pitchFamily="34" charset="0"/>
              </a:rPr>
              <a:t>Let’s play a game!</a:t>
            </a:r>
          </a:p>
        </p:txBody>
      </p:sp>
      <p:sp>
        <p:nvSpPr>
          <p:cNvPr id="108" name="Google Shape;108;p19"/>
          <p:cNvSpPr txBox="1">
            <a:spLocks noGrp="1"/>
          </p:cNvSpPr>
          <p:nvPr>
            <p:ph type="body" idx="1"/>
          </p:nvPr>
        </p:nvSpPr>
        <p:spPr>
          <a:xfrm>
            <a:off x="311700" y="3152225"/>
            <a:ext cx="8520600" cy="1300800"/>
          </a:xfrm>
        </p:spPr>
        <p:txBody>
          <a:bodyPr spcFirstLastPara="1" wrap="square" lIns="91425" tIns="91425" rIns="91425" bIns="91425" anchor="t" anchorCtr="0">
            <a:normAutofit/>
          </a:bodyPr>
          <a:lstStyle/>
          <a:p>
            <a:pPr marL="0" lvl="0" indent="0" rtl="0">
              <a:spcBef>
                <a:spcPts val="0"/>
              </a:spcBef>
              <a:spcAft>
                <a:spcPts val="1200"/>
              </a:spcAft>
              <a:buNone/>
            </a:pPr>
            <a:r>
              <a:rPr lang="en-US" sz="2400">
                <a:latin typeface="Tw Cen MT" panose="020B0602020104020603" pitchFamily="34" charset="0"/>
              </a:rPr>
              <a:t>Is it lower risk, or higher risk?</a:t>
            </a:r>
          </a:p>
        </p:txBody>
      </p:sp>
      <p:sp>
        <p:nvSpPr>
          <p:cNvPr id="2" name="Isosceles Triangle 1">
            <a:extLst>
              <a:ext uri="{FF2B5EF4-FFF2-40B4-BE49-F238E27FC236}">
                <a16:creationId xmlns:a16="http://schemas.microsoft.com/office/drawing/2014/main" id="{34E4612C-168E-F6B2-1696-BD7EAE1C0752}"/>
              </a:ext>
            </a:extLst>
          </p:cNvPr>
          <p:cNvSpPr/>
          <p:nvPr/>
        </p:nvSpPr>
        <p:spPr>
          <a:xfrm rot="5400000" flipH="1">
            <a:off x="-5208" y="2127408"/>
            <a:ext cx="1061690" cy="653761"/>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Isosceles Triangle 2">
            <a:extLst>
              <a:ext uri="{FF2B5EF4-FFF2-40B4-BE49-F238E27FC236}">
                <a16:creationId xmlns:a16="http://schemas.microsoft.com/office/drawing/2014/main" id="{E254BD81-CC21-1EA5-2FA3-E4457FF47A44}"/>
              </a:ext>
            </a:extLst>
          </p:cNvPr>
          <p:cNvSpPr/>
          <p:nvPr/>
        </p:nvSpPr>
        <p:spPr>
          <a:xfrm rot="5400000" flipH="1">
            <a:off x="696950" y="2204969"/>
            <a:ext cx="809773" cy="498637"/>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6858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3</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628650" y="1021719"/>
            <a:ext cx="7950993" cy="994173"/>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68580" tIns="34290" rIns="68580" bIns="34290" rtlCol="0" anchor="t">
            <a:normAutofit/>
          </a:bodyPr>
          <a:lstStyle/>
          <a:p>
            <a:pPr>
              <a:buSzPct val="114999"/>
            </a:pPr>
            <a:r>
              <a:rPr lang="en-US"/>
              <a:t>Vector-Borne Disease 101</a:t>
            </a:r>
          </a:p>
          <a:p>
            <a:r>
              <a:rPr lang="en-US"/>
              <a:t>Mosquitos</a:t>
            </a:r>
          </a:p>
          <a:p>
            <a:r>
              <a:rPr lang="en-US"/>
              <a:t>Break!</a:t>
            </a:r>
          </a:p>
          <a:p>
            <a:r>
              <a:rPr lang="en-US"/>
              <a:t>Tick-Borne Disease Prevention and Control</a:t>
            </a:r>
          </a:p>
          <a:p>
            <a:pPr marL="0" indent="0">
              <a:buNone/>
            </a:pPr>
            <a:endParaRPr lang="en-US"/>
          </a:p>
        </p:txBody>
      </p:sp>
    </p:spTree>
    <p:extLst>
      <p:ext uri="{BB962C8B-B14F-4D97-AF65-F5344CB8AC3E}">
        <p14:creationId xmlns:p14="http://schemas.microsoft.com/office/powerpoint/2010/main" val="330620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13"/>
        <p:cNvGrpSpPr/>
        <p:nvPr/>
      </p:nvGrpSpPr>
      <p:grpSpPr>
        <a:xfrm>
          <a:off x="0" y="0"/>
          <a:ext cx="0" cy="0"/>
          <a:chOff x="0" y="0"/>
          <a:chExt cx="0" cy="0"/>
        </a:xfrm>
      </p:grpSpPr>
      <p:pic>
        <p:nvPicPr>
          <p:cNvPr id="117" name="Google Shape;117;p20"/>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21"/>
        <p:cNvGrpSpPr/>
        <p:nvPr/>
      </p:nvGrpSpPr>
      <p:grpSpPr>
        <a:xfrm>
          <a:off x="0" y="0"/>
          <a:ext cx="0" cy="0"/>
          <a:chOff x="0" y="0"/>
          <a:chExt cx="0" cy="0"/>
        </a:xfrm>
      </p:grpSpPr>
      <p:pic>
        <p:nvPicPr>
          <p:cNvPr id="125" name="Google Shape;125;p21"/>
          <p:cNvPicPr preferRelativeResize="0"/>
          <p:nvPr/>
        </p:nvPicPr>
        <p:blipFill>
          <a:blip r:embed="rId3">
            <a:alphaModFix/>
          </a:blip>
          <a:stretch>
            <a:fillRect/>
          </a:stretch>
        </p:blipFill>
        <p:spPr>
          <a:xfrm>
            <a:off x="1145478" y="0"/>
            <a:ext cx="6853044"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29"/>
        <p:cNvGrpSpPr/>
        <p:nvPr/>
      </p:nvGrpSpPr>
      <p:grpSpPr>
        <a:xfrm>
          <a:off x="0" y="0"/>
          <a:ext cx="0" cy="0"/>
          <a:chOff x="0" y="0"/>
          <a:chExt cx="0" cy="0"/>
        </a:xfrm>
      </p:grpSpPr>
      <p:pic>
        <p:nvPicPr>
          <p:cNvPr id="133" name="Google Shape;133;p22"/>
          <p:cNvPicPr preferRelativeResize="0"/>
          <p:nvPr/>
        </p:nvPicPr>
        <p:blipFill>
          <a:blip r:embed="rId3">
            <a:alphaModFix/>
          </a:blip>
          <a:stretch>
            <a:fillRect/>
          </a:stretch>
        </p:blipFill>
        <p:spPr>
          <a:xfrm>
            <a:off x="0" y="1218257"/>
            <a:ext cx="9144003" cy="285303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pic>
        <p:nvPicPr>
          <p:cNvPr id="141" name="Google Shape;141;p23"/>
          <p:cNvPicPr preferRelativeResize="0"/>
          <p:nvPr/>
        </p:nvPicPr>
        <p:blipFill>
          <a:blip r:embed="rId3">
            <a:alphaModFix/>
          </a:blip>
          <a:stretch>
            <a:fillRect/>
          </a:stretch>
        </p:blipFill>
        <p:spPr>
          <a:xfrm>
            <a:off x="2009775" y="238125"/>
            <a:ext cx="5124450" cy="4667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45"/>
        <p:cNvGrpSpPr/>
        <p:nvPr/>
      </p:nvGrpSpPr>
      <p:grpSpPr>
        <a:xfrm>
          <a:off x="0" y="0"/>
          <a:ext cx="0" cy="0"/>
          <a:chOff x="0" y="0"/>
          <a:chExt cx="0" cy="0"/>
        </a:xfrm>
      </p:grpSpPr>
      <p:pic>
        <p:nvPicPr>
          <p:cNvPr id="149" name="Google Shape;149;p24"/>
          <p:cNvPicPr preferRelativeResize="0"/>
          <p:nvPr/>
        </p:nvPicPr>
        <p:blipFill>
          <a:blip r:embed="rId3">
            <a:alphaModFix/>
          </a:blip>
          <a:stretch>
            <a:fillRect/>
          </a:stretch>
        </p:blipFill>
        <p:spPr>
          <a:xfrm>
            <a:off x="716257" y="-1"/>
            <a:ext cx="7711485"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F2AB3BB-7B38-E1D2-AE11-72D72949B8B1}"/>
              </a:ext>
            </a:extLst>
          </p:cNvPr>
          <p:cNvSpPr>
            <a:spLocks noGrp="1"/>
          </p:cNvSpPr>
          <p:nvPr>
            <p:ph idx="1"/>
          </p:nvPr>
        </p:nvSpPr>
        <p:spPr>
          <a:xfrm>
            <a:off x="640224" y="1445623"/>
            <a:ext cx="7267159" cy="3067088"/>
          </a:xfrm>
        </p:spPr>
        <p:txBody>
          <a:bodyPr>
            <a:normAutofit/>
          </a:bodyPr>
          <a:lstStyle/>
          <a:p>
            <a:pPr marL="0" indent="0">
              <a:buNone/>
            </a:pPr>
            <a:r>
              <a:rPr kumimoji="0" lang="en-US" sz="2400" i="0" u="none" strike="noStrike" kern="0" cap="none" spc="0" normalizeH="0" baseline="0" noProof="0">
                <a:ln>
                  <a:noFill/>
                </a:ln>
                <a:solidFill>
                  <a:srgbClr val="000000"/>
                </a:solidFill>
                <a:effectLst/>
                <a:uLnTx/>
                <a:uFillTx/>
                <a:latin typeface="Tw Cen MT" panose="020B0602020104020603" pitchFamily="34" charset="0"/>
                <a:sym typeface="Arial"/>
              </a:rPr>
              <a:t>Personal protection is all about minimizing your contact with ticks. There are 2 main steps:</a:t>
            </a:r>
          </a:p>
          <a:p>
            <a:pPr marL="457200" indent="-457200">
              <a:buFont typeface="+mj-lt"/>
              <a:buAutoNum type="arabicPeriod"/>
            </a:pPr>
            <a:r>
              <a:rPr kumimoji="0" lang="en-US" sz="3200" b="1" i="0" u="none" strike="noStrike" kern="0" cap="none" spc="0" normalizeH="0" baseline="0" noProof="0">
                <a:ln>
                  <a:noFill/>
                </a:ln>
                <a:solidFill>
                  <a:srgbClr val="000000"/>
                </a:solidFill>
                <a:effectLst/>
                <a:uLnTx/>
                <a:uFillTx/>
                <a:latin typeface="Tw Cen MT" panose="020B0602020104020603" pitchFamily="34" charset="0"/>
                <a:sym typeface="Arial"/>
              </a:rPr>
              <a:t>Avoid high-risk areas</a:t>
            </a:r>
            <a:r>
              <a:rPr kumimoji="0" lang="en-US" sz="3200" b="0" i="0" u="none" strike="noStrike" kern="0" cap="none" spc="0" normalizeH="0" baseline="0" noProof="0">
                <a:ln>
                  <a:noFill/>
                </a:ln>
                <a:solidFill>
                  <a:srgbClr val="000000"/>
                </a:solidFill>
                <a:effectLst/>
                <a:uLnTx/>
                <a:uFillTx/>
                <a:latin typeface="Tw Cen MT" panose="020B0602020104020603" pitchFamily="34" charset="0"/>
                <a:sym typeface="Arial"/>
              </a:rPr>
              <a:t>.</a:t>
            </a:r>
          </a:p>
          <a:p>
            <a:pPr marL="457200" indent="-457200">
              <a:buFont typeface="+mj-lt"/>
              <a:buAutoNum type="arabicPeriod"/>
            </a:pPr>
            <a:r>
              <a:rPr kumimoji="0" lang="en-US" sz="3200" b="1" i="0" u="none" strike="noStrike" kern="0" cap="none" spc="0" normalizeH="0" baseline="0" noProof="0">
                <a:ln>
                  <a:noFill/>
                </a:ln>
                <a:solidFill>
                  <a:srgbClr val="000000"/>
                </a:solidFill>
                <a:effectLst/>
                <a:uLnTx/>
                <a:uFillTx/>
                <a:latin typeface="Tw Cen MT" panose="020B0602020104020603" pitchFamily="34" charset="0"/>
                <a:sym typeface="Arial"/>
              </a:rPr>
              <a:t>When you visit a high-risk area</a:t>
            </a:r>
            <a:r>
              <a:rPr kumimoji="0" lang="en-US" sz="3200" b="0" i="0" u="none" strike="noStrike" kern="0" cap="none" spc="0" normalizeH="0" baseline="0" noProof="0">
                <a:ln>
                  <a:noFill/>
                </a:ln>
                <a:solidFill>
                  <a:srgbClr val="000000"/>
                </a:solidFill>
                <a:effectLst/>
                <a:uLnTx/>
                <a:uFillTx/>
                <a:latin typeface="Tw Cen MT" panose="020B0602020104020603" pitchFamily="34" charset="0"/>
                <a:sym typeface="Arial"/>
              </a:rPr>
              <a:t>, </a:t>
            </a:r>
            <a:r>
              <a:rPr lang="en-US" sz="3200" kern="0">
                <a:solidFill>
                  <a:srgbClr val="000000"/>
                </a:solidFill>
                <a:latin typeface="Tw Cen MT" panose="020B0602020104020603" pitchFamily="34" charset="0"/>
                <a:sym typeface="Arial"/>
              </a:rPr>
              <a:t>c</a:t>
            </a:r>
            <a:r>
              <a:rPr kumimoji="0" lang="en-US" sz="3200" b="0" i="0" u="none" strike="noStrike" kern="0" cap="none" spc="0" normalizeH="0" baseline="0" noProof="0">
                <a:ln>
                  <a:noFill/>
                </a:ln>
                <a:solidFill>
                  <a:srgbClr val="000000"/>
                </a:solidFill>
                <a:effectLst/>
                <a:uLnTx/>
                <a:uFillTx/>
                <a:latin typeface="Tw Cen MT" panose="020B0602020104020603" pitchFamily="34" charset="0"/>
                <a:sym typeface="Arial"/>
              </a:rPr>
              <a:t>over skin, apply insect repellent</a:t>
            </a:r>
            <a:r>
              <a:rPr lang="en-US" sz="3200" kern="0">
                <a:solidFill>
                  <a:srgbClr val="000000"/>
                </a:solidFill>
                <a:latin typeface="Tw Cen MT" panose="020B0602020104020603" pitchFamily="34" charset="0"/>
                <a:sym typeface="Arial"/>
              </a:rPr>
              <a:t>, and stay on trails.</a:t>
            </a:r>
            <a:endParaRPr kumimoji="0" lang="en-US" sz="3200" b="0" i="0" u="none" strike="noStrike" kern="0" cap="none" spc="0" normalizeH="0" baseline="0" noProof="0">
              <a:ln>
                <a:noFill/>
              </a:ln>
              <a:solidFill>
                <a:srgbClr val="000000"/>
              </a:solidFill>
              <a:effectLst/>
              <a:uLnTx/>
              <a:uFillTx/>
              <a:latin typeface="Tw Cen MT" panose="020B0602020104020603" pitchFamily="34" charset="0"/>
              <a:sym typeface="Arial"/>
            </a:endParaRPr>
          </a:p>
        </p:txBody>
      </p:sp>
      <p:sp>
        <p:nvSpPr>
          <p:cNvPr id="4" name="Slide Number Placeholder 3">
            <a:extLst>
              <a:ext uri="{FF2B5EF4-FFF2-40B4-BE49-F238E27FC236}">
                <a16:creationId xmlns:a16="http://schemas.microsoft.com/office/drawing/2014/main" id="{7DF5A133-E30F-960F-4200-48D2E6043C0C}"/>
              </a:ext>
            </a:extLst>
          </p:cNvPr>
          <p:cNvSpPr>
            <a:spLocks noGrp="1"/>
          </p:cNvSpPr>
          <p:nvPr>
            <p:ph type="sldNum" sz="quarter" idx="12"/>
          </p:nvPr>
        </p:nvSpPr>
        <p:spPr/>
        <p:txBody>
          <a:bodyPr/>
          <a:lstStyle/>
          <a:p>
            <a:fld id="{A369C6C0-0DC4-44C4-B8BB-8CC4BD6D1597}" type="slidenum">
              <a:rPr lang="en-US" smtClean="0"/>
              <a:pPr/>
              <a:t>35</a:t>
            </a:fld>
            <a:endParaRPr lang="en-US"/>
          </a:p>
        </p:txBody>
      </p:sp>
      <p:sp>
        <p:nvSpPr>
          <p:cNvPr id="5" name="Title 4">
            <a:extLst>
              <a:ext uri="{FF2B5EF4-FFF2-40B4-BE49-F238E27FC236}">
                <a16:creationId xmlns:a16="http://schemas.microsoft.com/office/drawing/2014/main" id="{D79A7B86-9329-5C05-CDDE-93D60949A68A}"/>
              </a:ext>
            </a:extLst>
          </p:cNvPr>
          <p:cNvSpPr>
            <a:spLocks noGrp="1"/>
          </p:cNvSpPr>
          <p:nvPr>
            <p:ph type="title"/>
          </p:nvPr>
        </p:nvSpPr>
        <p:spPr>
          <a:xfrm>
            <a:off x="1236617" y="359207"/>
            <a:ext cx="6670766" cy="994172"/>
          </a:xfrm>
        </p:spPr>
        <p:txBody>
          <a:bodyPr>
            <a:normAutofit fontScale="90000"/>
          </a:bodyPr>
          <a:lstStyle/>
          <a:p>
            <a:pPr algn="l"/>
            <a:r>
              <a:rPr lang="en" sz="3600">
                <a:latin typeface="Tw Cen MT" panose="020B0602020104020603" pitchFamily="34" charset="0"/>
              </a:rPr>
              <a:t>Personal Tick Protection (e.g., how to fight back!)</a:t>
            </a:r>
            <a:endParaRPr lang="en-US" sz="3600"/>
          </a:p>
        </p:txBody>
      </p:sp>
    </p:spTree>
    <p:extLst>
      <p:ext uri="{BB962C8B-B14F-4D97-AF65-F5344CB8AC3E}">
        <p14:creationId xmlns:p14="http://schemas.microsoft.com/office/powerpoint/2010/main" val="170629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1238490" y="273844"/>
            <a:ext cx="7276859" cy="9941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kern="0">
                <a:solidFill>
                  <a:srgbClr val="000000"/>
                </a:solidFill>
                <a:latin typeface="Tw Cen MT" panose="020B0602020104020603" pitchFamily="34" charset="0"/>
                <a:sym typeface="Arial"/>
              </a:rPr>
              <a:t>I </a:t>
            </a:r>
            <a:r>
              <a:rPr lang="en-US" sz="3600" b="1" kern="0">
                <a:solidFill>
                  <a:srgbClr val="000000"/>
                </a:solidFill>
                <a:latin typeface="Tw Cen MT" panose="020B0602020104020603" pitchFamily="34" charset="0"/>
                <a:sym typeface="Arial"/>
              </a:rPr>
              <a:t>visited high-risk area, now what?</a:t>
            </a:r>
            <a:endParaRPr lang="en-US" sz="3600" b="1">
              <a:latin typeface="Tw Cen MT" panose="020B0602020104020603" pitchFamily="34" charset="0"/>
            </a:endParaRPr>
          </a:p>
        </p:txBody>
      </p:sp>
      <p:pic>
        <p:nvPicPr>
          <p:cNvPr id="168" name="Google Shape;168;p26"/>
          <p:cNvPicPr preferRelativeResize="0"/>
          <p:nvPr/>
        </p:nvPicPr>
        <p:blipFill>
          <a:blip r:embed="rId3">
            <a:alphaModFix/>
          </a:blip>
          <a:stretch>
            <a:fillRect/>
          </a:stretch>
        </p:blipFill>
        <p:spPr>
          <a:xfrm>
            <a:off x="4876919" y="2467579"/>
            <a:ext cx="4206875" cy="2010875"/>
          </a:xfrm>
          <a:prstGeom prst="rect">
            <a:avLst/>
          </a:prstGeom>
          <a:noFill/>
          <a:ln>
            <a:noFill/>
          </a:ln>
        </p:spPr>
      </p:pic>
      <p:sp>
        <p:nvSpPr>
          <p:cNvPr id="167" name="Google Shape;167;p26"/>
          <p:cNvSpPr txBox="1">
            <a:spLocks noGrp="1"/>
          </p:cNvSpPr>
          <p:nvPr>
            <p:ph idx="1"/>
          </p:nvPr>
        </p:nvSpPr>
        <p:spPr>
          <a:xfrm>
            <a:off x="628650" y="1265048"/>
            <a:ext cx="7886700" cy="3263504"/>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Clr>
                <a:schemeClr val="dk1"/>
              </a:buClr>
              <a:buSzPts val="1800"/>
              <a:buAutoNum type="arabicPeriod"/>
            </a:pPr>
            <a:r>
              <a:rPr lang="en" sz="2400">
                <a:solidFill>
                  <a:schemeClr val="dk1"/>
                </a:solidFill>
                <a:latin typeface="Tw Cen MT" panose="020B0602020104020603" pitchFamily="34" charset="0"/>
              </a:rPr>
              <a:t>Once home, take a shower. Any ticks that are </a:t>
            </a:r>
            <a:r>
              <a:rPr lang="en" sz="2400" u="sng">
                <a:solidFill>
                  <a:schemeClr val="dk1"/>
                </a:solidFill>
                <a:latin typeface="Tw Cen MT" panose="020B0602020104020603" pitchFamily="34" charset="0"/>
              </a:rPr>
              <a:t>unlatched</a:t>
            </a:r>
            <a:r>
              <a:rPr lang="en" sz="2400">
                <a:solidFill>
                  <a:schemeClr val="dk1"/>
                </a:solidFill>
                <a:latin typeface="Tw Cen MT" panose="020B0602020104020603" pitchFamily="34" charset="0"/>
              </a:rPr>
              <a:t> will wash off</a:t>
            </a:r>
            <a:endParaRPr sz="2400">
              <a:solidFill>
                <a:schemeClr val="dk1"/>
              </a:solidFill>
              <a:latin typeface="Tw Cen MT" panose="020B0602020104020603" pitchFamily="34" charset="0"/>
            </a:endParaRPr>
          </a:p>
          <a:p>
            <a:pPr marL="457200" lvl="0" indent="-342900" algn="l" rtl="0">
              <a:lnSpc>
                <a:spcPct val="100000"/>
              </a:lnSpc>
              <a:spcBef>
                <a:spcPts val="600"/>
              </a:spcBef>
              <a:spcAft>
                <a:spcPts val="0"/>
              </a:spcAft>
              <a:buClr>
                <a:schemeClr val="dk1"/>
              </a:buClr>
              <a:buSzPts val="1800"/>
              <a:buAutoNum type="arabicPeriod"/>
            </a:pPr>
            <a:r>
              <a:rPr lang="en" sz="2400">
                <a:solidFill>
                  <a:schemeClr val="dk1"/>
                </a:solidFill>
                <a:latin typeface="Tw Cen MT" panose="020B0602020104020603" pitchFamily="34" charset="0"/>
              </a:rPr>
              <a:t>Put clothes in dryer on high heat for 10 minutes to kill hidden ticks</a:t>
            </a:r>
            <a:endParaRPr lang="en-US" sz="2400">
              <a:solidFill>
                <a:schemeClr val="dk1"/>
              </a:solidFill>
              <a:latin typeface="Tw Cen MT" panose="020B0602020104020603" pitchFamily="34" charset="0"/>
            </a:endParaRPr>
          </a:p>
        </p:txBody>
      </p:sp>
      <p:sp>
        <p:nvSpPr>
          <p:cNvPr id="6" name="TextBox 5">
            <a:extLst>
              <a:ext uri="{FF2B5EF4-FFF2-40B4-BE49-F238E27FC236}">
                <a16:creationId xmlns:a16="http://schemas.microsoft.com/office/drawing/2014/main" id="{7745E6E4-D769-0689-7E7F-F9B1DD2B100F}"/>
              </a:ext>
            </a:extLst>
          </p:cNvPr>
          <p:cNvSpPr txBox="1"/>
          <p:nvPr/>
        </p:nvSpPr>
        <p:spPr>
          <a:xfrm>
            <a:off x="628650" y="2965518"/>
            <a:ext cx="4915623" cy="2015936"/>
          </a:xfrm>
          <a:prstGeom prst="rect">
            <a:avLst/>
          </a:prstGeom>
          <a:noFill/>
        </p:spPr>
        <p:txBody>
          <a:bodyPr wrap="square">
            <a:spAutoFit/>
          </a:bodyPr>
          <a:lstStyle/>
          <a:p>
            <a:pPr marL="457200" lvl="0" indent="-342900" algn="l" rtl="0">
              <a:lnSpc>
                <a:spcPct val="100000"/>
              </a:lnSpc>
              <a:spcBef>
                <a:spcPts val="600"/>
              </a:spcBef>
              <a:spcAft>
                <a:spcPts val="0"/>
              </a:spcAft>
              <a:buClr>
                <a:schemeClr val="dk1"/>
              </a:buClr>
              <a:buSzPts val="1800"/>
              <a:buFont typeface="+mj-lt"/>
              <a:buAutoNum type="arabicPeriod" startAt="3"/>
            </a:pPr>
            <a:r>
              <a:rPr lang="en-US" sz="2400">
                <a:solidFill>
                  <a:schemeClr val="dk1"/>
                </a:solidFill>
                <a:latin typeface="Tw Cen MT" panose="020B0602020104020603" pitchFamily="34" charset="0"/>
              </a:rPr>
              <a:t>Check your body- start around feet and ankles, travel up. Use mirror or phone</a:t>
            </a:r>
          </a:p>
          <a:p>
            <a:pPr marL="457200" lvl="0" indent="-342900" algn="l" rtl="0">
              <a:lnSpc>
                <a:spcPct val="100000"/>
              </a:lnSpc>
              <a:spcBef>
                <a:spcPts val="600"/>
              </a:spcBef>
              <a:spcAft>
                <a:spcPts val="0"/>
              </a:spcAft>
              <a:buClr>
                <a:schemeClr val="dk1"/>
              </a:buClr>
              <a:buSzPts val="1800"/>
              <a:buAutoNum type="arabicPeriod" startAt="3"/>
            </a:pPr>
            <a:r>
              <a:rPr kumimoji="0" lang="en-US" sz="2400" b="0" i="0" u="none" strike="noStrike" kern="0" cap="none" spc="0" normalizeH="0" baseline="0" noProof="0">
                <a:ln>
                  <a:noFill/>
                </a:ln>
                <a:solidFill>
                  <a:srgbClr val="000000"/>
                </a:solidFill>
                <a:effectLst/>
                <a:uLnTx/>
                <a:uFillTx/>
                <a:latin typeface="Tw Cen MT" panose="020B0602020104020603" pitchFamily="34" charset="0"/>
                <a:sym typeface="Arial"/>
              </a:rPr>
              <a:t>If you find a tick, use tweezers </a:t>
            </a:r>
            <a:r>
              <a:rPr kumimoji="0" lang="en-US" sz="2400" b="1" i="0" u="none" strike="noStrike" kern="0" cap="none" spc="0" normalizeH="0" baseline="0" noProof="0">
                <a:ln>
                  <a:noFill/>
                </a:ln>
                <a:solidFill>
                  <a:srgbClr val="000000"/>
                </a:solidFill>
                <a:effectLst/>
                <a:uLnTx/>
                <a:uFillTx/>
                <a:latin typeface="Tw Cen MT" panose="020B0602020104020603" pitchFamily="34" charset="0"/>
                <a:sym typeface="Arial"/>
              </a:rPr>
              <a:t>as close to the skin</a:t>
            </a:r>
            <a:r>
              <a:rPr kumimoji="0" lang="en-US" sz="2400" b="0" i="0" u="none" strike="noStrike" kern="0" cap="none" spc="0" normalizeH="0" baseline="0" noProof="0">
                <a:ln>
                  <a:noFill/>
                </a:ln>
                <a:solidFill>
                  <a:srgbClr val="000000"/>
                </a:solidFill>
                <a:effectLst/>
                <a:uLnTx/>
                <a:uFillTx/>
                <a:latin typeface="Tw Cen MT" panose="020B0602020104020603" pitchFamily="34" charset="0"/>
                <a:sym typeface="Arial"/>
              </a:rPr>
              <a:t> as possible</a:t>
            </a:r>
            <a:endParaRPr lang="en-US" sz="2400">
              <a:solidFill>
                <a:schemeClr val="dk1"/>
              </a:solidFill>
              <a:latin typeface="Tw Cen MT" panose="020B0602020104020603"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1203767" y="273844"/>
            <a:ext cx="3264062" cy="9941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a:latin typeface="Tw Cen MT" panose="020B0602020104020603" pitchFamily="34" charset="0"/>
              </a:rPr>
              <a:t>How to do a tick check</a:t>
            </a:r>
            <a:endParaRPr sz="4000" b="1">
              <a:solidFill>
                <a:srgbClr val="F5211D"/>
              </a:solidFill>
              <a:latin typeface="Tw Cen MT" panose="020B0602020104020603" pitchFamily="34" charset="0"/>
            </a:endParaRPr>
          </a:p>
        </p:txBody>
      </p:sp>
      <p:pic>
        <p:nvPicPr>
          <p:cNvPr id="169" name="Google Shape;169;p26"/>
          <p:cNvPicPr preferRelativeResize="0"/>
          <p:nvPr/>
        </p:nvPicPr>
        <p:blipFill>
          <a:blip r:embed="rId3">
            <a:alphaModFix/>
          </a:blip>
          <a:stretch>
            <a:fillRect/>
          </a:stretch>
        </p:blipFill>
        <p:spPr>
          <a:xfrm>
            <a:off x="4286975" y="39531"/>
            <a:ext cx="4390422" cy="5103969"/>
          </a:xfrm>
          <a:prstGeom prst="rect">
            <a:avLst/>
          </a:prstGeom>
          <a:noFill/>
          <a:ln>
            <a:noFill/>
          </a:ln>
        </p:spPr>
      </p:pic>
      <p:sp>
        <p:nvSpPr>
          <p:cNvPr id="9" name="Content Placeholder 8">
            <a:extLst>
              <a:ext uri="{FF2B5EF4-FFF2-40B4-BE49-F238E27FC236}">
                <a16:creationId xmlns:a16="http://schemas.microsoft.com/office/drawing/2014/main" id="{28F14738-2A66-5441-D9A1-54C2455098C2}"/>
              </a:ext>
            </a:extLst>
          </p:cNvPr>
          <p:cNvSpPr>
            <a:spLocks noGrp="1"/>
          </p:cNvSpPr>
          <p:nvPr>
            <p:ph idx="1"/>
          </p:nvPr>
        </p:nvSpPr>
        <p:spPr>
          <a:xfrm>
            <a:off x="547628" y="1713053"/>
            <a:ext cx="4163268" cy="3052779"/>
          </a:xfrm>
        </p:spPr>
        <p:txBody>
          <a:bodyPr/>
          <a:lstStyle/>
          <a:p>
            <a:pPr marL="0" indent="0">
              <a:buNone/>
            </a:pPr>
            <a:r>
              <a:rPr lang="en-US" sz="2400">
                <a:solidFill>
                  <a:schemeClr val="dk1"/>
                </a:solidFill>
                <a:latin typeface="Tw Cen MT" panose="020B0602020104020603" pitchFamily="34" charset="0"/>
              </a:rPr>
              <a:t>Check your body- start around feet and ankles, travel up. Use mirror or phone</a:t>
            </a:r>
          </a:p>
          <a:p>
            <a:pPr marL="0" indent="0">
              <a:buNone/>
            </a:pPr>
            <a:endParaRPr lang="en" sz="2400">
              <a:latin typeface="Tw Cen MT" panose="020B0602020104020603" pitchFamily="34" charset="0"/>
            </a:endParaRPr>
          </a:p>
          <a:p>
            <a:pPr marL="0" indent="0">
              <a:buNone/>
            </a:pPr>
            <a:r>
              <a:rPr lang="en" sz="2400">
                <a:latin typeface="Tw Cen MT" panose="020B0602020104020603" pitchFamily="34" charset="0"/>
              </a:rPr>
              <a:t>Common areas for ticks</a:t>
            </a:r>
            <a:endParaRPr lang="en-US"/>
          </a:p>
        </p:txBody>
      </p:sp>
      <p:cxnSp>
        <p:nvCxnSpPr>
          <p:cNvPr id="11" name="Connector: Curved 10">
            <a:extLst>
              <a:ext uri="{FF2B5EF4-FFF2-40B4-BE49-F238E27FC236}">
                <a16:creationId xmlns:a16="http://schemas.microsoft.com/office/drawing/2014/main" id="{FBB08385-BE75-BD3A-F93C-236F4B7CCB7E}"/>
              </a:ext>
            </a:extLst>
          </p:cNvPr>
          <p:cNvCxnSpPr>
            <a:cxnSpLocks/>
          </p:cNvCxnSpPr>
          <p:nvPr/>
        </p:nvCxnSpPr>
        <p:spPr>
          <a:xfrm>
            <a:off x="3611301" y="3460830"/>
            <a:ext cx="2141317" cy="1305002"/>
          </a:xfrm>
          <a:prstGeom prst="curvedConnector3">
            <a:avLst>
              <a:gd name="adj1" fmla="val 43514"/>
            </a:avLst>
          </a:prstGeom>
          <a:ln w="76200">
            <a:solidFill>
              <a:srgbClr val="9A24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54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DD25-754E-0BD6-A1FE-B6D2F8E1652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7BE81D-0DFA-6576-D467-E6668B162786}"/>
              </a:ext>
            </a:extLst>
          </p:cNvPr>
          <p:cNvSpPr>
            <a:spLocks noGrp="1"/>
          </p:cNvSpPr>
          <p:nvPr>
            <p:ph idx="1"/>
          </p:nvPr>
        </p:nvSpPr>
        <p:spPr>
          <a:xfrm>
            <a:off x="1354849" y="1377101"/>
            <a:ext cx="6434302" cy="3263504"/>
          </a:xfrm>
        </p:spPr>
        <p:txBody>
          <a:bodyPr anchor="ctr">
            <a:normAutofit/>
          </a:bodyPr>
          <a:lstStyle/>
          <a:p>
            <a:pPr marL="0" indent="0" algn="ctr">
              <a:buNone/>
            </a:pPr>
            <a:r>
              <a:rPr lang="en-US" b="0" i="1">
                <a:solidFill>
                  <a:schemeClr val="accent1"/>
                </a:solidFill>
                <a:effectLst/>
                <a:latin typeface="+mj-lt"/>
              </a:rPr>
              <a:t>Please take a minut</a:t>
            </a:r>
            <a:r>
              <a:rPr lang="en-US" i="1">
                <a:solidFill>
                  <a:schemeClr val="accent1"/>
                </a:solidFill>
                <a:latin typeface="+mj-lt"/>
              </a:rPr>
              <a:t>e to tell us how today went &amp; </a:t>
            </a:r>
            <a:r>
              <a:rPr lang="en-US" b="0" i="1">
                <a:solidFill>
                  <a:schemeClr val="accent1"/>
                </a:solidFill>
                <a:effectLst/>
                <a:latin typeface="+mj-lt"/>
              </a:rPr>
              <a:t>fill out an evaluation form!</a:t>
            </a:r>
            <a:endParaRPr lang="en-US" i="1">
              <a:solidFill>
                <a:schemeClr val="accent1"/>
              </a:solidFill>
              <a:latin typeface="+mj-lt"/>
            </a:endParaRPr>
          </a:p>
        </p:txBody>
      </p:sp>
      <p:sp>
        <p:nvSpPr>
          <p:cNvPr id="4" name="Slide Number Placeholder 3">
            <a:extLst>
              <a:ext uri="{FF2B5EF4-FFF2-40B4-BE49-F238E27FC236}">
                <a16:creationId xmlns:a16="http://schemas.microsoft.com/office/drawing/2014/main" id="{C25DCACA-A560-D5F7-B8E4-FF16CFD68016}"/>
              </a:ext>
            </a:extLst>
          </p:cNvPr>
          <p:cNvSpPr>
            <a:spLocks noGrp="1"/>
          </p:cNvSpPr>
          <p:nvPr>
            <p:ph type="sldNum" sz="quarter" idx="12"/>
          </p:nvPr>
        </p:nvSpPr>
        <p:spPr/>
        <p:txBody>
          <a:bodyPr/>
          <a:lstStyle/>
          <a:p>
            <a:fld id="{A369C6C0-0DC4-44C4-B8BB-8CC4BD6D1597}" type="slidenum">
              <a:rPr lang="en-US" smtClean="0"/>
              <a:t>38</a:t>
            </a:fld>
            <a:endParaRPr lang="en-US"/>
          </a:p>
        </p:txBody>
      </p:sp>
    </p:spTree>
    <p:extLst>
      <p:ext uri="{BB962C8B-B14F-4D97-AF65-F5344CB8AC3E}">
        <p14:creationId xmlns:p14="http://schemas.microsoft.com/office/powerpoint/2010/main" val="298700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ctorNet infographic on the dengue vector">
            <a:extLst>
              <a:ext uri="{FF2B5EF4-FFF2-40B4-BE49-F238E27FC236}">
                <a16:creationId xmlns:a16="http://schemas.microsoft.com/office/drawing/2014/main" id="{EC2439DD-5450-3AC3-7D30-B037725AB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845" y="2061636"/>
            <a:ext cx="5879939" cy="3081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DCA288-2D43-05C6-2632-A344620598AC}"/>
              </a:ext>
            </a:extLst>
          </p:cNvPr>
          <p:cNvSpPr>
            <a:spLocks noGrp="1"/>
          </p:cNvSpPr>
          <p:nvPr>
            <p:ph type="title"/>
          </p:nvPr>
        </p:nvSpPr>
        <p:spPr/>
        <p:txBody>
          <a:bodyPr/>
          <a:lstStyle/>
          <a:p>
            <a:r>
              <a:rPr lang="en-US"/>
              <a:t>What’s a Vector?</a:t>
            </a:r>
          </a:p>
        </p:txBody>
      </p:sp>
      <p:sp>
        <p:nvSpPr>
          <p:cNvPr id="3" name="Content Placeholder 2">
            <a:extLst>
              <a:ext uri="{FF2B5EF4-FFF2-40B4-BE49-F238E27FC236}">
                <a16:creationId xmlns:a16="http://schemas.microsoft.com/office/drawing/2014/main" id="{8C4FC24D-5717-0090-1000-763744C8F679}"/>
              </a:ext>
            </a:extLst>
          </p:cNvPr>
          <p:cNvSpPr>
            <a:spLocks noGrp="1"/>
          </p:cNvSpPr>
          <p:nvPr>
            <p:ph idx="1"/>
          </p:nvPr>
        </p:nvSpPr>
        <p:spPr>
          <a:xfrm>
            <a:off x="628650" y="1369219"/>
            <a:ext cx="7886700" cy="994172"/>
          </a:xfrm>
        </p:spPr>
        <p:txBody>
          <a:bodyPr>
            <a:noAutofit/>
          </a:bodyPr>
          <a:lstStyle/>
          <a:p>
            <a:pPr marL="0" lvl="0" indent="0" algn="l" rtl="0">
              <a:lnSpc>
                <a:spcPct val="115000"/>
              </a:lnSpc>
              <a:spcBef>
                <a:spcPts val="0"/>
              </a:spcBef>
              <a:spcAft>
                <a:spcPts val="0"/>
              </a:spcAft>
              <a:buNone/>
            </a:pPr>
            <a:r>
              <a:rPr lang="en-US" sz="2400">
                <a:solidFill>
                  <a:schemeClr val="dk1"/>
                </a:solidFill>
              </a:rPr>
              <a:t>A</a:t>
            </a:r>
            <a:r>
              <a:rPr lang="en-US" sz="2400">
                <a:solidFill>
                  <a:schemeClr val="accent2"/>
                </a:solidFill>
              </a:rPr>
              <a:t> </a:t>
            </a:r>
            <a:r>
              <a:rPr lang="en-US" sz="2400" b="1">
                <a:solidFill>
                  <a:schemeClr val="accent2"/>
                </a:solidFill>
              </a:rPr>
              <a:t>vector</a:t>
            </a:r>
            <a:r>
              <a:rPr lang="en-US" sz="2400">
                <a:solidFill>
                  <a:schemeClr val="accent2"/>
                </a:solidFill>
              </a:rPr>
              <a:t> </a:t>
            </a:r>
            <a:r>
              <a:rPr lang="en-US" sz="2400">
                <a:solidFill>
                  <a:schemeClr val="dk1"/>
                </a:solidFill>
              </a:rPr>
              <a:t>is any blood-feeding </a:t>
            </a:r>
            <a:r>
              <a:rPr lang="en-US" sz="2400">
                <a:solidFill>
                  <a:srgbClr val="040C28"/>
                </a:solidFill>
              </a:rPr>
              <a:t>organism that carries serious diseases and transmits them to another organism.</a:t>
            </a:r>
          </a:p>
        </p:txBody>
      </p:sp>
      <p:sp>
        <p:nvSpPr>
          <p:cNvPr id="4" name="Slide Number Placeholder 3">
            <a:extLst>
              <a:ext uri="{FF2B5EF4-FFF2-40B4-BE49-F238E27FC236}">
                <a16:creationId xmlns:a16="http://schemas.microsoft.com/office/drawing/2014/main" id="{466A2C46-7CD1-3F86-914F-7255973C8EC9}"/>
              </a:ext>
            </a:extLst>
          </p:cNvPr>
          <p:cNvSpPr>
            <a:spLocks noGrp="1"/>
          </p:cNvSpPr>
          <p:nvPr>
            <p:ph type="sldNum" sz="quarter" idx="12"/>
          </p:nvPr>
        </p:nvSpPr>
        <p:spPr/>
        <p:txBody>
          <a:bodyPr/>
          <a:lstStyle/>
          <a:p>
            <a:fld id="{A369C6C0-0DC4-44C4-B8BB-8CC4BD6D1597}" type="slidenum">
              <a:rPr lang="en-US" smtClean="0"/>
              <a:pPr/>
              <a:t>4</a:t>
            </a:fld>
            <a:endParaRPr lang="en-US"/>
          </a:p>
        </p:txBody>
      </p:sp>
      <p:sp>
        <p:nvSpPr>
          <p:cNvPr id="6" name="TextBox 5">
            <a:extLst>
              <a:ext uri="{FF2B5EF4-FFF2-40B4-BE49-F238E27FC236}">
                <a16:creationId xmlns:a16="http://schemas.microsoft.com/office/drawing/2014/main" id="{CCF78876-8BBF-EC3C-6460-0EFCE15862B9}"/>
              </a:ext>
            </a:extLst>
          </p:cNvPr>
          <p:cNvSpPr txBox="1"/>
          <p:nvPr/>
        </p:nvSpPr>
        <p:spPr>
          <a:xfrm>
            <a:off x="628650" y="2476971"/>
            <a:ext cx="2428255" cy="1764073"/>
          </a:xfrm>
          <a:prstGeom prst="rect">
            <a:avLst/>
          </a:prstGeom>
          <a:noFill/>
        </p:spPr>
        <p:txBody>
          <a:bodyPr wrap="square">
            <a:spAutoFit/>
          </a:bodyPr>
          <a:lstStyle/>
          <a:p>
            <a:pPr marL="0" lvl="0" indent="0" algn="l" rtl="0">
              <a:lnSpc>
                <a:spcPct val="115000"/>
              </a:lnSpc>
              <a:spcBef>
                <a:spcPts val="0"/>
              </a:spcBef>
              <a:spcAft>
                <a:spcPts val="0"/>
              </a:spcAft>
              <a:buNone/>
            </a:pPr>
            <a:r>
              <a:rPr lang="en-US" sz="2400">
                <a:solidFill>
                  <a:srgbClr val="040C28"/>
                </a:solidFill>
                <a:highlight>
                  <a:srgbClr val="FFFFFF"/>
                </a:highlight>
                <a:latin typeface="+mj-lt"/>
              </a:rPr>
              <a:t>Vectors carry diseases to and between humans and other animals</a:t>
            </a:r>
            <a:endParaRPr lang="en-US" sz="2400">
              <a:solidFill>
                <a:srgbClr val="202124"/>
              </a:solidFill>
              <a:highlight>
                <a:srgbClr val="FFFFFF"/>
              </a:highlight>
              <a:latin typeface="+mj-lt"/>
            </a:endParaRPr>
          </a:p>
        </p:txBody>
      </p:sp>
      <p:sp>
        <p:nvSpPr>
          <p:cNvPr id="7" name="Rectangle 6">
            <a:extLst>
              <a:ext uri="{FF2B5EF4-FFF2-40B4-BE49-F238E27FC236}">
                <a16:creationId xmlns:a16="http://schemas.microsoft.com/office/drawing/2014/main" id="{59E53273-86A5-88E3-B738-1B9BC509CFC9}"/>
              </a:ext>
            </a:extLst>
          </p:cNvPr>
          <p:cNvSpPr/>
          <p:nvPr/>
        </p:nvSpPr>
        <p:spPr>
          <a:xfrm>
            <a:off x="3056905" y="4495318"/>
            <a:ext cx="4375231" cy="648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0EB04-363E-275F-1975-D9786D862996}"/>
              </a:ext>
            </a:extLst>
          </p:cNvPr>
          <p:cNvSpPr txBox="1"/>
          <p:nvPr/>
        </p:nvSpPr>
        <p:spPr>
          <a:xfrm>
            <a:off x="729205" y="4756656"/>
            <a:ext cx="4595149" cy="307777"/>
          </a:xfrm>
          <a:prstGeom prst="rect">
            <a:avLst/>
          </a:prstGeom>
          <a:noFill/>
        </p:spPr>
        <p:txBody>
          <a:bodyPr wrap="square" rtlCol="0">
            <a:spAutoFit/>
          </a:bodyPr>
          <a:lstStyle/>
          <a:p>
            <a:r>
              <a:rPr lang="en-US">
                <a:solidFill>
                  <a:schemeClr val="tx1"/>
                </a:solidFill>
                <a:latin typeface="+mn-lt"/>
              </a:rPr>
              <a:t>Diagram Source: </a:t>
            </a:r>
            <a:r>
              <a:rPr lang="en-US" b="0" i="0">
                <a:solidFill>
                  <a:schemeClr val="tx1"/>
                </a:solidFill>
                <a:effectLst/>
                <a:latin typeface="+mn-lt"/>
                <a:hlinkClick r:id="rId4">
                  <a:extLst>
                    <a:ext uri="{A12FA001-AC4F-418D-AE19-62706E023703}">
                      <ahyp:hlinkClr xmlns:ahyp="http://schemas.microsoft.com/office/drawing/2018/hyperlinkcolor" val="tx"/>
                    </a:ext>
                  </a:extLst>
                </a:hlinkClick>
              </a:rPr>
              <a:t>European Food Safety Authority</a:t>
            </a:r>
            <a:endParaRPr lang="en-US">
              <a:solidFill>
                <a:schemeClr val="tx1"/>
              </a:solidFill>
              <a:latin typeface="+mn-lt"/>
            </a:endParaRPr>
          </a:p>
        </p:txBody>
      </p:sp>
    </p:spTree>
    <p:extLst>
      <p:ext uri="{BB962C8B-B14F-4D97-AF65-F5344CB8AC3E}">
        <p14:creationId xmlns:p14="http://schemas.microsoft.com/office/powerpoint/2010/main" val="158882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A2C46-7CD1-3F86-914F-7255973C8EC9}"/>
              </a:ext>
            </a:extLst>
          </p:cNvPr>
          <p:cNvSpPr>
            <a:spLocks noGrp="1"/>
          </p:cNvSpPr>
          <p:nvPr>
            <p:ph type="sldNum" sz="quarter" idx="12"/>
          </p:nvPr>
        </p:nvSpPr>
        <p:spPr/>
        <p:txBody>
          <a:bodyPr/>
          <a:lstStyle/>
          <a:p>
            <a:fld id="{A369C6C0-0DC4-44C4-B8BB-8CC4BD6D1597}" type="slidenum">
              <a:rPr lang="en-US" smtClean="0"/>
              <a:pPr/>
              <a:t>5</a:t>
            </a:fld>
            <a:endParaRPr lang="en-US"/>
          </a:p>
        </p:txBody>
      </p:sp>
      <p:pic>
        <p:nvPicPr>
          <p:cNvPr id="10" name="Picture 2" descr="Strategies to Get Rid of Mosquitos, Fleas, and Ticks - Advanced Turf  Solutions">
            <a:extLst>
              <a:ext uri="{FF2B5EF4-FFF2-40B4-BE49-F238E27FC236}">
                <a16:creationId xmlns:a16="http://schemas.microsoft.com/office/drawing/2014/main" id="{65F6BEAB-B30C-4B38-6480-B06242470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9" t="18604" r="4096" b="22185"/>
          <a:stretch/>
        </p:blipFill>
        <p:spPr bwMode="auto">
          <a:xfrm>
            <a:off x="595086" y="2602989"/>
            <a:ext cx="7765144" cy="2390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nted Dead or alive Template | PosterMyWall">
            <a:extLst>
              <a:ext uri="{FF2B5EF4-FFF2-40B4-BE49-F238E27FC236}">
                <a16:creationId xmlns:a16="http://schemas.microsoft.com/office/drawing/2014/main" id="{39F121EB-9BD6-C35C-68AD-A34575B9245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692" b="71271"/>
          <a:stretch/>
        </p:blipFill>
        <p:spPr bwMode="auto">
          <a:xfrm>
            <a:off x="1257854" y="-1"/>
            <a:ext cx="6847993" cy="2571751"/>
          </a:xfrm>
          <a:prstGeom prst="rect">
            <a:avLst/>
          </a:prstGeom>
          <a:noFill/>
          <a:extLst>
            <a:ext uri="{909E8E84-426E-40DD-AFC4-6F175D3DCCD1}">
              <a14:hiddenFill xmlns:a14="http://schemas.microsoft.com/office/drawing/2010/main">
                <a:solidFill>
                  <a:srgbClr val="FFFFFF"/>
                </a:solidFill>
              </a14:hiddenFill>
            </a:ext>
          </a:extLst>
        </p:spPr>
      </p:pic>
      <p:sp>
        <p:nvSpPr>
          <p:cNvPr id="20" name="Isosceles Triangle 19">
            <a:extLst>
              <a:ext uri="{FF2B5EF4-FFF2-40B4-BE49-F238E27FC236}">
                <a16:creationId xmlns:a16="http://schemas.microsoft.com/office/drawing/2014/main" id="{F1F42F9E-E25B-5858-0528-29CA7242CFD4}"/>
              </a:ext>
            </a:extLst>
          </p:cNvPr>
          <p:cNvSpPr/>
          <p:nvPr/>
        </p:nvSpPr>
        <p:spPr>
          <a:xfrm rot="5400000" flipH="1">
            <a:off x="64240" y="685528"/>
            <a:ext cx="1061690" cy="653761"/>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Isosceles Triangle 20">
            <a:extLst>
              <a:ext uri="{FF2B5EF4-FFF2-40B4-BE49-F238E27FC236}">
                <a16:creationId xmlns:a16="http://schemas.microsoft.com/office/drawing/2014/main" id="{31A39437-D560-191D-6953-781E8624E5F0}"/>
              </a:ext>
            </a:extLst>
          </p:cNvPr>
          <p:cNvSpPr/>
          <p:nvPr/>
        </p:nvSpPr>
        <p:spPr>
          <a:xfrm rot="5400000" flipH="1">
            <a:off x="766398" y="763089"/>
            <a:ext cx="809773" cy="498637"/>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81678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A288-2D43-05C6-2632-A344620598AC}"/>
              </a:ext>
            </a:extLst>
          </p:cNvPr>
          <p:cNvSpPr>
            <a:spLocks noGrp="1"/>
          </p:cNvSpPr>
          <p:nvPr>
            <p:ph type="title"/>
          </p:nvPr>
        </p:nvSpPr>
        <p:spPr/>
        <p:txBody>
          <a:bodyPr/>
          <a:lstStyle/>
          <a:p>
            <a:r>
              <a:rPr lang="en-US"/>
              <a:t>Vectors carry human illnesses</a:t>
            </a:r>
          </a:p>
        </p:txBody>
      </p:sp>
      <p:sp>
        <p:nvSpPr>
          <p:cNvPr id="3" name="Content Placeholder 2">
            <a:extLst>
              <a:ext uri="{FF2B5EF4-FFF2-40B4-BE49-F238E27FC236}">
                <a16:creationId xmlns:a16="http://schemas.microsoft.com/office/drawing/2014/main" id="{8C4FC24D-5717-0090-1000-763744C8F679}"/>
              </a:ext>
            </a:extLst>
          </p:cNvPr>
          <p:cNvSpPr>
            <a:spLocks noGrp="1"/>
          </p:cNvSpPr>
          <p:nvPr>
            <p:ph idx="1"/>
          </p:nvPr>
        </p:nvSpPr>
        <p:spPr/>
        <p:txBody>
          <a:bodyPr>
            <a:normAutofit/>
          </a:bodyPr>
          <a:lstStyle/>
          <a:p>
            <a:pPr marL="0" indent="0">
              <a:lnSpc>
                <a:spcPct val="115000"/>
              </a:lnSpc>
              <a:spcBef>
                <a:spcPts val="0"/>
              </a:spcBef>
              <a:buNone/>
            </a:pPr>
            <a:r>
              <a:rPr lang="en-US" sz="2400">
                <a:solidFill>
                  <a:schemeClr val="dk1"/>
                </a:solidFill>
              </a:rPr>
              <a:t>The human and other animal illnesses carried by vectors are called </a:t>
            </a:r>
            <a:r>
              <a:rPr lang="en-US" sz="2400" b="1">
                <a:solidFill>
                  <a:schemeClr val="dk1"/>
                </a:solidFill>
              </a:rPr>
              <a:t>Vector Borne Diseases (VBD).</a:t>
            </a:r>
            <a:r>
              <a:rPr lang="en-US" sz="2400">
                <a:solidFill>
                  <a:schemeClr val="dk1"/>
                </a:solidFill>
              </a:rPr>
              <a:t> Vector borne diseases include:</a:t>
            </a:r>
            <a:endParaRPr lang="en-US" sz="2400" b="1">
              <a:solidFill>
                <a:schemeClr val="dk1"/>
              </a:solidFill>
            </a:endParaRPr>
          </a:p>
          <a:p>
            <a:pPr>
              <a:lnSpc>
                <a:spcPct val="115000"/>
              </a:lnSpc>
              <a:spcBef>
                <a:spcPts val="0"/>
              </a:spcBef>
            </a:pPr>
            <a:r>
              <a:rPr lang="en-US" sz="2400" b="1">
                <a:solidFill>
                  <a:schemeClr val="dk1"/>
                </a:solidFill>
              </a:rPr>
              <a:t>Viral diseases </a:t>
            </a:r>
            <a:r>
              <a:rPr lang="en-US" sz="2400">
                <a:solidFill>
                  <a:schemeClr val="dk1"/>
                </a:solidFill>
              </a:rPr>
              <a:t>like Dengue fever, West Nile Virus, EEE, and Zika</a:t>
            </a:r>
          </a:p>
          <a:p>
            <a:pPr>
              <a:lnSpc>
                <a:spcPct val="115000"/>
              </a:lnSpc>
              <a:spcBef>
                <a:spcPts val="0"/>
              </a:spcBef>
            </a:pPr>
            <a:r>
              <a:rPr lang="en-US" sz="2400" b="1">
                <a:solidFill>
                  <a:schemeClr val="dk1"/>
                </a:solidFill>
              </a:rPr>
              <a:t>Parasitic </a:t>
            </a:r>
            <a:r>
              <a:rPr lang="en-US" sz="2400">
                <a:solidFill>
                  <a:schemeClr val="dk1"/>
                </a:solidFill>
              </a:rPr>
              <a:t>(or, protozoal)</a:t>
            </a:r>
            <a:r>
              <a:rPr lang="en-US" sz="2400" b="1">
                <a:solidFill>
                  <a:schemeClr val="dk1"/>
                </a:solidFill>
              </a:rPr>
              <a:t> diseases </a:t>
            </a:r>
            <a:r>
              <a:rPr lang="en-US" sz="2400">
                <a:solidFill>
                  <a:schemeClr val="dk1"/>
                </a:solidFill>
              </a:rPr>
              <a:t>like Malaria, schistosomiasis, and Chagas</a:t>
            </a:r>
          </a:p>
        </p:txBody>
      </p:sp>
      <p:sp>
        <p:nvSpPr>
          <p:cNvPr id="4" name="Slide Number Placeholder 3">
            <a:extLst>
              <a:ext uri="{FF2B5EF4-FFF2-40B4-BE49-F238E27FC236}">
                <a16:creationId xmlns:a16="http://schemas.microsoft.com/office/drawing/2014/main" id="{466A2C46-7CD1-3F86-914F-7255973C8EC9}"/>
              </a:ext>
            </a:extLst>
          </p:cNvPr>
          <p:cNvSpPr>
            <a:spLocks noGrp="1"/>
          </p:cNvSpPr>
          <p:nvPr>
            <p:ph type="sldNum" sz="quarter" idx="12"/>
          </p:nvPr>
        </p:nvSpPr>
        <p:spPr/>
        <p:txBody>
          <a:bodyPr/>
          <a:lstStyle/>
          <a:p>
            <a:fld id="{A369C6C0-0DC4-44C4-B8BB-8CC4BD6D1597}" type="slidenum">
              <a:rPr lang="en-US" smtClean="0"/>
              <a:pPr/>
              <a:t>6</a:t>
            </a:fld>
            <a:endParaRPr lang="en-US"/>
          </a:p>
        </p:txBody>
      </p:sp>
    </p:spTree>
    <p:extLst>
      <p:ext uri="{BB962C8B-B14F-4D97-AF65-F5344CB8AC3E}">
        <p14:creationId xmlns:p14="http://schemas.microsoft.com/office/powerpoint/2010/main" val="2446800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a:xfrm>
            <a:off x="1263229" y="273844"/>
            <a:ext cx="7252121" cy="994172"/>
          </a:xfrm>
        </p:spPr>
        <p:txBody>
          <a:bodyPr>
            <a:normAutofit fontScale="90000"/>
          </a:bodyPr>
          <a:lstStyle/>
          <a:p>
            <a:pPr algn="l"/>
            <a:r>
              <a:rPr lang="en-US">
                <a:latin typeface="Tw Cen MT" panose="020B0602020104020603" pitchFamily="34" charset="0"/>
              </a:rPr>
              <a:t>Refresher: The e</a:t>
            </a:r>
            <a:r>
              <a:rPr lang="en-US" b="1">
                <a:solidFill>
                  <a:schemeClr val="bg1"/>
                </a:solidFill>
                <a:latin typeface="Tw Cen MT" panose="020B0602020104020603" pitchFamily="34" charset="0"/>
              </a:rPr>
              <a:t>ffects of Climate Change</a:t>
            </a:r>
            <a:endParaRPr lang="en-US" sz="2325">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smtClean="0"/>
              <a:t>7</a:t>
            </a:fld>
            <a:endParaRPr lang="en-US"/>
          </a:p>
        </p:txBody>
      </p:sp>
      <p:sp>
        <p:nvSpPr>
          <p:cNvPr id="19" name="TextBox 18">
            <a:extLst>
              <a:ext uri="{FF2B5EF4-FFF2-40B4-BE49-F238E27FC236}">
                <a16:creationId xmlns:a16="http://schemas.microsoft.com/office/drawing/2014/main" id="{EEECC5BA-FA68-4BEE-AFD9-A861475DD483}"/>
              </a:ext>
            </a:extLst>
          </p:cNvPr>
          <p:cNvSpPr txBox="1"/>
          <p:nvPr/>
        </p:nvSpPr>
        <p:spPr>
          <a:xfrm>
            <a:off x="628650" y="1274702"/>
            <a:ext cx="7886701" cy="715581"/>
          </a:xfrm>
          <a:prstGeom prst="rect">
            <a:avLst/>
          </a:prstGeom>
          <a:noFill/>
        </p:spPr>
        <p:txBody>
          <a:bodyPr wrap="square" lIns="68580" tIns="34290" rIns="68580" bIns="34290" rtlCol="0" anchor="t">
            <a:spAutoFit/>
          </a:bodyPr>
          <a:lstStyle/>
          <a:p>
            <a:pPr algn="ctr"/>
            <a:r>
              <a:rPr lang="en-US" sz="2100">
                <a:latin typeface="Tw Cen MT"/>
              </a:rPr>
              <a:t>A warming Earth disturbs the long-standing climate patterns, resulting in </a:t>
            </a:r>
            <a:r>
              <a:rPr lang="en-US" sz="2100" b="1">
                <a:solidFill>
                  <a:schemeClr val="accent2"/>
                </a:solidFill>
                <a:latin typeface="Tw Cen MT"/>
              </a:rPr>
              <a:t>WARMER</a:t>
            </a:r>
            <a:r>
              <a:rPr lang="en-US" sz="2100">
                <a:latin typeface="Tw Cen MT"/>
              </a:rPr>
              <a:t>, </a:t>
            </a:r>
            <a:r>
              <a:rPr lang="en-US" sz="2100" b="1">
                <a:solidFill>
                  <a:schemeClr val="accent1"/>
                </a:solidFill>
                <a:latin typeface="Tw Cen MT"/>
              </a:rPr>
              <a:t>WETTER</a:t>
            </a:r>
            <a:r>
              <a:rPr lang="en-US" sz="2100">
                <a:latin typeface="Tw Cen MT"/>
              </a:rPr>
              <a:t>, and </a:t>
            </a:r>
            <a:r>
              <a:rPr lang="en-US" sz="2100" b="1">
                <a:solidFill>
                  <a:schemeClr val="accent6">
                    <a:lumMod val="75000"/>
                  </a:schemeClr>
                </a:solidFill>
                <a:latin typeface="Tw Cen MT"/>
              </a:rPr>
              <a:t>WEIRDER</a:t>
            </a:r>
            <a:r>
              <a:rPr lang="en-US" sz="2100">
                <a:solidFill>
                  <a:schemeClr val="accent6">
                    <a:lumMod val="75000"/>
                  </a:schemeClr>
                </a:solidFill>
                <a:latin typeface="Tw Cen MT"/>
              </a:rPr>
              <a:t> </a:t>
            </a:r>
            <a:r>
              <a:rPr lang="en-US" sz="2100">
                <a:latin typeface="Tw Cen MT"/>
              </a:rPr>
              <a:t>weather</a:t>
            </a:r>
          </a:p>
        </p:txBody>
      </p:sp>
      <p:pic>
        <p:nvPicPr>
          <p:cNvPr id="9" name="2017SummerHeatPrepPackage_BellCurve_Animated_en_title_lg">
            <a:hlinkClick r:id="" action="ppaction://media"/>
            <a:extLst>
              <a:ext uri="{FF2B5EF4-FFF2-40B4-BE49-F238E27FC236}">
                <a16:creationId xmlns:a16="http://schemas.microsoft.com/office/drawing/2014/main" id="{E923DDCA-8390-4630-EB41-3B40283240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3818" y="2038698"/>
            <a:ext cx="5176364" cy="2911705"/>
          </a:xfrm>
          <a:prstGeom prst="rect">
            <a:avLst/>
          </a:prstGeom>
        </p:spPr>
      </p:pic>
      <p:sp>
        <p:nvSpPr>
          <p:cNvPr id="7" name="Isosceles Triangle 6">
            <a:extLst>
              <a:ext uri="{FF2B5EF4-FFF2-40B4-BE49-F238E27FC236}">
                <a16:creationId xmlns:a16="http://schemas.microsoft.com/office/drawing/2014/main" id="{21E94F05-E794-6F85-82FE-EAD88112B493}"/>
              </a:ext>
            </a:extLst>
          </p:cNvPr>
          <p:cNvSpPr/>
          <p:nvPr/>
        </p:nvSpPr>
        <p:spPr>
          <a:xfrm rot="5400000">
            <a:off x="70223" y="464837"/>
            <a:ext cx="994173" cy="612186"/>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651321" y="537731"/>
            <a:ext cx="757418" cy="46639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402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mate change: an enduring challenge for vector-borne disease prevention  and control | Nature Immunology">
            <a:extLst>
              <a:ext uri="{FF2B5EF4-FFF2-40B4-BE49-F238E27FC236}">
                <a16:creationId xmlns:a16="http://schemas.microsoft.com/office/drawing/2014/main" id="{F629A122-ED77-3B1C-72E2-067AA1125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656" y="0"/>
            <a:ext cx="342423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61DA5-B391-2887-4074-DF46B8F27356}"/>
              </a:ext>
            </a:extLst>
          </p:cNvPr>
          <p:cNvSpPr>
            <a:spLocks noGrp="1"/>
          </p:cNvSpPr>
          <p:nvPr>
            <p:ph type="title"/>
          </p:nvPr>
        </p:nvSpPr>
        <p:spPr>
          <a:xfrm>
            <a:off x="1267279" y="313081"/>
            <a:ext cx="5002893" cy="994172"/>
          </a:xfrm>
        </p:spPr>
        <p:txBody>
          <a:bodyPr/>
          <a:lstStyle/>
          <a:p>
            <a:r>
              <a:rPr lang="en" sz="3200"/>
              <a:t>Climate is expanding VBD risk</a:t>
            </a:r>
            <a:endParaRPr lang="en-US"/>
          </a:p>
        </p:txBody>
      </p:sp>
      <p:sp>
        <p:nvSpPr>
          <p:cNvPr id="3" name="Content Placeholder 2">
            <a:extLst>
              <a:ext uri="{FF2B5EF4-FFF2-40B4-BE49-F238E27FC236}">
                <a16:creationId xmlns:a16="http://schemas.microsoft.com/office/drawing/2014/main" id="{1C84CD05-07EE-6F1B-4112-BF2A6DEA084B}"/>
              </a:ext>
            </a:extLst>
          </p:cNvPr>
          <p:cNvSpPr>
            <a:spLocks noGrp="1"/>
          </p:cNvSpPr>
          <p:nvPr>
            <p:ph idx="1"/>
          </p:nvPr>
        </p:nvSpPr>
        <p:spPr>
          <a:xfrm>
            <a:off x="628650" y="1369219"/>
            <a:ext cx="5989864" cy="3263504"/>
          </a:xfrm>
        </p:spPr>
        <p:txBody>
          <a:bodyPr vert="horz" lIns="91440" tIns="45720" rIns="91440" bIns="45720" rtlCol="0" anchor="t">
            <a:noAutofit/>
          </a:bodyPr>
          <a:lstStyle/>
          <a:p>
            <a:pPr marL="0" indent="0">
              <a:buNone/>
            </a:pPr>
            <a:r>
              <a:rPr lang="en-US" sz="2400"/>
              <a:t>There are 3 main ways:</a:t>
            </a:r>
          </a:p>
          <a:p>
            <a:pPr marL="342900" indent="-342900" fontAlgn="base">
              <a:buFont typeface="+mj-lt"/>
              <a:buAutoNum type="arabicPeriod"/>
            </a:pPr>
            <a:r>
              <a:rPr lang="en-US" sz="2400">
                <a:solidFill>
                  <a:srgbClr val="000000"/>
                </a:solidFill>
              </a:rPr>
              <a:t>Warmer weather creates longer breeding seasons and an increased range for species</a:t>
            </a:r>
            <a:endParaRPr lang="en-US" sz="2400" b="0" i="0">
              <a:solidFill>
                <a:srgbClr val="000000"/>
              </a:solidFill>
              <a:effectLst/>
            </a:endParaRPr>
          </a:p>
          <a:p>
            <a:pPr marL="342900" indent="-342900">
              <a:buAutoNum type="arabicPeriod"/>
            </a:pPr>
            <a:r>
              <a:rPr lang="en-US" sz="2400">
                <a:solidFill>
                  <a:srgbClr val="000000"/>
                </a:solidFill>
              </a:rPr>
              <a:t>Wetter weather means more standing water from flooding and storms</a:t>
            </a:r>
          </a:p>
          <a:p>
            <a:pPr marL="342900" indent="-342900">
              <a:buAutoNum type="arabicPeriod"/>
            </a:pPr>
            <a:r>
              <a:rPr lang="en-US" sz="2400">
                <a:solidFill>
                  <a:srgbClr val="000000"/>
                </a:solidFill>
              </a:rPr>
              <a:t>Global travel, loss of native habitats, and changing local climates make </a:t>
            </a:r>
            <a:r>
              <a:rPr lang="en-US" sz="2400">
                <a:solidFill>
                  <a:schemeClr val="dk1"/>
                </a:solidFill>
              </a:rPr>
              <a:t>VBD risk more global and less predictable</a:t>
            </a:r>
            <a:endParaRPr lang="en-US">
              <a:solidFill>
                <a:schemeClr val="dk1"/>
              </a:solidFill>
            </a:endParaRPr>
          </a:p>
          <a:p>
            <a:pPr marL="342900" indent="-342900" fontAlgn="base">
              <a:buFont typeface="+mj-lt"/>
              <a:buAutoNum type="arabicPeriod"/>
            </a:pPr>
            <a:endParaRPr lang="en-US" sz="2400" b="0" i="0">
              <a:solidFill>
                <a:srgbClr val="000000"/>
              </a:solidFill>
              <a:effectLst/>
            </a:endParaRPr>
          </a:p>
          <a:p>
            <a:pPr marL="342900" indent="-342900" algn="l" rtl="0" fontAlgn="base">
              <a:buFont typeface="+mj-lt"/>
              <a:buAutoNum type="arabicPeriod"/>
            </a:pPr>
            <a:endParaRPr lang="en-US" sz="2000" b="0" i="0">
              <a:solidFill>
                <a:srgbClr val="000000"/>
              </a:solidFill>
              <a:effectLst/>
            </a:endParaRPr>
          </a:p>
        </p:txBody>
      </p:sp>
      <p:sp>
        <p:nvSpPr>
          <p:cNvPr id="4" name="Slide Number Placeholder 3">
            <a:extLst>
              <a:ext uri="{FF2B5EF4-FFF2-40B4-BE49-F238E27FC236}">
                <a16:creationId xmlns:a16="http://schemas.microsoft.com/office/drawing/2014/main" id="{B6083BAA-35FB-AC5D-A828-8493CB5631AC}"/>
              </a:ext>
            </a:extLst>
          </p:cNvPr>
          <p:cNvSpPr>
            <a:spLocks noGrp="1"/>
          </p:cNvSpPr>
          <p:nvPr>
            <p:ph type="sldNum" sz="quarter" idx="12"/>
          </p:nvPr>
        </p:nvSpPr>
        <p:spPr/>
        <p:txBody>
          <a:bodyPr/>
          <a:lstStyle/>
          <a:p>
            <a:fld id="{A369C6C0-0DC4-44C4-B8BB-8CC4BD6D1597}" type="slidenum">
              <a:rPr lang="en-US" smtClean="0"/>
              <a:pPr/>
              <a:t>8</a:t>
            </a:fld>
            <a:endParaRPr lang="en-US"/>
          </a:p>
        </p:txBody>
      </p:sp>
      <p:sp>
        <p:nvSpPr>
          <p:cNvPr id="5" name="TextBox 4">
            <a:extLst>
              <a:ext uri="{FF2B5EF4-FFF2-40B4-BE49-F238E27FC236}">
                <a16:creationId xmlns:a16="http://schemas.microsoft.com/office/drawing/2014/main" id="{2CB3A61B-3070-D922-DA81-6BAC8C7E296B}"/>
              </a:ext>
            </a:extLst>
          </p:cNvPr>
          <p:cNvSpPr txBox="1"/>
          <p:nvPr/>
        </p:nvSpPr>
        <p:spPr>
          <a:xfrm>
            <a:off x="729205" y="4756656"/>
            <a:ext cx="4595149" cy="307777"/>
          </a:xfrm>
          <a:prstGeom prst="rect">
            <a:avLst/>
          </a:prstGeom>
          <a:noFill/>
        </p:spPr>
        <p:txBody>
          <a:bodyPr wrap="square" rtlCol="0">
            <a:spAutoFit/>
          </a:bodyPr>
          <a:lstStyle/>
          <a:p>
            <a:r>
              <a:rPr lang="en-US">
                <a:solidFill>
                  <a:schemeClr val="tx1"/>
                </a:solidFill>
                <a:latin typeface="+mn-lt"/>
              </a:rPr>
              <a:t>Image Source: </a:t>
            </a:r>
            <a:r>
              <a:rPr lang="en-US" b="0" i="0">
                <a:solidFill>
                  <a:schemeClr val="tx1"/>
                </a:solidFill>
                <a:effectLst/>
                <a:latin typeface="+mn-lt"/>
                <a:hlinkClick r:id="rId4"/>
              </a:rPr>
              <a:t>Chris Sharp via Nature</a:t>
            </a:r>
            <a:endParaRPr lang="en-US">
              <a:solidFill>
                <a:schemeClr val="tx1"/>
              </a:solidFill>
              <a:latin typeface="+mn-lt"/>
            </a:endParaRPr>
          </a:p>
        </p:txBody>
      </p:sp>
    </p:spTree>
    <p:extLst>
      <p:ext uri="{BB962C8B-B14F-4D97-AF65-F5344CB8AC3E}">
        <p14:creationId xmlns:p14="http://schemas.microsoft.com/office/powerpoint/2010/main" val="2845495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p:nvPr/>
        </p:nvSpPr>
        <p:spPr>
          <a:xfrm>
            <a:off x="486136" y="2384385"/>
            <a:ext cx="8345348" cy="239084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SzPts val="1400"/>
            </a:pPr>
            <a:endParaRPr>
              <a:latin typeface="+mj-lt"/>
            </a:endParaRPr>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endParaRPr/>
          </a:p>
        </p:txBody>
      </p:sp>
      <p:pic>
        <p:nvPicPr>
          <p:cNvPr id="7" name="Picture 6">
            <a:extLst>
              <a:ext uri="{FF2B5EF4-FFF2-40B4-BE49-F238E27FC236}">
                <a16:creationId xmlns:a16="http://schemas.microsoft.com/office/drawing/2014/main" id="{86316390-24C8-5A50-6AD7-B2F0098796C9}"/>
              </a:ext>
            </a:extLst>
          </p:cNvPr>
          <p:cNvPicPr>
            <a:picLocks noChangeAspect="1"/>
          </p:cNvPicPr>
          <p:nvPr/>
        </p:nvPicPr>
        <p:blipFill rotWithShape="1">
          <a:blip r:embed="rId3"/>
          <a:srcRect t="7542" r="6784" b="5349"/>
          <a:stretch/>
        </p:blipFill>
        <p:spPr>
          <a:xfrm>
            <a:off x="-57873" y="1349447"/>
            <a:ext cx="4600937" cy="3416301"/>
          </a:xfrm>
          <a:prstGeom prst="rect">
            <a:avLst/>
          </a:prstGeom>
        </p:spPr>
      </p:pic>
      <p:sp>
        <p:nvSpPr>
          <p:cNvPr id="12" name="Title 11">
            <a:extLst>
              <a:ext uri="{FF2B5EF4-FFF2-40B4-BE49-F238E27FC236}">
                <a16:creationId xmlns:a16="http://schemas.microsoft.com/office/drawing/2014/main" id="{17B01A07-95A4-DF55-E73D-C862D3782B6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46FE7C1-3FC9-3F20-0DCF-F7E777A59296}"/>
              </a:ext>
            </a:extLst>
          </p:cNvPr>
          <p:cNvPicPr>
            <a:picLocks noChangeAspect="1"/>
          </p:cNvPicPr>
          <p:nvPr/>
        </p:nvPicPr>
        <p:blipFill rotWithShape="1">
          <a:blip r:embed="rId4"/>
          <a:srcRect t="7543" r="5357" b="5349"/>
          <a:stretch/>
        </p:blipFill>
        <p:spPr>
          <a:xfrm>
            <a:off x="4463405" y="1358924"/>
            <a:ext cx="4600936" cy="3416301"/>
          </a:xfrm>
          <a:prstGeom prst="rect">
            <a:avLst/>
          </a:prstGeom>
        </p:spPr>
      </p:pic>
      <p:pic>
        <p:nvPicPr>
          <p:cNvPr id="11" name="Picture 10">
            <a:extLst>
              <a:ext uri="{FF2B5EF4-FFF2-40B4-BE49-F238E27FC236}">
                <a16:creationId xmlns:a16="http://schemas.microsoft.com/office/drawing/2014/main" id="{CF4C89BD-CA29-DCDC-E829-4C4C63F777D0}"/>
              </a:ext>
            </a:extLst>
          </p:cNvPr>
          <p:cNvPicPr>
            <a:picLocks noChangeAspect="1"/>
          </p:cNvPicPr>
          <p:nvPr/>
        </p:nvPicPr>
        <p:blipFill>
          <a:blip r:embed="rId5"/>
          <a:stretch>
            <a:fillRect/>
          </a:stretch>
        </p:blipFill>
        <p:spPr>
          <a:xfrm>
            <a:off x="1267982" y="192413"/>
            <a:ext cx="6781655" cy="1238956"/>
          </a:xfrm>
          <a:prstGeom prst="rect">
            <a:avLst/>
          </a:prstGeom>
          <a:ln>
            <a:noFill/>
          </a:ln>
          <a:effectLst>
            <a:outerShdw blurRad="292100" dist="139700" dir="2700000" algn="tl" rotWithShape="0">
              <a:srgbClr val="333333">
                <a:alpha val="65000"/>
              </a:srgbClr>
            </a:outerShdw>
          </a:effectLst>
        </p:spPr>
      </p:pic>
      <p:sp>
        <p:nvSpPr>
          <p:cNvPr id="14" name="Isosceles Triangle 13">
            <a:extLst>
              <a:ext uri="{FF2B5EF4-FFF2-40B4-BE49-F238E27FC236}">
                <a16:creationId xmlns:a16="http://schemas.microsoft.com/office/drawing/2014/main" id="{58F60AB6-0525-46D2-6B06-46CECF2614DE}"/>
              </a:ext>
            </a:extLst>
          </p:cNvPr>
          <p:cNvSpPr/>
          <p:nvPr/>
        </p:nvSpPr>
        <p:spPr>
          <a:xfrm rot="5400000" flipH="1">
            <a:off x="64240" y="685528"/>
            <a:ext cx="1061690" cy="653761"/>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Isosceles Triangle 14">
            <a:extLst>
              <a:ext uri="{FF2B5EF4-FFF2-40B4-BE49-F238E27FC236}">
                <a16:creationId xmlns:a16="http://schemas.microsoft.com/office/drawing/2014/main" id="{8C0CBC6A-C01D-F62B-C287-18DF46CE1EB7}"/>
              </a:ext>
            </a:extLst>
          </p:cNvPr>
          <p:cNvSpPr/>
          <p:nvPr/>
        </p:nvSpPr>
        <p:spPr>
          <a:xfrm rot="5400000" flipH="1">
            <a:off x="766398" y="763089"/>
            <a:ext cx="809773" cy="498637"/>
          </a:xfrm>
          <a:prstGeom prst="triangle">
            <a:avLst/>
          </a:prstGeom>
          <a:solidFill>
            <a:srgbClr val="FAD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0C2461"/>
      </a:dk2>
      <a:lt2>
        <a:srgbClr val="E7E6E6"/>
      </a:lt2>
      <a:accent1>
        <a:srgbClr val="0072B9"/>
      </a:accent1>
      <a:accent2>
        <a:srgbClr val="E55039"/>
      </a:accent2>
      <a:accent3>
        <a:srgbClr val="FED330"/>
      </a:accent3>
      <a:accent4>
        <a:srgbClr val="F7B731"/>
      </a:accent4>
      <a:accent5>
        <a:srgbClr val="82CCDD"/>
      </a:accent5>
      <a:accent6>
        <a:srgbClr val="20BF6B"/>
      </a:accent6>
      <a:hlink>
        <a:srgbClr val="26DE8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a880e4d9-f90f-4d56-b9a4-231c0029059b">
      <Terms xmlns="http://schemas.microsoft.com/office/infopath/2007/PartnerControls"/>
    </lcf76f155ced4ddcb4097134ff3c332f>
    <TaxCatchAll xmlns="1f0b2eb3-61f4-4cdd-82ce-95daa35ba3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03A35934378346B171F804E7896BD6" ma:contentTypeVersion="18" ma:contentTypeDescription="Create a new document." ma:contentTypeScope="" ma:versionID="cddf3ddaeee92d60af5912450970c900">
  <xsd:schema xmlns:xsd="http://www.w3.org/2001/XMLSchema" xmlns:xs="http://www.w3.org/2001/XMLSchema" xmlns:p="http://schemas.microsoft.com/office/2006/metadata/properties" xmlns:ns2="a880e4d9-f90f-4d56-b9a4-231c0029059b" xmlns:ns3="1f0b2eb3-61f4-4cdd-82ce-95daa35ba30f" xmlns:ns4="http://schemas.microsoft.com/sharepoint/v4" targetNamespace="http://schemas.microsoft.com/office/2006/metadata/properties" ma:root="true" ma:fieldsID="7a655b22423c0befedde5ff0c9994af8" ns2:_="" ns3:_="" ns4:_="">
    <xsd:import namespace="a880e4d9-f90f-4d56-b9a4-231c0029059b"/>
    <xsd:import namespace="1f0b2eb3-61f4-4cdd-82ce-95daa35ba30f"/>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4:IconOverla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0e4d9-f90f-4d56-b9a4-231c002905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0b2eb3-61f4-4cdd-82ce-95daa35ba3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d23876-93ad-4650-9f34-3a272b72d960}" ma:internalName="TaxCatchAll" ma:showField="CatchAllData" ma:web="1f0b2eb3-61f4-4cdd-82ce-95daa35b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CAE14-774F-4FB3-A08A-64124A64D4CF}">
  <ds:schemaRefs>
    <ds:schemaRef ds:uri="http://schemas.microsoft.com/sharepoint/v3/contenttype/forms"/>
  </ds:schemaRefs>
</ds:datastoreItem>
</file>

<file path=customXml/itemProps2.xml><?xml version="1.0" encoding="utf-8"?>
<ds:datastoreItem xmlns:ds="http://schemas.openxmlformats.org/officeDocument/2006/customXml" ds:itemID="{F2D06820-2E61-40F7-8FFB-5E1E3E761CDA}">
  <ds:schemaRefs>
    <ds:schemaRef ds:uri="1f0b2eb3-61f4-4cdd-82ce-95daa35ba30f"/>
    <ds:schemaRef ds:uri="a880e4d9-f90f-4d56-b9a4-231c002905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9F6310-44A4-4FB0-8591-876523C7DE77}">
  <ds:schemaRefs>
    <ds:schemaRef ds:uri="1f0b2eb3-61f4-4cdd-82ce-95daa35ba30f"/>
    <ds:schemaRef ds:uri="a880e4d9-f90f-4d56-b9a4-231c002905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38</Slides>
  <Notes>29</Notes>
  <HiddenSlides>8</HiddenSlide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Simple Light</vt:lpstr>
      <vt:lpstr>Office Theme</vt:lpstr>
      <vt:lpstr>Vector-Borne Disease</vt:lpstr>
      <vt:lpstr>PowerPoint Presentation</vt:lpstr>
      <vt:lpstr>Agenda</vt:lpstr>
      <vt:lpstr>What’s a Vector?</vt:lpstr>
      <vt:lpstr>PowerPoint Presentation</vt:lpstr>
      <vt:lpstr>Vectors carry human illnesses</vt:lpstr>
      <vt:lpstr>Refresher: The effects of Climate Change</vt:lpstr>
      <vt:lpstr>Climate is expanding VBD risk</vt:lpstr>
      <vt:lpstr>PowerPoint Presentation</vt:lpstr>
      <vt:lpstr>Agenda</vt:lpstr>
      <vt:lpstr>Why are we more worried about mosquitos?</vt:lpstr>
      <vt:lpstr>Mosquito-borne Diseases in New England: West Nile Virus</vt:lpstr>
      <vt:lpstr>What is West Nile Virus?</vt:lpstr>
      <vt:lpstr>Mosquito-borne Diseases in New England: Eastern Equine Encephalitis (EEE) </vt:lpstr>
      <vt:lpstr>Mosquito-borne Diseases in New England: Eastern Equine Encephalitis (EEE) </vt:lpstr>
      <vt:lpstr>Welcome the Tiger Mosquito (Aedes albopictus) to New England!</vt:lpstr>
      <vt:lpstr>[Placeholder]</vt:lpstr>
      <vt:lpstr>Puddle Patrol: mosquito habitat control</vt:lpstr>
      <vt:lpstr>PowerPoint Presentation</vt:lpstr>
      <vt:lpstr>Mosquito risk messaging when talking with residents</vt:lpstr>
      <vt:lpstr>Agenda</vt:lpstr>
      <vt:lpstr>Tick-Borne Disease</vt:lpstr>
      <vt:lpstr>What are Ticks? Deer vs. Dog</vt:lpstr>
      <vt:lpstr>Lyme Disease &amp; Symptoms</vt:lpstr>
      <vt:lpstr>Lyme Disease is Getting More Prevalent</vt:lpstr>
      <vt:lpstr>Lyme Disease is Getting More Prevalent</vt:lpstr>
      <vt:lpstr>Where do Ticks Live?</vt:lpstr>
      <vt:lpstr>[Placeholder]</vt:lpstr>
      <vt:lpstr>Let’s play a game!</vt:lpstr>
      <vt:lpstr>PowerPoint Presentation</vt:lpstr>
      <vt:lpstr>PowerPoint Presentation</vt:lpstr>
      <vt:lpstr>PowerPoint Presentation</vt:lpstr>
      <vt:lpstr>PowerPoint Presentation</vt:lpstr>
      <vt:lpstr>PowerPoint Presentation</vt:lpstr>
      <vt:lpstr>Personal Tick Protection (e.g., how to fight back!)</vt:lpstr>
      <vt:lpstr>I visited high-risk area, now what?</vt:lpstr>
      <vt:lpstr>How to do a tick check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Vector-Borne Disease</dc:title>
  <cp:revision>1</cp:revision>
  <dcterms:modified xsi:type="dcterms:W3CDTF">2023-10-06T15:34:06Z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0x0101006C03A35934378346B171F804E7896BD6</vt:lpwstr>
  </property>
  <property fmtid="{D5CDD505-2E9C-101B-9397-08002B2CF9AE}" pid="3" name="MediaServiceImageTags">
    <vt:lpwstr/>
  </property>
</Properties>
</file>