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71B723-9D7F-B029-968C-246794176B16}" name="Harris-Long, Andrea" initials="AH" userId="S::AHarris-Long@mapc.org::379d3123-8f4a-46f1-866e-c26752ada696" providerId="AD"/>
  <p188:author id="{0E7B2984-AF37-24AE-E2FD-505D6D261D35}" name="Battaglia, Emma" initials="BE" userId="S::EBattaglia@mapc.org::bf64b59e-a101-4a91-8cd4-7323356282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2613A"/>
    <a:srgbClr val="004890"/>
    <a:srgbClr val="C7E1A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99625B-B62A-4054-B941-E87315C61EEB}" v="2" dt="2024-04-03T16:29:44.6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3" d="100"/>
          <a:sy n="43" d="100"/>
        </p:scale>
        <p:origin x="20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ttaglia, Emma" userId="bf64b59e-a101-4a91-8cd4-732335628207" providerId="ADAL" clId="{E599625B-B62A-4054-B941-E87315C61EEB}"/>
    <pc:docChg chg="custSel modSld">
      <pc:chgData name="Battaglia, Emma" userId="bf64b59e-a101-4a91-8cd4-732335628207" providerId="ADAL" clId="{E599625B-B62A-4054-B941-E87315C61EEB}" dt="2024-04-03T16:29:44.669" v="3"/>
      <pc:docMkLst>
        <pc:docMk/>
      </pc:docMkLst>
      <pc:sldChg chg="addSp delSp modSp mod">
        <pc:chgData name="Battaglia, Emma" userId="bf64b59e-a101-4a91-8cd4-732335628207" providerId="ADAL" clId="{E599625B-B62A-4054-B941-E87315C61EEB}" dt="2024-04-03T16:29:37.718" v="1"/>
        <pc:sldMkLst>
          <pc:docMk/>
          <pc:sldMk cId="3428856255" sldId="256"/>
        </pc:sldMkLst>
        <pc:spChg chg="add mod">
          <ac:chgData name="Battaglia, Emma" userId="bf64b59e-a101-4a91-8cd4-732335628207" providerId="ADAL" clId="{E599625B-B62A-4054-B941-E87315C61EEB}" dt="2024-04-03T16:29:37.718" v="1"/>
          <ac:spMkLst>
            <pc:docMk/>
            <pc:sldMk cId="3428856255" sldId="256"/>
            <ac:spMk id="3" creationId="{EBA854FC-13D9-8022-84F5-EA1620A9F017}"/>
          </ac:spMkLst>
        </pc:spChg>
        <pc:spChg chg="add mod">
          <ac:chgData name="Battaglia, Emma" userId="bf64b59e-a101-4a91-8cd4-732335628207" providerId="ADAL" clId="{E599625B-B62A-4054-B941-E87315C61EEB}" dt="2024-04-03T16:29:37.718" v="1"/>
          <ac:spMkLst>
            <pc:docMk/>
            <pc:sldMk cId="3428856255" sldId="256"/>
            <ac:spMk id="5" creationId="{775BE619-FFDC-181B-22CA-C077CFC08A93}"/>
          </ac:spMkLst>
        </pc:spChg>
        <pc:picChg chg="del">
          <ac:chgData name="Battaglia, Emma" userId="bf64b59e-a101-4a91-8cd4-732335628207" providerId="ADAL" clId="{E599625B-B62A-4054-B941-E87315C61EEB}" dt="2024-04-03T16:29:37.108" v="0" actId="478"/>
          <ac:picMkLst>
            <pc:docMk/>
            <pc:sldMk cId="3428856255" sldId="256"/>
            <ac:picMk id="63" creationId="{156AB5FB-5980-9B0E-8CC3-B30CDB38B4FF}"/>
          </ac:picMkLst>
        </pc:picChg>
      </pc:sldChg>
      <pc:sldChg chg="addSp delSp modSp mod">
        <pc:chgData name="Battaglia, Emma" userId="bf64b59e-a101-4a91-8cd4-732335628207" providerId="ADAL" clId="{E599625B-B62A-4054-B941-E87315C61EEB}" dt="2024-04-03T16:29:44.669" v="3"/>
        <pc:sldMkLst>
          <pc:docMk/>
          <pc:sldMk cId="1282182906" sldId="257"/>
        </pc:sldMkLst>
        <pc:spChg chg="add mod">
          <ac:chgData name="Battaglia, Emma" userId="bf64b59e-a101-4a91-8cd4-732335628207" providerId="ADAL" clId="{E599625B-B62A-4054-B941-E87315C61EEB}" dt="2024-04-03T16:29:44.669" v="3"/>
          <ac:spMkLst>
            <pc:docMk/>
            <pc:sldMk cId="1282182906" sldId="257"/>
            <ac:spMk id="4" creationId="{3DC86BFA-4FC7-85AC-CA05-CCAB8A01B3B2}"/>
          </ac:spMkLst>
        </pc:spChg>
        <pc:spChg chg="add mod">
          <ac:chgData name="Battaglia, Emma" userId="bf64b59e-a101-4a91-8cd4-732335628207" providerId="ADAL" clId="{E599625B-B62A-4054-B941-E87315C61EEB}" dt="2024-04-03T16:29:44.669" v="3"/>
          <ac:spMkLst>
            <pc:docMk/>
            <pc:sldMk cId="1282182906" sldId="257"/>
            <ac:spMk id="5" creationId="{44FBF8E9-836D-D0D8-FB58-45DA52E0C8C9}"/>
          </ac:spMkLst>
        </pc:spChg>
        <pc:spChg chg="del">
          <ac:chgData name="Battaglia, Emma" userId="bf64b59e-a101-4a91-8cd4-732335628207" providerId="ADAL" clId="{E599625B-B62A-4054-B941-E87315C61EEB}" dt="2024-04-03T16:29:44.034" v="2" actId="478"/>
          <ac:spMkLst>
            <pc:docMk/>
            <pc:sldMk cId="1282182906" sldId="257"/>
            <ac:spMk id="53" creationId="{34B066B3-DEBB-8FE5-E809-3F31A04B29FC}"/>
          </ac:spMkLst>
        </pc:spChg>
        <pc:spChg chg="del">
          <ac:chgData name="Battaglia, Emma" userId="bf64b59e-a101-4a91-8cd4-732335628207" providerId="ADAL" clId="{E599625B-B62A-4054-B941-E87315C61EEB}" dt="2024-04-03T16:29:44.034" v="2" actId="478"/>
          <ac:spMkLst>
            <pc:docMk/>
            <pc:sldMk cId="1282182906" sldId="257"/>
            <ac:spMk id="58" creationId="{8F8E80EF-A7DA-32F9-DFD1-0F9BE419E90D}"/>
          </ac:spMkLst>
        </pc:spChg>
        <pc:picChg chg="del">
          <ac:chgData name="Battaglia, Emma" userId="bf64b59e-a101-4a91-8cd4-732335628207" providerId="ADAL" clId="{E599625B-B62A-4054-B941-E87315C61EEB}" dt="2024-04-03T16:29:44.034" v="2" actId="478"/>
          <ac:picMkLst>
            <pc:docMk/>
            <pc:sldMk cId="1282182906" sldId="257"/>
            <ac:picMk id="50" creationId="{9E883AC4-B68C-6790-8AA4-717DDDB31E4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3812F6-F896-4DEE-8E25-624790E7C00A}"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522998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812F6-F896-4DEE-8E25-624790E7C00A}"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637255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812F6-F896-4DEE-8E25-624790E7C00A}"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4231118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3812F6-F896-4DEE-8E25-624790E7C00A}"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149918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3812F6-F896-4DEE-8E25-624790E7C00A}"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1614061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3812F6-F896-4DEE-8E25-624790E7C00A}"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992724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3812F6-F896-4DEE-8E25-624790E7C00A}" type="datetimeFigureOut">
              <a:rPr lang="en-US" smtClean="0"/>
              <a:t>4/3/2024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265006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3812F6-F896-4DEE-8E25-624790E7C00A}" type="datetimeFigureOut">
              <a:rPr lang="en-US" smtClean="0"/>
              <a:t>4/3/2024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2701332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812F6-F896-4DEE-8E25-624790E7C00A}" type="datetimeFigureOut">
              <a:rPr lang="en-US" smtClean="0"/>
              <a:t>4/3/2024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2295845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883812F6-F896-4DEE-8E25-624790E7C00A}"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1305012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883812F6-F896-4DEE-8E25-624790E7C00A}"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70EB48-0FAA-4F5D-98BE-929BD3727EB4}" type="slidenum">
              <a:rPr lang="en-US" smtClean="0"/>
              <a:t>‹#›</a:t>
            </a:fld>
            <a:endParaRPr lang="en-US"/>
          </a:p>
        </p:txBody>
      </p:sp>
    </p:spTree>
    <p:extLst>
      <p:ext uri="{BB962C8B-B14F-4D97-AF65-F5344CB8AC3E}">
        <p14:creationId xmlns:p14="http://schemas.microsoft.com/office/powerpoint/2010/main" val="3000155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883812F6-F896-4DEE-8E25-624790E7C00A}" type="datetimeFigureOut">
              <a:rPr lang="en-US" smtClean="0"/>
              <a:t>4/3/2024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B370EB48-0FAA-4F5D-98BE-929BD3727EB4}" type="slidenum">
              <a:rPr lang="en-US" smtClean="0"/>
              <a:t>‹#›</a:t>
            </a:fld>
            <a:endParaRPr lang="en-US"/>
          </a:p>
        </p:txBody>
      </p:sp>
    </p:spTree>
    <p:extLst>
      <p:ext uri="{BB962C8B-B14F-4D97-AF65-F5344CB8AC3E}">
        <p14:creationId xmlns:p14="http://schemas.microsoft.com/office/powerpoint/2010/main" val="33661168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mapc.org/resource-library/mbta-communities-show-your-support-toolk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TextBox 97">
            <a:extLst>
              <a:ext uri="{FF2B5EF4-FFF2-40B4-BE49-F238E27FC236}">
                <a16:creationId xmlns:a16="http://schemas.microsoft.com/office/drawing/2014/main" id="{AEC9158D-BA97-8B5E-28A2-C749E5A62B72}"/>
              </a:ext>
            </a:extLst>
          </p:cNvPr>
          <p:cNvSpPr txBox="1"/>
          <p:nvPr/>
        </p:nvSpPr>
        <p:spPr>
          <a:xfrm>
            <a:off x="450849" y="5161148"/>
            <a:ext cx="3588467" cy="246221"/>
          </a:xfrm>
          <a:prstGeom prst="rect">
            <a:avLst/>
          </a:prstGeom>
          <a:noFill/>
        </p:spPr>
        <p:txBody>
          <a:bodyPr wrap="square" lIns="0" tIns="0" rIns="0" bIns="0">
            <a:spAutoFit/>
          </a:bodyPr>
          <a:lstStyle/>
          <a:p>
            <a:r>
              <a:rPr lang="en-US" sz="1600" b="1" kern="0" dirty="0">
                <a:solidFill>
                  <a:srgbClr val="02613A"/>
                </a:solidFill>
                <a:effectLst/>
                <a:latin typeface="+mj-lt"/>
                <a:ea typeface="Calibri" panose="020F0502020204030204" pitchFamily="34" charset="0"/>
                <a:cs typeface="Times New Roman" panose="02020603050405020304" pitchFamily="18" charset="0"/>
              </a:rPr>
              <a:t>Guidelines Requirements</a:t>
            </a:r>
            <a:endParaRPr lang="en-US" sz="1600" dirty="0">
              <a:solidFill>
                <a:srgbClr val="02613A"/>
              </a:solidFill>
              <a:latin typeface="+mj-lt"/>
            </a:endParaRPr>
          </a:p>
        </p:txBody>
      </p:sp>
      <p:sp>
        <p:nvSpPr>
          <p:cNvPr id="97" name="TextBox 96">
            <a:extLst>
              <a:ext uri="{FF2B5EF4-FFF2-40B4-BE49-F238E27FC236}">
                <a16:creationId xmlns:a16="http://schemas.microsoft.com/office/drawing/2014/main" id="{ECCE5345-0B89-433A-C13A-8761F361FE41}"/>
              </a:ext>
            </a:extLst>
          </p:cNvPr>
          <p:cNvSpPr txBox="1"/>
          <p:nvPr/>
        </p:nvSpPr>
        <p:spPr>
          <a:xfrm>
            <a:off x="450849" y="5516366"/>
            <a:ext cx="6887635" cy="3016210"/>
          </a:xfrm>
          <a:prstGeom prst="rect">
            <a:avLst/>
          </a:prstGeom>
          <a:noFill/>
        </p:spPr>
        <p:txBody>
          <a:bodyPr wrap="square" lIns="0" tIns="0" rIns="0" bIns="0">
            <a:spAutoFit/>
          </a:bodyPr>
          <a:lstStyle/>
          <a:p>
            <a:r>
              <a:rPr lang="en-US" sz="1200" b="1" kern="0" dirty="0">
                <a:solidFill>
                  <a:srgbClr val="004890"/>
                </a:solidFill>
                <a:effectLst/>
                <a:ea typeface="Calibri" panose="020F0502020204030204" pitchFamily="34" charset="0"/>
                <a:cs typeface="Times New Roman" panose="02020603050405020304" pitchFamily="18" charset="0"/>
              </a:rPr>
              <a:t>According to guidelines promulgated by the Executive Office of Housing &amp; Livable Communities (EOHLC), Section 3A-compliant zoning districts must:</a:t>
            </a:r>
          </a:p>
          <a:p>
            <a:endParaRPr lang="en-US" sz="1000" dirty="0"/>
          </a:p>
          <a:p>
            <a:pPr marL="171450" indent="-171450">
              <a:buFont typeface="Arial" panose="020B0604020202020204" pitchFamily="34" charset="0"/>
              <a:buChar char="•"/>
            </a:pPr>
            <a:r>
              <a:rPr lang="en-US" sz="1200" dirty="0"/>
              <a:t>Include a portion located within a half-mile of the municipality’s transit station (if applicable)</a:t>
            </a:r>
            <a:br>
              <a:rPr lang="en-US" sz="1200" dirty="0"/>
            </a:br>
            <a:endParaRPr lang="en-US" sz="500" dirty="0"/>
          </a:p>
          <a:p>
            <a:pPr marL="171450" indent="-171450">
              <a:buFont typeface="Arial" panose="020B0604020202020204" pitchFamily="34" charset="0"/>
              <a:buChar char="•"/>
            </a:pPr>
            <a:r>
              <a:rPr lang="en-US" sz="1200" dirty="0"/>
              <a:t>Have a minimum land area of 50 acres, or 1.5% of the municipality’s developable land, whichever is less (required for Rapid Transit, Commuter Rail, and Adjacent Communities; no requirement for Adjacent Small Towns)</a:t>
            </a:r>
            <a:br>
              <a:rPr lang="en-US" sz="1200" dirty="0"/>
            </a:br>
            <a:endParaRPr lang="en-US" sz="500" dirty="0"/>
          </a:p>
          <a:p>
            <a:pPr marL="171450" indent="-171450">
              <a:buFont typeface="Arial" panose="020B0604020202020204" pitchFamily="34" charset="0"/>
              <a:buChar char="•"/>
            </a:pPr>
            <a:r>
              <a:rPr lang="en-US" sz="1200" dirty="0"/>
              <a:t>Be comprised of contiguous lots for 50% of the zoning district land</a:t>
            </a:r>
            <a:br>
              <a:rPr lang="en-US" sz="1200" dirty="0"/>
            </a:br>
            <a:endParaRPr lang="en-US" sz="500" dirty="0"/>
          </a:p>
          <a:p>
            <a:pPr marL="171450" indent="-171450">
              <a:buFont typeface="Arial" panose="020B0604020202020204" pitchFamily="34" charset="0"/>
              <a:buChar char="•"/>
            </a:pPr>
            <a:r>
              <a:rPr lang="en-US" sz="1200" dirty="0"/>
              <a:t>Be feasible for development (land that is not suitable, such as wetlands or conservation land, is excluded from minimum land area​)</a:t>
            </a:r>
            <a:br>
              <a:rPr lang="en-US" sz="1200" dirty="0"/>
            </a:br>
            <a:endParaRPr lang="en-US" sz="500" dirty="0"/>
          </a:p>
          <a:p>
            <a:pPr marL="171450" indent="-171450">
              <a:buFont typeface="Arial" panose="020B0604020202020204" pitchFamily="34" charset="0"/>
              <a:buChar char="•"/>
            </a:pPr>
            <a:r>
              <a:rPr lang="en-US" sz="1200" dirty="0"/>
              <a:t>Meet a minimum unit capacity set by EOHLC (measures the total number of units that theoretically could be built under zoning)</a:t>
            </a:r>
            <a:br>
              <a:rPr lang="en-US" sz="1200" dirty="0"/>
            </a:br>
            <a:endParaRPr lang="en-US" sz="500" dirty="0"/>
          </a:p>
          <a:p>
            <a:pPr marL="171450" indent="-171450">
              <a:buFont typeface="Arial" panose="020B0604020202020204" pitchFamily="34" charset="0"/>
              <a:buChar char="•"/>
            </a:pPr>
            <a:r>
              <a:rPr lang="en-US" sz="1200" dirty="0"/>
              <a:t>Be suitable for families with children (no bedroom limits)</a:t>
            </a:r>
          </a:p>
          <a:p>
            <a:pPr marL="171450" indent="-171450">
              <a:buFont typeface="Arial" panose="020B0604020202020204" pitchFamily="34" charset="0"/>
              <a:buChar char="•"/>
            </a:pPr>
            <a:endParaRPr lang="en-US" sz="500" dirty="0"/>
          </a:p>
          <a:p>
            <a:pPr marL="171450" indent="-171450">
              <a:buFont typeface="Arial" panose="020B0604020202020204" pitchFamily="34" charset="0"/>
              <a:buChar char="•"/>
            </a:pPr>
            <a:r>
              <a:rPr lang="en-US" sz="1200" dirty="0"/>
              <a:t>Not contain age restrictions​</a:t>
            </a:r>
          </a:p>
        </p:txBody>
      </p:sp>
      <p:sp>
        <p:nvSpPr>
          <p:cNvPr id="4" name="object 7">
            <a:extLst>
              <a:ext uri="{FF2B5EF4-FFF2-40B4-BE49-F238E27FC236}">
                <a16:creationId xmlns:a16="http://schemas.microsoft.com/office/drawing/2014/main" id="{FB6A5B4E-7EE9-B867-4D6C-C18EE74EAA5A}"/>
              </a:ext>
            </a:extLst>
          </p:cNvPr>
          <p:cNvSpPr/>
          <p:nvPr/>
        </p:nvSpPr>
        <p:spPr>
          <a:xfrm>
            <a:off x="463550" y="433570"/>
            <a:ext cx="4605020" cy="42545"/>
          </a:xfrm>
          <a:custGeom>
            <a:avLst/>
            <a:gdLst/>
            <a:ahLst/>
            <a:cxnLst/>
            <a:rect l="l" t="t" r="r" b="b"/>
            <a:pathLst>
              <a:path w="4605020" h="42545">
                <a:moveTo>
                  <a:pt x="4605020" y="0"/>
                </a:moveTo>
                <a:lnTo>
                  <a:pt x="0" y="0"/>
                </a:lnTo>
                <a:lnTo>
                  <a:pt x="0" y="42164"/>
                </a:lnTo>
                <a:lnTo>
                  <a:pt x="4605020" y="42164"/>
                </a:lnTo>
                <a:lnTo>
                  <a:pt x="4605020" y="0"/>
                </a:lnTo>
                <a:close/>
              </a:path>
            </a:pathLst>
          </a:custGeom>
          <a:solidFill>
            <a:srgbClr val="004890"/>
          </a:solidFill>
        </p:spPr>
        <p:txBody>
          <a:bodyPr wrap="square" lIns="0" tIns="0" rIns="0" bIns="0" rtlCol="0"/>
          <a:lstStyle/>
          <a:p>
            <a:endParaRPr/>
          </a:p>
        </p:txBody>
      </p:sp>
      <p:sp>
        <p:nvSpPr>
          <p:cNvPr id="7" name="object 3">
            <a:extLst>
              <a:ext uri="{FF2B5EF4-FFF2-40B4-BE49-F238E27FC236}">
                <a16:creationId xmlns:a16="http://schemas.microsoft.com/office/drawing/2014/main" id="{F832A78B-628B-EA7B-8517-60CDB2E816A1}"/>
              </a:ext>
            </a:extLst>
          </p:cNvPr>
          <p:cNvSpPr txBox="1">
            <a:spLocks/>
          </p:cNvSpPr>
          <p:nvPr/>
        </p:nvSpPr>
        <p:spPr>
          <a:xfrm>
            <a:off x="450850" y="574250"/>
            <a:ext cx="6399655" cy="397545"/>
          </a:xfrm>
          <a:prstGeom prst="rect">
            <a:avLst/>
          </a:prstGeom>
        </p:spPr>
        <p:txBody>
          <a:bodyPr vert="horz" wrap="square" lIns="0" tIns="12700" rIns="0" bIns="0" rtlCol="0">
            <a:spAutoFit/>
          </a:bodyPr>
          <a:lstStyle>
            <a:lvl1pPr>
              <a:defRPr sz="2500" b="1" i="0">
                <a:solidFill>
                  <a:srgbClr val="02613A"/>
                </a:solidFill>
                <a:latin typeface="Franklin Gothic Demi"/>
                <a:ea typeface="+mj-ea"/>
                <a:cs typeface="Franklin Gothic Demi"/>
              </a:defRPr>
            </a:lvl1pPr>
          </a:lstStyle>
          <a:p>
            <a:pPr marL="12700" marR="0" lvl="0" indent="0" defTabSz="914400" eaLnBrk="1" fontAlgn="auto" latinLnBrk="0" hangingPunct="1">
              <a:lnSpc>
                <a:spcPct val="100000"/>
              </a:lnSpc>
              <a:spcBef>
                <a:spcPts val="100"/>
              </a:spcBef>
              <a:spcAft>
                <a:spcPts val="0"/>
              </a:spcAft>
              <a:buClrTx/>
              <a:buSzTx/>
              <a:buFontTx/>
              <a:buNone/>
              <a:tabLst/>
              <a:defRPr/>
            </a:pPr>
            <a:r>
              <a:rPr kumimoji="0" lang="en-US" sz="2500" b="1" i="0" u="none" strike="noStrike" kern="0" cap="none" spc="0" normalizeH="0" baseline="0" noProof="0" dirty="0">
                <a:ln>
                  <a:noFill/>
                </a:ln>
                <a:effectLst/>
                <a:uLnTx/>
                <a:uFillTx/>
                <a:latin typeface="+mj-lt"/>
                <a:ea typeface="+mj-ea"/>
              </a:rPr>
              <a:t>MBTA Communities Law 101</a:t>
            </a:r>
            <a:endParaRPr kumimoji="0" lang="en-US" sz="2500" b="1" i="0" u="none" strike="noStrike" kern="0" cap="none" spc="-20" normalizeH="0" baseline="0" noProof="0" dirty="0">
              <a:ln>
                <a:noFill/>
              </a:ln>
              <a:effectLst/>
              <a:uLnTx/>
              <a:uFillTx/>
              <a:latin typeface="+mj-lt"/>
              <a:ea typeface="+mj-ea"/>
            </a:endParaRPr>
          </a:p>
        </p:txBody>
      </p:sp>
      <p:sp>
        <p:nvSpPr>
          <p:cNvPr id="21" name="object 4">
            <a:extLst>
              <a:ext uri="{FF2B5EF4-FFF2-40B4-BE49-F238E27FC236}">
                <a16:creationId xmlns:a16="http://schemas.microsoft.com/office/drawing/2014/main" id="{2E5895B8-BE6B-DB4B-E437-6AC46B52E237}"/>
              </a:ext>
            </a:extLst>
          </p:cNvPr>
          <p:cNvSpPr txBox="1"/>
          <p:nvPr/>
        </p:nvSpPr>
        <p:spPr>
          <a:xfrm>
            <a:off x="450852" y="1140399"/>
            <a:ext cx="3376082" cy="3693319"/>
          </a:xfrm>
          <a:prstGeom prst="rect">
            <a:avLst/>
          </a:prstGeom>
        </p:spPr>
        <p:txBody>
          <a:bodyPr vert="horz" wrap="square" lIns="0" tIns="0" rIns="0" bIns="0" rtlCol="0">
            <a:spAutoFit/>
          </a:bodyPr>
          <a:lstStyle/>
          <a:p>
            <a:pPr marL="0" marR="0">
              <a:spcBef>
                <a:spcPts val="0"/>
              </a:spcBef>
              <a:spcAft>
                <a:spcPts val="0"/>
              </a:spcAft>
            </a:pPr>
            <a:r>
              <a:rPr lang="en-US" sz="1200" b="1" kern="0" dirty="0">
                <a:solidFill>
                  <a:srgbClr val="004890"/>
                </a:solidFill>
                <a:effectLst/>
                <a:ea typeface="Calibri" panose="020F0502020204030204" pitchFamily="34" charset="0"/>
                <a:cs typeface="Times New Roman" panose="02020603050405020304" pitchFamily="18" charset="0"/>
              </a:rPr>
              <a:t>The MBTA Communities Law (adopted in 2021 and codified in MGL Chapter 40A, Section 3A) established a multifamily zoning requirement for the 177 Massachusetts communities in the MBTA service district. </a:t>
            </a:r>
            <a:r>
              <a:rPr lang="en-US" sz="1200" kern="0" dirty="0">
                <a:effectLst/>
                <a:ea typeface="Calibri" panose="020F0502020204030204" pitchFamily="34" charset="0"/>
                <a:cs typeface="Times New Roman" panose="02020603050405020304" pitchFamily="18" charset="0"/>
              </a:rPr>
              <a:t>While the type of transit may vary in these municipalities, all are in close enough proximity that they benefit from nearby transit amenities.</a:t>
            </a:r>
          </a:p>
          <a:p>
            <a:pPr marL="0" marR="0">
              <a:spcBef>
                <a:spcPts val="0"/>
              </a:spcBef>
              <a:spcAft>
                <a:spcPts val="0"/>
              </a:spcAft>
            </a:pPr>
            <a:endParaRPr lang="en-US" sz="1200" kern="0" dirty="0">
              <a:ea typeface="Calibri" panose="020F0502020204030204" pitchFamily="34" charset="0"/>
              <a:cs typeface="Times New Roman" panose="02020603050405020304" pitchFamily="18" charset="0"/>
            </a:endParaRPr>
          </a:p>
          <a:p>
            <a:pPr marL="0" marR="0">
              <a:spcBef>
                <a:spcPts val="0"/>
              </a:spcBef>
              <a:spcAft>
                <a:spcPts val="0"/>
              </a:spcAft>
            </a:pPr>
            <a:r>
              <a:rPr lang="en-US" sz="1200" b="1" kern="0" dirty="0">
                <a:solidFill>
                  <a:srgbClr val="004890"/>
                </a:solidFill>
                <a:effectLst/>
                <a:ea typeface="Calibri" panose="020F0502020204030204" pitchFamily="34" charset="0"/>
                <a:cs typeface="Times New Roman" panose="02020603050405020304" pitchFamily="18" charset="0"/>
              </a:rPr>
              <a:t>Section 3A requires that municipalities adopt zoning regulations that allow multifamily developments close to transit or in other walkable “smart growth” locations by right </a:t>
            </a:r>
            <a:r>
              <a:rPr lang="en-US" sz="1200" kern="0" dirty="0">
                <a:effectLst/>
                <a:ea typeface="Calibri" panose="020F0502020204030204" pitchFamily="34" charset="0"/>
                <a:cs typeface="Times New Roman" panose="02020603050405020304" pitchFamily="18" charset="0"/>
              </a:rPr>
              <a:t>(not requiring a discretionary approval process). The law allows flexibility for local regulations that will best fit their local context. Housing that may be built under the new zoning can vary in size from duplexes to townhomes to larger apartment buildings, as long as the average gross density pencils out to at least 15 units per acre.</a:t>
            </a:r>
          </a:p>
        </p:txBody>
      </p:sp>
      <p:sp>
        <p:nvSpPr>
          <p:cNvPr id="6" name="object 4">
            <a:extLst>
              <a:ext uri="{FF2B5EF4-FFF2-40B4-BE49-F238E27FC236}">
                <a16:creationId xmlns:a16="http://schemas.microsoft.com/office/drawing/2014/main" id="{2CC82D0E-602F-83C7-A0A4-8C0F0EFF966F}"/>
              </a:ext>
            </a:extLst>
          </p:cNvPr>
          <p:cNvSpPr txBox="1"/>
          <p:nvPr/>
        </p:nvSpPr>
        <p:spPr>
          <a:xfrm>
            <a:off x="4137478" y="4074016"/>
            <a:ext cx="3147874" cy="738664"/>
          </a:xfrm>
          <a:prstGeom prst="rect">
            <a:avLst/>
          </a:prstGeom>
        </p:spPr>
        <p:txBody>
          <a:bodyPr vert="horz" wrap="square" lIns="0" tIns="0" rIns="0" bIns="0" rtlCol="0">
            <a:spAutoFit/>
          </a:bodyPr>
          <a:lstStyle/>
          <a:p>
            <a:pPr marL="0" marR="0" algn="ctr">
              <a:spcBef>
                <a:spcPts val="0"/>
              </a:spcBef>
              <a:spcAft>
                <a:spcPts val="0"/>
              </a:spcAft>
            </a:pPr>
            <a:r>
              <a:rPr lang="en-US" sz="1200" i="1" kern="0" dirty="0">
                <a:solidFill>
                  <a:srgbClr val="02613A"/>
                </a:solidFill>
                <a:ea typeface="Calibri" panose="020F0502020204030204" pitchFamily="34" charset="0"/>
                <a:cs typeface="Times New Roman" panose="02020603050405020304" pitchFamily="18" charset="0"/>
              </a:rPr>
              <a:t>Rapid Transit Communities had until 12/31/23 to comply with Section 3A, Commuter Rail and Adjacent Communities have until 12/31/24, and Adjacent Small Towns have until 12/31/25.</a:t>
            </a:r>
            <a:endParaRPr lang="en-US" sz="1200" i="1" kern="0" dirty="0">
              <a:solidFill>
                <a:srgbClr val="02613A"/>
              </a:solidFill>
              <a:effectLst/>
              <a:ea typeface="Calibri" panose="020F0502020204030204" pitchFamily="34" charset="0"/>
              <a:cs typeface="Times New Roman" panose="02020603050405020304" pitchFamily="18" charset="0"/>
            </a:endParaRPr>
          </a:p>
        </p:txBody>
      </p:sp>
      <p:pic>
        <p:nvPicPr>
          <p:cNvPr id="1034" name="Picture 10" descr="Map of all 177 MBTA communities pictured by category.">
            <a:extLst>
              <a:ext uri="{FF2B5EF4-FFF2-40B4-BE49-F238E27FC236}">
                <a16:creationId xmlns:a16="http://schemas.microsoft.com/office/drawing/2014/main" id="{B1A34E37-5ED9-129B-225B-F919338658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769" t="1648" r="3129" b="1892"/>
          <a:stretch/>
        </p:blipFill>
        <p:spPr bwMode="auto">
          <a:xfrm>
            <a:off x="4103293" y="1140399"/>
            <a:ext cx="3216243" cy="275215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8" name="object 4">
            <a:extLst>
              <a:ext uri="{FF2B5EF4-FFF2-40B4-BE49-F238E27FC236}">
                <a16:creationId xmlns:a16="http://schemas.microsoft.com/office/drawing/2014/main" id="{91379F6C-7499-E48D-61AA-01BC29D5539D}"/>
              </a:ext>
            </a:extLst>
          </p:cNvPr>
          <p:cNvSpPr txBox="1"/>
          <p:nvPr/>
        </p:nvSpPr>
        <p:spPr>
          <a:xfrm>
            <a:off x="4870455" y="7978578"/>
            <a:ext cx="2468029" cy="553998"/>
          </a:xfrm>
          <a:prstGeom prst="rect">
            <a:avLst/>
          </a:prstGeom>
        </p:spPr>
        <p:txBody>
          <a:bodyPr vert="horz" wrap="square" lIns="0" tIns="0" rIns="0" bIns="0" rtlCol="0">
            <a:spAutoFit/>
          </a:bodyPr>
          <a:lstStyle/>
          <a:p>
            <a:pPr marL="0" marR="0" algn="ctr">
              <a:spcBef>
                <a:spcPts val="0"/>
              </a:spcBef>
              <a:spcAft>
                <a:spcPts val="0"/>
              </a:spcAft>
            </a:pPr>
            <a:r>
              <a:rPr lang="en-US" sz="1200" i="1" kern="0" dirty="0">
                <a:solidFill>
                  <a:srgbClr val="02613A"/>
                </a:solidFill>
                <a:ea typeface="Calibri" panose="020F0502020204030204" pitchFamily="34" charset="0"/>
                <a:cs typeface="Times New Roman" panose="02020603050405020304" pitchFamily="18" charset="0"/>
              </a:rPr>
              <a:t>Note: Zoning districts can allow for site plan review, design standards, and inclusionary zoning requirements </a:t>
            </a:r>
            <a:endParaRPr lang="en-US" sz="1200" i="1" kern="0" dirty="0">
              <a:solidFill>
                <a:srgbClr val="02613A"/>
              </a:solidFill>
              <a:effectLst/>
              <a:ea typeface="Calibri" panose="020F0502020204030204" pitchFamily="34" charset="0"/>
              <a:cs typeface="Times New Roman" panose="02020603050405020304" pitchFamily="18" charset="0"/>
            </a:endParaRPr>
          </a:p>
        </p:txBody>
      </p:sp>
      <p:pic>
        <p:nvPicPr>
          <p:cNvPr id="2" name="Picture 1" descr="A qr code on a white background&#10;&#10;Description automatically generated">
            <a:extLst>
              <a:ext uri="{FF2B5EF4-FFF2-40B4-BE49-F238E27FC236}">
                <a16:creationId xmlns:a16="http://schemas.microsoft.com/office/drawing/2014/main" id="{42F93B86-6326-25BD-A7D4-18D2575449A9}"/>
              </a:ext>
            </a:extLst>
          </p:cNvPr>
          <p:cNvPicPr>
            <a:picLocks noChangeAspect="1"/>
          </p:cNvPicPr>
          <p:nvPr/>
        </p:nvPicPr>
        <p:blipFill rotWithShape="1">
          <a:blip r:embed="rId3">
            <a:extLst>
              <a:ext uri="{28A0092B-C50C-407E-A947-70E740481C1C}">
                <a14:useLocalDpi xmlns:a14="http://schemas.microsoft.com/office/drawing/2010/main" val="0"/>
              </a:ext>
            </a:extLst>
          </a:blip>
          <a:srcRect l="12617" t="12577" r="12494" b="12312"/>
          <a:stretch/>
        </p:blipFill>
        <p:spPr>
          <a:xfrm>
            <a:off x="440444" y="8831656"/>
            <a:ext cx="790849" cy="793196"/>
          </a:xfrm>
          <a:prstGeom prst="rect">
            <a:avLst/>
          </a:prstGeom>
        </p:spPr>
      </p:pic>
      <p:cxnSp>
        <p:nvCxnSpPr>
          <p:cNvPr id="13" name="Straight Arrow Connector 12">
            <a:extLst>
              <a:ext uri="{FF2B5EF4-FFF2-40B4-BE49-F238E27FC236}">
                <a16:creationId xmlns:a16="http://schemas.microsoft.com/office/drawing/2014/main" id="{9C65D966-B9DC-2BFC-DDF8-4F9D912505EC}"/>
              </a:ext>
            </a:extLst>
          </p:cNvPr>
          <p:cNvCxnSpPr>
            <a:cxnSpLocks/>
          </p:cNvCxnSpPr>
          <p:nvPr/>
        </p:nvCxnSpPr>
        <p:spPr>
          <a:xfrm flipH="1">
            <a:off x="1303020" y="9223174"/>
            <a:ext cx="233681"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C6D1E19D-C047-2E94-B49F-1293331F4D2C}"/>
              </a:ext>
            </a:extLst>
          </p:cNvPr>
          <p:cNvSpPr txBox="1"/>
          <p:nvPr/>
        </p:nvSpPr>
        <p:spPr>
          <a:xfrm>
            <a:off x="1639345" y="8974338"/>
            <a:ext cx="2305557" cy="507831"/>
          </a:xfrm>
          <a:prstGeom prst="rect">
            <a:avLst/>
          </a:prstGeom>
          <a:noFill/>
        </p:spPr>
        <p:txBody>
          <a:bodyPr wrap="square" lIns="0" tIns="0" rIns="0" bIns="0">
            <a:spAutoFit/>
          </a:bodyPr>
          <a:lstStyle/>
          <a:p>
            <a:r>
              <a:rPr lang="en-US" sz="1100" dirty="0">
                <a:solidFill>
                  <a:srgbClr val="004890"/>
                </a:solidFill>
              </a:rPr>
              <a:t>Scan QR code to visit www.mapc.org/mbta-communities-show-your-support-toolkit</a:t>
            </a:r>
          </a:p>
        </p:txBody>
      </p:sp>
      <p:sp>
        <p:nvSpPr>
          <p:cNvPr id="3" name="object 9">
            <a:extLst>
              <a:ext uri="{FF2B5EF4-FFF2-40B4-BE49-F238E27FC236}">
                <a16:creationId xmlns:a16="http://schemas.microsoft.com/office/drawing/2014/main" id="{EBA854FC-13D9-8022-84F5-EA1620A9F017}"/>
              </a:ext>
            </a:extLst>
          </p:cNvPr>
          <p:cNvSpPr/>
          <p:nvPr/>
        </p:nvSpPr>
        <p:spPr>
          <a:xfrm>
            <a:off x="6383547" y="8872044"/>
            <a:ext cx="933916" cy="752808"/>
          </a:xfrm>
          <a:custGeom>
            <a:avLst/>
            <a:gdLst/>
            <a:ahLst/>
            <a:cxnLst/>
            <a:rect l="l" t="t" r="r" b="b"/>
            <a:pathLst>
              <a:path w="1923415" h="774700">
                <a:moveTo>
                  <a:pt x="1923034" y="0"/>
                </a:moveTo>
                <a:lnTo>
                  <a:pt x="0" y="0"/>
                </a:lnTo>
                <a:lnTo>
                  <a:pt x="0" y="774611"/>
                </a:lnTo>
                <a:lnTo>
                  <a:pt x="1923034" y="774611"/>
                </a:lnTo>
                <a:lnTo>
                  <a:pt x="1923034" y="0"/>
                </a:lnTo>
                <a:close/>
              </a:path>
            </a:pathLst>
          </a:custGeom>
          <a:noFill/>
          <a:ln>
            <a:solidFill>
              <a:srgbClr val="004890"/>
            </a:solidFill>
          </a:ln>
        </p:spPr>
        <p:txBody>
          <a:bodyPr wrap="square" lIns="0" tIns="0" rIns="0" bIns="0" rtlCol="0"/>
          <a:lstStyle/>
          <a:p>
            <a:endParaRPr/>
          </a:p>
        </p:txBody>
      </p:sp>
      <p:sp>
        <p:nvSpPr>
          <p:cNvPr id="5" name="object 16">
            <a:extLst>
              <a:ext uri="{FF2B5EF4-FFF2-40B4-BE49-F238E27FC236}">
                <a16:creationId xmlns:a16="http://schemas.microsoft.com/office/drawing/2014/main" id="{775BE619-FFDC-181B-22CA-C077CFC08A93}"/>
              </a:ext>
            </a:extLst>
          </p:cNvPr>
          <p:cNvSpPr txBox="1"/>
          <p:nvPr/>
        </p:nvSpPr>
        <p:spPr>
          <a:xfrm>
            <a:off x="6473209" y="9157397"/>
            <a:ext cx="754591" cy="182101"/>
          </a:xfrm>
          <a:prstGeom prst="rect">
            <a:avLst/>
          </a:prstGeom>
        </p:spPr>
        <p:txBody>
          <a:bodyPr vert="horz" wrap="square" lIns="0" tIns="12700" rIns="0" bIns="0" rtlCol="0">
            <a:spAutoFit/>
          </a:bodyPr>
          <a:lstStyle/>
          <a:p>
            <a:pPr marL="12700" algn="ctr">
              <a:lnSpc>
                <a:spcPct val="100000"/>
              </a:lnSpc>
              <a:spcBef>
                <a:spcPts val="100"/>
              </a:spcBef>
            </a:pPr>
            <a:r>
              <a:rPr lang="en-US" sz="1100" dirty="0">
                <a:solidFill>
                  <a:srgbClr val="004890"/>
                </a:solidFill>
                <a:latin typeface="+mj-lt"/>
                <a:cs typeface="Franklin Gothic Demi"/>
              </a:rPr>
              <a:t>Your Logo</a:t>
            </a:r>
            <a:endParaRPr lang="en-US" sz="1100" dirty="0">
              <a:latin typeface="+mj-lt"/>
              <a:cs typeface="Franklin Gothic Demi"/>
            </a:endParaRPr>
          </a:p>
        </p:txBody>
      </p:sp>
    </p:spTree>
    <p:extLst>
      <p:ext uri="{BB962C8B-B14F-4D97-AF65-F5344CB8AC3E}">
        <p14:creationId xmlns:p14="http://schemas.microsoft.com/office/powerpoint/2010/main" val="3428856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object 9">
            <a:extLst>
              <a:ext uri="{FF2B5EF4-FFF2-40B4-BE49-F238E27FC236}">
                <a16:creationId xmlns:a16="http://schemas.microsoft.com/office/drawing/2014/main" id="{5C71573E-ACB1-C5BD-DB8B-4D59556F0B72}"/>
              </a:ext>
            </a:extLst>
          </p:cNvPr>
          <p:cNvSpPr/>
          <p:nvPr/>
        </p:nvSpPr>
        <p:spPr>
          <a:xfrm>
            <a:off x="458135" y="8848392"/>
            <a:ext cx="3428065" cy="752808"/>
          </a:xfrm>
          <a:custGeom>
            <a:avLst/>
            <a:gdLst/>
            <a:ahLst/>
            <a:cxnLst/>
            <a:rect l="l" t="t" r="r" b="b"/>
            <a:pathLst>
              <a:path w="1923415" h="774700">
                <a:moveTo>
                  <a:pt x="1923034" y="0"/>
                </a:moveTo>
                <a:lnTo>
                  <a:pt x="0" y="0"/>
                </a:lnTo>
                <a:lnTo>
                  <a:pt x="0" y="774611"/>
                </a:lnTo>
                <a:lnTo>
                  <a:pt x="1923034" y="774611"/>
                </a:lnTo>
                <a:lnTo>
                  <a:pt x="1923034" y="0"/>
                </a:lnTo>
                <a:close/>
              </a:path>
            </a:pathLst>
          </a:custGeom>
          <a:solidFill>
            <a:srgbClr val="C7E1AD"/>
          </a:solidFill>
        </p:spPr>
        <p:txBody>
          <a:bodyPr wrap="square" lIns="0" tIns="0" rIns="0" bIns="0" rtlCol="0"/>
          <a:lstStyle/>
          <a:p>
            <a:endParaRPr/>
          </a:p>
        </p:txBody>
      </p:sp>
      <p:sp>
        <p:nvSpPr>
          <p:cNvPr id="52" name="object 16">
            <a:extLst>
              <a:ext uri="{FF2B5EF4-FFF2-40B4-BE49-F238E27FC236}">
                <a16:creationId xmlns:a16="http://schemas.microsoft.com/office/drawing/2014/main" id="{04A24174-C1A0-22D4-3B22-232C2A6CED11}"/>
              </a:ext>
            </a:extLst>
          </p:cNvPr>
          <p:cNvSpPr txBox="1"/>
          <p:nvPr/>
        </p:nvSpPr>
        <p:spPr>
          <a:xfrm>
            <a:off x="594549" y="8949676"/>
            <a:ext cx="2504786" cy="546303"/>
          </a:xfrm>
          <a:prstGeom prst="rect">
            <a:avLst/>
          </a:prstGeom>
        </p:spPr>
        <p:txBody>
          <a:bodyPr vert="horz" wrap="square" lIns="0" tIns="12700" rIns="0" bIns="0" rtlCol="0">
            <a:spAutoFit/>
          </a:bodyPr>
          <a:lstStyle/>
          <a:p>
            <a:pPr marL="12700">
              <a:lnSpc>
                <a:spcPct val="100000"/>
              </a:lnSpc>
              <a:spcBef>
                <a:spcPts val="100"/>
              </a:spcBef>
            </a:pPr>
            <a:r>
              <a:rPr lang="en-US" sz="1100" b="1" dirty="0">
                <a:solidFill>
                  <a:srgbClr val="004890"/>
                </a:solidFill>
                <a:latin typeface="+mj-lt"/>
                <a:cs typeface="Franklin Gothic Demi"/>
              </a:rPr>
              <a:t>Contact:</a:t>
            </a:r>
          </a:p>
          <a:p>
            <a:pPr marL="12700">
              <a:lnSpc>
                <a:spcPct val="100000"/>
              </a:lnSpc>
              <a:spcBef>
                <a:spcPts val="100"/>
              </a:spcBef>
            </a:pPr>
            <a:r>
              <a:rPr lang="en-US" sz="1100" dirty="0">
                <a:solidFill>
                  <a:srgbClr val="004890"/>
                </a:solidFill>
                <a:latin typeface="+mj-lt"/>
                <a:cs typeface="Franklin Gothic Demi"/>
              </a:rPr>
              <a:t>Name			     Email</a:t>
            </a:r>
          </a:p>
          <a:p>
            <a:pPr marL="12700">
              <a:lnSpc>
                <a:spcPct val="100000"/>
              </a:lnSpc>
              <a:spcBef>
                <a:spcPts val="100"/>
              </a:spcBef>
            </a:pPr>
            <a:r>
              <a:rPr lang="en-US" sz="1100" dirty="0">
                <a:solidFill>
                  <a:srgbClr val="004890"/>
                </a:solidFill>
                <a:latin typeface="+mj-lt"/>
                <a:cs typeface="Franklin Gothic Demi"/>
              </a:rPr>
              <a:t>Title			     Phone</a:t>
            </a:r>
            <a:endParaRPr lang="en-US" sz="1100" dirty="0">
              <a:latin typeface="+mj-lt"/>
              <a:cs typeface="Franklin Gothic Demi"/>
            </a:endParaRPr>
          </a:p>
        </p:txBody>
      </p:sp>
      <p:sp>
        <p:nvSpPr>
          <p:cNvPr id="1055" name="TextBox 1054">
            <a:extLst>
              <a:ext uri="{FF2B5EF4-FFF2-40B4-BE49-F238E27FC236}">
                <a16:creationId xmlns:a16="http://schemas.microsoft.com/office/drawing/2014/main" id="{0AC201CF-24DC-9508-4633-6EDC621DFC2F}"/>
              </a:ext>
            </a:extLst>
          </p:cNvPr>
          <p:cNvSpPr txBox="1"/>
          <p:nvPr/>
        </p:nvSpPr>
        <p:spPr>
          <a:xfrm>
            <a:off x="458135" y="8133327"/>
            <a:ext cx="6893050" cy="553998"/>
          </a:xfrm>
          <a:prstGeom prst="rect">
            <a:avLst/>
          </a:prstGeom>
          <a:noFill/>
        </p:spPr>
        <p:txBody>
          <a:bodyPr wrap="square" lIns="0" tIns="0" rIns="0" bIns="0">
            <a:spAutoFit/>
          </a:bodyPr>
          <a:lstStyle/>
          <a:p>
            <a:r>
              <a:rPr lang="en-US" sz="1200" b="1" dirty="0">
                <a:solidFill>
                  <a:srgbClr val="02613A"/>
                </a:solidFill>
              </a:rPr>
              <a:t>Visit MAPC’s website for the </a:t>
            </a:r>
            <a:r>
              <a:rPr lang="en-US" sz="1200" b="1" dirty="0">
                <a:solidFill>
                  <a:srgbClr val="02613A"/>
                </a:solidFill>
                <a:hlinkClick r:id="rId2">
                  <a:extLst>
                    <a:ext uri="{A12FA001-AC4F-418D-AE19-62706E023703}">
                      <ahyp:hlinkClr xmlns:ahyp="http://schemas.microsoft.com/office/drawing/2018/hyperlinkcolor" val="tx"/>
                    </a:ext>
                  </a:extLst>
                </a:hlinkClick>
              </a:rPr>
              <a:t>Show Your Support Toolkit</a:t>
            </a:r>
            <a:r>
              <a:rPr lang="en-US" sz="1200" b="1" dirty="0">
                <a:solidFill>
                  <a:srgbClr val="02613A"/>
                </a:solidFill>
              </a:rPr>
              <a:t> for assistance with messaging about the MBTA Communities Law based on your municipality’s priorities and access tips and best practices for successful community outreach and guidance on navigating the local adoption process.</a:t>
            </a:r>
          </a:p>
        </p:txBody>
      </p:sp>
      <p:sp>
        <p:nvSpPr>
          <p:cNvPr id="2" name="TextBox 1">
            <a:extLst>
              <a:ext uri="{FF2B5EF4-FFF2-40B4-BE49-F238E27FC236}">
                <a16:creationId xmlns:a16="http://schemas.microsoft.com/office/drawing/2014/main" id="{1ADC12D4-9A06-61DA-75E8-9BE759A731F0}"/>
              </a:ext>
            </a:extLst>
          </p:cNvPr>
          <p:cNvSpPr txBox="1"/>
          <p:nvPr/>
        </p:nvSpPr>
        <p:spPr>
          <a:xfrm>
            <a:off x="442382" y="457200"/>
            <a:ext cx="3909485" cy="246221"/>
          </a:xfrm>
          <a:prstGeom prst="rect">
            <a:avLst/>
          </a:prstGeom>
          <a:noFill/>
        </p:spPr>
        <p:txBody>
          <a:bodyPr wrap="square" lIns="0" tIns="0" rIns="0" bIns="0">
            <a:spAutoFit/>
          </a:bodyPr>
          <a:lstStyle/>
          <a:p>
            <a:r>
              <a:rPr lang="en-US" sz="1600" b="1" kern="0" dirty="0">
                <a:solidFill>
                  <a:srgbClr val="02613A"/>
                </a:solidFill>
                <a:effectLst/>
                <a:latin typeface="+mj-lt"/>
                <a:ea typeface="Calibri" panose="020F0502020204030204" pitchFamily="34" charset="0"/>
                <a:cs typeface="Times New Roman" panose="02020603050405020304" pitchFamily="18" charset="0"/>
              </a:rPr>
              <a:t>Benefits of Multifamily Housing Near Housing</a:t>
            </a:r>
            <a:endParaRPr lang="en-US" sz="1600" dirty="0">
              <a:solidFill>
                <a:srgbClr val="02613A"/>
              </a:solidFill>
              <a:latin typeface="+mj-lt"/>
            </a:endParaRPr>
          </a:p>
        </p:txBody>
      </p:sp>
      <p:sp>
        <p:nvSpPr>
          <p:cNvPr id="3" name="TextBox 2">
            <a:extLst>
              <a:ext uri="{FF2B5EF4-FFF2-40B4-BE49-F238E27FC236}">
                <a16:creationId xmlns:a16="http://schemas.microsoft.com/office/drawing/2014/main" id="{4DF36AA0-D365-569D-9DC4-C21A3D2861BD}"/>
              </a:ext>
            </a:extLst>
          </p:cNvPr>
          <p:cNvSpPr txBox="1"/>
          <p:nvPr/>
        </p:nvSpPr>
        <p:spPr>
          <a:xfrm>
            <a:off x="442382" y="812418"/>
            <a:ext cx="6887635" cy="3016210"/>
          </a:xfrm>
          <a:prstGeom prst="rect">
            <a:avLst/>
          </a:prstGeom>
          <a:noFill/>
        </p:spPr>
        <p:txBody>
          <a:bodyPr wrap="square" lIns="0" tIns="0" rIns="0" bIns="0">
            <a:spAutoFit/>
          </a:bodyPr>
          <a:lstStyle/>
          <a:p>
            <a:r>
              <a:rPr lang="en-US" sz="1200" b="1" kern="0" dirty="0">
                <a:solidFill>
                  <a:srgbClr val="004890"/>
                </a:solidFill>
                <a:effectLst/>
                <a:ea typeface="Calibri" panose="020F0502020204030204" pitchFamily="34" charset="0"/>
                <a:cs typeface="Times New Roman" panose="02020603050405020304" pitchFamily="18" charset="0"/>
              </a:rPr>
              <a:t>There are many benefits that transit-oriented development can bring to communities, including:</a:t>
            </a:r>
          </a:p>
          <a:p>
            <a:endParaRPr lang="en-US" sz="1000" dirty="0"/>
          </a:p>
          <a:p>
            <a:pPr marL="171450" indent="-171450">
              <a:buFont typeface="Arial" panose="020B0604020202020204" pitchFamily="34" charset="0"/>
              <a:buChar char="•"/>
            </a:pPr>
            <a:r>
              <a:rPr lang="en-US" sz="1200" dirty="0"/>
              <a:t>Creating more housing options for a variety of households at a range of incomes, including young professionals, families with children, and seniors</a:t>
            </a:r>
            <a:br>
              <a:rPr lang="en-US" sz="1200" dirty="0"/>
            </a:br>
            <a:endParaRPr lang="en-US" sz="500" dirty="0"/>
          </a:p>
          <a:p>
            <a:pPr marL="171450" indent="-171450">
              <a:buFont typeface="Arial" panose="020B0604020202020204" pitchFamily="34" charset="0"/>
              <a:buChar char="•"/>
            </a:pPr>
            <a:r>
              <a:rPr lang="en-US" sz="1200" dirty="0"/>
              <a:t>Reducing housing costs by increasing housing supply and decreasing the costs associated with discretionary permitting processes</a:t>
            </a:r>
            <a:br>
              <a:rPr lang="en-US" sz="1200" dirty="0"/>
            </a:br>
            <a:endParaRPr lang="en-US" sz="500" dirty="0"/>
          </a:p>
          <a:p>
            <a:pPr marL="171450" indent="-171450">
              <a:buFont typeface="Arial" panose="020B0604020202020204" pitchFamily="34" charset="0"/>
              <a:buChar char="•"/>
            </a:pPr>
            <a:r>
              <a:rPr lang="en-US" sz="1200" dirty="0"/>
              <a:t>Allowing Massachusetts to retain its competitive economic advantage so future job growth doesn’t leave the state because of high costs of living </a:t>
            </a:r>
            <a:br>
              <a:rPr lang="en-US" sz="1200" dirty="0"/>
            </a:br>
            <a:endParaRPr lang="en-US" sz="500" dirty="0"/>
          </a:p>
          <a:p>
            <a:pPr marL="171450" indent="-171450">
              <a:buFont typeface="Arial" panose="020B0604020202020204" pitchFamily="34" charset="0"/>
              <a:buChar char="•"/>
            </a:pPr>
            <a:r>
              <a:rPr lang="en-US" sz="1200" dirty="0"/>
              <a:t>Improving walkability by allowing for housing closer to the places we regularly visit, such as local shops, jobs, schools, and parks</a:t>
            </a:r>
            <a:br>
              <a:rPr lang="en-US" sz="1200" dirty="0"/>
            </a:br>
            <a:endParaRPr lang="en-US" sz="500" dirty="0"/>
          </a:p>
          <a:p>
            <a:pPr marL="171450" indent="-171450">
              <a:buFont typeface="Arial" panose="020B0604020202020204" pitchFamily="34" charset="0"/>
              <a:buChar char="•"/>
            </a:pPr>
            <a:r>
              <a:rPr lang="en-US" sz="1200" dirty="0"/>
              <a:t>Providing better access to work, services, and other destinations by increasing mobility and public transit utilization</a:t>
            </a:r>
            <a:br>
              <a:rPr lang="en-US" sz="1200" dirty="0"/>
            </a:br>
            <a:endParaRPr lang="en-US" sz="500" dirty="0"/>
          </a:p>
          <a:p>
            <a:pPr marL="171450" indent="-171450">
              <a:buFont typeface="Arial" panose="020B0604020202020204" pitchFamily="34" charset="0"/>
              <a:buChar char="•"/>
            </a:pPr>
            <a:r>
              <a:rPr lang="en-US" sz="1200" dirty="0"/>
              <a:t>Reducing reliance on single-occupancy vehicles, resulting in improved traffic levels and decreased greenhouse gas emissions</a:t>
            </a:r>
            <a:endParaRPr lang="en-US" sz="500" dirty="0"/>
          </a:p>
        </p:txBody>
      </p:sp>
      <p:sp>
        <p:nvSpPr>
          <p:cNvPr id="6" name="TextBox 5">
            <a:extLst>
              <a:ext uri="{FF2B5EF4-FFF2-40B4-BE49-F238E27FC236}">
                <a16:creationId xmlns:a16="http://schemas.microsoft.com/office/drawing/2014/main" id="{4F0D641C-71B3-3A24-4231-67B40F748A0B}"/>
              </a:ext>
            </a:extLst>
          </p:cNvPr>
          <p:cNvSpPr txBox="1"/>
          <p:nvPr/>
        </p:nvSpPr>
        <p:spPr>
          <a:xfrm>
            <a:off x="442382" y="4096765"/>
            <a:ext cx="3909485" cy="246221"/>
          </a:xfrm>
          <a:prstGeom prst="rect">
            <a:avLst/>
          </a:prstGeom>
          <a:noFill/>
        </p:spPr>
        <p:txBody>
          <a:bodyPr wrap="square" lIns="0" tIns="0" rIns="0" bIns="0">
            <a:spAutoFit/>
          </a:bodyPr>
          <a:lstStyle/>
          <a:p>
            <a:r>
              <a:rPr lang="en-US" sz="1600" b="1" kern="0" dirty="0">
                <a:solidFill>
                  <a:srgbClr val="02613A"/>
                </a:solidFill>
                <a:effectLst/>
                <a:latin typeface="+mj-lt"/>
                <a:ea typeface="Calibri" panose="020F0502020204030204" pitchFamily="34" charset="0"/>
                <a:cs typeface="Times New Roman" panose="02020603050405020304" pitchFamily="18" charset="0"/>
              </a:rPr>
              <a:t>Consequences of Noncompliance</a:t>
            </a:r>
            <a:endParaRPr lang="en-US" sz="1600" dirty="0">
              <a:solidFill>
                <a:srgbClr val="02613A"/>
              </a:solidFill>
              <a:latin typeface="+mj-lt"/>
            </a:endParaRPr>
          </a:p>
        </p:txBody>
      </p:sp>
      <p:sp>
        <p:nvSpPr>
          <p:cNvPr id="7" name="TextBox 6">
            <a:extLst>
              <a:ext uri="{FF2B5EF4-FFF2-40B4-BE49-F238E27FC236}">
                <a16:creationId xmlns:a16="http://schemas.microsoft.com/office/drawing/2014/main" id="{7216B036-B5C7-713C-0EBB-AD1A0BB514EB}"/>
              </a:ext>
            </a:extLst>
          </p:cNvPr>
          <p:cNvSpPr txBox="1"/>
          <p:nvPr/>
        </p:nvSpPr>
        <p:spPr>
          <a:xfrm>
            <a:off x="442382" y="4451983"/>
            <a:ext cx="6887635" cy="3339376"/>
          </a:xfrm>
          <a:prstGeom prst="rect">
            <a:avLst/>
          </a:prstGeom>
          <a:noFill/>
        </p:spPr>
        <p:txBody>
          <a:bodyPr wrap="square" lIns="0" tIns="0" rIns="0" bIns="0">
            <a:spAutoFit/>
          </a:bodyPr>
          <a:lstStyle/>
          <a:p>
            <a:r>
              <a:rPr lang="en-US" sz="1200" b="1" kern="0" dirty="0">
                <a:solidFill>
                  <a:srgbClr val="004890"/>
                </a:solidFill>
                <a:effectLst/>
                <a:ea typeface="Calibri" panose="020F0502020204030204" pitchFamily="34" charset="0"/>
                <a:cs typeface="Times New Roman" panose="02020603050405020304" pitchFamily="18" charset="0"/>
              </a:rPr>
              <a:t>Not complying with Section 3A is against the law. Municipalities that don’t comply with the MBTA Communities Law can face the following consequences:</a:t>
            </a:r>
          </a:p>
          <a:p>
            <a:endParaRPr lang="en-US" sz="1000" dirty="0"/>
          </a:p>
          <a:p>
            <a:pPr marL="171450" indent="-171450">
              <a:buFont typeface="Arial" panose="020B0604020202020204" pitchFamily="34" charset="0"/>
              <a:buChar char="•"/>
            </a:pPr>
            <a:r>
              <a:rPr lang="en-US" sz="1200" dirty="0"/>
              <a:t>Ineligibility for grants from the MassWorks and HousingWorks infrastructure programs, the Housing Choice Initiative, and the Local Capital Projects Fund</a:t>
            </a:r>
            <a:br>
              <a:rPr lang="en-US" sz="1200" dirty="0"/>
            </a:br>
            <a:endParaRPr lang="en-US" sz="500" dirty="0"/>
          </a:p>
          <a:p>
            <a:pPr marL="171450" indent="-171450">
              <a:buFont typeface="Arial" panose="020B0604020202020204" pitchFamily="34" charset="0"/>
              <a:buChar char="•"/>
            </a:pPr>
            <a:r>
              <a:rPr lang="en-US" sz="1200" dirty="0"/>
              <a:t>Civil enforcement action by the Attorney General’s Office or legal groups and liability under federal and state fair housing laws</a:t>
            </a:r>
            <a:br>
              <a:rPr lang="en-US" sz="1200" dirty="0"/>
            </a:br>
            <a:endParaRPr lang="en-US" sz="500" dirty="0"/>
          </a:p>
          <a:p>
            <a:pPr marL="171450" indent="-171450">
              <a:buFont typeface="Arial" panose="020B0604020202020204" pitchFamily="34" charset="0"/>
              <a:buChar char="•"/>
            </a:pPr>
            <a:r>
              <a:rPr lang="en-US" sz="1200" dirty="0"/>
              <a:t>Reduced consideration for the following 13 discretionary grant programs (and potentially others):</a:t>
            </a:r>
            <a:br>
              <a:rPr lang="en-US" sz="1200" dirty="0"/>
            </a:br>
            <a:endParaRPr lang="en-US" sz="500" dirty="0"/>
          </a:p>
          <a:p>
            <a:pPr marL="628650" lvl="1" indent="-171450">
              <a:buFont typeface="Wingdings" panose="05000000000000000000" pitchFamily="2" charset="2"/>
              <a:buChar char="§"/>
            </a:pPr>
            <a:r>
              <a:rPr lang="en-US" sz="1200" dirty="0"/>
              <a:t>EOHLC’s Community Planning Grants​</a:t>
            </a:r>
          </a:p>
          <a:p>
            <a:pPr marL="628650" lvl="1" indent="-171450">
              <a:buFont typeface="Wingdings" panose="05000000000000000000" pitchFamily="2" charset="2"/>
              <a:buChar char="§"/>
            </a:pPr>
            <a:r>
              <a:rPr lang="en-US" sz="1200" dirty="0"/>
              <a:t>Executive Office of Economic Development’s Massachusetts Downtown Initiative, Urban Agenda, and Rural and Small-Town Development Fund​</a:t>
            </a:r>
          </a:p>
          <a:p>
            <a:pPr marL="628650" lvl="1" indent="-171450">
              <a:buFont typeface="Wingdings" panose="05000000000000000000" pitchFamily="2" charset="2"/>
              <a:buChar char="§"/>
            </a:pPr>
            <a:r>
              <a:rPr lang="en-US" sz="1200" dirty="0"/>
              <a:t>MassDevelopment’s Brownfields Redevelopment Fund, Site Readiness Program, Underutilized Properties Program, Collaborative Workspace Program, Real Estate Services Technical Assistance, and Commonwealth Places Program​</a:t>
            </a:r>
          </a:p>
          <a:p>
            <a:pPr marL="628650" lvl="1" indent="-171450">
              <a:buFont typeface="Wingdings" panose="05000000000000000000" pitchFamily="2" charset="2"/>
              <a:buChar char="§"/>
            </a:pPr>
            <a:r>
              <a:rPr lang="en-US" sz="1200" dirty="0"/>
              <a:t>Executive Office of Energy and Environmental Affairs’ Land Use Planning Grants, Local Acquisitions for Natural Diversity Grants, and Municipal Vulnerability Preparedness Planning and Project Grants</a:t>
            </a:r>
            <a:endParaRPr lang="en-US" sz="500" dirty="0"/>
          </a:p>
        </p:txBody>
      </p:sp>
      <p:sp>
        <p:nvSpPr>
          <p:cNvPr id="4" name="object 9">
            <a:extLst>
              <a:ext uri="{FF2B5EF4-FFF2-40B4-BE49-F238E27FC236}">
                <a16:creationId xmlns:a16="http://schemas.microsoft.com/office/drawing/2014/main" id="{3DC86BFA-4FC7-85AC-CA05-CCAB8A01B3B2}"/>
              </a:ext>
            </a:extLst>
          </p:cNvPr>
          <p:cNvSpPr/>
          <p:nvPr/>
        </p:nvSpPr>
        <p:spPr>
          <a:xfrm>
            <a:off x="6383547" y="8872044"/>
            <a:ext cx="933916" cy="752808"/>
          </a:xfrm>
          <a:custGeom>
            <a:avLst/>
            <a:gdLst/>
            <a:ahLst/>
            <a:cxnLst/>
            <a:rect l="l" t="t" r="r" b="b"/>
            <a:pathLst>
              <a:path w="1923415" h="774700">
                <a:moveTo>
                  <a:pt x="1923034" y="0"/>
                </a:moveTo>
                <a:lnTo>
                  <a:pt x="0" y="0"/>
                </a:lnTo>
                <a:lnTo>
                  <a:pt x="0" y="774611"/>
                </a:lnTo>
                <a:lnTo>
                  <a:pt x="1923034" y="774611"/>
                </a:lnTo>
                <a:lnTo>
                  <a:pt x="1923034" y="0"/>
                </a:lnTo>
                <a:close/>
              </a:path>
            </a:pathLst>
          </a:custGeom>
          <a:noFill/>
          <a:ln>
            <a:solidFill>
              <a:srgbClr val="004890"/>
            </a:solidFill>
          </a:ln>
        </p:spPr>
        <p:txBody>
          <a:bodyPr wrap="square" lIns="0" tIns="0" rIns="0" bIns="0" rtlCol="0"/>
          <a:lstStyle/>
          <a:p>
            <a:endParaRPr/>
          </a:p>
        </p:txBody>
      </p:sp>
      <p:sp>
        <p:nvSpPr>
          <p:cNvPr id="5" name="object 16">
            <a:extLst>
              <a:ext uri="{FF2B5EF4-FFF2-40B4-BE49-F238E27FC236}">
                <a16:creationId xmlns:a16="http://schemas.microsoft.com/office/drawing/2014/main" id="{44FBF8E9-836D-D0D8-FB58-45DA52E0C8C9}"/>
              </a:ext>
            </a:extLst>
          </p:cNvPr>
          <p:cNvSpPr txBox="1"/>
          <p:nvPr/>
        </p:nvSpPr>
        <p:spPr>
          <a:xfrm>
            <a:off x="6473209" y="9157397"/>
            <a:ext cx="754591" cy="182101"/>
          </a:xfrm>
          <a:prstGeom prst="rect">
            <a:avLst/>
          </a:prstGeom>
        </p:spPr>
        <p:txBody>
          <a:bodyPr vert="horz" wrap="square" lIns="0" tIns="12700" rIns="0" bIns="0" rtlCol="0">
            <a:spAutoFit/>
          </a:bodyPr>
          <a:lstStyle/>
          <a:p>
            <a:pPr marL="12700" algn="ctr">
              <a:lnSpc>
                <a:spcPct val="100000"/>
              </a:lnSpc>
              <a:spcBef>
                <a:spcPts val="100"/>
              </a:spcBef>
            </a:pPr>
            <a:r>
              <a:rPr lang="en-US" sz="1100" dirty="0">
                <a:solidFill>
                  <a:srgbClr val="004890"/>
                </a:solidFill>
                <a:latin typeface="+mj-lt"/>
                <a:cs typeface="Franklin Gothic Demi"/>
              </a:rPr>
              <a:t>Your Logo</a:t>
            </a:r>
            <a:endParaRPr lang="en-US" sz="1100" dirty="0">
              <a:latin typeface="+mj-lt"/>
              <a:cs typeface="Franklin Gothic Demi"/>
            </a:endParaRPr>
          </a:p>
        </p:txBody>
      </p:sp>
    </p:spTree>
    <p:extLst>
      <p:ext uri="{BB962C8B-B14F-4D97-AF65-F5344CB8AC3E}">
        <p14:creationId xmlns:p14="http://schemas.microsoft.com/office/powerpoint/2010/main" val="12821829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03A35934378346B171F804E7896BD6" ma:contentTypeVersion="18" ma:contentTypeDescription="Create a new document." ma:contentTypeScope="" ma:versionID="05bae00a185700253ea6c168ebfd5f6a">
  <xsd:schema xmlns:xsd="http://www.w3.org/2001/XMLSchema" xmlns:xs="http://www.w3.org/2001/XMLSchema" xmlns:p="http://schemas.microsoft.com/office/2006/metadata/properties" xmlns:ns2="a880e4d9-f90f-4d56-b9a4-231c0029059b" xmlns:ns3="1f0b2eb3-61f4-4cdd-82ce-95daa35ba30f" targetNamespace="http://schemas.microsoft.com/office/2006/metadata/properties" ma:root="true" ma:fieldsID="64f314950f09615b68b262ee9e5bc7a6" ns2:_="" ns3:_="">
    <xsd:import namespace="a880e4d9-f90f-4d56-b9a4-231c0029059b"/>
    <xsd:import namespace="1f0b2eb3-61f4-4cdd-82ce-95daa35ba30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80e4d9-f90f-4d56-b9a4-231c00290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940289e-7c2c-41a1-9630-5237cb6f5e2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0b2eb3-61f4-4cdd-82ce-95daa35ba30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8f4757c-3079-4f85-afb9-f70cad9d1221}" ma:internalName="TaxCatchAll" ma:showField="CatchAllData" ma:web="1f0b2eb3-61f4-4cdd-82ce-95daa35ba3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880e4d9-f90f-4d56-b9a4-231c0029059b">
      <Terms xmlns="http://schemas.microsoft.com/office/infopath/2007/PartnerControls"/>
    </lcf76f155ced4ddcb4097134ff3c332f>
    <TaxCatchAll xmlns="1f0b2eb3-61f4-4cdd-82ce-95daa35ba30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01AFE1-1831-4E8D-A404-9824B84D68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80e4d9-f90f-4d56-b9a4-231c0029059b"/>
    <ds:schemaRef ds:uri="1f0b2eb3-61f4-4cdd-82ce-95daa35ba3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B26719-634A-4CF6-8413-2B05B2D696E8}">
  <ds:schemaRefs>
    <ds:schemaRef ds:uri="1f0b2eb3-61f4-4cdd-82ce-95daa35ba30f"/>
    <ds:schemaRef ds:uri="http://schemas.microsoft.com/office/2006/documentManagement/types"/>
    <ds:schemaRef ds:uri="http://schemas.microsoft.com/office/infopath/2007/PartnerControls"/>
    <ds:schemaRef ds:uri="a880e4d9-f90f-4d56-b9a4-231c0029059b"/>
    <ds:schemaRef ds:uri="http://purl.org/dc/elements/1.1/"/>
    <ds:schemaRef ds:uri="http://www.w3.org/XML/1998/namespace"/>
    <ds:schemaRef ds:uri="http://schemas.openxmlformats.org/package/2006/metadata/core-properties"/>
    <ds:schemaRef ds:uri="http://purl.org/dc/term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B1E2884C-3057-4E0A-A297-F03973B823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6890</TotalTime>
  <Words>748</Words>
  <Application>Microsoft Office PowerPoint</Application>
  <PresentationFormat>Custom</PresentationFormat>
  <Paragraphs>43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Aptos Display</vt: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Battaglia, Emma</dc:creator>
  <cp:lastModifiedBy>Battaglia, Emma</cp:lastModifiedBy>
  <cp:revision>10</cp:revision>
  <dcterms:created xsi:type="dcterms:W3CDTF">2024-03-22T16:56:29Z</dcterms:created>
  <dcterms:modified xsi:type="dcterms:W3CDTF">2024-04-03T16:29:46Z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0x0101006C03A35934378346B171F804E7896BD6</vt:lpwstr>
  </property>
  <property fmtid="{D5CDD505-2E9C-101B-9397-08002B2CF9AE}" pid="3" name="MediaServiceImageTags">
    <vt:lpwstr/>
  </property>
</Properties>
</file>