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56" r:id="rId5"/>
    <p:sldId id="257" r:id="rId6"/>
    <p:sldId id="270" r:id="rId7"/>
    <p:sldId id="279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81" r:id="rId18"/>
    <p:sldId id="282" r:id="rId19"/>
    <p:sldId id="263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0" r:id="rId29"/>
    <p:sldId id="293" r:id="rId30"/>
    <p:sldId id="294" r:id="rId31"/>
    <p:sldId id="292" r:id="rId32"/>
    <p:sldId id="295" r:id="rId33"/>
    <p:sldId id="296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C16DBE-5DE3-4874-EA0B-588F291B3EF9}" name="Harris-Long, Andrea" initials="HA" userId="S::aharris-long@mapc.org::379d3123-8f4a-46f1-866e-c26752ada69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90"/>
    <a:srgbClr val="02613A"/>
    <a:srgbClr val="0070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E5959D-FA28-3A01-8EE1-9ACA0A55CE7E}" v="7" dt="2024-04-03T17:29:39.223"/>
    <p1510:client id="{6774EF3C-35CD-43F0-8FFB-859F7F1D86AC}" v="2" dt="2024-04-03T17:29:51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CB80A-C303-4769-82B8-CDBE528E1EED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89775-508C-4F6D-AB6C-E458F2BE1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72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F9101-C489-9FC3-5171-EA551417D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47445-210A-CFA0-2864-17A483B71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C960C-CA64-E76F-88DE-8A61EEFC4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6EA1B-9CD5-FCFC-EEFC-34DE62EC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1513F-E97D-6B2F-7471-682118DF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8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08D6B-52EF-CE16-42B2-8758A49C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CF516-A24C-4E0A-228B-6708216F3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5887C-B3D9-6A67-8BDC-6EEB556A9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C6095-6C27-695B-364E-B54FD5A2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C9417-305B-9453-6A78-8C7EE4DA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6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11235C-82DE-5D6E-4883-3412AB2D94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71097E-1A7C-1903-3E6F-63A321CEE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EBB55-2679-95B0-EB0A-82784502D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336B5-77AD-B59D-4272-5FFABC4EF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B81A5-BAEE-A3FE-897D-99EB8D774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9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A8168-D2F4-5FBA-4228-A9828D731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10ED-E552-2B9F-9DFD-7EF9D4915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86B3B-EFC5-E472-2718-3696D8ED6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B67C7-BEF5-D483-2DBC-CE188D1BF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5888F-8E58-5189-431B-87D32005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4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2F636-98E0-273F-EF74-30F19ECA5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A617F-0834-7B8B-F7EC-0B294AFA5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0BC4B-4292-72C5-5AB0-F2C9F73A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AB7B7-1461-E803-7580-B204AADD0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DE9D2-FE2B-56A6-5DBA-D56494504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7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BA489-B5DE-9085-CEFE-3C77934BD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9920D-3EC3-9435-E042-2A012B54E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AAE8D-1CD8-5731-B2E7-AE7D7A73D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FF06C-0D4B-AE7C-8508-83ED169A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FEC2D-F4A7-5B60-4669-0ED94939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3F85A-CDFF-3BDA-CB56-84E554BAA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7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DE761-281C-F9B1-E870-712036872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FBCEF-0968-B7B1-1B3B-D22B2D5E2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07AED-810A-14D8-01AB-0FDB3C25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BB3053-D2BC-8C77-98E7-78CBB15CC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D29BFB-3786-50A8-5D06-1E7FD7CF1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281C8-9928-7436-9BA9-91B4D73FD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C8B925-DD59-995B-BB00-342CBEE3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D9AB17-2280-836C-C621-0BF2E143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5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EDB54-D248-4D54-98FC-446F73CC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D2DFE-3E9F-A643-A147-7CFC0790F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28E017-C60C-5B22-493C-273CD3000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8B3F0-BAB1-6F0C-4FCC-9B94ABCD6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2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2DFF1C-A95C-8DE0-7FC8-C42C4141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DAC875-0047-A3B3-9567-0F22D2E1D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B35E00-7D93-B1FF-803F-57CD2ACBC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676BF-14BF-377E-94BC-6F13B4E49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FCE80-11C6-0577-D475-6FEBE5BA7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5364D-F753-2745-F4CB-099DF0C59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ACD20-7A43-4770-FCB1-A9CB723A9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52697-1C4A-DC46-34C3-B1E9475A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62D12-8C9D-7CFB-2F91-DA44ADD93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05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15FB-275E-A502-C478-DD499564B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D7AFF6-EE03-8740-9474-F8EC2385DB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75969-0F36-4692-74DF-AF95C4661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36D6E-84DD-E44E-4314-DB5D94886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92316-32B2-48D9-117A-DAE99E4B8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AF102-5A0C-6252-91E4-C861DF37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2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3BEDF8-E856-0CD2-4EBE-A35E2E050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A0A50-D61D-F8B9-71B0-76192AD06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185BE-51EB-12A1-2CE9-F710AAB1E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AE122F-F641-441C-8305-F324AB11F59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0266E-AC2B-74F2-DAC0-0BA92160B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5A092-7F12-2E8D-12B5-8EF671371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6D1C6E-7158-4666-BB1C-DA386667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3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ural.co/" TargetMode="External"/><Relationship Id="rId2" Type="http://schemas.openxmlformats.org/officeDocument/2006/relationships/hyperlink" Target="https://jamboard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nceptboard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BCA952A-72C0-3DA6-232F-D31D5343D3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48" t="11834" r="10843" b="12060"/>
          <a:stretch/>
        </p:blipFill>
        <p:spPr>
          <a:xfrm>
            <a:off x="550069" y="5374480"/>
            <a:ext cx="969924" cy="961679"/>
          </a:xfrm>
          <a:prstGeom prst="rect">
            <a:avLst/>
          </a:prstGeom>
          <a:ln>
            <a:noFill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B7752AF-68C4-55A4-7E9B-7AE24F2E9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3445"/>
            <a:ext cx="9144000" cy="128666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4000" b="1">
                <a:solidFill>
                  <a:srgbClr val="004890"/>
                </a:solidFill>
              </a:rPr>
              <a:t>Tools for a Successful Adoption</a:t>
            </a:r>
          </a:p>
          <a:p>
            <a:r>
              <a:rPr lang="en-US" sz="4000">
                <a:solidFill>
                  <a:srgbClr val="004890"/>
                </a:solidFill>
              </a:rPr>
              <a:t>Presentation Date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08EC197-0AA0-F9F3-962E-56A6C090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67582"/>
            <a:ext cx="9144000" cy="2054226"/>
          </a:xfrm>
        </p:spPr>
        <p:txBody>
          <a:bodyPr/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MBTA Communities </a:t>
            </a:r>
            <a:br>
              <a:rPr lang="en-US" b="1">
                <a:ea typeface="+mj-lt"/>
                <a:cs typeface="+mj-lt"/>
              </a:rPr>
            </a:br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Show Your Support Training</a:t>
            </a:r>
            <a:endParaRPr lang="en-US"/>
          </a:p>
        </p:txBody>
      </p:sp>
      <p:sp>
        <p:nvSpPr>
          <p:cNvPr id="8" name="object 9">
            <a:extLst>
              <a:ext uri="{FF2B5EF4-FFF2-40B4-BE49-F238E27FC236}">
                <a16:creationId xmlns:a16="http://schemas.microsoft.com/office/drawing/2014/main" id="{1E376FB0-8928-0ABB-0C1F-0CCBCDDCD01A}"/>
              </a:ext>
            </a:extLst>
          </p:cNvPr>
          <p:cNvSpPr/>
          <p:nvPr/>
        </p:nvSpPr>
        <p:spPr>
          <a:xfrm>
            <a:off x="10529422" y="5443038"/>
            <a:ext cx="1112509" cy="895682"/>
          </a:xfrm>
          <a:custGeom>
            <a:avLst/>
            <a:gdLst/>
            <a:ahLst/>
            <a:cxnLst/>
            <a:rect l="l" t="t" r="r" b="b"/>
            <a:pathLst>
              <a:path w="1923415" h="774700">
                <a:moveTo>
                  <a:pt x="1923034" y="0"/>
                </a:moveTo>
                <a:lnTo>
                  <a:pt x="0" y="0"/>
                </a:lnTo>
                <a:lnTo>
                  <a:pt x="0" y="774611"/>
                </a:lnTo>
                <a:lnTo>
                  <a:pt x="1923034" y="774611"/>
                </a:lnTo>
                <a:lnTo>
                  <a:pt x="1923034" y="0"/>
                </a:lnTo>
                <a:close/>
              </a:path>
            </a:pathLst>
          </a:custGeom>
          <a:noFill/>
          <a:ln>
            <a:solidFill>
              <a:srgbClr val="004890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9" name="object 16">
            <a:extLst>
              <a:ext uri="{FF2B5EF4-FFF2-40B4-BE49-F238E27FC236}">
                <a16:creationId xmlns:a16="http://schemas.microsoft.com/office/drawing/2014/main" id="{538A1D0E-059C-5B68-AD5F-37D775B4E07B}"/>
              </a:ext>
            </a:extLst>
          </p:cNvPr>
          <p:cNvSpPr txBox="1"/>
          <p:nvPr/>
        </p:nvSpPr>
        <p:spPr>
          <a:xfrm>
            <a:off x="10642898" y="5799828"/>
            <a:ext cx="897465" cy="22826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400">
                <a:solidFill>
                  <a:srgbClr val="004890"/>
                </a:solidFill>
                <a:latin typeface="+mj-lt"/>
                <a:cs typeface="Franklin Gothic Demi"/>
              </a:rPr>
              <a:t>Your Logo</a:t>
            </a:r>
            <a:endParaRPr lang="en-US" sz="1400">
              <a:latin typeface="+mj-lt"/>
              <a:cs typeface="Franklin Gothic Dem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31394A-32D7-B6BA-61D5-AAA0B50743B8}"/>
              </a:ext>
            </a:extLst>
          </p:cNvPr>
          <p:cNvSpPr txBox="1"/>
          <p:nvPr/>
        </p:nvSpPr>
        <p:spPr>
          <a:xfrm>
            <a:off x="1650087" y="5443038"/>
            <a:ext cx="417195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4890"/>
                </a:solidFill>
              </a:rPr>
              <a:t>mapc.org/mbta-communities-show-your-support-toolkit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1948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6F1AB8-3554-3612-6F51-AB894A5D7DE2}"/>
              </a:ext>
            </a:extLst>
          </p:cNvPr>
          <p:cNvSpPr txBox="1"/>
          <p:nvPr/>
        </p:nvSpPr>
        <p:spPr>
          <a:xfrm>
            <a:off x="1366520" y="1905506"/>
            <a:ext cx="94589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>
                <a:solidFill>
                  <a:srgbClr val="02613A"/>
                </a:solidFill>
                <a:ea typeface="+mn-lt"/>
                <a:cs typeface="+mn-lt"/>
              </a:rPr>
              <a:t>Step 2:</a:t>
            </a:r>
          </a:p>
          <a:p>
            <a:pPr algn="ctr"/>
            <a:r>
              <a:rPr lang="en-US" sz="4400">
                <a:ea typeface="+mn-lt"/>
                <a:cs typeface="+mn-lt"/>
              </a:rPr>
              <a:t>Determine what messaging resources are most useful for discussing 3A in your community</a:t>
            </a:r>
            <a:endParaRPr lang="en-US" sz="4400"/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05901C2F-8D7F-44CD-A5DE-C6216B2B7DB8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0904E7A-2B05-656B-41F1-F64AD8F9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10</a:t>
            </a:fld>
            <a:endParaRPr lang="en-US" sz="1800">
              <a:solidFill>
                <a:srgbClr val="0048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3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Using and Adapting Messaging Resources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>
                <a:solidFill>
                  <a:srgbClr val="004890"/>
                </a:solidFill>
              </a:rPr>
              <a:t>Understanding the law: </a:t>
            </a:r>
            <a:r>
              <a:rPr lang="en-US"/>
              <a:t>Review “MBTA Communities Law 101” flyer and determine what information residents need to know about the law to make an informed vote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Connecting to past planning efforts: </a:t>
            </a:r>
            <a:r>
              <a:rPr lang="en-US"/>
              <a:t>Discuss what plans exist in your community that have recommendations which overlap with the goals of Section 3A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Myth-busting: </a:t>
            </a:r>
            <a:r>
              <a:rPr lang="en-US"/>
              <a:t>Review “Myth-Busting the MBTA Communities Law” flyer, identify misconceptions you have heard locally, and discuss how you can best dispel those myths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11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0939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Using and Adapting Messaging Resources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>
                <a:solidFill>
                  <a:srgbClr val="004890"/>
                </a:solidFill>
              </a:rPr>
              <a:t>Visualizing density: </a:t>
            </a:r>
            <a:r>
              <a:rPr lang="en-US"/>
              <a:t>Review “Visualizing a Density of 15 Units Per Acre” flyer and decide what graphics/photos may resonate most (are there recent developments in your town that people like?)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Explaining the housing crisis: </a:t>
            </a:r>
            <a:r>
              <a:rPr lang="en-US"/>
              <a:t>Review “Explaining the Housing Crisis” flyer and identify ways the housing crisis manifests in your community (are there personal stories you can share?) 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Discussing 3A through different lenses: </a:t>
            </a:r>
            <a:r>
              <a:rPr lang="en-US"/>
              <a:t>Identify local priorities in your community (climate change, economic development, etc.) and brainstorm how they connect with Section 3A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12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5246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6F1AB8-3554-3612-6F51-AB894A5D7DE2}"/>
              </a:ext>
            </a:extLst>
          </p:cNvPr>
          <p:cNvSpPr txBox="1"/>
          <p:nvPr/>
        </p:nvSpPr>
        <p:spPr>
          <a:xfrm>
            <a:off x="1366520" y="1905506"/>
            <a:ext cx="94589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>
                <a:solidFill>
                  <a:srgbClr val="02613A"/>
                </a:solidFill>
                <a:ea typeface="+mn-lt"/>
                <a:cs typeface="+mn-lt"/>
              </a:rPr>
              <a:t>Step 3:</a:t>
            </a:r>
          </a:p>
          <a:p>
            <a:pPr algn="ctr"/>
            <a:r>
              <a:rPr lang="en-US" sz="4400">
                <a:ea typeface="+mn-lt"/>
                <a:cs typeface="+mn-lt"/>
              </a:rPr>
              <a:t>Learn effective community outreach methods and conduct activities that will help you decide your approach</a:t>
            </a:r>
            <a:endParaRPr lang="en-US" sz="4400"/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05901C2F-8D7F-44CD-A5DE-C6216B2B7DB8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0904E7A-2B05-656B-41F1-F64AD8F9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13</a:t>
            </a:fld>
            <a:endParaRPr lang="en-US" sz="1800">
              <a:solidFill>
                <a:srgbClr val="0048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914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Engagement Approaches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solidFill>
                  <a:srgbClr val="004890"/>
                </a:solidFill>
              </a:rPr>
              <a:t>Tabling: </a:t>
            </a:r>
            <a:r>
              <a:rPr lang="en-US"/>
              <a:t>Set up a physical presence at a community event or public space to engage locals in pro-housing conversations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Flyering: </a:t>
            </a:r>
            <a:r>
              <a:rPr lang="en-US"/>
              <a:t>Post flyers and fact sheets in public places and consider mailing out materials if budget allows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Social media: </a:t>
            </a:r>
            <a:r>
              <a:rPr lang="en-US"/>
              <a:t>Use different platforms (Facebook, Instagram, WhatsApp, TikTok, etc.)to inform community members about events or issues in real time</a:t>
            </a:r>
          </a:p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14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576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Engagement Approaches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>
                <a:solidFill>
                  <a:srgbClr val="004890"/>
                </a:solidFill>
              </a:rPr>
              <a:t>Group texting: </a:t>
            </a:r>
            <a:r>
              <a:rPr lang="en-US"/>
              <a:t>Utilize a mass texting service to easily send a group text at little or no cost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Phone calls: </a:t>
            </a:r>
            <a:r>
              <a:rPr lang="en-US"/>
              <a:t>Engage groups that may be less tech-savvy (can be automated message or done manually)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Letters to the editor: </a:t>
            </a:r>
            <a:r>
              <a:rPr lang="en-US"/>
              <a:t>Write letters to promote zoning and show broad support for more housing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Pins/stickers/lawn signs: </a:t>
            </a:r>
            <a:r>
              <a:rPr lang="en-US"/>
              <a:t>Establish a physical presence around your community</a:t>
            </a:r>
            <a:endParaRPr lang="en-US" b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15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0642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C57AE-9B65-FA96-62E3-D5152FE9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2613A"/>
                </a:solidFill>
              </a:rPr>
              <a:t>Reaching Underrepresented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5007-A320-FB33-6971-AF9C30667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What resources might you need to reach groups left out of past decision-making processes but who may support the zoning?</a:t>
            </a:r>
            <a:br>
              <a:rPr lang="en-US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</a:br>
            <a:endParaRPr lang="en-US" sz="1000" i="0">
              <a:solidFill>
                <a:srgbClr val="000000"/>
              </a:solidFill>
              <a:effectLst/>
              <a:highlight>
                <a:srgbClr val="FFFFFF"/>
              </a:highlight>
              <a:latin typeface="Aptos" panose="020B0004020202020204" pitchFamily="34" charset="0"/>
            </a:endParaRPr>
          </a:p>
          <a:p>
            <a:pPr lvl="1" fontAlgn="base"/>
            <a:r>
              <a:rPr lang="en-US" b="1" i="0">
                <a:solidFill>
                  <a:srgbClr val="00489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Translating materials/providing interpretation services </a:t>
            </a:r>
            <a:r>
              <a:rPr lang="en-US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at community forums and meetings to accommodate speakers of other languages </a:t>
            </a:r>
          </a:p>
          <a:p>
            <a:pPr lvl="1" fontAlgn="base"/>
            <a:r>
              <a:rPr lang="en-US" b="1" i="0">
                <a:solidFill>
                  <a:srgbClr val="00489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Holding hybrid meetings</a:t>
            </a:r>
            <a:r>
              <a:rPr lang="en-US" i="0">
                <a:solidFill>
                  <a:srgbClr val="00489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 </a:t>
            </a:r>
            <a:r>
              <a:rPr lang="en-US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to accommodate parents without childcare </a:t>
            </a:r>
          </a:p>
          <a:p>
            <a:pPr lvl="1" fontAlgn="base"/>
            <a:r>
              <a:rPr lang="en-US" b="1" i="0">
                <a:solidFill>
                  <a:srgbClr val="00489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Providing print materials</a:t>
            </a:r>
            <a:r>
              <a:rPr lang="en-US" i="0">
                <a:solidFill>
                  <a:srgbClr val="00489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 </a:t>
            </a:r>
            <a:r>
              <a:rPr lang="en-US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to accommodate people who are not tech-savvy and making them available at community gathering spaces such as local businesses, transit stops, etc. </a:t>
            </a:r>
          </a:p>
          <a:p>
            <a:pPr lvl="1" fontAlgn="base"/>
            <a:r>
              <a:rPr lang="en-US" b="1" i="0">
                <a:solidFill>
                  <a:srgbClr val="00489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Meeting the community where they are </a:t>
            </a:r>
            <a:r>
              <a:rPr lang="en-US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ptos" panose="020B0004020202020204" pitchFamily="34" charset="0"/>
              </a:rPr>
              <a:t>by holding meetings in locations where resident gatherings already occur (with invitation by hosting organization if applicable) 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693BE6DD-4436-F70B-6CE1-340317F1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16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0DEE3704-D201-1CAA-A663-86154124DBAE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221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Identifying and Messaging to Stakeholders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>
                <a:solidFill>
                  <a:srgbClr val="004890"/>
                </a:solidFill>
              </a:rPr>
              <a:t>Stakeholder mapping: </a:t>
            </a:r>
            <a:r>
              <a:rPr lang="en-US"/>
              <a:t>Make a list of internal and external stakeholders and ask the following for each stakeholder: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00"/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How could they be impacted by the zoning proposal?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What is their level of support for the zoning proposal?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How could they impact the outcome of the zoning proposal?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What is their level of influence?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Messaging to stakeholders: </a:t>
            </a:r>
            <a:r>
              <a:rPr lang="en-US"/>
              <a:t>For the stakeholders you have identified, consider the following: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50"/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How can you appeal to their self-interest and tailor your message?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What are the best engagement approaches for reaching stakeholders?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dirty="0" smtClean="0">
                <a:solidFill>
                  <a:srgbClr val="004890"/>
                </a:solidFill>
              </a:rPr>
              <a:t>17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297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6F1AB8-3554-3612-6F51-AB894A5D7DE2}"/>
              </a:ext>
            </a:extLst>
          </p:cNvPr>
          <p:cNvSpPr txBox="1"/>
          <p:nvPr/>
        </p:nvSpPr>
        <p:spPr>
          <a:xfrm>
            <a:off x="861060" y="1905506"/>
            <a:ext cx="1046988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>
                <a:solidFill>
                  <a:srgbClr val="02613A"/>
                </a:solidFill>
                <a:ea typeface="+mn-lt"/>
                <a:cs typeface="+mn-lt"/>
              </a:rPr>
              <a:t>Step 4:</a:t>
            </a:r>
          </a:p>
          <a:p>
            <a:pPr algn="ctr"/>
            <a:r>
              <a:rPr lang="en-US" sz="4400">
                <a:ea typeface="+mn-lt"/>
                <a:cs typeface="+mn-lt"/>
              </a:rPr>
              <a:t>Review tips for navigating the Town Meeting process and strategize about what will be most effective in your community</a:t>
            </a:r>
            <a:endParaRPr lang="en-US" sz="4400"/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05901C2F-8D7F-44CD-A5DE-C6216B2B7DB8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0904E7A-2B05-656B-41F1-F64AD8F9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18</a:t>
            </a:fld>
            <a:endParaRPr lang="en-US" sz="1800">
              <a:solidFill>
                <a:srgbClr val="0048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426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Tips for Adoption: Before Town Meeting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Hold meetings early and often to discuss Section 3A and the proposed zoning (formal hearings, informal office hours, etc.)</a:t>
            </a:r>
            <a:br>
              <a:rPr lang="en-US"/>
            </a:br>
            <a:endParaRPr lang="en-US"/>
          </a:p>
          <a:p>
            <a:r>
              <a:rPr lang="en-US"/>
              <a:t>Make sure groups understand the stakes and why it is important to show up for Town Meeting and speak in favor of the zoning (especially for Open Town Meeting)</a:t>
            </a:r>
            <a:br>
              <a:rPr lang="en-US"/>
            </a:br>
            <a:endParaRPr lang="en-US"/>
          </a:p>
          <a:p>
            <a:r>
              <a:rPr lang="en-US"/>
              <a:t>Conduct direct outreach to Town Meeting Members and explain why they should speak and vote in favor of the zoning (if you have Representative Town Meeting)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19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110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2613A"/>
                </a:solidFill>
              </a:rPr>
              <a:t>How to Use the Show Your Support Toolkit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3293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Access messaging resources to inform community members and municipal stakeholders about the housing crisis and why it's critical to update zoning to allow for increased housing production</a:t>
            </a:r>
            <a:br>
              <a:rPr lang="en-US">
                <a:solidFill>
                  <a:srgbClr val="000000"/>
                </a:solidFill>
                <a:ea typeface="+mn-lt"/>
                <a:cs typeface="+mn-lt"/>
              </a:rPr>
            </a:b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>
                <a:solidFill>
                  <a:srgbClr val="000000"/>
                </a:solidFill>
                <a:ea typeface="+mn-lt"/>
                <a:cs typeface="+mn-lt"/>
              </a:rPr>
              <a:t>Find tips and best practices for successful community outreach and guidance on navigating the local adoption process</a:t>
            </a:r>
            <a:br>
              <a:rPr lang="en-US">
                <a:solidFill>
                  <a:srgbClr val="000000"/>
                </a:solidFill>
                <a:ea typeface="+mn-lt"/>
                <a:cs typeface="+mn-lt"/>
              </a:rPr>
            </a:b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>
                <a:solidFill>
                  <a:srgbClr val="000000"/>
                </a:solidFill>
              </a:rPr>
              <a:t>Download editable materials to utilize in local adoption outreach</a:t>
            </a:r>
          </a:p>
          <a:p>
            <a:pPr marL="0" indent="0">
              <a:buNone/>
            </a:pPr>
            <a:endParaRPr lang="en-US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b="1">
                <a:solidFill>
                  <a:srgbClr val="004890"/>
                </a:solidFill>
                <a:ea typeface="+mn-lt"/>
                <a:cs typeface="+mn-lt"/>
              </a:rPr>
              <a:t>mapc.org/mbta-communities-show-your-support-toolkit</a:t>
            </a:r>
          </a:p>
          <a:p>
            <a:pPr marL="0" indent="0">
              <a:buNone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1389DA39-AF0A-85A0-EA7A-8CE7B6635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26E3233B-56B4-3F10-FA81-EB7554A4ED47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250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Tips for Adoption: Before Town Meeting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Create pins/t-shirts that supporters can wear, especially if they don’t feel comfortable speaking during Town Meeting</a:t>
            </a:r>
            <a:br>
              <a:rPr lang="en-US"/>
            </a:br>
            <a:endParaRPr lang="en-US"/>
          </a:p>
          <a:p>
            <a:r>
              <a:rPr lang="en-US"/>
              <a:t>Provide scripts and other materials that can empower advocates to speak in support of the zoning</a:t>
            </a:r>
            <a:br>
              <a:rPr lang="en-US"/>
            </a:br>
            <a:endParaRPr lang="en-US"/>
          </a:p>
          <a:p>
            <a:r>
              <a:rPr lang="en-US"/>
              <a:t>Have one-on-one conversations with people who have a good standing in the community </a:t>
            </a:r>
            <a:br>
              <a:rPr lang="en-US"/>
            </a:br>
            <a:endParaRPr lang="en-US"/>
          </a:p>
          <a:p>
            <a:r>
              <a:rPr lang="en-US"/>
              <a:t>Have one-on-one conversations with people who might be in opposition to assuage their concerns before Town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20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4133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Tips for Adoption: Before Town Meeting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Test presentation in advance and practice how you might respond to opponents’ comments</a:t>
            </a:r>
            <a:br>
              <a:rPr lang="en-US"/>
            </a:br>
            <a:endParaRPr lang="en-US"/>
          </a:p>
          <a:p>
            <a:r>
              <a:rPr lang="en-US"/>
              <a:t>Connect with the committees who write the recommendations for warrant articles</a:t>
            </a:r>
            <a:br>
              <a:rPr lang="en-US"/>
            </a:br>
            <a:endParaRPr lang="en-US"/>
          </a:p>
          <a:p>
            <a:r>
              <a:rPr lang="en-US"/>
              <a:t>Create short videos that voters can watch in advance</a:t>
            </a:r>
            <a:br>
              <a:rPr lang="en-US"/>
            </a:br>
            <a:endParaRPr lang="en-US"/>
          </a:p>
          <a:p>
            <a:r>
              <a:rPr lang="en-US"/>
              <a:t>Try to predict floor amendments so you can test scenarios in the compliance model to see if those amendments would render the zoning non-compliant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21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295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Tips for Adoption: During Town Meeting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If possible, encourage supporters to speak first to set the tone</a:t>
            </a:r>
            <a:br>
              <a:rPr lang="en-US"/>
            </a:br>
            <a:endParaRPr lang="en-US"/>
          </a:p>
          <a:p>
            <a:r>
              <a:rPr lang="en-US"/>
              <a:t>Connect the proposed zoning with past planning efforts to emphasize how it relates to already-established community goals</a:t>
            </a:r>
            <a:br>
              <a:rPr lang="en-US"/>
            </a:br>
            <a:endParaRPr lang="en-US"/>
          </a:p>
          <a:p>
            <a:r>
              <a:rPr lang="en-US"/>
              <a:t>Tell stories about housing challenges to provide a personal touch</a:t>
            </a:r>
            <a:br>
              <a:rPr lang="en-US"/>
            </a:br>
            <a:endParaRPr lang="en-US"/>
          </a:p>
          <a:p>
            <a:r>
              <a:rPr lang="en-US"/>
              <a:t>Ensure voters are speaking to voters (but have planning staff available to answer technical questions)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22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6453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Tips for Adoption: During Town Meeting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Based on past experience, decide if it would be helpful to have consultants present</a:t>
            </a:r>
            <a:br>
              <a:rPr lang="en-US"/>
            </a:br>
            <a:endParaRPr lang="en-US"/>
          </a:p>
          <a:p>
            <a:r>
              <a:rPr lang="en-US"/>
              <a:t>Post maps and other visuals in the hallway or lobby that voters can look at as they enter</a:t>
            </a:r>
            <a:br>
              <a:rPr lang="en-US"/>
            </a:br>
            <a:endParaRPr lang="en-US"/>
          </a:p>
          <a:p>
            <a:r>
              <a:rPr lang="en-US"/>
              <a:t>Provide fact sheets that are graphic and succinct</a:t>
            </a:r>
            <a:br>
              <a:rPr lang="en-US"/>
            </a:br>
            <a:endParaRPr lang="en-US"/>
          </a:p>
          <a:p>
            <a:r>
              <a:rPr lang="en-US"/>
              <a:t>Invite the municipality’s State Representative and/or Senator</a:t>
            </a:r>
            <a:br>
              <a:rPr lang="en-US"/>
            </a:br>
            <a:endParaRPr lang="en-US"/>
          </a:p>
          <a:p>
            <a:r>
              <a:rPr lang="en-US"/>
              <a:t>Keep the discussion at a high level to avoid confusion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23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5479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Strategizing for Town Meeting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Where have Town Meeting votes been successful in the past? What factors made the process successful?</a:t>
            </a:r>
            <a:br>
              <a:rPr lang="en-US"/>
            </a:br>
            <a:endParaRPr lang="en-US"/>
          </a:p>
          <a:p>
            <a:r>
              <a:rPr lang="en-US"/>
              <a:t>Where have Town meeting votes crashed and burned? What factors made the process unsuccessful?</a:t>
            </a:r>
            <a:br>
              <a:rPr lang="en-US"/>
            </a:br>
            <a:endParaRPr lang="en-US"/>
          </a:p>
          <a:p>
            <a:r>
              <a:rPr lang="en-US"/>
              <a:t>Of the adoption tips identified on the last slide, what might be effective in your community?</a:t>
            </a:r>
            <a:br>
              <a:rPr lang="en-US"/>
            </a:br>
            <a:endParaRPr lang="en-US"/>
          </a:p>
          <a:p>
            <a:r>
              <a:rPr lang="en-US"/>
              <a:t>How can you encourage more attendance, especially historically underrepresented groups? (See Step 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24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966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6F1AB8-3554-3612-6F51-AB894A5D7DE2}"/>
              </a:ext>
            </a:extLst>
          </p:cNvPr>
          <p:cNvSpPr txBox="1"/>
          <p:nvPr/>
        </p:nvSpPr>
        <p:spPr>
          <a:xfrm>
            <a:off x="972820" y="1905506"/>
            <a:ext cx="102463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>
                <a:solidFill>
                  <a:srgbClr val="02613A"/>
                </a:solidFill>
                <a:ea typeface="+mn-lt"/>
                <a:cs typeface="+mn-lt"/>
              </a:rPr>
              <a:t>Step 5:</a:t>
            </a:r>
          </a:p>
          <a:p>
            <a:pPr algn="ctr"/>
            <a:r>
              <a:rPr lang="en-US" sz="4400">
                <a:ea typeface="+mn-lt"/>
                <a:cs typeface="+mn-lt"/>
              </a:rPr>
              <a:t>Determine what gaps remain in your engagement strategy and find external resources that can help you plug the gaps</a:t>
            </a:r>
            <a:endParaRPr lang="en-US" sz="4400"/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05901C2F-8D7F-44CD-A5DE-C6216B2B7DB8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0904E7A-2B05-656B-41F1-F64AD8F9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25</a:t>
            </a:fld>
            <a:endParaRPr lang="en-US" sz="1800">
              <a:solidFill>
                <a:srgbClr val="0048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451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Identifying Gaps in Engagement Strategy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Based on today’s training and previous discussions, create a list of outstanding tasks that remain for implementing your engagement strategy. Examples include:</a:t>
            </a:r>
            <a:br>
              <a:rPr lang="en-US"/>
            </a:br>
            <a:endParaRPr lang="en-US" sz="1000"/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Holding meetings to discuss zoning proposal and answer questions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Developing community-specific fact sheets that describe proposal and respond to common misconceptions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Printing lawn signs to signal support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Having one-on-one conversations with your neighbors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Creating maps and other boards hang at Town Meeting location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What else?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26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6295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9372600" algn="l"/>
              </a:tabLst>
            </a:pPr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External Resources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Depending on the tasks, there are external resources that can help with local adoption support, including:</a:t>
            </a:r>
            <a:br>
              <a:rPr lang="en-US"/>
            </a:br>
            <a:endParaRPr lang="en-US" sz="10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27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F37B600-CAED-00AF-72CA-F828DF670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2987626"/>
            <a:ext cx="5284561" cy="359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B23E165-382C-772E-10C5-AD3037AFE3CB}"/>
              </a:ext>
            </a:extLst>
          </p:cNvPr>
          <p:cNvSpPr txBox="1"/>
          <p:nvPr/>
        </p:nvSpPr>
        <p:spPr>
          <a:xfrm>
            <a:off x="892628" y="4783794"/>
            <a:ext cx="26887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4890"/>
                </a:solidFill>
              </a:rPr>
              <a:t>Your Regional Planning Agency</a:t>
            </a:r>
          </a:p>
        </p:txBody>
      </p:sp>
      <p:pic>
        <p:nvPicPr>
          <p:cNvPr id="1028" name="Picture 4" descr="Welcome to Abundant Housing Massachusetts - Abundant Housing Massachusetts">
            <a:extLst>
              <a:ext uri="{FF2B5EF4-FFF2-40B4-BE49-F238E27FC236}">
                <a16:creationId xmlns:a16="http://schemas.microsoft.com/office/drawing/2014/main" id="{91653080-55EA-EAB7-46D8-2542CB57E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383" y="3013088"/>
            <a:ext cx="3391580" cy="81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me | Citizens' Housing And Planning Association">
            <a:extLst>
              <a:ext uri="{FF2B5EF4-FFF2-40B4-BE49-F238E27FC236}">
                <a16:creationId xmlns:a16="http://schemas.microsoft.com/office/drawing/2014/main" id="{07229DF5-4693-2318-45F2-B2EC8620E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315" y="4557582"/>
            <a:ext cx="2128473" cy="124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04F1E27-1ED2-D70C-D0BB-770F8A6FBAC2}"/>
              </a:ext>
            </a:extLst>
          </p:cNvPr>
          <p:cNvSpPr txBox="1"/>
          <p:nvPr/>
        </p:nvSpPr>
        <p:spPr>
          <a:xfrm>
            <a:off x="5895291" y="5719547"/>
            <a:ext cx="24757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4890"/>
                </a:solidFill>
              </a:rPr>
              <a:t>www.chapa.org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6B69EA-AADB-08FB-F172-FAAF7E5BC034}"/>
              </a:ext>
            </a:extLst>
          </p:cNvPr>
          <p:cNvSpPr txBox="1"/>
          <p:nvPr/>
        </p:nvSpPr>
        <p:spPr>
          <a:xfrm>
            <a:off x="5895291" y="3863006"/>
            <a:ext cx="45937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4890"/>
                </a:solidFill>
              </a:rPr>
              <a:t>www.abundanthousingma.org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4BA845-6C5A-2F3C-0C0C-2CF2C8167F21}"/>
              </a:ext>
            </a:extLst>
          </p:cNvPr>
          <p:cNvSpPr txBox="1"/>
          <p:nvPr/>
        </p:nvSpPr>
        <p:spPr>
          <a:xfrm>
            <a:off x="8523408" y="4493880"/>
            <a:ext cx="298274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4890"/>
                </a:solidFill>
              </a:rPr>
              <a:t>*Note: AHMA can connect you to local housing advocacy groups from other communities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8AD021-319D-E3D4-76A5-C988C16D9EBB}"/>
              </a:ext>
            </a:extLst>
          </p:cNvPr>
          <p:cNvSpPr txBox="1"/>
          <p:nvPr/>
        </p:nvSpPr>
        <p:spPr>
          <a:xfrm>
            <a:off x="9325543" y="3459383"/>
            <a:ext cx="3047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004890"/>
                </a:solidFill>
              </a:rPr>
              <a:t>*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9612323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6F1AB8-3554-3612-6F51-AB894A5D7DE2}"/>
              </a:ext>
            </a:extLst>
          </p:cNvPr>
          <p:cNvSpPr txBox="1"/>
          <p:nvPr/>
        </p:nvSpPr>
        <p:spPr>
          <a:xfrm>
            <a:off x="1226820" y="1905506"/>
            <a:ext cx="97383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>
                <a:solidFill>
                  <a:srgbClr val="02613A"/>
                </a:solidFill>
                <a:ea typeface="+mn-lt"/>
                <a:cs typeface="+mn-lt"/>
              </a:rPr>
              <a:t>Step 6:</a:t>
            </a:r>
          </a:p>
          <a:p>
            <a:pPr algn="ctr"/>
            <a:r>
              <a:rPr lang="en-US" sz="4400">
                <a:ea typeface="+mn-lt"/>
                <a:cs typeface="+mn-lt"/>
              </a:rPr>
              <a:t>Decide how you want to coordinate efforts moving forward and assign tasks to implement local adoption strategy</a:t>
            </a:r>
            <a:endParaRPr lang="en-US" sz="4400"/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05901C2F-8D7F-44CD-A5DE-C6216B2B7DB8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0904E7A-2B05-656B-41F1-F64AD8F9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28</a:t>
            </a:fld>
            <a:endParaRPr lang="en-US" sz="1800">
              <a:solidFill>
                <a:srgbClr val="0048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11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Implementation of Strategy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Now that you have a plan in place, it’s time to start talking to your neighbors and other stakeholders in your community!</a:t>
            </a:r>
            <a:br>
              <a:rPr lang="en-US"/>
            </a:br>
            <a:endParaRPr lang="en-US"/>
          </a:p>
          <a:p>
            <a:r>
              <a:rPr lang="en-US"/>
              <a:t>As a group, decide how you want to check-in on progress and coordinate efforts, such as:</a:t>
            </a:r>
            <a:br>
              <a:rPr lang="en-US"/>
            </a:br>
            <a:endParaRPr lang="en-US" sz="1000"/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Holding biweekly Zoom meetings to strategize and adapt methods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Creating a Google contact list and spreadsheet of activities to track communications and status updates</a:t>
            </a:r>
            <a:br>
              <a:rPr lang="en-US"/>
            </a:br>
            <a:endParaRPr lang="en-US"/>
          </a:p>
          <a:p>
            <a:r>
              <a:rPr lang="en-US"/>
              <a:t>While you are all together, start assigning initial tasks to get started 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29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1835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How to Use the Show Your Support Training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Municipal staff, housing advocacy group leaders, consultants leading Section 3A-related projects, and others can adapt these slides and share them at a community or committee meeting to prepare for Town Meeting</a:t>
            </a:r>
            <a:br>
              <a:rPr lang="en-US">
                <a:ea typeface="+mn-lt"/>
                <a:cs typeface="+mn-lt"/>
              </a:rPr>
            </a:br>
            <a:endParaRPr lang="en-US"/>
          </a:p>
          <a:p>
            <a:r>
              <a:rPr lang="en-US"/>
              <a:t>Audience: 3A advisory committees, local housing advocates</a:t>
            </a:r>
            <a:br>
              <a:rPr lang="en-US"/>
            </a:br>
            <a:endParaRPr lang="en-US"/>
          </a:p>
          <a:p>
            <a:r>
              <a:rPr lang="en-US"/>
              <a:t>Purpose: Collectively agree on an engagement strategy to educate and mobilize voters in support of proposed 3A zoning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20FFA52-54C6-8724-FBBD-1887BC3C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3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60C41495-A1DA-9AFE-C6E8-21AF8DEC4EAC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7687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BCA952A-72C0-3DA6-232F-D31D5343D3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48" t="11834" r="10843" b="12060"/>
          <a:stretch/>
        </p:blipFill>
        <p:spPr>
          <a:xfrm>
            <a:off x="550069" y="5374480"/>
            <a:ext cx="969924" cy="961679"/>
          </a:xfrm>
          <a:prstGeom prst="rect">
            <a:avLst/>
          </a:prstGeom>
          <a:ln>
            <a:noFill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B7752AF-68C4-55A4-7E9B-7AE24F2E9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3445"/>
            <a:ext cx="9144000" cy="12866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solidFill>
                  <a:srgbClr val="004890"/>
                </a:solidFill>
              </a:rPr>
              <a:t>Primary Contact Person and Information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08EC197-0AA0-F9F3-962E-56A6C090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67582"/>
            <a:ext cx="9144000" cy="2054226"/>
          </a:xfrm>
        </p:spPr>
        <p:txBody>
          <a:bodyPr/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Thank you!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31394A-32D7-B6BA-61D5-AAA0B50743B8}"/>
              </a:ext>
            </a:extLst>
          </p:cNvPr>
          <p:cNvSpPr txBox="1"/>
          <p:nvPr/>
        </p:nvSpPr>
        <p:spPr>
          <a:xfrm>
            <a:off x="1650087" y="5443038"/>
            <a:ext cx="4171951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004890"/>
                </a:solidFill>
              </a:rPr>
              <a:t>mapc.org/mbta-communities-show-your-support-toolkit</a:t>
            </a:r>
            <a:endParaRPr lang="en-US" sz="2400"/>
          </a:p>
        </p:txBody>
      </p:sp>
      <p:sp>
        <p:nvSpPr>
          <p:cNvPr id="2" name="object 9">
            <a:extLst>
              <a:ext uri="{FF2B5EF4-FFF2-40B4-BE49-F238E27FC236}">
                <a16:creationId xmlns:a16="http://schemas.microsoft.com/office/drawing/2014/main" id="{3601F6AB-E6BC-92F3-3D11-AE5EE9EBF346}"/>
              </a:ext>
            </a:extLst>
          </p:cNvPr>
          <p:cNvSpPr/>
          <p:nvPr/>
        </p:nvSpPr>
        <p:spPr>
          <a:xfrm>
            <a:off x="10529422" y="5443038"/>
            <a:ext cx="1112509" cy="895682"/>
          </a:xfrm>
          <a:custGeom>
            <a:avLst/>
            <a:gdLst/>
            <a:ahLst/>
            <a:cxnLst/>
            <a:rect l="l" t="t" r="r" b="b"/>
            <a:pathLst>
              <a:path w="1923415" h="774700">
                <a:moveTo>
                  <a:pt x="1923034" y="0"/>
                </a:moveTo>
                <a:lnTo>
                  <a:pt x="0" y="0"/>
                </a:lnTo>
                <a:lnTo>
                  <a:pt x="0" y="774611"/>
                </a:lnTo>
                <a:lnTo>
                  <a:pt x="1923034" y="774611"/>
                </a:lnTo>
                <a:lnTo>
                  <a:pt x="1923034" y="0"/>
                </a:lnTo>
                <a:close/>
              </a:path>
            </a:pathLst>
          </a:custGeom>
          <a:noFill/>
          <a:ln>
            <a:solidFill>
              <a:srgbClr val="004890"/>
            </a:solidFill>
          </a:ln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4" name="object 16">
            <a:extLst>
              <a:ext uri="{FF2B5EF4-FFF2-40B4-BE49-F238E27FC236}">
                <a16:creationId xmlns:a16="http://schemas.microsoft.com/office/drawing/2014/main" id="{427BD1FE-94EF-48B6-46A0-C7824890CFFF}"/>
              </a:ext>
            </a:extLst>
          </p:cNvPr>
          <p:cNvSpPr txBox="1"/>
          <p:nvPr/>
        </p:nvSpPr>
        <p:spPr>
          <a:xfrm>
            <a:off x="10642898" y="5799828"/>
            <a:ext cx="897465" cy="22826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400">
                <a:solidFill>
                  <a:srgbClr val="004890"/>
                </a:solidFill>
                <a:latin typeface="+mj-lt"/>
                <a:cs typeface="Franklin Gothic Demi"/>
              </a:rPr>
              <a:t>Your Logo</a:t>
            </a:r>
            <a:endParaRPr lang="en-US" sz="1400">
              <a:latin typeface="+mj-lt"/>
              <a:cs typeface="Franklin Gothic Demi"/>
            </a:endParaRPr>
          </a:p>
        </p:txBody>
      </p:sp>
    </p:spTree>
    <p:extLst>
      <p:ext uri="{BB962C8B-B14F-4D97-AF65-F5344CB8AC3E}">
        <p14:creationId xmlns:p14="http://schemas.microsoft.com/office/powerpoint/2010/main" val="196862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Before the Training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In your invitation to the Show Your Support Training, share the link to the Toolkit and encourage invitees to review ahead of time</a:t>
            </a:r>
            <a:br>
              <a:rPr lang="en-US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If meeting in person, print out copies of the informational flyers and gather materials you may need (nametags, easel, sticky easel pad for notetaking, markers, etc.)</a:t>
            </a:r>
            <a:br>
              <a:rPr lang="en-US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If meeting remotely, provide links to the informational flyers and decide best method for notetaking (</a:t>
            </a:r>
            <a:r>
              <a:rPr lang="en-US">
                <a:solidFill>
                  <a:srgbClr val="004890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Jamboard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>
                <a:solidFill>
                  <a:srgbClr val="004890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Mural</a:t>
            </a:r>
            <a:r>
              <a:rPr lang="en-US">
                <a:ea typeface="+mn-lt"/>
                <a:cs typeface="+mn-lt"/>
              </a:rPr>
              <a:t>, </a:t>
            </a:r>
            <a:r>
              <a:rPr lang="en-US">
                <a:solidFill>
                  <a:srgbClr val="004890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ConceptBoard</a:t>
            </a:r>
            <a:r>
              <a:rPr lang="en-US">
                <a:ea typeface="+mn-lt"/>
                <a:cs typeface="+mn-lt"/>
              </a:rPr>
              <a:t>, etc.)</a:t>
            </a: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20FFA52-54C6-8724-FBBD-1887BC3C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4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60C41495-A1DA-9AFE-C6E8-21AF8DEC4EAC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223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Steps in this Training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solidFill>
                  <a:srgbClr val="004890"/>
                </a:solidFill>
                <a:ea typeface="+mn-lt"/>
                <a:cs typeface="+mn-lt"/>
              </a:rPr>
              <a:t>Step 1: </a:t>
            </a:r>
            <a:r>
              <a:rPr lang="en-US">
                <a:ea typeface="+mn-lt"/>
                <a:cs typeface="+mn-lt"/>
              </a:rPr>
              <a:t>Understand roles as advisory committee members and pro-housing advocates to promote 3A zoning</a:t>
            </a:r>
            <a:br>
              <a:rPr lang="en-US">
                <a:ea typeface="+mn-lt"/>
                <a:cs typeface="+mn-lt"/>
              </a:rPr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Step 2: </a:t>
            </a:r>
            <a:r>
              <a:rPr lang="en-US"/>
              <a:t>Determine what messaging resources are most useful for discussing 3A in your community</a:t>
            </a:r>
            <a:br>
              <a:rPr lang="en-US"/>
            </a:br>
            <a:endParaRPr lang="en-US"/>
          </a:p>
          <a:p>
            <a:r>
              <a:rPr lang="en-US" b="1">
                <a:solidFill>
                  <a:srgbClr val="004890"/>
                </a:solidFill>
              </a:rPr>
              <a:t>Step 3: </a:t>
            </a:r>
            <a:r>
              <a:rPr lang="en-US"/>
              <a:t>Learn effective community outreach methods and conduct activities that will help you decide your approach</a:t>
            </a:r>
            <a:br>
              <a:rPr lang="en-US"/>
            </a:b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144E51-0A93-6631-9E0A-8C6CD96E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5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69668756-225B-2EBF-3975-69BBAA3CC883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7399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Steps in this Training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7D97846-53CE-6BB3-8112-6EBEFF11659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4046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solidFill>
                  <a:srgbClr val="004890"/>
                </a:solidFill>
                <a:ea typeface="+mn-lt"/>
                <a:cs typeface="+mn-lt"/>
              </a:rPr>
              <a:t>Step 4: </a:t>
            </a:r>
            <a:r>
              <a:rPr lang="en-US">
                <a:ea typeface="+mn-lt"/>
                <a:cs typeface="+mn-lt"/>
              </a:rPr>
              <a:t>Review tips for navigating the Town Meeting process and strategize about what will be most effective in your community</a:t>
            </a:r>
            <a:br>
              <a:rPr lang="en-US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r>
              <a:rPr lang="en-US" b="1">
                <a:solidFill>
                  <a:srgbClr val="004890"/>
                </a:solidFill>
                <a:ea typeface="+mn-lt"/>
                <a:cs typeface="+mn-lt"/>
              </a:rPr>
              <a:t>Step 5: </a:t>
            </a:r>
            <a:r>
              <a:rPr lang="en-US">
                <a:ea typeface="+mn-lt"/>
                <a:cs typeface="+mn-lt"/>
              </a:rPr>
              <a:t>Determine what gaps remain in your engagement strategy and find external resources that can help you plug the gaps</a:t>
            </a:r>
            <a:br>
              <a:rPr lang="en-US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  <a:p>
            <a:r>
              <a:rPr lang="en-US" b="1">
                <a:solidFill>
                  <a:srgbClr val="004890"/>
                </a:solidFill>
                <a:ea typeface="+mn-lt"/>
                <a:cs typeface="+mn-lt"/>
              </a:rPr>
              <a:t>Step 6: </a:t>
            </a:r>
            <a:r>
              <a:rPr lang="en-US">
                <a:ea typeface="+mn-lt"/>
                <a:cs typeface="+mn-lt"/>
              </a:rPr>
              <a:t>Decide how you want to coordinate efforts moving forward and assign tasks to implement local adoption strategy</a:t>
            </a:r>
            <a:br>
              <a:rPr lang="en-US"/>
            </a:b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E05796DE-7DF0-7CF6-0C05-51CB3E9A7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6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F84C5CEE-5A13-F1A1-3A3F-1DCB35C48CB2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2958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36F1AB8-3554-3612-6F51-AB894A5D7DE2}"/>
              </a:ext>
            </a:extLst>
          </p:cNvPr>
          <p:cNvSpPr txBox="1"/>
          <p:nvPr/>
        </p:nvSpPr>
        <p:spPr>
          <a:xfrm>
            <a:off x="1366520" y="1905506"/>
            <a:ext cx="94589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>
                <a:solidFill>
                  <a:srgbClr val="02613A"/>
                </a:solidFill>
                <a:ea typeface="+mn-lt"/>
                <a:cs typeface="+mn-lt"/>
              </a:rPr>
              <a:t>Step 1:</a:t>
            </a:r>
          </a:p>
          <a:p>
            <a:pPr algn="ctr"/>
            <a:r>
              <a:rPr lang="en-US" sz="4400">
                <a:ea typeface="+mn-lt"/>
                <a:cs typeface="+mn-lt"/>
              </a:rPr>
              <a:t>Understand roles as advisory committee members and pro-housing advocates to promote 3A zoning</a:t>
            </a:r>
            <a:endParaRPr lang="en-US" sz="440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0904E7A-2B05-656B-41F1-F64AD8F9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7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58E96441-E81B-975E-FB0E-F98DE147B418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1346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b="1">
                <a:solidFill>
                  <a:srgbClr val="02613A"/>
                </a:solidFill>
                <a:ea typeface="+mj-lt"/>
                <a:cs typeface="+mj-lt"/>
              </a:rPr>
              <a:t>Your Role as an Advisory Committee Member</a:t>
            </a:r>
            <a:endParaRPr lang="en-US" sz="4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You have worked hard to craft a Section 3A-compliant zoning proposal that represents community consensus and balances state requirements with local goals and preferences</a:t>
            </a:r>
            <a:br>
              <a:rPr lang="en-US"/>
            </a:br>
            <a:endParaRPr lang="en-US"/>
          </a:p>
          <a:p>
            <a:r>
              <a:rPr lang="en-US"/>
              <a:t>Now it is up to you to help educate the public about the proposal and prepare them to vote!</a:t>
            </a:r>
            <a:br>
              <a:rPr lang="en-US"/>
            </a:br>
            <a:endParaRPr lang="en-US"/>
          </a:p>
          <a:p>
            <a:r>
              <a:rPr lang="en-US"/>
              <a:t>If you were appointed as a liaison from another board/committee, you already have a network you can report back to where you can connect the group’s priorities with the zoning proposal</a:t>
            </a:r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4749D-569F-F417-713D-5FC9402AB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8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73F4617A-E65F-6D74-5C99-FDCA583E9AE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2493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0B0C-8E4B-3614-767B-8377984D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2613A"/>
                </a:solidFill>
                <a:ea typeface="+mj-lt"/>
                <a:cs typeface="+mj-lt"/>
              </a:rPr>
              <a:t>Your Role as a Pro-Housing Advocate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A5F08-E04D-F8AD-10E3-1E28665C2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46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You are passionate about housing and understand the benefits that more housing can bring to your community</a:t>
            </a:r>
            <a:br>
              <a:rPr lang="en-US"/>
            </a:br>
            <a:endParaRPr lang="en-US"/>
          </a:p>
          <a:p>
            <a:r>
              <a:rPr lang="en-US"/>
              <a:t>Spread that passion to your friends and neighbors by connecting their personal priorities with the zoning proposal</a:t>
            </a:r>
            <a:br>
              <a:rPr lang="en-US"/>
            </a:br>
            <a:endParaRPr lang="en-US"/>
          </a:p>
          <a:p>
            <a:r>
              <a:rPr lang="en-US"/>
              <a:t>Serve as a force to counter the negative (and often loudest) voices in your municipality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6AD80-4224-2D7D-E541-BEEEE22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5543" y="5978131"/>
            <a:ext cx="2743200" cy="365125"/>
          </a:xfrm>
        </p:spPr>
        <p:txBody>
          <a:bodyPr/>
          <a:lstStyle/>
          <a:p>
            <a:fld id="{266D1C6E-7158-4666-BB1C-DA3866678BDF}" type="slidenum">
              <a:rPr lang="en-US" sz="1800" smtClean="0">
                <a:solidFill>
                  <a:srgbClr val="004890"/>
                </a:solidFill>
              </a:rPr>
              <a:t>9</a:t>
            </a:fld>
            <a:endParaRPr lang="en-US" sz="1800">
              <a:solidFill>
                <a:srgbClr val="004890"/>
              </a:solidFill>
            </a:endParaRPr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855FC35A-720E-F06E-5C05-67446A97D31B}"/>
              </a:ext>
            </a:extLst>
          </p:cNvPr>
          <p:cNvSpPr/>
          <p:nvPr/>
        </p:nvSpPr>
        <p:spPr>
          <a:xfrm>
            <a:off x="8605520" y="6418327"/>
            <a:ext cx="3586480" cy="45719"/>
          </a:xfrm>
          <a:custGeom>
            <a:avLst/>
            <a:gdLst/>
            <a:ahLst/>
            <a:cxnLst/>
            <a:rect l="l" t="t" r="r" b="b"/>
            <a:pathLst>
              <a:path w="4605020" h="42545">
                <a:moveTo>
                  <a:pt x="4605020" y="0"/>
                </a:moveTo>
                <a:lnTo>
                  <a:pt x="0" y="0"/>
                </a:lnTo>
                <a:lnTo>
                  <a:pt x="0" y="42164"/>
                </a:lnTo>
                <a:lnTo>
                  <a:pt x="4605020" y="42164"/>
                </a:lnTo>
                <a:lnTo>
                  <a:pt x="4605020" y="0"/>
                </a:lnTo>
                <a:close/>
              </a:path>
            </a:pathLst>
          </a:custGeom>
          <a:solidFill>
            <a:srgbClr val="00489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86873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03A35934378346B171F804E7896BD6" ma:contentTypeVersion="18" ma:contentTypeDescription="Create a new document." ma:contentTypeScope="" ma:versionID="05bae00a185700253ea6c168ebfd5f6a">
  <xsd:schema xmlns:xsd="http://www.w3.org/2001/XMLSchema" xmlns:xs="http://www.w3.org/2001/XMLSchema" xmlns:p="http://schemas.microsoft.com/office/2006/metadata/properties" xmlns:ns2="a880e4d9-f90f-4d56-b9a4-231c0029059b" xmlns:ns3="1f0b2eb3-61f4-4cdd-82ce-95daa35ba30f" targetNamespace="http://schemas.microsoft.com/office/2006/metadata/properties" ma:root="true" ma:fieldsID="64f314950f09615b68b262ee9e5bc7a6" ns2:_="" ns3:_="">
    <xsd:import namespace="a880e4d9-f90f-4d56-b9a4-231c0029059b"/>
    <xsd:import namespace="1f0b2eb3-61f4-4cdd-82ce-95daa35ba3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80e4d9-f90f-4d56-b9a4-231c002905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940289e-7c2c-41a1-9630-5237cb6f5e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b2eb3-61f4-4cdd-82ce-95daa35ba30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8f4757c-3079-4f85-afb9-f70cad9d1221}" ma:internalName="TaxCatchAll" ma:showField="CatchAllData" ma:web="1f0b2eb3-61f4-4cdd-82ce-95daa35ba3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80e4d9-f90f-4d56-b9a4-231c0029059b">
      <Terms xmlns="http://schemas.microsoft.com/office/infopath/2007/PartnerControls"/>
    </lcf76f155ced4ddcb4097134ff3c332f>
    <TaxCatchAll xmlns="1f0b2eb3-61f4-4cdd-82ce-95daa35ba30f" xsi:nil="true"/>
  </documentManagement>
</p:properties>
</file>

<file path=customXml/itemProps1.xml><?xml version="1.0" encoding="utf-8"?>
<ds:datastoreItem xmlns:ds="http://schemas.openxmlformats.org/officeDocument/2006/customXml" ds:itemID="{36D4B15B-196C-4632-9975-A458A3FCC2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8294B9-6CC5-4FDB-A4A0-4C9BBA931BA9}">
  <ds:schemaRefs>
    <ds:schemaRef ds:uri="1f0b2eb3-61f4-4cdd-82ce-95daa35ba30f"/>
    <ds:schemaRef ds:uri="a880e4d9-f90f-4d56-b9a4-231c0029059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89978DB-EB07-4ED6-B59D-D84FCA82C9D0}">
  <ds:schemaRefs>
    <ds:schemaRef ds:uri="1f0b2eb3-61f4-4cdd-82ce-95daa35ba30f"/>
    <ds:schemaRef ds:uri="a880e4d9-f90f-4d56-b9a4-231c0029059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1882</Words>
  <Application>Microsoft Office PowerPoint</Application>
  <PresentationFormat>Widescreen</PresentationFormat>
  <Paragraphs>164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Aptos</vt:lpstr>
      <vt:lpstr>Aptos Display</vt:lpstr>
      <vt:lpstr>Arial</vt:lpstr>
      <vt:lpstr>Wingdings</vt:lpstr>
      <vt:lpstr>Office Theme</vt:lpstr>
      <vt:lpstr>MBTA Communities  Show Your Support Training</vt:lpstr>
      <vt:lpstr>How to Use the Show Your Support Toolkit</vt:lpstr>
      <vt:lpstr>How to Use the Show Your Support Training</vt:lpstr>
      <vt:lpstr>Before the Training</vt:lpstr>
      <vt:lpstr>Steps in this Training</vt:lpstr>
      <vt:lpstr>Steps in this Training</vt:lpstr>
      <vt:lpstr>PowerPoint Presentation</vt:lpstr>
      <vt:lpstr>Your Role as an Advisory Committee Member</vt:lpstr>
      <vt:lpstr>Your Role as a Pro-Housing Advocate</vt:lpstr>
      <vt:lpstr>PowerPoint Presentation</vt:lpstr>
      <vt:lpstr>Using and Adapting Messaging Resources</vt:lpstr>
      <vt:lpstr>Using and Adapting Messaging Resources</vt:lpstr>
      <vt:lpstr>PowerPoint Presentation</vt:lpstr>
      <vt:lpstr>Engagement Approaches</vt:lpstr>
      <vt:lpstr>Engagement Approaches</vt:lpstr>
      <vt:lpstr>Reaching Underrepresented Groups</vt:lpstr>
      <vt:lpstr>Identifying and Messaging to Stakeholders</vt:lpstr>
      <vt:lpstr>PowerPoint Presentation</vt:lpstr>
      <vt:lpstr>Tips for Adoption: Before Town Meeting</vt:lpstr>
      <vt:lpstr>Tips for Adoption: Before Town Meeting</vt:lpstr>
      <vt:lpstr>Tips for Adoption: Before Town Meeting</vt:lpstr>
      <vt:lpstr>Tips for Adoption: During Town Meeting</vt:lpstr>
      <vt:lpstr>Tips for Adoption: During Town Meeting</vt:lpstr>
      <vt:lpstr>Strategizing for Town Meeting</vt:lpstr>
      <vt:lpstr>PowerPoint Presentation</vt:lpstr>
      <vt:lpstr>Identifying Gaps in Engagement Strategy</vt:lpstr>
      <vt:lpstr>External Resources</vt:lpstr>
      <vt:lpstr>PowerPoint Presentation</vt:lpstr>
      <vt:lpstr>Implementation of Strategy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Harris-Long, Andrea</dc:creator>
  <cp:lastModifiedBy>Battaglia, Emma</cp:lastModifiedBy>
  <cp:revision>1</cp:revision>
  <dcterms:created xsi:type="dcterms:W3CDTF">2024-03-25T14:09:46Z</dcterms:created>
  <dcterms:modified xsi:type="dcterms:W3CDTF">2024-04-03T17:33:53Z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0x0101006C03A35934378346B171F804E7896BD6</vt:lpwstr>
  </property>
  <property fmtid="{D5CDD505-2E9C-101B-9397-08002B2CF9AE}" pid="3" name="MediaServiceImageTags">
    <vt:lpwstr/>
  </property>
</Properties>
</file>