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notesMasterIdLst>
    <p:notesMasterId r:id="rId11"/>
  </p:notesMasterIdLst>
  <p:handoutMasterIdLst>
    <p:handoutMasterId r:id="rId12"/>
  </p:handoutMasterIdLst>
  <p:sldIdLst>
    <p:sldId id="416" r:id="rId5"/>
    <p:sldId id="417" r:id="rId6"/>
    <p:sldId id="381" r:id="rId7"/>
    <p:sldId id="305" r:id="rId8"/>
    <p:sldId id="387" r:id="rId9"/>
    <p:sldId id="393" r:id="rId10"/>
  </p:sldIdLst>
  <p:sldSz cx="12192000" cy="6858000"/>
  <p:notesSz cx="7004050" cy="929005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714C25-AB8B-4D1A-725E-E9B380D81892}" name="Jessica Klion" initials="JK" userId="S::JKlion@foursquareitp.com::49f46170-5304-4dac-bd3c-f19291202ca6" providerId="AD"/>
  <p188:author id="{F7894232-EB86-BADE-7621-D392330EC138}" name="Finn Vigeland" initials="FV" userId="S::fvigeland@foursquareitp.com::472cc661-7127-4efd-a898-810af08b17c2" providerId="AD"/>
  <p188:author id="{74BAAA69-BEE6-455A-9D67-FF1900C55FFA}" name="Alanna McKeeman" initials="AM" userId="S::amckeeman@foursquareitp.com::79f675cd-e976-4364-a51c-b034fc332d4c" providerId="AD"/>
  <p188:author id="{B59FA2AE-AA06-C3FA-999A-E69AAD97DBB7}" name="Elias Frantz" initials="EF" userId="S::efrantz@foursquareitp.com::6e14c0e8-b457-4958-905d-d1793b1c8c3f" providerId="AD"/>
  <p188:author id="{8D63A9BB-FB55-7961-3BB5-AD3CE0CC2F2C}" name="Mackenzie Carney" initials="MC" userId="S::mcarney@foursquareitp.com::8cefee3e-82fa-4f55-a05c-6eaa769199da" providerId="AD"/>
  <p188:author id="{C950A6E8-1745-78B3-084A-6363E358DA40}" name="Adrian Speller" initials="AS" userId="S::aspeller@foursquareitp.com::dac034c7-1eb3-4c10-b7b6-772e9f9706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57A9A6"/>
    <a:srgbClr val="F2C463"/>
    <a:srgbClr val="FFF05F"/>
    <a:srgbClr val="E3EFD7"/>
    <a:srgbClr val="FFFFFF"/>
    <a:srgbClr val="16C867"/>
    <a:srgbClr val="7AB243"/>
    <a:srgbClr val="0E8480"/>
    <a:srgbClr val="005C7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5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56" y="6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36B5DF-03AA-4993-BF14-455AE60FB5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0D12FB-6AB9-4685-A75F-A438DBCF34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67341" y="1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18FBE13F-8E30-4E54-8453-709EB810A62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45C26D-FEBA-496B-9928-BC7B743133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97878-1390-4519-9F31-231725B0CC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9179E8D1-99C1-4492-BE91-2401245EA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473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1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0D17C8CC-62D2-4FCC-AE23-F3CE24631533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6"/>
            <a:ext cx="5603240" cy="3657958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F484BB84-9541-4338-A55F-ABF37B004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505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D1961-FA77-D313-177B-07C9801B2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3C9BF1-5F50-3B26-CD1C-908EF909A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DF0F24-29BD-FF83-C022-295789857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9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7FCC2-6B56-33E9-5CA8-3420358A5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00E536-512F-195D-CFC3-89C35EFFB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6C6B80-B4D6-2ABB-AEA4-A132953B9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200" b="1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9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D01138-84F7-20BF-DF65-6F5EDB2D4E03}"/>
              </a:ext>
            </a:extLst>
          </p:cNvPr>
          <p:cNvSpPr/>
          <p:nvPr/>
        </p:nvSpPr>
        <p:spPr>
          <a:xfrm>
            <a:off x="0" y="4318000"/>
            <a:ext cx="12192000" cy="25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lvl="0" algn="ctr"/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05BBB96-746D-99FF-D14F-FE5BD4D1F1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43815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9649A6B-6CB6-6AFB-431D-444FF7689C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4200" y="5332580"/>
            <a:ext cx="2284118" cy="7355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EB2325-50F7-A87B-9E23-4C388E52FFC0}"/>
              </a:ext>
            </a:extLst>
          </p:cNvPr>
          <p:cNvSpPr txBox="1"/>
          <p:nvPr/>
        </p:nvSpPr>
        <p:spPr>
          <a:xfrm>
            <a:off x="558800" y="5016500"/>
            <a:ext cx="222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tx2"/>
                </a:solidFill>
              </a:rPr>
              <a:t>Prepared by: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63304-D252-129B-A325-F7EE962C8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122362"/>
            <a:ext cx="9144000" cy="2011680"/>
          </a:xfrm>
        </p:spPr>
        <p:txBody>
          <a:bodyPr lIns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319EB5E-B9A0-8DCE-749E-BFBCFDF434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3170645"/>
            <a:ext cx="5486401" cy="357498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F0BF3D5-FEF2-9B70-ABF3-1BF118268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601663"/>
            <a:ext cx="9144000" cy="4238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804862" indent="0">
              <a:buNone/>
              <a:defRPr/>
            </a:lvl3pPr>
            <a:lvl4pPr marL="1143000" indent="0">
              <a:buNone/>
              <a:defRPr/>
            </a:lvl4pPr>
            <a:lvl5pPr marL="1490663" indent="0">
              <a:buNone/>
              <a:defRPr/>
            </a:lvl5pPr>
          </a:lstStyle>
          <a:p>
            <a:pPr lvl="0"/>
            <a:r>
              <a:rPr lang="en-US"/>
              <a:t>Click to edit [Client Name Here]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DD90E9-365F-AFA4-5ABF-6DE8AD35B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599" y="5404266"/>
            <a:ext cx="2286575" cy="5900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3BCBD3-129E-2474-65E6-393F7858CEF1}"/>
              </a:ext>
            </a:extLst>
          </p:cNvPr>
          <p:cNvSpPr/>
          <p:nvPr userDrawn="1"/>
        </p:nvSpPr>
        <p:spPr>
          <a:xfrm>
            <a:off x="0" y="4295458"/>
            <a:ext cx="12192000" cy="25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lvl="0"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5FEB41-CAF4-9E53-F55F-04F1B7E9DFC3}"/>
              </a:ext>
            </a:extLst>
          </p:cNvPr>
          <p:cNvSpPr txBox="1"/>
          <p:nvPr userDrawn="1"/>
        </p:nvSpPr>
        <p:spPr>
          <a:xfrm>
            <a:off x="61135" y="4733316"/>
            <a:ext cx="6583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baseline="0" dirty="0">
                <a:solidFill>
                  <a:schemeClr val="tx2"/>
                </a:solidFill>
              </a:rPr>
              <a:t>Anuja Koirala, AICP</a:t>
            </a:r>
          </a:p>
          <a:p>
            <a:r>
              <a:rPr lang="en-US" sz="2400" i="1" baseline="0" dirty="0">
                <a:solidFill>
                  <a:schemeClr val="tx2"/>
                </a:solidFill>
              </a:rPr>
              <a:t>Principal Transportation Planner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FE5A654-6B59-3037-22BF-18CEB8377C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2454" y="5745711"/>
            <a:ext cx="3071855" cy="79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0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109A2-43B4-F097-A14E-E88D605AF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C018E-ED9D-968A-2AA0-939D14AA6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550"/>
            <a:ext cx="10515600" cy="4521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Wingdings" panose="05000000000000000000" pitchFamily="2" charset="2"/>
              <a:buChar char="n"/>
              <a:defRPr lang="en-US" smtClean="0"/>
            </a:lvl1pPr>
            <a:lvl2pPr marL="914400" indent="-457200">
              <a:buSzPct val="100000"/>
              <a:buFont typeface="Wingdings" panose="05000000000000000000" pitchFamily="2" charset="2"/>
              <a:buChar char=""/>
              <a:defRPr lang="en-US" smtClean="0"/>
            </a:lvl2pPr>
            <a:lvl3pPr marL="1257300" indent="-342900">
              <a:buFont typeface="Wingdings" panose="05000000000000000000" pitchFamily="2" charset="2"/>
              <a:buChar char="l"/>
              <a:defRPr lang="en-US" smtClean="0"/>
            </a:lvl3pPr>
            <a:lvl4pPr marL="1539875" indent="-285750">
              <a:buFont typeface="Wingdings" panose="05000000000000000000" pitchFamily="2" charset="2"/>
              <a:buChar char="¢"/>
              <a:defRPr lang="en-US" smtClean="0"/>
            </a:lvl4pPr>
            <a:lvl5pPr marL="1887538" indent="-285750">
              <a:buFont typeface="Arial" panose="020B0604020202020204" pitchFamily="34" charset="0"/>
              <a:buChar char="•"/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D5F997-6CC5-9EC4-86B7-2C6CDBA3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9E95-97FD-473C-9722-2B483D8EBF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5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7B5B-78B2-E79F-D838-B3CA5880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39185-FFB0-B89B-29F6-5B4D6EBD2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2101"/>
            <a:ext cx="5181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2"/>
                </a:solidFill>
              </a:defRPr>
            </a:lvl2pPr>
            <a:lvl3pPr>
              <a:defRPr lang="en-US" smtClean="0">
                <a:solidFill>
                  <a:schemeClr val="tx2"/>
                </a:solidFill>
              </a:defRPr>
            </a:lvl3pPr>
            <a:lvl4pPr>
              <a:defRPr lang="en-US" smtClean="0">
                <a:solidFill>
                  <a:schemeClr val="tx2"/>
                </a:solidFill>
              </a:defRPr>
            </a:lvl4pPr>
            <a:lvl5pPr>
              <a:defRPr lang="en-US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4CDA9-4215-6512-B284-79182D426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62101"/>
            <a:ext cx="5181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EB901-9207-D324-3035-F54C17B6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9E95-97FD-473C-9722-2B483D8EBF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AA27F-6FF2-FD6A-6B92-C3A29BBF1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2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587BD-BADD-166F-51CF-04F2813B6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79563"/>
            <a:ext cx="5157787" cy="59467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4D33C-2197-8419-8FA5-C1C967673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60104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42C58-07ED-CCD6-23DF-62D695DEBC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79563"/>
            <a:ext cx="5183188" cy="5946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195C3F-C0E1-FEF0-A343-9D06C6146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60104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5E7757-C5FE-8D15-1533-AE382A53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3D53A-F052-6ABE-216F-227774FC4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44773" y="6499304"/>
            <a:ext cx="5447270" cy="199747"/>
          </a:xfrm>
        </p:spPr>
        <p:txBody>
          <a:bodyPr/>
          <a:lstStyle/>
          <a:p>
            <a:r>
              <a:rPr lang="en-US"/>
              <a:t>BRPC Microtransit Feasibility Study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B07C87-C735-3AFF-7B68-687A67D61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9E95-97FD-473C-9722-2B483D8EBF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4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3D48E-5F57-D192-88A5-A6A962CB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919468" cy="9906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53BEC-B7DE-CB9A-319D-2C02FF292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61703"/>
            <a:ext cx="4919468" cy="4496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D722F-0C17-3101-F9E3-1011FA17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9E95-97FD-473C-9722-2B483D8EBF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701B445-E130-D959-E7D8-C5899349805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07D21-D116-3F02-6547-A36BC12B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C6C62-B23C-5C16-F4A0-B0139F16A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BRPC Microtransit Feasibility Study</a:t>
            </a:r>
          </a:p>
        </p:txBody>
      </p:sp>
      <p:sp>
        <p:nvSpPr>
          <p:cNvPr id="9" name="Graphic 9">
            <a:extLst>
              <a:ext uri="{FF2B5EF4-FFF2-40B4-BE49-F238E27FC236}">
                <a16:creationId xmlns:a16="http://schemas.microsoft.com/office/drawing/2014/main" id="{F66A0706-8A11-3B86-022B-5801A9D9B20A}"/>
              </a:ext>
            </a:extLst>
          </p:cNvPr>
          <p:cNvSpPr/>
          <p:nvPr/>
        </p:nvSpPr>
        <p:spPr>
          <a:xfrm rot="10800000" flipH="1">
            <a:off x="0" y="9615"/>
            <a:ext cx="4241757" cy="289695"/>
          </a:xfrm>
          <a:custGeom>
            <a:avLst/>
            <a:gdLst>
              <a:gd name="connsiteX0" fmla="*/ 0 w 4241757"/>
              <a:gd name="connsiteY0" fmla="*/ 0 h 289695"/>
              <a:gd name="connsiteX1" fmla="*/ 4122124 w 4241757"/>
              <a:gd name="connsiteY1" fmla="*/ 0 h 289695"/>
              <a:gd name="connsiteX2" fmla="*/ 4241757 w 4241757"/>
              <a:gd name="connsiteY2" fmla="*/ 119633 h 289695"/>
              <a:gd name="connsiteX3" fmla="*/ 4241757 w 4241757"/>
              <a:gd name="connsiteY3" fmla="*/ 289695 h 289695"/>
              <a:gd name="connsiteX4" fmla="*/ 0 w 4241757"/>
              <a:gd name="connsiteY4" fmla="*/ 289695 h 289695"/>
              <a:gd name="connsiteX5" fmla="*/ 0 w 4241757"/>
              <a:gd name="connsiteY5" fmla="*/ 0 h 289695"/>
              <a:gd name="connsiteX6" fmla="*/ 0 w 4241757"/>
              <a:gd name="connsiteY6" fmla="*/ 0 h 2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1757" h="289695">
                <a:moveTo>
                  <a:pt x="0" y="0"/>
                </a:moveTo>
                <a:lnTo>
                  <a:pt x="4122124" y="0"/>
                </a:lnTo>
                <a:cubicBezTo>
                  <a:pt x="4188177" y="0"/>
                  <a:pt x="4241757" y="53580"/>
                  <a:pt x="4241757" y="119633"/>
                </a:cubicBezTo>
                <a:lnTo>
                  <a:pt x="4241757" y="289695"/>
                </a:lnTo>
                <a:lnTo>
                  <a:pt x="0" y="28969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6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19BDC3-09DF-5AFE-AD96-F43A08821945}"/>
              </a:ext>
            </a:extLst>
          </p:cNvPr>
          <p:cNvSpPr/>
          <p:nvPr/>
        </p:nvSpPr>
        <p:spPr>
          <a:xfrm flipH="1">
            <a:off x="-1" y="-170232"/>
            <a:ext cx="4241757" cy="210664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C2B947A-60C7-BAD0-E85A-5335C33D8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0186" y="6356809"/>
            <a:ext cx="1383553" cy="357046"/>
          </a:xfrm>
          <a:prstGeom prst="rect">
            <a:avLst/>
          </a:prstGeom>
        </p:spPr>
      </p:pic>
      <p:sp>
        <p:nvSpPr>
          <p:cNvPr id="3" name="Graphic 9">
            <a:extLst>
              <a:ext uri="{FF2B5EF4-FFF2-40B4-BE49-F238E27FC236}">
                <a16:creationId xmlns:a16="http://schemas.microsoft.com/office/drawing/2014/main" id="{B74A2C5D-ED25-3B12-C7BB-6E7FFCDDE107}"/>
              </a:ext>
            </a:extLst>
          </p:cNvPr>
          <p:cNvSpPr/>
          <p:nvPr userDrawn="1"/>
        </p:nvSpPr>
        <p:spPr>
          <a:xfrm rot="10800000" flipH="1">
            <a:off x="0" y="9615"/>
            <a:ext cx="4241757" cy="289695"/>
          </a:xfrm>
          <a:custGeom>
            <a:avLst/>
            <a:gdLst>
              <a:gd name="connsiteX0" fmla="*/ 0 w 4241757"/>
              <a:gd name="connsiteY0" fmla="*/ 0 h 289695"/>
              <a:gd name="connsiteX1" fmla="*/ 4122124 w 4241757"/>
              <a:gd name="connsiteY1" fmla="*/ 0 h 289695"/>
              <a:gd name="connsiteX2" fmla="*/ 4241757 w 4241757"/>
              <a:gd name="connsiteY2" fmla="*/ 119633 h 289695"/>
              <a:gd name="connsiteX3" fmla="*/ 4241757 w 4241757"/>
              <a:gd name="connsiteY3" fmla="*/ 289695 h 289695"/>
              <a:gd name="connsiteX4" fmla="*/ 0 w 4241757"/>
              <a:gd name="connsiteY4" fmla="*/ 289695 h 289695"/>
              <a:gd name="connsiteX5" fmla="*/ 0 w 4241757"/>
              <a:gd name="connsiteY5" fmla="*/ 0 h 289695"/>
              <a:gd name="connsiteX6" fmla="*/ 0 w 4241757"/>
              <a:gd name="connsiteY6" fmla="*/ 0 h 2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1757" h="289695">
                <a:moveTo>
                  <a:pt x="0" y="0"/>
                </a:moveTo>
                <a:lnTo>
                  <a:pt x="4122124" y="0"/>
                </a:lnTo>
                <a:cubicBezTo>
                  <a:pt x="4188177" y="0"/>
                  <a:pt x="4241757" y="53580"/>
                  <a:pt x="4241757" y="119633"/>
                </a:cubicBezTo>
                <a:lnTo>
                  <a:pt x="4241757" y="289695"/>
                </a:lnTo>
                <a:lnTo>
                  <a:pt x="0" y="28969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6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079EE1-6CFE-500D-3144-AE368D617864}"/>
              </a:ext>
            </a:extLst>
          </p:cNvPr>
          <p:cNvSpPr/>
          <p:nvPr userDrawn="1"/>
        </p:nvSpPr>
        <p:spPr>
          <a:xfrm flipH="1">
            <a:off x="-1" y="-170232"/>
            <a:ext cx="4241757" cy="210664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53F85E4-DC9C-C0A2-76C7-38DDA37379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0186" y="6356809"/>
            <a:ext cx="1383553" cy="35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7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3D48E-5F57-D192-88A5-A6A962CB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35894" cy="9906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53BEC-B7DE-CB9A-319D-2C02FF292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61704"/>
            <a:ext cx="4335894" cy="415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D722F-0C17-3101-F9E3-1011FA17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9E95-97FD-473C-9722-2B483D8EBF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07D21-D116-3F02-6547-A36BC12B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C6C62-B23C-5C16-F4A0-B0139F16A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BRPC Microtransit Feasibility Study</a:t>
            </a:r>
          </a:p>
        </p:txBody>
      </p:sp>
      <p:sp>
        <p:nvSpPr>
          <p:cNvPr id="9" name="Graphic 9">
            <a:extLst>
              <a:ext uri="{FF2B5EF4-FFF2-40B4-BE49-F238E27FC236}">
                <a16:creationId xmlns:a16="http://schemas.microsoft.com/office/drawing/2014/main" id="{F66A0706-8A11-3B86-022B-5801A9D9B20A}"/>
              </a:ext>
            </a:extLst>
          </p:cNvPr>
          <p:cNvSpPr/>
          <p:nvPr/>
        </p:nvSpPr>
        <p:spPr>
          <a:xfrm rot="10800000" flipH="1">
            <a:off x="0" y="9615"/>
            <a:ext cx="4241757" cy="289695"/>
          </a:xfrm>
          <a:custGeom>
            <a:avLst/>
            <a:gdLst>
              <a:gd name="connsiteX0" fmla="*/ 0 w 4241757"/>
              <a:gd name="connsiteY0" fmla="*/ 0 h 289695"/>
              <a:gd name="connsiteX1" fmla="*/ 4122124 w 4241757"/>
              <a:gd name="connsiteY1" fmla="*/ 0 h 289695"/>
              <a:gd name="connsiteX2" fmla="*/ 4241757 w 4241757"/>
              <a:gd name="connsiteY2" fmla="*/ 119633 h 289695"/>
              <a:gd name="connsiteX3" fmla="*/ 4241757 w 4241757"/>
              <a:gd name="connsiteY3" fmla="*/ 289695 h 289695"/>
              <a:gd name="connsiteX4" fmla="*/ 0 w 4241757"/>
              <a:gd name="connsiteY4" fmla="*/ 289695 h 289695"/>
              <a:gd name="connsiteX5" fmla="*/ 0 w 4241757"/>
              <a:gd name="connsiteY5" fmla="*/ 0 h 289695"/>
              <a:gd name="connsiteX6" fmla="*/ 0 w 4241757"/>
              <a:gd name="connsiteY6" fmla="*/ 0 h 2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1757" h="289695">
                <a:moveTo>
                  <a:pt x="0" y="0"/>
                </a:moveTo>
                <a:lnTo>
                  <a:pt x="4122124" y="0"/>
                </a:lnTo>
                <a:cubicBezTo>
                  <a:pt x="4188177" y="0"/>
                  <a:pt x="4241757" y="53580"/>
                  <a:pt x="4241757" y="119633"/>
                </a:cubicBezTo>
                <a:lnTo>
                  <a:pt x="4241757" y="289695"/>
                </a:lnTo>
                <a:lnTo>
                  <a:pt x="0" y="28969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6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19BDC3-09DF-5AFE-AD96-F43A08821945}"/>
              </a:ext>
            </a:extLst>
          </p:cNvPr>
          <p:cNvSpPr/>
          <p:nvPr/>
        </p:nvSpPr>
        <p:spPr>
          <a:xfrm flipH="1">
            <a:off x="-1" y="-170232"/>
            <a:ext cx="4241757" cy="210664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C2B947A-60C7-BAD0-E85A-5335C33D8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0186" y="6356809"/>
            <a:ext cx="1383553" cy="357046"/>
          </a:xfrm>
          <a:prstGeom prst="rect">
            <a:avLst/>
          </a:prstGeom>
        </p:spPr>
      </p:pic>
      <p:sp>
        <p:nvSpPr>
          <p:cNvPr id="3" name="Graphic 9">
            <a:extLst>
              <a:ext uri="{FF2B5EF4-FFF2-40B4-BE49-F238E27FC236}">
                <a16:creationId xmlns:a16="http://schemas.microsoft.com/office/drawing/2014/main" id="{B74A2C5D-ED25-3B12-C7BB-6E7FFCDDE107}"/>
              </a:ext>
            </a:extLst>
          </p:cNvPr>
          <p:cNvSpPr/>
          <p:nvPr userDrawn="1"/>
        </p:nvSpPr>
        <p:spPr>
          <a:xfrm rot="10800000" flipH="1">
            <a:off x="0" y="9615"/>
            <a:ext cx="4241757" cy="289695"/>
          </a:xfrm>
          <a:custGeom>
            <a:avLst/>
            <a:gdLst>
              <a:gd name="connsiteX0" fmla="*/ 0 w 4241757"/>
              <a:gd name="connsiteY0" fmla="*/ 0 h 289695"/>
              <a:gd name="connsiteX1" fmla="*/ 4122124 w 4241757"/>
              <a:gd name="connsiteY1" fmla="*/ 0 h 289695"/>
              <a:gd name="connsiteX2" fmla="*/ 4241757 w 4241757"/>
              <a:gd name="connsiteY2" fmla="*/ 119633 h 289695"/>
              <a:gd name="connsiteX3" fmla="*/ 4241757 w 4241757"/>
              <a:gd name="connsiteY3" fmla="*/ 289695 h 289695"/>
              <a:gd name="connsiteX4" fmla="*/ 0 w 4241757"/>
              <a:gd name="connsiteY4" fmla="*/ 289695 h 289695"/>
              <a:gd name="connsiteX5" fmla="*/ 0 w 4241757"/>
              <a:gd name="connsiteY5" fmla="*/ 0 h 289695"/>
              <a:gd name="connsiteX6" fmla="*/ 0 w 4241757"/>
              <a:gd name="connsiteY6" fmla="*/ 0 h 2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1757" h="289695">
                <a:moveTo>
                  <a:pt x="0" y="0"/>
                </a:moveTo>
                <a:lnTo>
                  <a:pt x="4122124" y="0"/>
                </a:lnTo>
                <a:cubicBezTo>
                  <a:pt x="4188177" y="0"/>
                  <a:pt x="4241757" y="53580"/>
                  <a:pt x="4241757" y="119633"/>
                </a:cubicBezTo>
                <a:lnTo>
                  <a:pt x="4241757" y="289695"/>
                </a:lnTo>
                <a:lnTo>
                  <a:pt x="0" y="28969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6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079EE1-6CFE-500D-3144-AE368D617864}"/>
              </a:ext>
            </a:extLst>
          </p:cNvPr>
          <p:cNvSpPr/>
          <p:nvPr userDrawn="1"/>
        </p:nvSpPr>
        <p:spPr>
          <a:xfrm flipH="1">
            <a:off x="-1" y="-170232"/>
            <a:ext cx="4241757" cy="210664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53F85E4-DC9C-C0A2-76C7-38DDA37379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0186" y="6356809"/>
            <a:ext cx="1383553" cy="357046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6569BD2-2C2A-2A8D-4E5F-04A83F31D4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2357" y="1141583"/>
            <a:ext cx="3049889" cy="4574832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AF38C436-4E35-BB7B-40A0-27C3B1BF11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60711" y="1141583"/>
            <a:ext cx="3049889" cy="4574832"/>
          </a:xfrm>
        </p:spPr>
        <p:txBody>
          <a:bodyPr/>
          <a:lstStyle/>
          <a:p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1ACDC323-CA1B-00C3-6577-9661410770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48411" y="5933159"/>
            <a:ext cx="3588996" cy="24380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DA43359-38B5-8C78-BC83-6F0B2308A72B}"/>
              </a:ext>
            </a:extLst>
          </p:cNvPr>
          <p:cNvSpPr/>
          <p:nvPr userDrawn="1"/>
        </p:nvSpPr>
        <p:spPr>
          <a:xfrm flipH="1">
            <a:off x="4419546" y="5933158"/>
            <a:ext cx="7772453" cy="243803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2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618BE1A-2076-0940-890A-CAF9F048A711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2C572D2-EE5F-7656-9D90-30B45FE8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598" y="1447800"/>
            <a:ext cx="9721851" cy="1603409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03F52B1-3150-6794-925E-2CBA6E3E2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5600" y="3289749"/>
            <a:ext cx="9721850" cy="8860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A09987-4EA6-4BC3-AEF3-2C5FB8185A1A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11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33A1664-43A3-4FDB-9185-21DD64148C14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251C5A1B-A99C-C88C-AE38-FD3D30F957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17793" y="3089783"/>
            <a:ext cx="1371600" cy="1602278"/>
          </a:xfrm>
          <a:prstGeom prst="rect">
            <a:avLst/>
          </a:prstGeom>
          <a:solidFill>
            <a:schemeClr val="bg1"/>
          </a:solidFill>
          <a:ln w="19050">
            <a:solidFill>
              <a:srgbClr val="00718F"/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2A969AC1-89C6-90AB-F958-8527094831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3704" y="3097213"/>
            <a:ext cx="8180096" cy="39528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2E8BF490-DC76-A06E-D6A0-4CE1F04A22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76879" y="3501421"/>
            <a:ext cx="8176921" cy="33280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C9D7C90C-2FCC-2D7D-1D5F-EEE1F727C4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879" y="4156075"/>
            <a:ext cx="4421121" cy="29082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9CB7943-C8F0-82C8-EC4F-82CD75E41A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76879" y="4469519"/>
            <a:ext cx="4421023" cy="27075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Phone number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CBCC5C-1956-38BC-B1CD-5A4EF416EC5C}"/>
              </a:ext>
            </a:extLst>
          </p:cNvPr>
          <p:cNvSpPr txBox="1"/>
          <p:nvPr/>
        </p:nvSpPr>
        <p:spPr>
          <a:xfrm>
            <a:off x="1395167" y="208568"/>
            <a:ext cx="668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78CFA1-D74A-1B85-9D1B-FA7F272FBDAA}"/>
              </a:ext>
            </a:extLst>
          </p:cNvPr>
          <p:cNvSpPr txBox="1"/>
          <p:nvPr/>
        </p:nvSpPr>
        <p:spPr>
          <a:xfrm>
            <a:off x="1506586" y="1442832"/>
            <a:ext cx="6402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Learn more at </a:t>
            </a:r>
            <a:r>
              <a:rPr lang="en-US" sz="2800" b="1">
                <a:solidFill>
                  <a:schemeClr val="bg1"/>
                </a:solidFill>
              </a:rPr>
              <a:t>FoursquareITP.com</a:t>
            </a:r>
          </a:p>
        </p:txBody>
      </p:sp>
      <p:pic>
        <p:nvPicPr>
          <p:cNvPr id="9" name="Graphic 8" descr="Cursor with solid fill">
            <a:extLst>
              <a:ext uri="{FF2B5EF4-FFF2-40B4-BE49-F238E27FC236}">
                <a16:creationId xmlns:a16="http://schemas.microsoft.com/office/drawing/2014/main" id="{9402C305-F131-DA13-323F-FE0D2297D2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993" y="1511916"/>
            <a:ext cx="428053" cy="4280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BB1E78-EF5B-366B-43CE-27764DC732DD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94B5C4-D0A6-CB6D-C5D8-1FC58BE086C6}"/>
              </a:ext>
            </a:extLst>
          </p:cNvPr>
          <p:cNvSpPr txBox="1"/>
          <p:nvPr userDrawn="1"/>
        </p:nvSpPr>
        <p:spPr>
          <a:xfrm>
            <a:off x="1395167" y="208568"/>
            <a:ext cx="668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AE8A5E-6FB3-E3AD-9676-27734DE18113}"/>
              </a:ext>
            </a:extLst>
          </p:cNvPr>
          <p:cNvSpPr txBox="1"/>
          <p:nvPr userDrawn="1"/>
        </p:nvSpPr>
        <p:spPr>
          <a:xfrm>
            <a:off x="1506586" y="1442832"/>
            <a:ext cx="6402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Learn more at </a:t>
            </a:r>
            <a:r>
              <a:rPr lang="en-US" sz="2800" b="1">
                <a:solidFill>
                  <a:schemeClr val="bg1"/>
                </a:solidFill>
              </a:rPr>
              <a:t>FoursquareITP.com</a:t>
            </a:r>
          </a:p>
        </p:txBody>
      </p:sp>
      <p:pic>
        <p:nvPicPr>
          <p:cNvPr id="5" name="Graphic 4" descr="Cursor with solid fill">
            <a:extLst>
              <a:ext uri="{FF2B5EF4-FFF2-40B4-BE49-F238E27FC236}">
                <a16:creationId xmlns:a16="http://schemas.microsoft.com/office/drawing/2014/main" id="{67F98098-6283-A5D1-C969-CF52E2AB9F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8993" y="1511916"/>
            <a:ext cx="428053" cy="428053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251C5A1B-A99C-C88C-AE38-FD3D30F957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70193" y="3242183"/>
            <a:ext cx="1371600" cy="1602278"/>
          </a:xfrm>
          <a:prstGeom prst="rect">
            <a:avLst/>
          </a:prstGeom>
          <a:solidFill>
            <a:schemeClr val="bg1"/>
          </a:solidFill>
          <a:ln w="19050">
            <a:solidFill>
              <a:srgbClr val="00718F"/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A969AC1-89C6-90AB-F958-8527094831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6104" y="3249613"/>
            <a:ext cx="8180096" cy="39528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E8BF490-DC76-A06E-D6A0-4CE1F04A22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29279" y="3653821"/>
            <a:ext cx="8176921" cy="33280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9D7C90C-2FCC-2D7D-1D5F-EEE1F727C4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9279" y="4308475"/>
            <a:ext cx="4421121" cy="29082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A9CB7943-C8F0-82C8-EC4F-82CD75E41A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29279" y="4621919"/>
            <a:ext cx="4421023" cy="27075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Phone number</a:t>
            </a:r>
          </a:p>
        </p:txBody>
      </p:sp>
    </p:spTree>
    <p:extLst>
      <p:ext uri="{BB962C8B-B14F-4D97-AF65-F5344CB8AC3E}">
        <p14:creationId xmlns:p14="http://schemas.microsoft.com/office/powerpoint/2010/main" val="1164479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618BE1A-2076-0940-890A-CAF9F048A711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2C572D2-EE5F-7656-9D90-30B45FE8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598" y="1447800"/>
            <a:ext cx="9721851" cy="1603409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03F52B1-3150-6794-925E-2CBA6E3E2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5600" y="3289749"/>
            <a:ext cx="9721850" cy="8860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1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brpc-fitp.hub.arcgis.com/" TargetMode="Externa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6846D2-262C-5E49-33F0-C599B393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8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A2E31-CA22-9635-6913-5626EBCDF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17258"/>
            <a:ext cx="2743200" cy="161369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Com 55 Roman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1C822-7701-2C68-1644-2DE514061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6530" y="6514108"/>
            <a:ext cx="5447270" cy="19974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 b="1" cap="all" baseline="0">
                <a:solidFill>
                  <a:schemeClr val="accent5"/>
                </a:solidFill>
                <a:latin typeface="HelveticaNeueLT Com 55 Roman" panose="020B0604020202020204" pitchFamily="34" charset="0"/>
              </a:defRPr>
            </a:lvl1pPr>
          </a:lstStyle>
          <a:p>
            <a:r>
              <a:rPr lang="en-US" dirty="0"/>
              <a:t>https://brpc-fitp.hub.arcgis.com/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8FA3F-9504-9222-4E6B-B8411E270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411" y="6356350"/>
            <a:ext cx="365760" cy="365125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36049E95-97FD-473C-9722-2B483D8EBF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44083375-C158-390F-DAD7-163C98D29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95643"/>
            <a:ext cx="10515600" cy="458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8157A5E-26DC-765E-3CE3-6854F1E263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70186" y="6356809"/>
            <a:ext cx="1383553" cy="357046"/>
          </a:xfrm>
          <a:prstGeom prst="rect">
            <a:avLst/>
          </a:prstGeom>
        </p:spPr>
      </p:pic>
      <p:sp>
        <p:nvSpPr>
          <p:cNvPr id="12" name="Graphic 9">
            <a:extLst>
              <a:ext uri="{FF2B5EF4-FFF2-40B4-BE49-F238E27FC236}">
                <a16:creationId xmlns:a16="http://schemas.microsoft.com/office/drawing/2014/main" id="{B2E210DA-CB73-ED3A-C252-4F606224D25B}"/>
              </a:ext>
            </a:extLst>
          </p:cNvPr>
          <p:cNvSpPr/>
          <p:nvPr/>
        </p:nvSpPr>
        <p:spPr>
          <a:xfrm rot="10800000" flipH="1">
            <a:off x="0" y="9615"/>
            <a:ext cx="4241757" cy="289695"/>
          </a:xfrm>
          <a:custGeom>
            <a:avLst/>
            <a:gdLst>
              <a:gd name="connsiteX0" fmla="*/ 0 w 4241757"/>
              <a:gd name="connsiteY0" fmla="*/ 0 h 289695"/>
              <a:gd name="connsiteX1" fmla="*/ 4122124 w 4241757"/>
              <a:gd name="connsiteY1" fmla="*/ 0 h 289695"/>
              <a:gd name="connsiteX2" fmla="*/ 4241757 w 4241757"/>
              <a:gd name="connsiteY2" fmla="*/ 119633 h 289695"/>
              <a:gd name="connsiteX3" fmla="*/ 4241757 w 4241757"/>
              <a:gd name="connsiteY3" fmla="*/ 289695 h 289695"/>
              <a:gd name="connsiteX4" fmla="*/ 0 w 4241757"/>
              <a:gd name="connsiteY4" fmla="*/ 289695 h 289695"/>
              <a:gd name="connsiteX5" fmla="*/ 0 w 4241757"/>
              <a:gd name="connsiteY5" fmla="*/ 0 h 289695"/>
              <a:gd name="connsiteX6" fmla="*/ 0 w 4241757"/>
              <a:gd name="connsiteY6" fmla="*/ 0 h 2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1757" h="289695">
                <a:moveTo>
                  <a:pt x="0" y="0"/>
                </a:moveTo>
                <a:lnTo>
                  <a:pt x="4122124" y="0"/>
                </a:lnTo>
                <a:cubicBezTo>
                  <a:pt x="4188177" y="0"/>
                  <a:pt x="4241757" y="53580"/>
                  <a:pt x="4241757" y="119633"/>
                </a:cubicBezTo>
                <a:lnTo>
                  <a:pt x="4241757" y="289695"/>
                </a:lnTo>
                <a:lnTo>
                  <a:pt x="0" y="28969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6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27560-28D1-AEA7-A6CC-B1EB442F51A0}"/>
              </a:ext>
            </a:extLst>
          </p:cNvPr>
          <p:cNvSpPr/>
          <p:nvPr/>
        </p:nvSpPr>
        <p:spPr>
          <a:xfrm flipH="1">
            <a:off x="-1" y="-170232"/>
            <a:ext cx="4241757" cy="210664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BD7FE320-1835-8BCE-013C-3820D8ED56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>
            <a:off x="848411" y="5933159"/>
            <a:ext cx="3588996" cy="24380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A4F8766-1B17-5E56-DC35-4407E44F2496}"/>
              </a:ext>
            </a:extLst>
          </p:cNvPr>
          <p:cNvSpPr/>
          <p:nvPr/>
        </p:nvSpPr>
        <p:spPr>
          <a:xfrm flipH="1">
            <a:off x="4419546" y="5933158"/>
            <a:ext cx="7772453" cy="243803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47DB02A-F34C-7578-5BBD-6956F6BE1BE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70186" y="6356809"/>
            <a:ext cx="1383553" cy="3570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73A1CC-E0F5-13DF-DCCB-713C0F0841EE}"/>
              </a:ext>
            </a:extLst>
          </p:cNvPr>
          <p:cNvSpPr/>
          <p:nvPr userDrawn="1"/>
        </p:nvSpPr>
        <p:spPr>
          <a:xfrm flipH="1">
            <a:off x="-1" y="-170232"/>
            <a:ext cx="4241757" cy="210664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30C526F-5D4F-8DB8-00C6-61CC9BE35CB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>
            <a:off x="848411" y="5933159"/>
            <a:ext cx="3588996" cy="2438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47B99C-E713-E8E7-5405-8AF90B0D1D70}"/>
              </a:ext>
            </a:extLst>
          </p:cNvPr>
          <p:cNvSpPr/>
          <p:nvPr userDrawn="1"/>
        </p:nvSpPr>
        <p:spPr>
          <a:xfrm flipH="1">
            <a:off x="4419546" y="5933158"/>
            <a:ext cx="7772453" cy="243803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B5E6B7-7AB7-5EC8-72D4-2ACE7BBB7C5F}"/>
              </a:ext>
            </a:extLst>
          </p:cNvPr>
          <p:cNvSpPr txBox="1"/>
          <p:nvPr userDrawn="1"/>
        </p:nvSpPr>
        <p:spPr>
          <a:xfrm>
            <a:off x="7774477" y="630802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5"/>
              </a:rPr>
              <a:t>https://brpc-fitp.hub.arcgis.com/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0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21" r:id="rId5"/>
    <p:sldLayoutId id="2147483724" r:id="rId6"/>
    <p:sldLayoutId id="2147483726" r:id="rId7"/>
    <p:sldLayoutId id="2147483723" r:id="rId8"/>
    <p:sldLayoutId id="214748372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accent1"/>
          </a:solidFill>
          <a:latin typeface="HelveticaNeueLT Com 65 Md" panose="020B06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75000"/>
        <a:buFont typeface="Wingdings" panose="05000000000000000000" pitchFamily="2" charset="2"/>
        <a:buChar char=""/>
        <a:defRPr lang="en-US" sz="2800" kern="1200" smtClean="0">
          <a:solidFill>
            <a:schemeClr val="tx2"/>
          </a:solidFill>
          <a:latin typeface="HelveticaNeueLT Com 55 Roman" panose="020B0604020202020204" pitchFamily="34" charset="0"/>
          <a:ea typeface="+mn-ea"/>
          <a:cs typeface="+mn-cs"/>
        </a:defRPr>
      </a:lvl1pPr>
      <a:lvl2pPr marL="804863" indent="-34766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5000"/>
        <a:buFont typeface="Wingdings" panose="05000000000000000000" pitchFamily="2" charset="2"/>
        <a:buChar char="p"/>
        <a:defRPr lang="en-US" sz="2400" kern="1200" smtClean="0">
          <a:solidFill>
            <a:schemeClr val="tx2"/>
          </a:solidFill>
          <a:latin typeface="HelveticaNeueLT Com 55 Roman" panose="020B0604020202020204" pitchFamily="34" charset="0"/>
          <a:ea typeface="+mn-ea"/>
          <a:cs typeface="+mn-cs"/>
        </a:defRPr>
      </a:lvl2pPr>
      <a:lvl3pPr marL="1143000" indent="-338138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l"/>
        <a:defRPr lang="en-US" sz="2000" kern="1200" smtClean="0">
          <a:solidFill>
            <a:schemeClr val="tx2"/>
          </a:solidFill>
          <a:latin typeface="HelveticaNeueLT Com 55 Roman" panose="020B0604020202020204" pitchFamily="34" charset="0"/>
          <a:ea typeface="+mn-ea"/>
          <a:cs typeface="+mn-cs"/>
        </a:defRPr>
      </a:lvl3pPr>
      <a:lvl4pPr marL="1490663" indent="-347663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¢"/>
        <a:defRPr lang="en-US" sz="1800" kern="1200" smtClean="0">
          <a:solidFill>
            <a:schemeClr val="tx2"/>
          </a:solidFill>
          <a:latin typeface="HelveticaNeueLT Com 55 Roman" panose="020B0604020202020204" pitchFamily="34" charset="0"/>
          <a:ea typeface="+mn-ea"/>
          <a:cs typeface="+mn-cs"/>
        </a:defRPr>
      </a:lvl4pPr>
      <a:lvl5pPr marL="171926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lang="en-US" sz="1800" kern="1200">
          <a:solidFill>
            <a:schemeClr val="tx2"/>
          </a:solidFill>
          <a:latin typeface="HelveticaNeueLT Com 55 Roman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912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orient="horz" pos="3816" userDrawn="1">
          <p15:clr>
            <a:srgbClr val="F26B43"/>
          </p15:clr>
        </p15:guide>
        <p15:guide id="8" orient="horz" pos="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community-transit-grant-program" TargetMode="External"/><Relationship Id="rId2" Type="http://schemas.openxmlformats.org/officeDocument/2006/relationships/hyperlink" Target="https://www.mass.gov/how-to/microtransit-and-last-mile-transit-gra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rkshireplanning.org/" TargetMode="External"/><Relationship Id="rId5" Type="http://schemas.openxmlformats.org/officeDocument/2006/relationships/hyperlink" Target="mailto:akoirala@berkshireplanning.org" TargetMode="External"/><Relationship Id="rId4" Type="http://schemas.openxmlformats.org/officeDocument/2006/relationships/hyperlink" Target="https://www.mass.gov/how-to/apply-for-an-accessible-vehicle-through-the-community-transit-grant-progra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1FD34-6E80-E80E-0673-C59796676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landscape with a beach and mountains&#10;&#10;AI-generated content may be incorrect.">
            <a:extLst>
              <a:ext uri="{FF2B5EF4-FFF2-40B4-BE49-F238E27FC236}">
                <a16:creationId xmlns:a16="http://schemas.microsoft.com/office/drawing/2014/main" id="{DC4A0F96-7E0D-59F4-AEE8-4E2532A8E03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3815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C1C9D31-A96D-6CC9-8ACD-83903C0F1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923440"/>
            <a:ext cx="6824133" cy="7613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solidFill>
                  <a:schemeClr val="accent1"/>
                </a:solidFill>
              </a:rPr>
              <a:t>2025 MARPA and DLS Conference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B1F0B9A-6DB6-D619-7390-39859BD4B9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October 7, 2025</a:t>
            </a:r>
          </a:p>
        </p:txBody>
      </p:sp>
      <p:pic>
        <p:nvPicPr>
          <p:cNvPr id="6" name="Picture 5" descr="A hand holding a phone with a bus on the side&#10;&#10;AI-generated content may be incorrect.">
            <a:extLst>
              <a:ext uri="{FF2B5EF4-FFF2-40B4-BE49-F238E27FC236}">
                <a16:creationId xmlns:a16="http://schemas.microsoft.com/office/drawing/2014/main" id="{435FEC3D-CFB9-306D-5F41-69BFB94558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75866"/>
            <a:ext cx="6572104" cy="4382134"/>
          </a:xfrm>
          <a:prstGeom prst="rect">
            <a:avLst/>
          </a:prstGeo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987936CB-3FAA-D49F-BD10-818E989768B1}"/>
              </a:ext>
            </a:extLst>
          </p:cNvPr>
          <p:cNvSpPr txBox="1">
            <a:spLocks/>
          </p:cNvSpPr>
          <p:nvPr/>
        </p:nvSpPr>
        <p:spPr>
          <a:xfrm>
            <a:off x="6230008" y="1872359"/>
            <a:ext cx="6006661" cy="1207014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9200" dirty="0">
                <a:solidFill>
                  <a:srgbClr val="FF9900"/>
                </a:solidFill>
              </a:rPr>
              <a:t>Berkshire Microtransit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4"/>
                </a:solidFill>
              </a:rPr>
            </a:b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9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B3B0A-410D-A31D-49EE-0CB32ADA3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701EED-3A2B-4C65-1255-62ECFBE61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23" y="304802"/>
            <a:ext cx="5532833" cy="990600"/>
          </a:xfrm>
        </p:spPr>
        <p:txBody>
          <a:bodyPr anchor="b">
            <a:noAutofit/>
          </a:bodyPr>
          <a:lstStyle/>
          <a:p>
            <a:r>
              <a:rPr lang="en-US" sz="4000" dirty="0"/>
              <a:t>What is Microtransit?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C83B57-AB6E-DEA8-DA62-1058BDE49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423" y="1481931"/>
            <a:ext cx="5799378" cy="4496195"/>
          </a:xfrm>
        </p:spPr>
        <p:txBody>
          <a:bodyPr>
            <a:noAutofit/>
          </a:bodyPr>
          <a:lstStyle/>
          <a:p>
            <a:r>
              <a:rPr lang="en-US" sz="2800" dirty="0"/>
              <a:t>Technology-driven demand-response service with predictable fares</a:t>
            </a:r>
          </a:p>
          <a:p>
            <a:r>
              <a:rPr lang="en-US" sz="2800" dirty="0"/>
              <a:t>More coverage than fixed-route service; more responsive than traditional dial-a-ride services</a:t>
            </a:r>
          </a:p>
          <a:p>
            <a:r>
              <a:rPr lang="en-US" sz="2800" dirty="0"/>
              <a:t>Effective approach for low-density and/or auto-oriented environments</a:t>
            </a:r>
          </a:p>
          <a:p>
            <a:r>
              <a:rPr lang="en-US" sz="2800" dirty="0"/>
              <a:t>Similar interface for those who have used Uber/Lyft app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21719B5-1C8F-E1E2-794F-DA681A1B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411" y="6356350"/>
            <a:ext cx="365760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6049E95-97FD-473C-9722-2B483D8EBF66}" type="slidenum">
              <a:rPr kumimoji="0" lang="en-US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9842FA3-A2E0-9503-682C-CA764664B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7547" y="172668"/>
            <a:ext cx="4029986" cy="6040569"/>
          </a:xfrm>
          <a:prstGeom prst="rect">
            <a:avLst/>
          </a:prstGeom>
        </p:spPr>
      </p:pic>
      <p:pic>
        <p:nvPicPr>
          <p:cNvPr id="11" name="Picture 10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E9361F31-A72A-F60F-6AC4-2E961FBE31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976" y="3509312"/>
            <a:ext cx="5275808" cy="386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2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6C227D-1D44-C85E-7045-19DC3C8C5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67" y="18375"/>
            <a:ext cx="10515600" cy="1078992"/>
          </a:xfrm>
        </p:spPr>
        <p:txBody>
          <a:bodyPr>
            <a:normAutofit/>
          </a:bodyPr>
          <a:lstStyle/>
          <a:p>
            <a:r>
              <a:rPr lang="en-US" sz="4000" dirty="0"/>
              <a:t>How It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7D855-5ED3-DA64-F5DF-D2BF3F05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9E95-97FD-473C-9722-2B483D8EBF6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BD39D24-3E5B-E1F1-A2AC-A991E402D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280" y="1125942"/>
            <a:ext cx="10759440" cy="2590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EE7496-FE82-82DE-6251-01E18A0B5542}"/>
              </a:ext>
            </a:extLst>
          </p:cNvPr>
          <p:cNvSpPr txBox="1"/>
          <p:nvPr/>
        </p:nvSpPr>
        <p:spPr>
          <a:xfrm>
            <a:off x="495403" y="3743377"/>
            <a:ext cx="237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Request a trip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BB4D4-70DD-02FF-75F3-23CDC38E36D5}"/>
              </a:ext>
            </a:extLst>
          </p:cNvPr>
          <p:cNvSpPr txBox="1"/>
          <p:nvPr/>
        </p:nvSpPr>
        <p:spPr>
          <a:xfrm>
            <a:off x="3268133" y="3743377"/>
            <a:ext cx="2672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Pickup in a designated zone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42904-6C7B-E58E-D61D-EAEDC20EF72F}"/>
              </a:ext>
            </a:extLst>
          </p:cNvPr>
          <p:cNvSpPr txBox="1"/>
          <p:nvPr/>
        </p:nvSpPr>
        <p:spPr>
          <a:xfrm>
            <a:off x="5994402" y="3684978"/>
            <a:ext cx="322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Pick up and drop off others  (sometimes!)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4506AD-E45A-9360-B858-2D48F9F20BCD}"/>
              </a:ext>
            </a:extLst>
          </p:cNvPr>
          <p:cNvSpPr txBox="1"/>
          <p:nvPr/>
        </p:nvSpPr>
        <p:spPr>
          <a:xfrm>
            <a:off x="9224325" y="3712178"/>
            <a:ext cx="2797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Drop off in a designated zone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E33503-A175-651A-ADDA-3A871FA73E91}"/>
              </a:ext>
            </a:extLst>
          </p:cNvPr>
          <p:cNvSpPr txBox="1"/>
          <p:nvPr/>
        </p:nvSpPr>
        <p:spPr>
          <a:xfrm>
            <a:off x="241298" y="4377475"/>
            <a:ext cx="3114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u="none" strike="noStrike" baseline="0" dirty="0">
                <a:solidFill>
                  <a:srgbClr val="001A33"/>
                </a:solidFill>
                <a:latin typeface="HelveticaNeueLTStd-Roman" panose="020B0604020202020204" pitchFamily="34" charset="0"/>
              </a:rPr>
              <a:t>Select a pickup time, a pickup point, and a </a:t>
            </a:r>
            <a:r>
              <a:rPr lang="en-US" b="0" i="0" u="none" strike="noStrike" baseline="0" dirty="0" err="1">
                <a:solidFill>
                  <a:srgbClr val="001A33"/>
                </a:solidFill>
                <a:latin typeface="HelveticaNeueLTStd-Roman" panose="020B0604020202020204" pitchFamily="34" charset="0"/>
              </a:rPr>
              <a:t>dropoff</a:t>
            </a:r>
            <a:r>
              <a:rPr lang="en-US" b="0" i="0" u="none" strike="noStrike" baseline="0" dirty="0">
                <a:solidFill>
                  <a:srgbClr val="001A33"/>
                </a:solidFill>
                <a:latin typeface="HelveticaNeueLTStd-Roman" panose="020B0604020202020204" pitchFamily="34" charset="0"/>
              </a:rPr>
              <a:t> point within the same</a:t>
            </a:r>
            <a:r>
              <a:rPr lang="en-US" dirty="0">
                <a:solidFill>
                  <a:srgbClr val="001A33"/>
                </a:solidFill>
                <a:latin typeface="HelveticaNeueLTStd-Roman" panose="020B0604020202020204" pitchFamily="34" charset="0"/>
              </a:rPr>
              <a:t> </a:t>
            </a:r>
            <a:r>
              <a:rPr lang="en-US" b="0" i="0" u="none" strike="noStrike" baseline="0" dirty="0">
                <a:solidFill>
                  <a:srgbClr val="001A33"/>
                </a:solidFill>
                <a:latin typeface="HelveticaNeueLTStd-Roman" panose="020B0604020202020204" pitchFamily="34" charset="0"/>
              </a:rPr>
              <a:t>zone. </a:t>
            </a:r>
            <a:r>
              <a:rPr lang="en-US" dirty="0">
                <a:solidFill>
                  <a:srgbClr val="001A33"/>
                </a:solidFill>
                <a:latin typeface="HelveticaNeueLTStd-Roman" panose="020B0604020202020204" pitchFamily="34" charset="0"/>
              </a:rPr>
              <a:t>You can book using an app, a phone call, or a website.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4BF0CE-7205-3EE6-6ECD-194B546F9846}"/>
              </a:ext>
            </a:extLst>
          </p:cNvPr>
          <p:cNvSpPr txBox="1"/>
          <p:nvPr/>
        </p:nvSpPr>
        <p:spPr>
          <a:xfrm>
            <a:off x="3268133" y="4625275"/>
            <a:ext cx="2797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u="none" strike="noStrike" baseline="0" dirty="0">
                <a:solidFill>
                  <a:srgbClr val="001A33"/>
                </a:solidFill>
                <a:latin typeface="HelveticaNeueLTStd-Roman" panose="020B0604020202020204" pitchFamily="34" charset="0"/>
              </a:rPr>
              <a:t>A </a:t>
            </a:r>
            <a:r>
              <a:rPr lang="en-US" b="0" i="0" u="none" strike="noStrike" baseline="0" dirty="0" err="1">
                <a:solidFill>
                  <a:srgbClr val="001A33"/>
                </a:solidFill>
                <a:latin typeface="HelveticaNeueLTStd-Roman" panose="020B0604020202020204" pitchFamily="34" charset="0"/>
              </a:rPr>
              <a:t>microtransit</a:t>
            </a:r>
            <a:r>
              <a:rPr lang="en-US" dirty="0">
                <a:solidFill>
                  <a:srgbClr val="001A33"/>
                </a:solidFill>
                <a:latin typeface="HelveticaNeueLTStd-Roman" panose="020B0604020202020204" pitchFamily="34" charset="0"/>
              </a:rPr>
              <a:t> </a:t>
            </a:r>
            <a:r>
              <a:rPr lang="en-US" b="0" i="0" u="none" strike="noStrike" baseline="0" dirty="0">
                <a:solidFill>
                  <a:srgbClr val="001A33"/>
                </a:solidFill>
                <a:latin typeface="HelveticaNeueLTStd-Roman" panose="020B0604020202020204" pitchFamily="34" charset="0"/>
              </a:rPr>
              <a:t>vehicle picks you up, and you might share it with other riders.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75B6C6-EDB4-CB72-2F6C-8A9ECE348EF6}"/>
              </a:ext>
            </a:extLst>
          </p:cNvPr>
          <p:cNvSpPr txBox="1"/>
          <p:nvPr/>
        </p:nvSpPr>
        <p:spPr>
          <a:xfrm>
            <a:off x="6251578" y="4486775"/>
            <a:ext cx="2797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u="none" strike="noStrike" baseline="0" dirty="0">
                <a:solidFill>
                  <a:srgbClr val="001A33"/>
                </a:solidFill>
                <a:latin typeface="HelveticaNeueLTStd-Roman" panose="020B0604020202020204" pitchFamily="34" charset="0"/>
              </a:rPr>
              <a:t>The </a:t>
            </a:r>
            <a:r>
              <a:rPr lang="en-US" b="0" i="0" u="none" strike="noStrike" baseline="0" dirty="0" err="1">
                <a:solidFill>
                  <a:srgbClr val="001A33"/>
                </a:solidFill>
                <a:latin typeface="HelveticaNeueLTStd-Roman" panose="020B0604020202020204" pitchFamily="34" charset="0"/>
              </a:rPr>
              <a:t>microtransit</a:t>
            </a:r>
            <a:r>
              <a:rPr lang="en-US" dirty="0">
                <a:solidFill>
                  <a:srgbClr val="001A33"/>
                </a:solidFill>
                <a:latin typeface="HelveticaNeueLTStd-Roman" panose="020B0604020202020204" pitchFamily="34" charset="0"/>
              </a:rPr>
              <a:t> </a:t>
            </a:r>
            <a:r>
              <a:rPr lang="en-US" b="0" i="0" u="none" strike="noStrike" baseline="0" dirty="0">
                <a:solidFill>
                  <a:srgbClr val="001A33"/>
                </a:solidFill>
                <a:latin typeface="HelveticaNeueLTStd-Roman" panose="020B0604020202020204" pitchFamily="34" charset="0"/>
              </a:rPr>
              <a:t>vehicle drops you off, and other riders might be dropped off first if their</a:t>
            </a:r>
            <a:r>
              <a:rPr lang="en-US" dirty="0">
                <a:solidFill>
                  <a:srgbClr val="001A33"/>
                </a:solidFill>
                <a:latin typeface="HelveticaNeueLTStd-Roman" panose="020B0604020202020204" pitchFamily="34" charset="0"/>
              </a:rPr>
              <a:t> </a:t>
            </a:r>
            <a:r>
              <a:rPr lang="en-US" b="0" i="0" u="none" strike="noStrike" baseline="0" dirty="0">
                <a:solidFill>
                  <a:srgbClr val="001A33"/>
                </a:solidFill>
                <a:latin typeface="HelveticaNeueLTStd-Roman" panose="020B0604020202020204" pitchFamily="34" charset="0"/>
              </a:rPr>
              <a:t>destinations are closer.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2AA695-5625-6D88-E640-6BD324151722}"/>
              </a:ext>
            </a:extLst>
          </p:cNvPr>
          <p:cNvSpPr txBox="1"/>
          <p:nvPr/>
        </p:nvSpPr>
        <p:spPr>
          <a:xfrm>
            <a:off x="9278303" y="4515975"/>
            <a:ext cx="2797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u="none" strike="noStrike" baseline="0" dirty="0">
                <a:solidFill>
                  <a:srgbClr val="001A33"/>
                </a:solidFill>
                <a:latin typeface="HelveticaNeueLTStd-Roman" panose="020B0604020202020204" pitchFamily="34" charset="0"/>
              </a:rPr>
              <a:t>Zones are conveniently</a:t>
            </a:r>
          </a:p>
          <a:p>
            <a:pPr algn="ctr"/>
            <a:r>
              <a:rPr lang="en-US" b="0" i="0" u="none" strike="noStrike" baseline="0" dirty="0">
                <a:solidFill>
                  <a:srgbClr val="001A33"/>
                </a:solidFill>
                <a:latin typeface="HelveticaNeueLTStd-Roman" panose="020B0604020202020204" pitchFamily="34" charset="0"/>
              </a:rPr>
              <a:t>located for easy access to nearby destinations or transit connections.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8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5DD3B2-7108-3D5E-E560-8F1F4240C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259" y="526142"/>
            <a:ext cx="4919468" cy="635000"/>
          </a:xfrm>
        </p:spPr>
        <p:txBody>
          <a:bodyPr>
            <a:noAutofit/>
          </a:bodyPr>
          <a:lstStyle/>
          <a:p>
            <a:r>
              <a:rPr lang="en-US" sz="4000" dirty="0"/>
              <a:t>Why It’s Useful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06B1E00-728E-2C38-476F-D0F467C7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411" y="6356350"/>
            <a:ext cx="365760" cy="365125"/>
          </a:xfrm>
        </p:spPr>
        <p:txBody>
          <a:bodyPr/>
          <a:lstStyle/>
          <a:p>
            <a:fld id="{36049E95-97FD-473C-9722-2B483D8EBF6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AAF8C1-3227-4659-1D4B-A974BBA43C9C}"/>
              </a:ext>
            </a:extLst>
          </p:cNvPr>
          <p:cNvSpPr/>
          <p:nvPr/>
        </p:nvSpPr>
        <p:spPr>
          <a:xfrm>
            <a:off x="6487270" y="883478"/>
            <a:ext cx="5555973" cy="5486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A82780-7DBE-BD24-178C-CBEDB2DD5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0667" y="4380839"/>
            <a:ext cx="3888606" cy="15392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9E8D58-F789-8C2A-7EBF-C84878966B4C}"/>
              </a:ext>
            </a:extLst>
          </p:cNvPr>
          <p:cNvSpPr txBox="1"/>
          <p:nvPr/>
        </p:nvSpPr>
        <p:spPr>
          <a:xfrm>
            <a:off x="6698605" y="1161142"/>
            <a:ext cx="49894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HelveticaNeueLTStd-Md" panose="020B0604020202020204" pitchFamily="34" charset="0"/>
              </a:rPr>
              <a:t>The South County Connector currently provides </a:t>
            </a:r>
            <a:r>
              <a:rPr lang="en-US" sz="2800" dirty="0" err="1">
                <a:solidFill>
                  <a:schemeClr val="accent3"/>
                </a:solidFill>
                <a:latin typeface="HelveticaNeueLTStd-Md" panose="020B0604020202020204" pitchFamily="34" charset="0"/>
              </a:rPr>
              <a:t>microtransit</a:t>
            </a:r>
            <a:r>
              <a:rPr lang="en-US" sz="2800" dirty="0">
                <a:solidFill>
                  <a:schemeClr val="accent3"/>
                </a:solidFill>
                <a:latin typeface="HelveticaNeueLTStd-Md" panose="020B0604020202020204" pitchFamily="34" charset="0"/>
              </a:rPr>
              <a:t> in Great Barrington and the surrounding towns, but we want to explore how it could be expanded to</a:t>
            </a:r>
            <a:r>
              <a:rPr lang="en-US" sz="2800" b="0" i="0" u="none" strike="noStrike" baseline="0" dirty="0">
                <a:solidFill>
                  <a:schemeClr val="accent3"/>
                </a:solidFill>
                <a:latin typeface="HelveticaNeueLTStd-Roman" panose="020B0604020202020204" pitchFamily="34" charset="0"/>
              </a:rPr>
              <a:t> other parts of the county.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0BEA3C-E271-84B4-CB7F-C14C67536A53}"/>
              </a:ext>
            </a:extLst>
          </p:cNvPr>
          <p:cNvSpPr txBox="1"/>
          <p:nvPr/>
        </p:nvSpPr>
        <p:spPr>
          <a:xfrm>
            <a:off x="1673067" y="2393315"/>
            <a:ext cx="4438650" cy="10556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Flexibility</a:t>
            </a:r>
            <a:endParaRPr lang="en-US" sz="2000" dirty="0"/>
          </a:p>
          <a:p>
            <a:pPr algn="ctr"/>
            <a:r>
              <a:rPr lang="en-US" dirty="0"/>
              <a:t>Offers more convenient travel times compared to bus schedules.</a:t>
            </a:r>
          </a:p>
        </p:txBody>
      </p:sp>
      <p:pic>
        <p:nvPicPr>
          <p:cNvPr id="12" name="Graphic 11" descr="Watch with solid fill">
            <a:extLst>
              <a:ext uri="{FF2B5EF4-FFF2-40B4-BE49-F238E27FC236}">
                <a16:creationId xmlns:a16="http://schemas.microsoft.com/office/drawing/2014/main" id="{67BABCF9-F0CD-4CF8-C035-C398A3663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7860" y="2412365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7E935C-0ACB-41B9-8C3C-A53723433303}"/>
              </a:ext>
            </a:extLst>
          </p:cNvPr>
          <p:cNvSpPr txBox="1"/>
          <p:nvPr/>
        </p:nvSpPr>
        <p:spPr>
          <a:xfrm>
            <a:off x="1680210" y="3503930"/>
            <a:ext cx="4413250" cy="1055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Connectivity</a:t>
            </a:r>
            <a:endParaRPr lang="en-US" sz="2000" dirty="0"/>
          </a:p>
          <a:p>
            <a:pPr algn="ctr"/>
            <a:r>
              <a:rPr lang="en-US" dirty="0"/>
              <a:t>Connects to bus routes so you can use both together.</a:t>
            </a:r>
          </a:p>
        </p:txBody>
      </p:sp>
      <p:pic>
        <p:nvPicPr>
          <p:cNvPr id="15" name="Graphic 14" descr="Connected with solid fill">
            <a:extLst>
              <a:ext uri="{FF2B5EF4-FFF2-40B4-BE49-F238E27FC236}">
                <a16:creationId xmlns:a16="http://schemas.microsoft.com/office/drawing/2014/main" id="{1ACD1B89-37A8-5928-0DB1-0166A57CAE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7860" y="3614420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F4CA7C-2BBD-42C8-151E-528BA5523355}"/>
              </a:ext>
            </a:extLst>
          </p:cNvPr>
          <p:cNvSpPr txBox="1"/>
          <p:nvPr/>
        </p:nvSpPr>
        <p:spPr>
          <a:xfrm>
            <a:off x="1691323" y="1282700"/>
            <a:ext cx="4391025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Accessibility</a:t>
            </a:r>
            <a:endParaRPr lang="en-US" sz="2000" dirty="0"/>
          </a:p>
          <a:p>
            <a:pPr algn="ctr"/>
            <a:r>
              <a:rPr lang="en-US" dirty="0"/>
              <a:t>Expands transit coverage, allowing you to reach places that are harder to get to.</a:t>
            </a:r>
          </a:p>
        </p:txBody>
      </p:sp>
      <p:pic>
        <p:nvPicPr>
          <p:cNvPr id="18" name="Graphic 17" descr="Map with pin with solid fill">
            <a:extLst>
              <a:ext uri="{FF2B5EF4-FFF2-40B4-BE49-F238E27FC236}">
                <a16:creationId xmlns:a16="http://schemas.microsoft.com/office/drawing/2014/main" id="{49EDD6D5-F973-4DD9-0BC7-D2791CD9E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7860" y="1276985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E7B64EB-C1EC-D19E-68D2-175FAD8AA8D8}"/>
              </a:ext>
            </a:extLst>
          </p:cNvPr>
          <p:cNvSpPr txBox="1"/>
          <p:nvPr/>
        </p:nvSpPr>
        <p:spPr>
          <a:xfrm>
            <a:off x="1696085" y="4614545"/>
            <a:ext cx="4381500" cy="13620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Fiscal Responsibility</a:t>
            </a:r>
            <a:endParaRPr lang="en-US" sz="2000" dirty="0"/>
          </a:p>
          <a:p>
            <a:pPr algn="ctr"/>
            <a:r>
              <a:rPr lang="en-US" dirty="0"/>
              <a:t>Allows us to provide transit to more people in places where traditional bus is less efficient.</a:t>
            </a:r>
          </a:p>
        </p:txBody>
      </p:sp>
      <p:pic>
        <p:nvPicPr>
          <p:cNvPr id="21" name="Graphic 20" descr="Piggy Bank with solid fill">
            <a:extLst>
              <a:ext uri="{FF2B5EF4-FFF2-40B4-BE49-F238E27FC236}">
                <a16:creationId xmlns:a16="http://schemas.microsoft.com/office/drawing/2014/main" id="{AB0FE9C1-7B2D-14C1-98AF-C976C26A13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7860" y="48050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0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B50CA3C-D7FE-D0E7-1299-1B425F7F6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315429"/>
            <a:ext cx="10515600" cy="698361"/>
          </a:xfrm>
        </p:spPr>
        <p:txBody>
          <a:bodyPr>
            <a:normAutofit/>
          </a:bodyPr>
          <a:lstStyle/>
          <a:p>
            <a:r>
              <a:rPr lang="en-US" sz="4000" dirty="0"/>
              <a:t>Berkshire Microtransit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F22FB-AD43-8ECA-F253-5FBE3EC1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9E95-97FD-473C-9722-2B483D8EBF6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Placeholder 13">
            <a:extLst>
              <a:ext uri="{FF2B5EF4-FFF2-40B4-BE49-F238E27FC236}">
                <a16:creationId xmlns:a16="http://schemas.microsoft.com/office/drawing/2014/main" id="{122B356B-9668-5E20-80A4-6B6610376E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13791"/>
            <a:ext cx="2868815" cy="4807889"/>
          </a:xfrm>
          <a:prstGeom prst="rect">
            <a:avLst/>
          </a:prstGeom>
          <a:noFill/>
        </p:spPr>
      </p:pic>
      <p:pic>
        <p:nvPicPr>
          <p:cNvPr id="8" name="Picture Placeholder 13">
            <a:extLst>
              <a:ext uri="{FF2B5EF4-FFF2-40B4-BE49-F238E27FC236}">
                <a16:creationId xmlns:a16="http://schemas.microsoft.com/office/drawing/2014/main" id="{12E97E3E-9327-1242-8EFB-6AD3E6D84D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146" y="1013791"/>
            <a:ext cx="3024866" cy="4807888"/>
          </a:xfrm>
          <a:prstGeom prst="rect">
            <a:avLst/>
          </a:prstGeom>
          <a:noFill/>
        </p:spPr>
      </p:pic>
      <p:pic>
        <p:nvPicPr>
          <p:cNvPr id="10" name="Picture Placeholder 13">
            <a:extLst>
              <a:ext uri="{FF2B5EF4-FFF2-40B4-BE49-F238E27FC236}">
                <a16:creationId xmlns:a16="http://schemas.microsoft.com/office/drawing/2014/main" id="{E164A26B-19EC-1C0E-B5F7-E634E717DB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824" y="1013790"/>
            <a:ext cx="3024866" cy="4807887"/>
          </a:xfrm>
          <a:prstGeom prst="rect">
            <a:avLst/>
          </a:prstGeom>
          <a:noFill/>
        </p:spPr>
      </p:pic>
      <p:pic>
        <p:nvPicPr>
          <p:cNvPr id="11" name="Picture Placeholder 13">
            <a:extLst>
              <a:ext uri="{FF2B5EF4-FFF2-40B4-BE49-F238E27FC236}">
                <a16:creationId xmlns:a16="http://schemas.microsoft.com/office/drawing/2014/main" id="{8FDA9CA4-8F9A-EF15-050B-1B8A0789F1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4334" y="1013791"/>
            <a:ext cx="2927666" cy="4807886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8957C4-CAFE-2CF0-A427-5CC3702711E5}"/>
              </a:ext>
            </a:extLst>
          </p:cNvPr>
          <p:cNvSpPr txBox="1"/>
          <p:nvPr/>
        </p:nvSpPr>
        <p:spPr>
          <a:xfrm>
            <a:off x="764993" y="1013790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Phase 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F7B33F-B9E0-8E9F-F895-B8AC720DE3F3}"/>
              </a:ext>
            </a:extLst>
          </p:cNvPr>
          <p:cNvSpPr txBox="1"/>
          <p:nvPr/>
        </p:nvSpPr>
        <p:spPr>
          <a:xfrm>
            <a:off x="3742644" y="1013790"/>
            <a:ext cx="1505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Phase Two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63F37A-5BBD-1684-1030-C21BF8EB0A0B}"/>
              </a:ext>
            </a:extLst>
          </p:cNvPr>
          <p:cNvSpPr txBox="1"/>
          <p:nvPr/>
        </p:nvSpPr>
        <p:spPr>
          <a:xfrm>
            <a:off x="6884082" y="1013790"/>
            <a:ext cx="171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Phase Three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33FA04-FAA8-23CC-EF72-5EE097C0BD6B}"/>
              </a:ext>
            </a:extLst>
          </p:cNvPr>
          <p:cNvSpPr txBox="1"/>
          <p:nvPr/>
        </p:nvSpPr>
        <p:spPr>
          <a:xfrm>
            <a:off x="10025520" y="1020047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Phase Four</a:t>
            </a:r>
          </a:p>
        </p:txBody>
      </p:sp>
    </p:spTree>
    <p:extLst>
      <p:ext uri="{BB962C8B-B14F-4D97-AF65-F5344CB8AC3E}">
        <p14:creationId xmlns:p14="http://schemas.microsoft.com/office/powerpoint/2010/main" val="288613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EF633-CE19-CBA2-2B22-9E0CF5F3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56" y="-34583"/>
            <a:ext cx="10515600" cy="1078992"/>
          </a:xfrm>
        </p:spPr>
        <p:txBody>
          <a:bodyPr>
            <a:normAutofit/>
          </a:bodyPr>
          <a:lstStyle/>
          <a:p>
            <a:r>
              <a:rPr lang="en-US" sz="4000" dirty="0"/>
              <a:t>FFY 2026 MassDOT Transit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24F02-0633-97FF-28B3-C9F53BC80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32" y="1182117"/>
            <a:ext cx="11484428" cy="496296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Microtransit and Last Mile (due November 7, 2025)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  <a:hlinkClick r:id="rId2"/>
              </a:rPr>
              <a:t>https://www.mass.gov/how-to/microtransit-and-last-mile-transit-grant</a:t>
            </a:r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400" b="1" dirty="0"/>
              <a:t>Community Transit Grant Program (CTGP) Operating &amp; Mobility Management (due November 7, 2025)</a:t>
            </a:r>
          </a:p>
          <a:p>
            <a:pPr marL="0" indent="0">
              <a:buNone/>
            </a:pPr>
            <a:r>
              <a:rPr lang="en-US" sz="2000" b="1" dirty="0">
                <a:hlinkClick r:id="rId3"/>
              </a:rPr>
              <a:t>https://www.mass.gov/community-transit-grant-program</a:t>
            </a:r>
            <a:endParaRPr lang="en-US" sz="2000" b="1" dirty="0"/>
          </a:p>
          <a:p>
            <a:r>
              <a:rPr lang="en-US" sz="2400" b="1" dirty="0"/>
              <a:t>CTGP Vehicle Cycle (due November 21, 2025)</a:t>
            </a:r>
          </a:p>
          <a:p>
            <a:pPr marL="0" indent="0">
              <a:buNone/>
            </a:pPr>
            <a:r>
              <a:rPr lang="en-US" sz="2000" b="1" dirty="0">
                <a:hlinkClick r:id="rId4"/>
              </a:rPr>
              <a:t>https://www.mass.gov/how-to/apply-for-an-accessible-vehicle-through-the-community-transit-grant-program</a:t>
            </a:r>
            <a:endParaRPr lang="en-US" sz="2000" b="1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2148B-3373-BD73-AF20-4F9738A6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9E95-97FD-473C-9722-2B483D8EBF6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0FB6CE3C-B6A9-1C58-6747-12D4D9160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588" y="2651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E1ADD4-BB4A-D819-80F4-8FC288D3B042}"/>
              </a:ext>
            </a:extLst>
          </p:cNvPr>
          <p:cNvSpPr txBox="1"/>
          <p:nvPr/>
        </p:nvSpPr>
        <p:spPr>
          <a:xfrm>
            <a:off x="8142515" y="4325025"/>
            <a:ext cx="428461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BRPC Contact:</a:t>
            </a:r>
          </a:p>
          <a:p>
            <a:r>
              <a:rPr lang="en-US" sz="2000" dirty="0"/>
              <a:t>Anuja Koirala, AICP</a:t>
            </a:r>
          </a:p>
          <a:p>
            <a:r>
              <a:rPr lang="en-US" dirty="0"/>
              <a:t>Principal Transportation Planner</a:t>
            </a:r>
          </a:p>
          <a:p>
            <a:r>
              <a:rPr lang="en-US" dirty="0">
                <a:hlinkClick r:id="rId5"/>
              </a:rPr>
              <a:t>akoirala@berkshireplanning.org</a:t>
            </a:r>
            <a:endParaRPr lang="en-US" dirty="0"/>
          </a:p>
          <a:p>
            <a:r>
              <a:rPr lang="en-US" dirty="0">
                <a:hlinkClick r:id="rId6"/>
              </a:rPr>
              <a:t>www.berkshireplanning.org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964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yjiwemxcjgzougssem7kedb69jkzfm"/>
</p:tagLst>
</file>

<file path=ppt/theme/theme1.xml><?xml version="1.0" encoding="utf-8"?>
<a:theme xmlns:a="http://schemas.openxmlformats.org/drawingml/2006/main" name="BRPC Theme">
  <a:themeElements>
    <a:clrScheme name="BRPC">
      <a:dk1>
        <a:sysClr val="windowText" lastClr="000000"/>
      </a:dk1>
      <a:lt1>
        <a:sysClr val="window" lastClr="FFFFFF"/>
      </a:lt1>
      <a:dk2>
        <a:srgbClr val="222425"/>
      </a:dk2>
      <a:lt2>
        <a:srgbClr val="DDDDDD"/>
      </a:lt2>
      <a:accent1>
        <a:srgbClr val="244C5A"/>
      </a:accent1>
      <a:accent2>
        <a:srgbClr val="EFC51A"/>
      </a:accent2>
      <a:accent3>
        <a:srgbClr val="0E7A40"/>
      </a:accent3>
      <a:accent4>
        <a:srgbClr val="EDAA20"/>
      </a:accent4>
      <a:accent5>
        <a:srgbClr val="7AB243"/>
      </a:accent5>
      <a:accent6>
        <a:srgbClr val="4EB6B1"/>
      </a:accent6>
      <a:hlink>
        <a:srgbClr val="0E8480"/>
      </a:hlink>
      <a:folHlink>
        <a:srgbClr val="244C5A"/>
      </a:folHlink>
    </a:clrScheme>
    <a:fontScheme name="BRPC">
      <a:majorFont>
        <a:latin typeface="HelveticaNeueLT Com 95 Blk"/>
        <a:ea typeface=""/>
        <a:cs typeface=""/>
      </a:majorFont>
      <a:minorFont>
        <a:latin typeface="HelveticaNeueLT Com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25400"/>
      </a:spPr>
      <a:bodyPr lIns="45720" rIns="45720" rtlCol="0" anchor="t" anchorCtr="0"/>
      <a:lstStyle/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BRPC Theme" id="{58A1AAF2-5913-4709-B1FB-F74B6E9E2586}" vid="{86115584-A4D2-4D6A-9C25-78084274D5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1E939B2701F34AAB3D8024A4166AA6" ma:contentTypeVersion="19" ma:contentTypeDescription="Create a new document." ma:contentTypeScope="" ma:versionID="aab961db014f2d25ee2b97f6449b5762">
  <xsd:schema xmlns:xsd="http://www.w3.org/2001/XMLSchema" xmlns:xs="http://www.w3.org/2001/XMLSchema" xmlns:p="http://schemas.microsoft.com/office/2006/metadata/properties" xmlns:ns2="b011d414-3260-4405-908a-95aeb116e249" xmlns:ns3="7e245825-fe00-44cb-a130-bcb3cdd41a9c" targetNamespace="http://schemas.microsoft.com/office/2006/metadata/properties" ma:root="true" ma:fieldsID="b97ce3f664c3d17b83223deb253d3119" ns2:_="" ns3:_="">
    <xsd:import namespace="b011d414-3260-4405-908a-95aeb116e249"/>
    <xsd:import namespace="7e245825-fe00-44cb-a130-bcb3cdd41a9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1d414-3260-4405-908a-95aeb116e2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bbb4f41-1d28-4418-85da-10149aba5411}" ma:internalName="TaxCatchAll" ma:showField="CatchAllData" ma:web="b011d414-3260-4405-908a-95aeb116e2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45825-fe00-44cb-a130-bcb3cdd41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940289e-7c2c-41a1-9630-5237cb6f5e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245825-fe00-44cb-a130-bcb3cdd41a9c">
      <Terms xmlns="http://schemas.microsoft.com/office/infopath/2007/PartnerControls"/>
    </lcf76f155ced4ddcb4097134ff3c332f>
    <TaxCatchAll xmlns="b011d414-3260-4405-908a-95aeb116e24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27DD3A-C319-49CA-BBA2-6A8835B9AA95}"/>
</file>

<file path=customXml/itemProps2.xml><?xml version="1.0" encoding="utf-8"?>
<ds:datastoreItem xmlns:ds="http://schemas.openxmlformats.org/officeDocument/2006/customXml" ds:itemID="{243FA139-CFD2-4CEE-8450-76BED531CEFC}">
  <ds:schemaRefs>
    <ds:schemaRef ds:uri="27b0e7c4-bf82-45fe-9ea0-ad5f8fa671b6"/>
    <ds:schemaRef ds:uri="2935ebb5-cf80-4c83-b11f-971429297071"/>
    <ds:schemaRef ds:uri="9c6b6dc7-433b-47cb-91c2-5646601dc835"/>
    <ds:schemaRef ds:uri="ebb6b759-3149-4fac-97e7-4d7b32fbe11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2F3F513-D834-4767-85CA-4B69C25564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371</Words>
  <Application>Microsoft Office PowerPoint</Application>
  <PresentationFormat>Widescreen</PresentationFormat>
  <Paragraphs>50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HelveticaNeueLT Com 55 Roman</vt:lpstr>
      <vt:lpstr>HelveticaNeueLT Com 65 Md</vt:lpstr>
      <vt:lpstr>HelveticaNeueLTStd-Md</vt:lpstr>
      <vt:lpstr>HelveticaNeueLTStd-Roman</vt:lpstr>
      <vt:lpstr>Wingdings</vt:lpstr>
      <vt:lpstr>BRPC Theme</vt:lpstr>
      <vt:lpstr>2025 MARPA and DLS Conference  </vt:lpstr>
      <vt:lpstr>What is Microtransit?</vt:lpstr>
      <vt:lpstr>How It Works</vt:lpstr>
      <vt:lpstr>Why It’s Useful</vt:lpstr>
      <vt:lpstr>Berkshire Microtransit</vt:lpstr>
      <vt:lpstr>FFY 2026 MassDOT Transit Grants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Klion</dc:creator>
  <cp:lastModifiedBy>Anuja Koirala</cp:lastModifiedBy>
  <cp:revision>17</cp:revision>
  <cp:lastPrinted>2025-01-27T20:31:06Z</cp:lastPrinted>
  <dcterms:created xsi:type="dcterms:W3CDTF">2025-01-13T20:43:58Z</dcterms:created>
  <dcterms:modified xsi:type="dcterms:W3CDTF">2025-10-06T15:44:33Z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0x010100061E939B2701F34AAB3D8024A4166AA6</vt:lpwstr>
  </property>
</Properties>
</file>