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 id="2147483660" r:id="rId7"/>
  </p:sldMasterIdLst>
  <p:notesMasterIdLst>
    <p:notesMasterId r:id="rId20"/>
  </p:notesMasterIdLst>
  <p:sldIdLst>
    <p:sldId id="288" r:id="rId8"/>
    <p:sldId id="289" r:id="rId9"/>
    <p:sldId id="280" r:id="rId10"/>
    <p:sldId id="294" r:id="rId11"/>
    <p:sldId id="292" r:id="rId12"/>
    <p:sldId id="293" r:id="rId13"/>
    <p:sldId id="315" r:id="rId14"/>
    <p:sldId id="298" r:id="rId15"/>
    <p:sldId id="305" r:id="rId16"/>
    <p:sldId id="299" r:id="rId17"/>
    <p:sldId id="310" r:id="rId18"/>
    <p:sldId id="306" r:id="rId1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E88F1C-7E2F-BF46-B055-CF71A71D1490}" name="Du, Van" initials="VD" userId="S::VDu@mapc.org::04a5bfda-6167-4024-be42-ce9539001a06" providerId="AD"/>
  <p188:author id="{05219E2A-DDFE-E4F9-E55E-CD151AAB1E32}" name="King, Hillary (EEA)" initials="KH" userId="S::hillary.king_mass.gov#ext#@mapc365.onmicrosoft.com::2a374445-8633-4724-a74d-46bf56f16eee" providerId="AD"/>
  <p188:author id="{81F99954-DA0F-B49F-C971-0BFEC4A4310C}" name="Du, Van" initials="DV" userId="S::vdu@mapc.org::04a5bfda-6167-4024-be42-ce9539001a06" providerId="AD"/>
  <p188:author id="{4E2AB38B-32CE-EF56-D6F0-1EBC0202542B}" name="Zehner, Emma" initials="EZ" userId="S::EZehner@mapc.org::7139cc6e-8161-4208-8455-f2854c66b6e0" providerId="AD"/>
  <p188:author id="{27AAB498-5DD2-DE09-12C8-3433824A6625}" name="Guest User" initials="GU" userId="S::urn:spo:tenantanon#c75d8168-fa8e-4753-8aef-55111ae727bd::" providerId="AD"/>
  <p188:author id="{B449D8C2-BF9E-6658-6ABE-183DD52FD568}" name="Zehner, Emma" initials="ZE" userId="S::ezehner@mapc.org::7139cc6e-8161-4208-8455-f2854c66b6e0" providerId="AD"/>
  <p188:author id="{8FDF0CE4-44BC-A887-522E-33954BD68AFB}" name="Luther, Brian" initials="BL" userId="S::BLuther@mapc.org::67cb513f-e124-46ce-b0d3-77bce854b7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FF7101"/>
    <a:srgbClr val="345530"/>
    <a:srgbClr val="7CB7B8"/>
    <a:srgbClr val="EFB844"/>
    <a:srgbClr val="01A5D4"/>
    <a:srgbClr val="004E95"/>
    <a:srgbClr val="7F9A4C"/>
    <a:srgbClr val="CEF0FE"/>
    <a:srgbClr val="7FD1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64B99-ACF8-76B7-5360-2D2BAFBD6F50}" v="53" dt="2025-10-07T00:45:15.032"/>
    <p1510:client id="{CDA38D83-5A94-423F-51A1-104AA0DE89BA}" v="5" dt="2025-10-07T00:47:45.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E94861F8-E6D2-4374-BBA2-5D097D04A83E}" type="datetimeFigureOut">
              <a:rPr lang="en-US" smtClean="0"/>
              <a:t>10/6/2025</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BC243465-B9A2-44BB-A507-90FE01A6F694}" type="slidenum">
              <a:rPr lang="en-US" smtClean="0"/>
              <a:t>‹#›</a:t>
            </a:fld>
            <a:endParaRPr lang="en-US"/>
          </a:p>
        </p:txBody>
      </p:sp>
    </p:spTree>
    <p:extLst>
      <p:ext uri="{BB962C8B-B14F-4D97-AF65-F5344CB8AC3E}">
        <p14:creationId xmlns:p14="http://schemas.microsoft.com/office/powerpoint/2010/main" val="367563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43465-B9A2-44BB-A507-90FE01A6F694}" type="slidenum">
              <a:rPr lang="en-US" smtClean="0"/>
              <a:t>1</a:t>
            </a:fld>
            <a:endParaRPr lang="en-US"/>
          </a:p>
        </p:txBody>
      </p:sp>
    </p:spTree>
    <p:extLst>
      <p:ext uri="{BB962C8B-B14F-4D97-AF65-F5344CB8AC3E}">
        <p14:creationId xmlns:p14="http://schemas.microsoft.com/office/powerpoint/2010/main" val="2574313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 and Angela</a:t>
            </a:r>
          </a:p>
          <a:p>
            <a:r>
              <a:rPr lang="en-US"/>
              <a:t>We also asked cities and towns to share specific challenges and opportunities. </a:t>
            </a:r>
          </a:p>
          <a:p>
            <a:endParaRPr lang="en-US"/>
          </a:p>
          <a:p>
            <a:r>
              <a:rPr lang="en-US"/>
              <a:t>Challenges include limited staffing and capacity and volunteers/staffs having to wear many hats, lack of climate-specific technical expertise, challenges with partnerships, figuring out where to start, and finding and timing. Participants also shared opportunities to build capacity in addition to needing more funding and staff. For example, people recommended integrating resilience components into projects and processes. For example, if a community is already doing a hazard mitigation plan or open space plan, there are opportunities to incorporate resilience components or climate threats into plans. Other opportunities include partnering with universities and pursuing regional projects. </a:t>
            </a:r>
          </a:p>
          <a:p>
            <a:endParaRPr lang="en-US"/>
          </a:p>
          <a:p>
            <a:endParaRPr lang="en-US">
              <a:solidFill>
                <a:srgbClr val="000000"/>
              </a:solidFill>
            </a:endParaRPr>
          </a:p>
        </p:txBody>
      </p:sp>
      <p:sp>
        <p:nvSpPr>
          <p:cNvPr id="4" name="Slide Number Placeholder 3"/>
          <p:cNvSpPr>
            <a:spLocks noGrp="1"/>
          </p:cNvSpPr>
          <p:nvPr>
            <p:ph type="sldNum" sz="quarter" idx="5"/>
          </p:nvPr>
        </p:nvSpPr>
        <p:spPr/>
        <p:txBody>
          <a:bodyPr/>
          <a:lstStyle/>
          <a:p>
            <a:fld id="{BC243465-B9A2-44BB-A507-90FE01A6F694}" type="slidenum">
              <a:rPr lang="en-US" smtClean="0"/>
              <a:t>10</a:t>
            </a:fld>
            <a:endParaRPr lang="en-US"/>
          </a:p>
        </p:txBody>
      </p:sp>
    </p:spTree>
    <p:extLst>
      <p:ext uri="{BB962C8B-B14F-4D97-AF65-F5344CB8AC3E}">
        <p14:creationId xmlns:p14="http://schemas.microsoft.com/office/powerpoint/2010/main" val="595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498CC-02C2-B31D-5BB7-586A2A9AF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4662D-A14F-0002-C4A1-01A955B4B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02DBE-F585-CA6F-3ED5-A31B081C31DD}"/>
              </a:ext>
            </a:extLst>
          </p:cNvPr>
          <p:cNvSpPr>
            <a:spLocks noGrp="1"/>
          </p:cNvSpPr>
          <p:nvPr>
            <p:ph type="body" idx="1"/>
          </p:nvPr>
        </p:nvSpPr>
        <p:spPr/>
        <p:txBody>
          <a:bodyPr/>
          <a:lstStyle/>
          <a:p>
            <a:endParaRPr lang="en-US"/>
          </a:p>
          <a:p>
            <a:r>
              <a:rPr lang="en-US"/>
              <a:t>So how did we incorporate all this feedback?</a:t>
            </a:r>
          </a:p>
          <a:p>
            <a:endParaRPr lang="en-US"/>
          </a:p>
          <a:p>
            <a:r>
              <a:rPr lang="en-US">
                <a:solidFill>
                  <a:srgbClr val="000000"/>
                </a:solidFill>
              </a:rPr>
              <a:t>o address concerns about capacity we have provided several blueprints that can be administered regionally - promoting regional partnerships</a:t>
            </a:r>
            <a:endParaRPr lang="en-US">
              <a:solidFill>
                <a:srgbClr val="444444"/>
              </a:solidFill>
            </a:endParaRPr>
          </a:p>
          <a:p>
            <a:endParaRPr lang="en-US">
              <a:solidFill>
                <a:srgbClr val="444444"/>
              </a:solidFill>
            </a:endParaRPr>
          </a:p>
          <a:p>
            <a:r>
              <a:rPr lang="en-US">
                <a:solidFill>
                  <a:srgbClr val="000000"/>
                </a:solidFill>
              </a:rPr>
              <a:t>For example, we developed an implementation blueprint outlining how to created a shared climate staff role across </a:t>
            </a:r>
            <a:r>
              <a:rPr lang="en-US" err="1">
                <a:solidFill>
                  <a:srgbClr val="000000"/>
                </a:solidFill>
              </a:rPr>
              <a:t>muliple</a:t>
            </a:r>
            <a:r>
              <a:rPr lang="en-US">
                <a:solidFill>
                  <a:srgbClr val="000000"/>
                </a:solidFill>
              </a:rPr>
              <a:t> municipalities that could be adapted to any many other services including BOH agents, conservation agents, veterans agents... </a:t>
            </a:r>
            <a:endParaRPr lang="en-US">
              <a:solidFill>
                <a:srgbClr val="444444"/>
              </a:solidFill>
            </a:endParaRPr>
          </a:p>
          <a:p>
            <a:endParaRPr lang="en-US">
              <a:solidFill>
                <a:srgbClr val="444444"/>
              </a:solidFill>
            </a:endParaRPr>
          </a:p>
          <a:p>
            <a:r>
              <a:rPr lang="en-US">
                <a:solidFill>
                  <a:srgbClr val="000000"/>
                </a:solidFill>
              </a:rPr>
              <a:t>A neat feature of the tool is in the search function there is option for users to only see actions that could be pursued regionally. </a:t>
            </a:r>
            <a:endParaRPr lang="en-US">
              <a:solidFill>
                <a:srgbClr val="444444"/>
              </a:solidFill>
            </a:endParaRPr>
          </a:p>
          <a:p>
            <a:endParaRPr lang="en-US">
              <a:solidFill>
                <a:srgbClr val="444444"/>
              </a:solidFill>
            </a:endParaRPr>
          </a:p>
          <a:p>
            <a:r>
              <a:rPr lang="en-US">
                <a:solidFill>
                  <a:srgbClr val="000000"/>
                </a:solidFill>
              </a:rPr>
              <a:t>Also within each blueprint, we also have a section about how to tailor a specific action to community type.</a:t>
            </a:r>
            <a:endParaRPr lang="en-US">
              <a:solidFill>
                <a:srgbClr val="444444"/>
              </a:solidFill>
            </a:endParaRPr>
          </a:p>
          <a:p>
            <a:endParaRPr lang="en-US">
              <a:solidFill>
                <a:srgbClr val="444444"/>
              </a:solidFill>
            </a:endParaRPr>
          </a:p>
          <a:p>
            <a:r>
              <a:rPr lang="en-US">
                <a:solidFill>
                  <a:srgbClr val="000000"/>
                </a:solidFill>
              </a:rPr>
              <a:t>Now I will hand it over to Emma from MAPC to provide a brief demo of the tool.</a:t>
            </a:r>
            <a:endParaRPr lang="en-US"/>
          </a:p>
          <a:p>
            <a:r>
              <a:rPr lang="en-US"/>
              <a:t>For the reasons already summarized and acknowledging the fact that climate change impacts do not stop at municipal boundaries, it can also be more cost-effective and streamlined to share resources and implement certain projects at a regional scale. This section briefly outlines how and when it might make sense to work with other municipalities and Regional Planning Agencies.</a:t>
            </a:r>
          </a:p>
          <a:p>
            <a:endParaRPr lang="en-US" b="1"/>
          </a:p>
          <a:p>
            <a:endParaRPr lang="en-US"/>
          </a:p>
          <a:p>
            <a:endParaRPr lang="en-US"/>
          </a:p>
        </p:txBody>
      </p:sp>
      <p:sp>
        <p:nvSpPr>
          <p:cNvPr id="4" name="Slide Number Placeholder 3">
            <a:extLst>
              <a:ext uri="{FF2B5EF4-FFF2-40B4-BE49-F238E27FC236}">
                <a16:creationId xmlns:a16="http://schemas.microsoft.com/office/drawing/2014/main" id="{AF9216E9-414C-F1BC-C83A-8DFF815A13AF}"/>
              </a:ext>
            </a:extLst>
          </p:cNvPr>
          <p:cNvSpPr>
            <a:spLocks noGrp="1"/>
          </p:cNvSpPr>
          <p:nvPr>
            <p:ph type="sldNum" sz="quarter" idx="5"/>
          </p:nvPr>
        </p:nvSpPr>
        <p:spPr/>
        <p:txBody>
          <a:bodyPr/>
          <a:lstStyle/>
          <a:p>
            <a:fld id="{BC243465-B9A2-44BB-A507-90FE01A6F694}" type="slidenum">
              <a:rPr lang="en-US" smtClean="0"/>
              <a:t>11</a:t>
            </a:fld>
            <a:endParaRPr lang="en-US"/>
          </a:p>
        </p:txBody>
      </p:sp>
    </p:spTree>
    <p:extLst>
      <p:ext uri="{BB962C8B-B14F-4D97-AF65-F5344CB8AC3E}">
        <p14:creationId xmlns:p14="http://schemas.microsoft.com/office/powerpoint/2010/main" val="422535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243465-B9A2-44BB-A507-90FE01A6F694}" type="slidenum">
              <a:rPr lang="en-US" smtClean="0"/>
              <a:t>12</a:t>
            </a:fld>
            <a:endParaRPr lang="en-US"/>
          </a:p>
        </p:txBody>
      </p:sp>
    </p:spTree>
    <p:extLst>
      <p:ext uri="{BB962C8B-B14F-4D97-AF65-F5344CB8AC3E}">
        <p14:creationId xmlns:p14="http://schemas.microsoft.com/office/powerpoint/2010/main" val="404006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actually is the Playbook? First of all, the Playbook is primarily an online tool and provides guidance to municipalities pursuing actions to advance climate resilience. The Playbook was developed through the lens of equity and aims to complement other state efforts. For example, throughout the development process, the project team considered how to align this tool with existing guidance for MVP 2.0 communities. Through the MVP 2.0 program, municipalities receive funding to identify specific resilience projects. The Playbook tool can be used by these communities to identify potential projects. </a:t>
            </a:r>
          </a:p>
          <a:p>
            <a:r>
              <a:rPr lang="en-US"/>
              <a:t>The Playbook is centered around five themes that acknowledge how intersectional and cross-cutting resilience work is: Housing, Ecosystems and Natural Environments, Communities and Government, Economy, and Infrastructure.</a:t>
            </a:r>
          </a:p>
          <a:p>
            <a:r>
              <a:rPr lang="en-US"/>
              <a:t>Importantly, while the Playbook seeks to fill in the gaps and challenges identified earlier, it doesn't cover everything and is intended as a starting point for resilience planning and projects.</a:t>
            </a:r>
          </a:p>
          <a:p>
            <a:endParaRPr lang="en-US"/>
          </a:p>
        </p:txBody>
      </p:sp>
      <p:sp>
        <p:nvSpPr>
          <p:cNvPr id="4" name="Slide Number Placeholder 3"/>
          <p:cNvSpPr>
            <a:spLocks noGrp="1"/>
          </p:cNvSpPr>
          <p:nvPr>
            <p:ph type="sldNum" sz="quarter" idx="5"/>
          </p:nvPr>
        </p:nvSpPr>
        <p:spPr/>
        <p:txBody>
          <a:bodyPr/>
          <a:lstStyle/>
          <a:p>
            <a:fld id="{BC243465-B9A2-44BB-A507-90FE01A6F694}" type="slidenum">
              <a:rPr lang="en-US" smtClean="0"/>
              <a:t>2</a:t>
            </a:fld>
            <a:endParaRPr lang="en-US"/>
          </a:p>
        </p:txBody>
      </p:sp>
    </p:spTree>
    <p:extLst>
      <p:ext uri="{BB962C8B-B14F-4D97-AF65-F5344CB8AC3E}">
        <p14:creationId xmlns:p14="http://schemas.microsoft.com/office/powerpoint/2010/main" val="67843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Speaker Notes: </a:t>
            </a:r>
            <a:r>
              <a:rPr lang="en-US">
                <a:latin typeface="Calibri"/>
                <a:ea typeface="Calibri"/>
                <a:cs typeface="Calibri"/>
              </a:rPr>
              <a:t>The project team developed the Playbook to address a range of challenges. Massachusetts communities are experiencing intensifying climate change threats, such as extreme heat and flooding. In many communities, the residents most impacted by these threats are low-income residents, residents of color, and other residents with chronic health conditions or mobility constraints. Climate threats are compounding existing inequities. To address these concerns, many different partners are involved. One of the key partners, and the audience Regional Planning Agencies like MAPC directly interact with, are municipalities, which influence local infrastructure, land use, social systems, and much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ans Serif Collection"/>
                <a:ea typeface="Sans Serif Collection"/>
                <a:cs typeface="Sans Serif Collection"/>
              </a:rPr>
              <a:t>Municipalities play an important role in preparing communities, infrastructure, and social systems for the impacts of climate change and elevating voices, concerns, and ideas of community members most impacted</a:t>
            </a:r>
            <a:r>
              <a:rPr lang="en-US" sz="1100">
                <a:latin typeface="Sans Serif Collection"/>
                <a:ea typeface="Sans Serif Collection"/>
                <a:cs typeface="Sans Serif Collection"/>
              </a:rPr>
              <a:t>.</a:t>
            </a:r>
            <a:endParaRPr lang="en-US">
              <a:latin typeface="Calibri"/>
              <a:ea typeface="Calibri"/>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BC243465-B9A2-44BB-A507-90FE01A6F694}" type="slidenum">
              <a:rPr lang="en-US" smtClean="0"/>
              <a:t>3</a:t>
            </a:fld>
            <a:endParaRPr lang="en-US"/>
          </a:p>
        </p:txBody>
      </p:sp>
    </p:spTree>
    <p:extLst>
      <p:ext uri="{BB962C8B-B14F-4D97-AF65-F5344CB8AC3E}">
        <p14:creationId xmlns:p14="http://schemas.microsoft.com/office/powerpoint/2010/main" val="24970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Van</a:t>
            </a:r>
          </a:p>
          <a:p>
            <a:r>
              <a:rPr lang="en-US">
                <a:latin typeface="Calibri"/>
                <a:ea typeface="Calibri"/>
                <a:cs typeface="Calibri"/>
              </a:rPr>
              <a:t>The Playbook also has a range of guidance resources. For example, we developed a brief climate </a:t>
            </a:r>
            <a:r>
              <a:rPr lang="en-US" err="1">
                <a:latin typeface="Calibri"/>
                <a:ea typeface="Calibri"/>
                <a:cs typeface="Calibri"/>
              </a:rPr>
              <a:t>vulernability</a:t>
            </a:r>
            <a:r>
              <a:rPr lang="en-US">
                <a:latin typeface="Calibri"/>
                <a:ea typeface="Calibri"/>
                <a:cs typeface="Calibri"/>
              </a:rPr>
              <a:t> and building resilience primer which link to existing, more detailed resources elsewhere. We also summarized the lessons learned through previous work and for this project into guidance on community engagement in climate resilience planning. MAPC also worked with Leslie Jonas, a member of the Mashpee Wampanoag Tribe and an Indigenous Land and Water Conservationist to outline a living guidance document about partnerships with Indigenous communities on resilience projects.</a:t>
            </a:r>
          </a:p>
          <a:p>
            <a:endParaRPr lang="en-US">
              <a:latin typeface="Calibri"/>
              <a:ea typeface="Calibri"/>
              <a:cs typeface="Calibri"/>
            </a:endParaRPr>
          </a:p>
          <a:p>
            <a:r>
              <a:rPr lang="en-US"/>
              <a:t>Throughout these three elements of the Playbook, we aimed to lead with equitable approaches and practices that center the priorities of Environmental Justice communities and other Priority Populations. Throughout the engagement process, we reached out to not only towns and cities, but also many different social service providers, community partners, and others who work directly with community members most vulnerable to climate impacts. In the final product, we offer general guidance for equitable engagement processes as well as specific steps within implementation blueprints about opportunities to center equity within a given project, such as extreme heat mapping.</a:t>
            </a:r>
          </a:p>
          <a:p>
            <a:r>
              <a:rPr lang="en-US"/>
              <a:t>Add definition of EJ and Priority Populations</a:t>
            </a:r>
          </a:p>
        </p:txBody>
      </p:sp>
      <p:sp>
        <p:nvSpPr>
          <p:cNvPr id="4" name="Slide Number Placeholder 3"/>
          <p:cNvSpPr>
            <a:spLocks noGrp="1"/>
          </p:cNvSpPr>
          <p:nvPr>
            <p:ph type="sldNum" sz="quarter" idx="5"/>
          </p:nvPr>
        </p:nvSpPr>
        <p:spPr/>
        <p:txBody>
          <a:bodyPr/>
          <a:lstStyle/>
          <a:p>
            <a:fld id="{BC243465-B9A2-44BB-A507-90FE01A6F694}" type="slidenum">
              <a:rPr lang="en-US" smtClean="0"/>
              <a:t>4</a:t>
            </a:fld>
            <a:endParaRPr lang="en-US"/>
          </a:p>
        </p:txBody>
      </p:sp>
    </p:spTree>
    <p:extLst>
      <p:ext uri="{BB962C8B-B14F-4D97-AF65-F5344CB8AC3E}">
        <p14:creationId xmlns:p14="http://schemas.microsoft.com/office/powerpoint/2010/main" val="20456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Playbook includes three main elements. First, the website includes an Actions Tool that lists potential actions municipalities may take to address climate threats locally. Second, for a portion of these actions, the Playbook includes more detailed guidance on how a community could go about implementing an action. Third, the Playbook features a number of planning resources, which are documents with more general guidance on aspects of resilience planning and implementation.</a:t>
            </a:r>
          </a:p>
          <a:p>
            <a:endParaRPr lang="en-US"/>
          </a:p>
          <a:p>
            <a:r>
              <a:rPr lang="en-US"/>
              <a:t>The Playbook Actions Tool, which you will get a chance to see in action in our demo, includes a list of 120+ municipal project ideas. We developed this list through many rounds of engagement and analysis. Users can search for relevant actions by factors like climate threat, project type, theme, and more.</a:t>
            </a:r>
          </a:p>
        </p:txBody>
      </p:sp>
      <p:sp>
        <p:nvSpPr>
          <p:cNvPr id="4" name="Slide Number Placeholder 3"/>
          <p:cNvSpPr>
            <a:spLocks noGrp="1"/>
          </p:cNvSpPr>
          <p:nvPr>
            <p:ph type="sldNum" sz="quarter" idx="5"/>
          </p:nvPr>
        </p:nvSpPr>
        <p:spPr/>
        <p:txBody>
          <a:bodyPr/>
          <a:lstStyle/>
          <a:p>
            <a:fld id="{BC243465-B9A2-44BB-A507-90FE01A6F694}" type="slidenum">
              <a:rPr lang="en-US" smtClean="0"/>
              <a:t>5</a:t>
            </a:fld>
            <a:endParaRPr lang="en-US"/>
          </a:p>
        </p:txBody>
      </p:sp>
    </p:spTree>
    <p:extLst>
      <p:ext uri="{BB962C8B-B14F-4D97-AF65-F5344CB8AC3E}">
        <p14:creationId xmlns:p14="http://schemas.microsoft.com/office/powerpoint/2010/main" val="286445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Van</a:t>
            </a:r>
          </a:p>
          <a:p>
            <a:r>
              <a:rPr lang="en-US">
                <a:latin typeface="Calibri"/>
                <a:ea typeface="Calibri"/>
                <a:cs typeface="Calibri"/>
              </a:rPr>
              <a:t>The Playbook currently has about 20 implementation blueprints. These blueprints bring together lots of crowdsourced advice from community partners, state agencies, and municipalities that have already pursued similar projects. For example, the blueprint on the screen describes implementation steps for developing a local community liaison program. The implementation blueprints include information such as how to adapt an action to a different community, initial implementation steps, case studies, and potential funding resources.</a:t>
            </a:r>
            <a:endParaRPr lang="en-US"/>
          </a:p>
        </p:txBody>
      </p:sp>
      <p:sp>
        <p:nvSpPr>
          <p:cNvPr id="4" name="Slide Number Placeholder 3"/>
          <p:cNvSpPr>
            <a:spLocks noGrp="1"/>
          </p:cNvSpPr>
          <p:nvPr>
            <p:ph type="sldNum" sz="quarter" idx="5"/>
          </p:nvPr>
        </p:nvSpPr>
        <p:spPr/>
        <p:txBody>
          <a:bodyPr/>
          <a:lstStyle/>
          <a:p>
            <a:fld id="{BC243465-B9A2-44BB-A507-90FE01A6F694}" type="slidenum">
              <a:rPr lang="en-US" smtClean="0"/>
              <a:t>6</a:t>
            </a:fld>
            <a:endParaRPr lang="en-US"/>
          </a:p>
        </p:txBody>
      </p:sp>
    </p:spTree>
    <p:extLst>
      <p:ext uri="{BB962C8B-B14F-4D97-AF65-F5344CB8AC3E}">
        <p14:creationId xmlns:p14="http://schemas.microsoft.com/office/powerpoint/2010/main" val="105602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EA201-41BA-957D-F9E0-17F8520C5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9C2C2-8518-E28F-D488-FB40A6C0F3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17463-A544-CEF0-72DF-CB306DFFBAB3}"/>
              </a:ext>
            </a:extLst>
          </p:cNvPr>
          <p:cNvSpPr>
            <a:spLocks noGrp="1"/>
          </p:cNvSpPr>
          <p:nvPr>
            <p:ph type="body" idx="1"/>
          </p:nvPr>
        </p:nvSpPr>
        <p:spPr/>
        <p:txBody>
          <a:bodyPr/>
          <a:lstStyle/>
          <a:p>
            <a:r>
              <a:rPr lang="en-US">
                <a:latin typeface="Calibri"/>
                <a:ea typeface="Calibri"/>
                <a:cs typeface="Calibri"/>
              </a:rPr>
              <a:t>Van</a:t>
            </a:r>
          </a:p>
          <a:p>
            <a:r>
              <a:rPr lang="en-US">
                <a:latin typeface="Calibri"/>
                <a:ea typeface="Calibri"/>
                <a:cs typeface="Calibri"/>
              </a:rPr>
              <a:t>So who can benefit from checking out the Playbook? The Playbook identifies actions that municipalities have some influence over, so the primary audience is staff and volunteers in cities and towns across the state. However, the Playbook emphasizes the importance of collaboration with community partners to equitably and successfully implement projects. We have a few example users on this slide. I'll share a few of these that we will return to during the demo. </a:t>
            </a:r>
          </a:p>
          <a:p>
            <a:endParaRPr lang="en-US">
              <a:latin typeface="Calibri"/>
              <a:ea typeface="Calibri"/>
              <a:cs typeface="Calibri"/>
            </a:endParaRPr>
          </a:p>
          <a:p>
            <a:r>
              <a:rPr lang="en-US">
                <a:latin typeface="Calibri"/>
                <a:ea typeface="Calibri"/>
                <a:cs typeface="Calibri"/>
              </a:rPr>
              <a:t>I'm now going to turn it over to PVPC to share a brief summary of the engagement process that went into developing the Playbook.</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3189215-35B2-25FD-87C3-A9B332EEFC3A}"/>
              </a:ext>
            </a:extLst>
          </p:cNvPr>
          <p:cNvSpPr>
            <a:spLocks noGrp="1"/>
          </p:cNvSpPr>
          <p:nvPr>
            <p:ph type="sldNum" sz="quarter" idx="5"/>
          </p:nvPr>
        </p:nvSpPr>
        <p:spPr/>
        <p:txBody>
          <a:bodyPr/>
          <a:lstStyle/>
          <a:p>
            <a:fld id="{BC243465-B9A2-44BB-A507-90FE01A6F694}" type="slidenum">
              <a:rPr lang="en-US" smtClean="0"/>
              <a:t>7</a:t>
            </a:fld>
            <a:endParaRPr lang="en-US"/>
          </a:p>
        </p:txBody>
      </p:sp>
    </p:spTree>
    <p:extLst>
      <p:ext uri="{BB962C8B-B14F-4D97-AF65-F5344CB8AC3E}">
        <p14:creationId xmlns:p14="http://schemas.microsoft.com/office/powerpoint/2010/main" val="95856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map on this slide highlights those communities we connected with. </a:t>
            </a:r>
          </a:p>
          <a:p>
            <a:endParaRPr lang="en-US">
              <a:solidFill>
                <a:srgbClr val="444444"/>
              </a:solidFill>
            </a:endParaRPr>
          </a:p>
          <a:p>
            <a:pPr marL="171450" indent="-171450">
              <a:buFont typeface="Arial"/>
              <a:buChar char="•"/>
            </a:pPr>
            <a:r>
              <a:rPr lang="en-US"/>
              <a:t>Through focus groups and surveys, we heard from 87 cities and towns across the Commonwealth.</a:t>
            </a:r>
          </a:p>
          <a:p>
            <a:pPr marL="171450" indent="-171450">
              <a:buFont typeface="Arial"/>
              <a:buChar char="•"/>
            </a:pPr>
            <a:endParaRPr lang="en-US"/>
          </a:p>
          <a:p>
            <a:pPr marL="171450" indent="-171450">
              <a:buFont typeface="Arial"/>
              <a:buChar char="•"/>
            </a:pPr>
            <a:r>
              <a:rPr lang="en-US"/>
              <a:t>We also talked with more than 80 community partners, ranging from Community Development Corporations to social service providers to environmental nonprofits to housing organizations to youth climate groups. </a:t>
            </a:r>
          </a:p>
          <a:p>
            <a:pPr marL="171450" indent="-171450">
              <a:buFont typeface="Arial"/>
              <a:buChar char="•"/>
            </a:pPr>
            <a:endParaRPr lang="en-US"/>
          </a:p>
          <a:p>
            <a:pPr marL="171450" indent="-171450">
              <a:buFont typeface="Arial"/>
              <a:buChar char="•"/>
            </a:pPr>
            <a:r>
              <a:rPr lang="en-US"/>
              <a:t>We talked with more than 10 state agencies and with 11 technical assistance providers.</a:t>
            </a:r>
          </a:p>
          <a:p>
            <a:pPr marL="171450" indent="-171450">
              <a:buFont typeface="Arial"/>
              <a:buChar char="•"/>
            </a:pPr>
            <a:r>
              <a:rPr lang="en-US"/>
              <a:t>260 surveys were completed </a:t>
            </a:r>
          </a:p>
          <a:p>
            <a:pPr marL="171450" indent="-171450">
              <a:buFont typeface="Arial"/>
              <a:buChar char="•"/>
            </a:pPr>
            <a:r>
              <a:rPr lang="en-US"/>
              <a:t>Many 1:1 </a:t>
            </a:r>
            <a:r>
              <a:rPr lang="en-US" err="1"/>
              <a:t>followup</a:t>
            </a:r>
            <a:r>
              <a:rPr lang="en-US"/>
              <a:t> occurred to ensure our blueprints were relevant and addresses the multitude of community need we heard.</a:t>
            </a:r>
          </a:p>
        </p:txBody>
      </p:sp>
      <p:sp>
        <p:nvSpPr>
          <p:cNvPr id="4" name="Slide Number Placeholder 3"/>
          <p:cNvSpPr>
            <a:spLocks noGrp="1"/>
          </p:cNvSpPr>
          <p:nvPr>
            <p:ph type="sldNum" sz="quarter" idx="5"/>
          </p:nvPr>
        </p:nvSpPr>
        <p:spPr/>
        <p:txBody>
          <a:bodyPr/>
          <a:lstStyle/>
          <a:p>
            <a:fld id="{BC243465-B9A2-44BB-A507-90FE01A6F694}" type="slidenum">
              <a:rPr lang="en-US" smtClean="0"/>
              <a:t>8</a:t>
            </a:fld>
            <a:endParaRPr lang="en-US"/>
          </a:p>
        </p:txBody>
      </p:sp>
    </p:spTree>
    <p:extLst>
      <p:ext uri="{BB962C8B-B14F-4D97-AF65-F5344CB8AC3E}">
        <p14:creationId xmlns:p14="http://schemas.microsoft.com/office/powerpoint/2010/main" val="2887255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 or Angela</a:t>
            </a:r>
          </a:p>
          <a:p>
            <a:r>
              <a:rPr lang="en-US"/>
              <a:t>Through the survey and focus group, we asked participants to share where they think the current gaps in support for resilience projects are and to help us put together a list of project types and actions that should be in the Playbook. </a:t>
            </a:r>
          </a:p>
          <a:p>
            <a:endParaRPr lang="en-US"/>
          </a:p>
          <a:p>
            <a:r>
              <a:rPr lang="en-US"/>
              <a:t>We shared draft actions in the focus groups and asked what was missing, went through multiple rounds of consolidation, and referenced state plans, such as </a:t>
            </a:r>
            <a:r>
              <a:rPr lang="en-US" err="1"/>
              <a:t>ResilientCoasts</a:t>
            </a:r>
            <a:r>
              <a:rPr lang="en-US"/>
              <a:t>, to ensure alignment on recommendations.</a:t>
            </a:r>
          </a:p>
        </p:txBody>
      </p:sp>
      <p:sp>
        <p:nvSpPr>
          <p:cNvPr id="4" name="Slide Number Placeholder 3"/>
          <p:cNvSpPr>
            <a:spLocks noGrp="1"/>
          </p:cNvSpPr>
          <p:nvPr>
            <p:ph type="sldNum" sz="quarter" idx="5"/>
          </p:nvPr>
        </p:nvSpPr>
        <p:spPr/>
        <p:txBody>
          <a:bodyPr/>
          <a:lstStyle/>
          <a:p>
            <a:fld id="{BC243465-B9A2-44BB-A507-90FE01A6F694}" type="slidenum">
              <a:rPr lang="en-US" smtClean="0"/>
              <a:t>9</a:t>
            </a:fld>
            <a:endParaRPr lang="en-US"/>
          </a:p>
        </p:txBody>
      </p:sp>
    </p:spTree>
    <p:extLst>
      <p:ext uri="{BB962C8B-B14F-4D97-AF65-F5344CB8AC3E}">
        <p14:creationId xmlns:p14="http://schemas.microsoft.com/office/powerpoint/2010/main" val="1697795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2D7B-D0FC-8DDC-A045-57E26BD2FEEC}"/>
              </a:ext>
            </a:extLst>
          </p:cNvPr>
          <p:cNvSpPr>
            <a:spLocks noGrp="1"/>
          </p:cNvSpPr>
          <p:nvPr>
            <p:ph type="ctrTitle" hasCustomPrompt="1"/>
          </p:nvPr>
        </p:nvSpPr>
        <p:spPr>
          <a:xfrm>
            <a:off x="1748118" y="1122363"/>
            <a:ext cx="8919882" cy="2387600"/>
          </a:xfrm>
        </p:spPr>
        <p:txBody>
          <a:bodyPr anchor="b"/>
          <a:lstStyle>
            <a:lvl1pPr algn="l">
              <a:defRPr sz="6000"/>
            </a:lvl1pPr>
          </a:lstStyle>
          <a:p>
            <a:r>
              <a:rPr lang="en-US"/>
              <a:t>Click to edit title style</a:t>
            </a:r>
          </a:p>
        </p:txBody>
      </p:sp>
      <p:sp>
        <p:nvSpPr>
          <p:cNvPr id="3" name="Subtitle 2">
            <a:extLst>
              <a:ext uri="{FF2B5EF4-FFF2-40B4-BE49-F238E27FC236}">
                <a16:creationId xmlns:a16="http://schemas.microsoft.com/office/drawing/2014/main" id="{A609CC7E-93AD-28C4-5D3D-E93C9FD499FE}"/>
              </a:ext>
            </a:extLst>
          </p:cNvPr>
          <p:cNvSpPr>
            <a:spLocks noGrp="1"/>
          </p:cNvSpPr>
          <p:nvPr>
            <p:ph type="subTitle" idx="1"/>
          </p:nvPr>
        </p:nvSpPr>
        <p:spPr>
          <a:xfrm>
            <a:off x="1748118" y="3602038"/>
            <a:ext cx="89198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3BF2A1-3588-8B70-E926-21723757675E}"/>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5" name="Footer Placeholder 4">
            <a:extLst>
              <a:ext uri="{FF2B5EF4-FFF2-40B4-BE49-F238E27FC236}">
                <a16:creationId xmlns:a16="http://schemas.microsoft.com/office/drawing/2014/main" id="{D77A249F-AD51-3B76-C0C6-06C71BB4E014}"/>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8ED794-1F5C-7C9D-4F4E-648EE152E7BE}"/>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420517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27A0-8D51-CF7E-C615-34E118ECD5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D34078-4DD0-19C7-728D-D9036ED539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4AEA1-5C38-C7B8-ECC7-FEFD31036468}"/>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5" name="Footer Placeholder 4">
            <a:extLst>
              <a:ext uri="{FF2B5EF4-FFF2-40B4-BE49-F238E27FC236}">
                <a16:creationId xmlns:a16="http://schemas.microsoft.com/office/drawing/2014/main" id="{ABBDCBCB-6801-F16C-F218-0CCE2F7D41DC}"/>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E5E44B-DE96-AA2F-4852-0F31E59129C4}"/>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376712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194FBC-94ED-DA63-DA3B-CE40FDD28590}"/>
              </a:ext>
            </a:extLst>
          </p:cNvPr>
          <p:cNvSpPr>
            <a:spLocks noGrp="1"/>
          </p:cNvSpPr>
          <p:nvPr>
            <p:ph type="title" orient="vert"/>
          </p:nvPr>
        </p:nvSpPr>
        <p:spPr>
          <a:xfrm>
            <a:off x="8724900" y="735105"/>
            <a:ext cx="2628900" cy="5441858"/>
          </a:xfrm>
        </p:spPr>
        <p:txBody>
          <a:bodyPr vert="eaVert">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A28DC2AD-5EBA-2886-C683-EF6969B51FCE}"/>
              </a:ext>
            </a:extLst>
          </p:cNvPr>
          <p:cNvSpPr>
            <a:spLocks noGrp="1"/>
          </p:cNvSpPr>
          <p:nvPr>
            <p:ph type="body" orient="vert" idx="1"/>
          </p:nvPr>
        </p:nvSpPr>
        <p:spPr>
          <a:xfrm>
            <a:off x="1748118" y="735105"/>
            <a:ext cx="6824382" cy="54418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44ECA-9CFB-5AB2-3163-878B4AA13C49}"/>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5" name="Footer Placeholder 4">
            <a:extLst>
              <a:ext uri="{FF2B5EF4-FFF2-40B4-BE49-F238E27FC236}">
                <a16:creationId xmlns:a16="http://schemas.microsoft.com/office/drawing/2014/main" id="{81F67BD3-2F70-D724-F2F7-18AE58357E32}"/>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D90A52-D541-CACA-144D-9C58220CF0FD}"/>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2661676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3C50-7938-EBFC-9FF7-4309C478C4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C4B742-C379-4D02-E609-CCA533AB8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DC98C4-2298-E24A-4334-F92EA6146B7F}"/>
              </a:ext>
            </a:extLst>
          </p:cNvPr>
          <p:cNvSpPr>
            <a:spLocks noGrp="1"/>
          </p:cNvSpPr>
          <p:nvPr>
            <p:ph type="dt" sz="half" idx="10"/>
          </p:nvPr>
        </p:nvSpPr>
        <p:spPr/>
        <p:txBody>
          <a:bodyPr/>
          <a:lstStyle/>
          <a:p>
            <a:fld id="{0776B684-53AA-4B1C-B701-7918FCA1BF9B}" type="datetimeFigureOut">
              <a:rPr lang="en-US" smtClean="0"/>
              <a:t>10/6/2025</a:t>
            </a:fld>
            <a:endParaRPr lang="en-US"/>
          </a:p>
        </p:txBody>
      </p:sp>
      <p:sp>
        <p:nvSpPr>
          <p:cNvPr id="5" name="Footer Placeholder 4">
            <a:extLst>
              <a:ext uri="{FF2B5EF4-FFF2-40B4-BE49-F238E27FC236}">
                <a16:creationId xmlns:a16="http://schemas.microsoft.com/office/drawing/2014/main" id="{C4A3299C-226E-C2CC-11BA-E5E4F8016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D9357-019F-DCA2-E8D4-9AC87BF70147}"/>
              </a:ext>
            </a:extLst>
          </p:cNvPr>
          <p:cNvSpPr>
            <a:spLocks noGrp="1"/>
          </p:cNvSpPr>
          <p:nvPr>
            <p:ph type="sldNum" sz="quarter" idx="12"/>
          </p:nvPr>
        </p:nvSpPr>
        <p:spPr/>
        <p:txBody>
          <a:bodyPr/>
          <a:lstStyle/>
          <a:p>
            <a:fld id="{783B516E-D564-4065-97D0-E6F916B92F75}" type="slidenum">
              <a:rPr lang="en-US" smtClean="0"/>
              <a:t>‹#›</a:t>
            </a:fld>
            <a:endParaRPr lang="en-US"/>
          </a:p>
        </p:txBody>
      </p:sp>
    </p:spTree>
    <p:extLst>
      <p:ext uri="{BB962C8B-B14F-4D97-AF65-F5344CB8AC3E}">
        <p14:creationId xmlns:p14="http://schemas.microsoft.com/office/powerpoint/2010/main" val="2084066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4D77E-6A08-4890-E953-BA7BAD540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6A10CB-93C3-6509-598F-64DE65CB8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0AA92-D38D-E5BC-11D3-0BB5751DC3ED}"/>
              </a:ext>
            </a:extLst>
          </p:cNvPr>
          <p:cNvSpPr>
            <a:spLocks noGrp="1"/>
          </p:cNvSpPr>
          <p:nvPr>
            <p:ph type="dt" sz="half" idx="10"/>
          </p:nvPr>
        </p:nvSpPr>
        <p:spPr/>
        <p:txBody>
          <a:bodyPr/>
          <a:lstStyle/>
          <a:p>
            <a:fld id="{0776B684-53AA-4B1C-B701-7918FCA1BF9B}" type="datetimeFigureOut">
              <a:rPr lang="en-US" smtClean="0"/>
              <a:t>10/6/2025</a:t>
            </a:fld>
            <a:endParaRPr lang="en-US"/>
          </a:p>
        </p:txBody>
      </p:sp>
      <p:sp>
        <p:nvSpPr>
          <p:cNvPr id="5" name="Footer Placeholder 4">
            <a:extLst>
              <a:ext uri="{FF2B5EF4-FFF2-40B4-BE49-F238E27FC236}">
                <a16:creationId xmlns:a16="http://schemas.microsoft.com/office/drawing/2014/main" id="{4CE7493B-0C2C-375D-DE46-3A202528A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5061C-E457-9A09-F1FC-E6C3655A471B}"/>
              </a:ext>
            </a:extLst>
          </p:cNvPr>
          <p:cNvSpPr>
            <a:spLocks noGrp="1"/>
          </p:cNvSpPr>
          <p:nvPr>
            <p:ph type="sldNum" sz="quarter" idx="12"/>
          </p:nvPr>
        </p:nvSpPr>
        <p:spPr/>
        <p:txBody>
          <a:bodyPr/>
          <a:lstStyle/>
          <a:p>
            <a:fld id="{783B516E-D564-4065-97D0-E6F916B92F75}" type="slidenum">
              <a:rPr lang="en-US" smtClean="0"/>
              <a:t>‹#›</a:t>
            </a:fld>
            <a:endParaRPr lang="en-US"/>
          </a:p>
        </p:txBody>
      </p:sp>
    </p:spTree>
    <p:extLst>
      <p:ext uri="{BB962C8B-B14F-4D97-AF65-F5344CB8AC3E}">
        <p14:creationId xmlns:p14="http://schemas.microsoft.com/office/powerpoint/2010/main" val="182874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153B-58F6-60BE-D615-A545432C4B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5CC674-1EA9-0364-2F85-897EDD4BEF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E8122F-ECF7-47A4-E02E-BEEA4BF40673}"/>
              </a:ext>
            </a:extLst>
          </p:cNvPr>
          <p:cNvSpPr>
            <a:spLocks noGrp="1"/>
          </p:cNvSpPr>
          <p:nvPr>
            <p:ph type="dt" sz="half" idx="10"/>
          </p:nvPr>
        </p:nvSpPr>
        <p:spPr/>
        <p:txBody>
          <a:bodyPr/>
          <a:lstStyle/>
          <a:p>
            <a:fld id="{0776B684-53AA-4B1C-B701-7918FCA1BF9B}" type="datetimeFigureOut">
              <a:rPr lang="en-US" smtClean="0"/>
              <a:t>10/6/2025</a:t>
            </a:fld>
            <a:endParaRPr lang="en-US"/>
          </a:p>
        </p:txBody>
      </p:sp>
      <p:sp>
        <p:nvSpPr>
          <p:cNvPr id="5" name="Footer Placeholder 4">
            <a:extLst>
              <a:ext uri="{FF2B5EF4-FFF2-40B4-BE49-F238E27FC236}">
                <a16:creationId xmlns:a16="http://schemas.microsoft.com/office/drawing/2014/main" id="{7FD7994B-6D2B-3A30-C6F6-F49E8A8F0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741CA-C9E7-E6DB-0E27-D8EFA9B2C3E3}"/>
              </a:ext>
            </a:extLst>
          </p:cNvPr>
          <p:cNvSpPr>
            <a:spLocks noGrp="1"/>
          </p:cNvSpPr>
          <p:nvPr>
            <p:ph type="sldNum" sz="quarter" idx="12"/>
          </p:nvPr>
        </p:nvSpPr>
        <p:spPr/>
        <p:txBody>
          <a:bodyPr/>
          <a:lstStyle/>
          <a:p>
            <a:fld id="{783B516E-D564-4065-97D0-E6F916B92F75}" type="slidenum">
              <a:rPr lang="en-US" smtClean="0"/>
              <a:t>‹#›</a:t>
            </a:fld>
            <a:endParaRPr lang="en-US"/>
          </a:p>
        </p:txBody>
      </p:sp>
    </p:spTree>
    <p:extLst>
      <p:ext uri="{BB962C8B-B14F-4D97-AF65-F5344CB8AC3E}">
        <p14:creationId xmlns:p14="http://schemas.microsoft.com/office/powerpoint/2010/main" val="335523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5127-D7F6-FBF5-AE51-2EBB800941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97BAA-61B7-B0AC-91CF-5A3B845479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81D13-BC7D-E0AA-84AA-1B98ECA001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B4147B-091C-1650-049F-6D2204A32C9F}"/>
              </a:ext>
            </a:extLst>
          </p:cNvPr>
          <p:cNvSpPr>
            <a:spLocks noGrp="1"/>
          </p:cNvSpPr>
          <p:nvPr>
            <p:ph type="dt" sz="half" idx="10"/>
          </p:nvPr>
        </p:nvSpPr>
        <p:spPr/>
        <p:txBody>
          <a:bodyPr/>
          <a:lstStyle/>
          <a:p>
            <a:fld id="{0776B684-53AA-4B1C-B701-7918FCA1BF9B}" type="datetimeFigureOut">
              <a:rPr lang="en-US" smtClean="0"/>
              <a:t>10/6/2025</a:t>
            </a:fld>
            <a:endParaRPr lang="en-US"/>
          </a:p>
        </p:txBody>
      </p:sp>
      <p:sp>
        <p:nvSpPr>
          <p:cNvPr id="6" name="Footer Placeholder 5">
            <a:extLst>
              <a:ext uri="{FF2B5EF4-FFF2-40B4-BE49-F238E27FC236}">
                <a16:creationId xmlns:a16="http://schemas.microsoft.com/office/drawing/2014/main" id="{AB63A9AE-2560-26F8-B7BD-B07D8C0DCC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D0E6F-B54D-87F5-52AF-259BF19617A5}"/>
              </a:ext>
            </a:extLst>
          </p:cNvPr>
          <p:cNvSpPr>
            <a:spLocks noGrp="1"/>
          </p:cNvSpPr>
          <p:nvPr>
            <p:ph type="sldNum" sz="quarter" idx="12"/>
          </p:nvPr>
        </p:nvSpPr>
        <p:spPr/>
        <p:txBody>
          <a:bodyPr/>
          <a:lstStyle/>
          <a:p>
            <a:fld id="{783B516E-D564-4065-97D0-E6F916B92F75}" type="slidenum">
              <a:rPr lang="en-US" smtClean="0"/>
              <a:t>‹#›</a:t>
            </a:fld>
            <a:endParaRPr lang="en-US"/>
          </a:p>
        </p:txBody>
      </p:sp>
    </p:spTree>
    <p:extLst>
      <p:ext uri="{BB962C8B-B14F-4D97-AF65-F5344CB8AC3E}">
        <p14:creationId xmlns:p14="http://schemas.microsoft.com/office/powerpoint/2010/main" val="117551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7F39-BCAF-86D1-D17B-9D4A454493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945ACA-1F9C-FB4A-A0E1-69BF9BD22D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56B005-B38C-CBF3-2382-D4BA30EE35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0BBDCB-7A54-F53F-2795-58D74E095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2FFF44-AB22-1B3F-823A-05EA475A5E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83E566-1183-3A22-6E59-66D4D575DAC1}"/>
              </a:ext>
            </a:extLst>
          </p:cNvPr>
          <p:cNvSpPr>
            <a:spLocks noGrp="1"/>
          </p:cNvSpPr>
          <p:nvPr>
            <p:ph type="dt" sz="half" idx="10"/>
          </p:nvPr>
        </p:nvSpPr>
        <p:spPr/>
        <p:txBody>
          <a:bodyPr/>
          <a:lstStyle/>
          <a:p>
            <a:fld id="{0776B684-53AA-4B1C-B701-7918FCA1BF9B}" type="datetimeFigureOut">
              <a:rPr lang="en-US" smtClean="0"/>
              <a:t>10/6/2025</a:t>
            </a:fld>
            <a:endParaRPr lang="en-US"/>
          </a:p>
        </p:txBody>
      </p:sp>
      <p:sp>
        <p:nvSpPr>
          <p:cNvPr id="8" name="Footer Placeholder 7">
            <a:extLst>
              <a:ext uri="{FF2B5EF4-FFF2-40B4-BE49-F238E27FC236}">
                <a16:creationId xmlns:a16="http://schemas.microsoft.com/office/drawing/2014/main" id="{AFF67E4E-538E-7C14-961D-6CDF533001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3A838-0D2D-3DAA-2B1A-3820CECBCDB0}"/>
              </a:ext>
            </a:extLst>
          </p:cNvPr>
          <p:cNvSpPr>
            <a:spLocks noGrp="1"/>
          </p:cNvSpPr>
          <p:nvPr>
            <p:ph type="sldNum" sz="quarter" idx="12"/>
          </p:nvPr>
        </p:nvSpPr>
        <p:spPr/>
        <p:txBody>
          <a:bodyPr/>
          <a:lstStyle/>
          <a:p>
            <a:fld id="{783B516E-D564-4065-97D0-E6F916B92F75}" type="slidenum">
              <a:rPr lang="en-US" smtClean="0"/>
              <a:t>‹#›</a:t>
            </a:fld>
            <a:endParaRPr lang="en-US"/>
          </a:p>
        </p:txBody>
      </p:sp>
    </p:spTree>
    <p:extLst>
      <p:ext uri="{BB962C8B-B14F-4D97-AF65-F5344CB8AC3E}">
        <p14:creationId xmlns:p14="http://schemas.microsoft.com/office/powerpoint/2010/main" val="2281423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D088-1F3A-3212-3E6D-4979844AC4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B934AE-CAFA-7EC0-DD60-D57CC2B82CA5}"/>
              </a:ext>
            </a:extLst>
          </p:cNvPr>
          <p:cNvSpPr>
            <a:spLocks noGrp="1"/>
          </p:cNvSpPr>
          <p:nvPr>
            <p:ph type="dt" sz="half" idx="10"/>
          </p:nvPr>
        </p:nvSpPr>
        <p:spPr/>
        <p:txBody>
          <a:bodyPr/>
          <a:lstStyle/>
          <a:p>
            <a:fld id="{0776B684-53AA-4B1C-B701-7918FCA1BF9B}" type="datetimeFigureOut">
              <a:rPr lang="en-US" smtClean="0"/>
              <a:t>10/6/2025</a:t>
            </a:fld>
            <a:endParaRPr lang="en-US"/>
          </a:p>
        </p:txBody>
      </p:sp>
      <p:sp>
        <p:nvSpPr>
          <p:cNvPr id="4" name="Footer Placeholder 3">
            <a:extLst>
              <a:ext uri="{FF2B5EF4-FFF2-40B4-BE49-F238E27FC236}">
                <a16:creationId xmlns:a16="http://schemas.microsoft.com/office/drawing/2014/main" id="{435669E9-81A4-7A6B-A95C-A3633EFCC8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DAB1D7-365F-E06B-6F08-1A843F00D0D6}"/>
              </a:ext>
            </a:extLst>
          </p:cNvPr>
          <p:cNvSpPr>
            <a:spLocks noGrp="1"/>
          </p:cNvSpPr>
          <p:nvPr>
            <p:ph type="sldNum" sz="quarter" idx="12"/>
          </p:nvPr>
        </p:nvSpPr>
        <p:spPr/>
        <p:txBody>
          <a:bodyPr/>
          <a:lstStyle/>
          <a:p>
            <a:fld id="{783B516E-D564-4065-97D0-E6F916B92F75}" type="slidenum">
              <a:rPr lang="en-US" smtClean="0"/>
              <a:t>‹#›</a:t>
            </a:fld>
            <a:endParaRPr lang="en-US"/>
          </a:p>
        </p:txBody>
      </p:sp>
    </p:spTree>
    <p:extLst>
      <p:ext uri="{BB962C8B-B14F-4D97-AF65-F5344CB8AC3E}">
        <p14:creationId xmlns:p14="http://schemas.microsoft.com/office/powerpoint/2010/main" val="417015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AF0972-7975-AE4F-1FD8-6E400D86E052}"/>
              </a:ext>
            </a:extLst>
          </p:cNvPr>
          <p:cNvSpPr>
            <a:spLocks noGrp="1"/>
          </p:cNvSpPr>
          <p:nvPr>
            <p:ph type="dt" sz="half" idx="10"/>
          </p:nvPr>
        </p:nvSpPr>
        <p:spPr/>
        <p:txBody>
          <a:bodyPr/>
          <a:lstStyle/>
          <a:p>
            <a:fld id="{0776B684-53AA-4B1C-B701-7918FCA1BF9B}" type="datetimeFigureOut">
              <a:rPr lang="en-US" smtClean="0"/>
              <a:t>10/6/2025</a:t>
            </a:fld>
            <a:endParaRPr lang="en-US"/>
          </a:p>
        </p:txBody>
      </p:sp>
      <p:sp>
        <p:nvSpPr>
          <p:cNvPr id="3" name="Footer Placeholder 2">
            <a:extLst>
              <a:ext uri="{FF2B5EF4-FFF2-40B4-BE49-F238E27FC236}">
                <a16:creationId xmlns:a16="http://schemas.microsoft.com/office/drawing/2014/main" id="{3ED26A15-57E7-6BD0-E037-12745B86DC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2CD633-80C2-5170-4AAF-83A8E99A1CC5}"/>
              </a:ext>
            </a:extLst>
          </p:cNvPr>
          <p:cNvSpPr>
            <a:spLocks noGrp="1"/>
          </p:cNvSpPr>
          <p:nvPr>
            <p:ph type="sldNum" sz="quarter" idx="12"/>
          </p:nvPr>
        </p:nvSpPr>
        <p:spPr/>
        <p:txBody>
          <a:bodyPr/>
          <a:lstStyle/>
          <a:p>
            <a:fld id="{783B516E-D564-4065-97D0-E6F916B92F75}" type="slidenum">
              <a:rPr lang="en-US" smtClean="0"/>
              <a:t>‹#›</a:t>
            </a:fld>
            <a:endParaRPr lang="en-US"/>
          </a:p>
        </p:txBody>
      </p:sp>
    </p:spTree>
    <p:extLst>
      <p:ext uri="{BB962C8B-B14F-4D97-AF65-F5344CB8AC3E}">
        <p14:creationId xmlns:p14="http://schemas.microsoft.com/office/powerpoint/2010/main" val="1772826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3AD3-2FD0-9FD0-FCA7-471462E40E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E58583-5FB4-C428-F8BD-95476646FF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CF588-D0F2-0FAD-1840-95503B20B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9CBDA-0761-D1F9-650C-7EBED8C35C5F}"/>
              </a:ext>
            </a:extLst>
          </p:cNvPr>
          <p:cNvSpPr>
            <a:spLocks noGrp="1"/>
          </p:cNvSpPr>
          <p:nvPr>
            <p:ph type="dt" sz="half" idx="10"/>
          </p:nvPr>
        </p:nvSpPr>
        <p:spPr/>
        <p:txBody>
          <a:bodyPr/>
          <a:lstStyle/>
          <a:p>
            <a:fld id="{0776B684-53AA-4B1C-B701-7918FCA1BF9B}" type="datetimeFigureOut">
              <a:rPr lang="en-US" smtClean="0"/>
              <a:t>10/6/2025</a:t>
            </a:fld>
            <a:endParaRPr lang="en-US"/>
          </a:p>
        </p:txBody>
      </p:sp>
      <p:sp>
        <p:nvSpPr>
          <p:cNvPr id="6" name="Footer Placeholder 5">
            <a:extLst>
              <a:ext uri="{FF2B5EF4-FFF2-40B4-BE49-F238E27FC236}">
                <a16:creationId xmlns:a16="http://schemas.microsoft.com/office/drawing/2014/main" id="{9A59525D-3F97-D194-2745-9BFEC8A9F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15FFC-6084-73C4-5286-33F952B0D2DB}"/>
              </a:ext>
            </a:extLst>
          </p:cNvPr>
          <p:cNvSpPr>
            <a:spLocks noGrp="1"/>
          </p:cNvSpPr>
          <p:nvPr>
            <p:ph type="sldNum" sz="quarter" idx="12"/>
          </p:nvPr>
        </p:nvSpPr>
        <p:spPr/>
        <p:txBody>
          <a:bodyPr/>
          <a:lstStyle/>
          <a:p>
            <a:fld id="{783B516E-D564-4065-97D0-E6F916B92F75}" type="slidenum">
              <a:rPr lang="en-US" smtClean="0"/>
              <a:t>‹#›</a:t>
            </a:fld>
            <a:endParaRPr lang="en-US"/>
          </a:p>
        </p:txBody>
      </p:sp>
    </p:spTree>
    <p:extLst>
      <p:ext uri="{BB962C8B-B14F-4D97-AF65-F5344CB8AC3E}">
        <p14:creationId xmlns:p14="http://schemas.microsoft.com/office/powerpoint/2010/main" val="270596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D0076-F19E-CC9D-F718-910172ADB9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2F8026F3-BE23-4B4D-2E79-4BF10FA3D3CE}"/>
              </a:ext>
            </a:extLst>
          </p:cNvPr>
          <p:cNvSpPr>
            <a:spLocks noGrp="1"/>
          </p:cNvSpPr>
          <p:nvPr>
            <p:ph type="dt" sz="half" idx="10"/>
          </p:nvPr>
        </p:nvSpPr>
        <p:spPr/>
        <p:txBody>
          <a:bodyPr/>
          <a:lstStyle/>
          <a:p>
            <a:fld id="{011B91B1-D6F8-4C83-A9EE-628D106DC84A}" type="datetimeFigureOut">
              <a:rPr lang="en-US" smtClean="0"/>
              <a:pPr/>
              <a:t>10/6/2025</a:t>
            </a:fld>
            <a:endParaRPr lang="en-US"/>
          </a:p>
        </p:txBody>
      </p:sp>
      <p:sp>
        <p:nvSpPr>
          <p:cNvPr id="11" name="Footer Placeholder 10">
            <a:extLst>
              <a:ext uri="{FF2B5EF4-FFF2-40B4-BE49-F238E27FC236}">
                <a16:creationId xmlns:a16="http://schemas.microsoft.com/office/drawing/2014/main" id="{861D1533-9D5F-513D-4CFC-5F96EDD0763F}"/>
              </a:ext>
            </a:extLst>
          </p:cNvPr>
          <p:cNvSpPr>
            <a:spLocks noGrp="1"/>
          </p:cNvSpPr>
          <p:nvPr>
            <p:ph type="ftr" sz="quarter" idx="11"/>
          </p:nvPr>
        </p:nvSpPr>
        <p:spPr>
          <a:xfrm>
            <a:off x="1748118" y="6341769"/>
            <a:ext cx="3204882" cy="365125"/>
          </a:xfrm>
          <a:prstGeom prst="rect">
            <a:avLst/>
          </a:prstGeom>
        </p:spPr>
        <p:txBody>
          <a:bodyPr/>
          <a:lstStyle/>
          <a:p>
            <a:r>
              <a:rPr lang="en-US"/>
              <a:t>Municipal Collaboration</a:t>
            </a:r>
          </a:p>
        </p:txBody>
      </p:sp>
      <p:sp>
        <p:nvSpPr>
          <p:cNvPr id="12" name="Slide Number Placeholder 11">
            <a:extLst>
              <a:ext uri="{FF2B5EF4-FFF2-40B4-BE49-F238E27FC236}">
                <a16:creationId xmlns:a16="http://schemas.microsoft.com/office/drawing/2014/main" id="{9B158CFF-83AD-D867-D124-B32A043615B3}"/>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
        <p:nvSpPr>
          <p:cNvPr id="13" name="Title 12">
            <a:extLst>
              <a:ext uri="{FF2B5EF4-FFF2-40B4-BE49-F238E27FC236}">
                <a16:creationId xmlns:a16="http://schemas.microsoft.com/office/drawing/2014/main" id="{1C0A61C8-E0B8-BD53-9DBB-F7E2978E8C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3148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4CA8-0ECA-4DDA-A3A1-54A023112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71026F-A202-CA8D-4186-0028878632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5085D2-8602-DB75-40E9-1BF3EF798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76FE2-9D22-3A00-F41F-C5C938161468}"/>
              </a:ext>
            </a:extLst>
          </p:cNvPr>
          <p:cNvSpPr>
            <a:spLocks noGrp="1"/>
          </p:cNvSpPr>
          <p:nvPr>
            <p:ph type="dt" sz="half" idx="10"/>
          </p:nvPr>
        </p:nvSpPr>
        <p:spPr/>
        <p:txBody>
          <a:bodyPr/>
          <a:lstStyle/>
          <a:p>
            <a:fld id="{0776B684-53AA-4B1C-B701-7918FCA1BF9B}" type="datetimeFigureOut">
              <a:rPr lang="en-US" smtClean="0"/>
              <a:t>10/6/2025</a:t>
            </a:fld>
            <a:endParaRPr lang="en-US"/>
          </a:p>
        </p:txBody>
      </p:sp>
      <p:sp>
        <p:nvSpPr>
          <p:cNvPr id="6" name="Footer Placeholder 5">
            <a:extLst>
              <a:ext uri="{FF2B5EF4-FFF2-40B4-BE49-F238E27FC236}">
                <a16:creationId xmlns:a16="http://schemas.microsoft.com/office/drawing/2014/main" id="{9F183135-FFFF-BB59-872B-B96B1439E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18216-AAF2-0F51-6B0F-A489FC932C8C}"/>
              </a:ext>
            </a:extLst>
          </p:cNvPr>
          <p:cNvSpPr>
            <a:spLocks noGrp="1"/>
          </p:cNvSpPr>
          <p:nvPr>
            <p:ph type="sldNum" sz="quarter" idx="12"/>
          </p:nvPr>
        </p:nvSpPr>
        <p:spPr/>
        <p:txBody>
          <a:bodyPr/>
          <a:lstStyle/>
          <a:p>
            <a:fld id="{783B516E-D564-4065-97D0-E6F916B92F75}" type="slidenum">
              <a:rPr lang="en-US" smtClean="0"/>
              <a:t>‹#›</a:t>
            </a:fld>
            <a:endParaRPr lang="en-US"/>
          </a:p>
        </p:txBody>
      </p:sp>
    </p:spTree>
    <p:extLst>
      <p:ext uri="{BB962C8B-B14F-4D97-AF65-F5344CB8AC3E}">
        <p14:creationId xmlns:p14="http://schemas.microsoft.com/office/powerpoint/2010/main" val="1324675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817F-B5C9-A7B2-E2A1-575DB528B1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1AFC8B-990E-DADF-D6D6-F46CA98DC6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0F67B-02BE-2785-624B-9CC584CA7CE2}"/>
              </a:ext>
            </a:extLst>
          </p:cNvPr>
          <p:cNvSpPr>
            <a:spLocks noGrp="1"/>
          </p:cNvSpPr>
          <p:nvPr>
            <p:ph type="dt" sz="half" idx="10"/>
          </p:nvPr>
        </p:nvSpPr>
        <p:spPr/>
        <p:txBody>
          <a:bodyPr/>
          <a:lstStyle/>
          <a:p>
            <a:fld id="{0776B684-53AA-4B1C-B701-7918FCA1BF9B}" type="datetimeFigureOut">
              <a:rPr lang="en-US" smtClean="0"/>
              <a:t>10/6/2025</a:t>
            </a:fld>
            <a:endParaRPr lang="en-US"/>
          </a:p>
        </p:txBody>
      </p:sp>
      <p:sp>
        <p:nvSpPr>
          <p:cNvPr id="5" name="Footer Placeholder 4">
            <a:extLst>
              <a:ext uri="{FF2B5EF4-FFF2-40B4-BE49-F238E27FC236}">
                <a16:creationId xmlns:a16="http://schemas.microsoft.com/office/drawing/2014/main" id="{ED4BDA66-0FFC-5B77-F437-370E8CA3F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FF45C-DA4C-EF63-5057-F4F70ECDFB8A}"/>
              </a:ext>
            </a:extLst>
          </p:cNvPr>
          <p:cNvSpPr>
            <a:spLocks noGrp="1"/>
          </p:cNvSpPr>
          <p:nvPr>
            <p:ph type="sldNum" sz="quarter" idx="12"/>
          </p:nvPr>
        </p:nvSpPr>
        <p:spPr/>
        <p:txBody>
          <a:bodyPr/>
          <a:lstStyle/>
          <a:p>
            <a:fld id="{783B516E-D564-4065-97D0-E6F916B92F75}" type="slidenum">
              <a:rPr lang="en-US" smtClean="0"/>
              <a:t>‹#›</a:t>
            </a:fld>
            <a:endParaRPr lang="en-US"/>
          </a:p>
        </p:txBody>
      </p:sp>
    </p:spTree>
    <p:extLst>
      <p:ext uri="{BB962C8B-B14F-4D97-AF65-F5344CB8AC3E}">
        <p14:creationId xmlns:p14="http://schemas.microsoft.com/office/powerpoint/2010/main" val="1978345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3AC26-2011-E226-970D-D68B9D2D57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2F740-6109-8E54-76D2-77747DCF06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F8C78-6994-C8A6-D7A7-227D71639806}"/>
              </a:ext>
            </a:extLst>
          </p:cNvPr>
          <p:cNvSpPr>
            <a:spLocks noGrp="1"/>
          </p:cNvSpPr>
          <p:nvPr>
            <p:ph type="dt" sz="half" idx="10"/>
          </p:nvPr>
        </p:nvSpPr>
        <p:spPr/>
        <p:txBody>
          <a:bodyPr/>
          <a:lstStyle/>
          <a:p>
            <a:fld id="{0776B684-53AA-4B1C-B701-7918FCA1BF9B}" type="datetimeFigureOut">
              <a:rPr lang="en-US" smtClean="0"/>
              <a:t>10/6/2025</a:t>
            </a:fld>
            <a:endParaRPr lang="en-US"/>
          </a:p>
        </p:txBody>
      </p:sp>
      <p:sp>
        <p:nvSpPr>
          <p:cNvPr id="5" name="Footer Placeholder 4">
            <a:extLst>
              <a:ext uri="{FF2B5EF4-FFF2-40B4-BE49-F238E27FC236}">
                <a16:creationId xmlns:a16="http://schemas.microsoft.com/office/drawing/2014/main" id="{09B188F6-9E9F-67D3-D7DA-73CA7A841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65320-F590-DB2A-A735-E93649E38E0D}"/>
              </a:ext>
            </a:extLst>
          </p:cNvPr>
          <p:cNvSpPr>
            <a:spLocks noGrp="1"/>
          </p:cNvSpPr>
          <p:nvPr>
            <p:ph type="sldNum" sz="quarter" idx="12"/>
          </p:nvPr>
        </p:nvSpPr>
        <p:spPr/>
        <p:txBody>
          <a:bodyPr/>
          <a:lstStyle/>
          <a:p>
            <a:fld id="{783B516E-D564-4065-97D0-E6F916B92F75}" type="slidenum">
              <a:rPr lang="en-US" smtClean="0"/>
              <a:t>‹#›</a:t>
            </a:fld>
            <a:endParaRPr lang="en-US"/>
          </a:p>
        </p:txBody>
      </p:sp>
    </p:spTree>
    <p:extLst>
      <p:ext uri="{BB962C8B-B14F-4D97-AF65-F5344CB8AC3E}">
        <p14:creationId xmlns:p14="http://schemas.microsoft.com/office/powerpoint/2010/main" val="2956523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2D7B-D0FC-8DDC-A045-57E26BD2FEEC}"/>
              </a:ext>
            </a:extLst>
          </p:cNvPr>
          <p:cNvSpPr>
            <a:spLocks noGrp="1"/>
          </p:cNvSpPr>
          <p:nvPr>
            <p:ph type="ctrTitle" hasCustomPrompt="1"/>
          </p:nvPr>
        </p:nvSpPr>
        <p:spPr>
          <a:xfrm>
            <a:off x="1748118" y="1122363"/>
            <a:ext cx="8919882" cy="2387600"/>
          </a:xfrm>
        </p:spPr>
        <p:txBody>
          <a:bodyPr anchor="b"/>
          <a:lstStyle>
            <a:lvl1pPr algn="l">
              <a:defRPr sz="6000"/>
            </a:lvl1pPr>
          </a:lstStyle>
          <a:p>
            <a:r>
              <a:rPr lang="en-US"/>
              <a:t>Click to edit title style</a:t>
            </a:r>
          </a:p>
        </p:txBody>
      </p:sp>
      <p:sp>
        <p:nvSpPr>
          <p:cNvPr id="3" name="Subtitle 2">
            <a:extLst>
              <a:ext uri="{FF2B5EF4-FFF2-40B4-BE49-F238E27FC236}">
                <a16:creationId xmlns:a16="http://schemas.microsoft.com/office/drawing/2014/main" id="{A609CC7E-93AD-28C4-5D3D-E93C9FD499FE}"/>
              </a:ext>
            </a:extLst>
          </p:cNvPr>
          <p:cNvSpPr>
            <a:spLocks noGrp="1"/>
          </p:cNvSpPr>
          <p:nvPr>
            <p:ph type="subTitle" idx="1"/>
          </p:nvPr>
        </p:nvSpPr>
        <p:spPr>
          <a:xfrm>
            <a:off x="1748118" y="3602038"/>
            <a:ext cx="89198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3BF2A1-3588-8B70-E926-21723757675E}"/>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5" name="Footer Placeholder 4">
            <a:extLst>
              <a:ext uri="{FF2B5EF4-FFF2-40B4-BE49-F238E27FC236}">
                <a16:creationId xmlns:a16="http://schemas.microsoft.com/office/drawing/2014/main" id="{D77A249F-AD51-3B76-C0C6-06C71BB4E014}"/>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8ED794-1F5C-7C9D-4F4E-648EE152E7BE}"/>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817253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D0076-F19E-CC9D-F718-910172ADB9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2F8026F3-BE23-4B4D-2E79-4BF10FA3D3CE}"/>
              </a:ext>
            </a:extLst>
          </p:cNvPr>
          <p:cNvSpPr>
            <a:spLocks noGrp="1"/>
          </p:cNvSpPr>
          <p:nvPr>
            <p:ph type="dt" sz="half" idx="10"/>
          </p:nvPr>
        </p:nvSpPr>
        <p:spPr/>
        <p:txBody>
          <a:bodyPr/>
          <a:lstStyle/>
          <a:p>
            <a:fld id="{011B91B1-D6F8-4C83-A9EE-628D106DC84A}" type="datetimeFigureOut">
              <a:rPr lang="en-US" smtClean="0"/>
              <a:pPr/>
              <a:t>10/6/2025</a:t>
            </a:fld>
            <a:endParaRPr lang="en-US"/>
          </a:p>
        </p:txBody>
      </p:sp>
      <p:sp>
        <p:nvSpPr>
          <p:cNvPr id="11" name="Footer Placeholder 10">
            <a:extLst>
              <a:ext uri="{FF2B5EF4-FFF2-40B4-BE49-F238E27FC236}">
                <a16:creationId xmlns:a16="http://schemas.microsoft.com/office/drawing/2014/main" id="{861D1533-9D5F-513D-4CFC-5F96EDD0763F}"/>
              </a:ext>
            </a:extLst>
          </p:cNvPr>
          <p:cNvSpPr>
            <a:spLocks noGrp="1"/>
          </p:cNvSpPr>
          <p:nvPr>
            <p:ph type="ftr" sz="quarter" idx="11"/>
          </p:nvPr>
        </p:nvSpPr>
        <p:spPr>
          <a:xfrm>
            <a:off x="1748118" y="6341769"/>
            <a:ext cx="3204882" cy="365125"/>
          </a:xfrm>
          <a:prstGeom prst="rect">
            <a:avLst/>
          </a:prstGeom>
        </p:spPr>
        <p:txBody>
          <a:bodyPr/>
          <a:lstStyle/>
          <a:p>
            <a:r>
              <a:rPr lang="en-US"/>
              <a:t>Municipal Collaboration</a:t>
            </a:r>
          </a:p>
        </p:txBody>
      </p:sp>
      <p:sp>
        <p:nvSpPr>
          <p:cNvPr id="12" name="Slide Number Placeholder 11">
            <a:extLst>
              <a:ext uri="{FF2B5EF4-FFF2-40B4-BE49-F238E27FC236}">
                <a16:creationId xmlns:a16="http://schemas.microsoft.com/office/drawing/2014/main" id="{9B158CFF-83AD-D867-D124-B32A043615B3}"/>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
        <p:nvSpPr>
          <p:cNvPr id="13" name="Title 12">
            <a:extLst>
              <a:ext uri="{FF2B5EF4-FFF2-40B4-BE49-F238E27FC236}">
                <a16:creationId xmlns:a16="http://schemas.microsoft.com/office/drawing/2014/main" id="{1C0A61C8-E0B8-BD53-9DBB-F7E2978E8C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9345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965E-004F-02EE-C4D6-6F50B18699F3}"/>
              </a:ext>
            </a:extLst>
          </p:cNvPr>
          <p:cNvSpPr>
            <a:spLocks noGrp="1"/>
          </p:cNvSpPr>
          <p:nvPr>
            <p:ph type="title"/>
          </p:nvPr>
        </p:nvSpPr>
        <p:spPr>
          <a:xfrm>
            <a:off x="1748118" y="1709738"/>
            <a:ext cx="959933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656B9D-DF02-5541-B738-D6C8072686A2}"/>
              </a:ext>
            </a:extLst>
          </p:cNvPr>
          <p:cNvSpPr>
            <a:spLocks noGrp="1"/>
          </p:cNvSpPr>
          <p:nvPr>
            <p:ph type="body" idx="1"/>
          </p:nvPr>
        </p:nvSpPr>
        <p:spPr>
          <a:xfrm>
            <a:off x="1748118" y="4589463"/>
            <a:ext cx="959933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BB51A4-0959-E730-C957-9637153AA30F}"/>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5" name="Footer Placeholder 4">
            <a:extLst>
              <a:ext uri="{FF2B5EF4-FFF2-40B4-BE49-F238E27FC236}">
                <a16:creationId xmlns:a16="http://schemas.microsoft.com/office/drawing/2014/main" id="{4AC799C1-35B0-1EC4-A15D-38FEA6E9658B}"/>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37D5EC-3D26-61B1-829E-7CF7A9C00530}"/>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3452510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1FD5-FA55-96BB-971E-7EACC1A65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FAB7C-183A-4301-C135-766A3192A281}"/>
              </a:ext>
            </a:extLst>
          </p:cNvPr>
          <p:cNvSpPr>
            <a:spLocks noGrp="1"/>
          </p:cNvSpPr>
          <p:nvPr>
            <p:ph sz="half" idx="1"/>
          </p:nvPr>
        </p:nvSpPr>
        <p:spPr>
          <a:xfrm>
            <a:off x="1748118" y="1825625"/>
            <a:ext cx="4716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8BFD20-1D5E-9916-1258-6205FEF27BC3}"/>
              </a:ext>
            </a:extLst>
          </p:cNvPr>
          <p:cNvSpPr>
            <a:spLocks noGrp="1"/>
          </p:cNvSpPr>
          <p:nvPr>
            <p:ph sz="half" idx="2"/>
          </p:nvPr>
        </p:nvSpPr>
        <p:spPr>
          <a:xfrm>
            <a:off x="6556248" y="1825625"/>
            <a:ext cx="47975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F50EA7-D788-E6F2-5F4E-EFF85B7B76C8}"/>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6" name="Footer Placeholder 5">
            <a:extLst>
              <a:ext uri="{FF2B5EF4-FFF2-40B4-BE49-F238E27FC236}">
                <a16:creationId xmlns:a16="http://schemas.microsoft.com/office/drawing/2014/main" id="{27B6118F-701C-43E9-6F16-DE580419685F}"/>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DCBDCD5-C363-D5E3-CC2E-987E9B3E0102}"/>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1448330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B63F8-5C14-2FDF-3640-1B18AC60EE0E}"/>
              </a:ext>
            </a:extLst>
          </p:cNvPr>
          <p:cNvSpPr>
            <a:spLocks noGrp="1"/>
          </p:cNvSpPr>
          <p:nvPr>
            <p:ph type="title"/>
          </p:nvPr>
        </p:nvSpPr>
        <p:spPr>
          <a:xfrm>
            <a:off x="1748118" y="546847"/>
            <a:ext cx="9607270" cy="1143841"/>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F52020-6AF7-2E40-C5D2-285FFED411FB}"/>
              </a:ext>
            </a:extLst>
          </p:cNvPr>
          <p:cNvSpPr>
            <a:spLocks noGrp="1"/>
          </p:cNvSpPr>
          <p:nvPr>
            <p:ph type="body" idx="1" hasCustomPrompt="1"/>
          </p:nvPr>
        </p:nvSpPr>
        <p:spPr>
          <a:xfrm>
            <a:off x="1748118" y="1681163"/>
            <a:ext cx="4680114"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4" name="Content Placeholder 3">
            <a:extLst>
              <a:ext uri="{FF2B5EF4-FFF2-40B4-BE49-F238E27FC236}">
                <a16:creationId xmlns:a16="http://schemas.microsoft.com/office/drawing/2014/main" id="{9B9F85DE-4493-E93A-4B3E-C42DB5597879}"/>
              </a:ext>
            </a:extLst>
          </p:cNvPr>
          <p:cNvSpPr>
            <a:spLocks noGrp="1"/>
          </p:cNvSpPr>
          <p:nvPr>
            <p:ph sz="half" idx="2"/>
          </p:nvPr>
        </p:nvSpPr>
        <p:spPr>
          <a:xfrm>
            <a:off x="1748118" y="2505075"/>
            <a:ext cx="4680114"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C5E74-1608-DACB-9C0B-F6B273C64844}"/>
              </a:ext>
            </a:extLst>
          </p:cNvPr>
          <p:cNvSpPr>
            <a:spLocks noGrp="1"/>
          </p:cNvSpPr>
          <p:nvPr>
            <p:ph type="body" sz="quarter" idx="3" hasCustomPrompt="1"/>
          </p:nvPr>
        </p:nvSpPr>
        <p:spPr>
          <a:xfrm>
            <a:off x="6547104" y="1681163"/>
            <a:ext cx="4808284"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6" name="Content Placeholder 5">
            <a:extLst>
              <a:ext uri="{FF2B5EF4-FFF2-40B4-BE49-F238E27FC236}">
                <a16:creationId xmlns:a16="http://schemas.microsoft.com/office/drawing/2014/main" id="{CEA4EDB1-D3D3-9179-1F49-5FEE093F1AA1}"/>
              </a:ext>
            </a:extLst>
          </p:cNvPr>
          <p:cNvSpPr>
            <a:spLocks noGrp="1"/>
          </p:cNvSpPr>
          <p:nvPr>
            <p:ph sz="quarter" idx="4"/>
          </p:nvPr>
        </p:nvSpPr>
        <p:spPr>
          <a:xfrm>
            <a:off x="6547104" y="2505075"/>
            <a:ext cx="4808284"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1A24B0-53A3-57E4-5C28-0304A96AA74B}"/>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8" name="Footer Placeholder 7">
            <a:extLst>
              <a:ext uri="{FF2B5EF4-FFF2-40B4-BE49-F238E27FC236}">
                <a16:creationId xmlns:a16="http://schemas.microsoft.com/office/drawing/2014/main" id="{689483D1-8524-438E-6CE7-ACC03508736E}"/>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F954FC8-5C9F-A1BB-7EB7-4476D76C2362}"/>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563054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6E2D-5B2D-9296-8FD1-2D138DC64420}"/>
              </a:ext>
            </a:extLst>
          </p:cNvPr>
          <p:cNvSpPr>
            <a:spLocks noGrp="1"/>
          </p:cNvSpPr>
          <p:nvPr>
            <p:ph type="title"/>
          </p:nvPr>
        </p:nvSpPr>
        <p:spPr>
          <a:xfrm>
            <a:off x="1748118" y="537882"/>
            <a:ext cx="9605682" cy="1152806"/>
          </a:xfrm>
        </p:spPr>
        <p:txBody>
          <a:bodyPr/>
          <a:lstStyle/>
          <a:p>
            <a:r>
              <a:rPr lang="en-US"/>
              <a:t>Click to edit Master title style</a:t>
            </a:r>
          </a:p>
        </p:txBody>
      </p:sp>
      <p:sp>
        <p:nvSpPr>
          <p:cNvPr id="3" name="Date Placeholder 2">
            <a:extLst>
              <a:ext uri="{FF2B5EF4-FFF2-40B4-BE49-F238E27FC236}">
                <a16:creationId xmlns:a16="http://schemas.microsoft.com/office/drawing/2014/main" id="{29D964AC-094A-45CA-8A94-EBC635DCFDF2}"/>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4" name="Footer Placeholder 3">
            <a:extLst>
              <a:ext uri="{FF2B5EF4-FFF2-40B4-BE49-F238E27FC236}">
                <a16:creationId xmlns:a16="http://schemas.microsoft.com/office/drawing/2014/main" id="{9EB63194-A47C-F97C-1B41-842036227F33}"/>
              </a:ext>
            </a:extLst>
          </p:cNvPr>
          <p:cNvSpPr>
            <a:spLocks noGrp="1"/>
          </p:cNvSpPr>
          <p:nvPr>
            <p:ph type="ftr" sz="quarter" idx="11"/>
          </p:nvPr>
        </p:nvSpPr>
        <p:spPr>
          <a:xfrm>
            <a:off x="1748118" y="6341769"/>
            <a:ext cx="3204882" cy="365125"/>
          </a:xfrm>
          <a:prstGeom prst="rect">
            <a:avLst/>
          </a:prstGeom>
        </p:spPr>
        <p:txBody>
          <a:bodyPr/>
          <a:lstStyle>
            <a:lvl1pPr algn="l">
              <a:defRPr/>
            </a:lvl1pPr>
          </a:lstStyle>
          <a:p>
            <a:endParaRPr lang="en-US"/>
          </a:p>
        </p:txBody>
      </p:sp>
      <p:sp>
        <p:nvSpPr>
          <p:cNvPr id="5" name="Slide Number Placeholder 4">
            <a:extLst>
              <a:ext uri="{FF2B5EF4-FFF2-40B4-BE49-F238E27FC236}">
                <a16:creationId xmlns:a16="http://schemas.microsoft.com/office/drawing/2014/main" id="{89CD5F06-E01F-000D-B669-56CC04C0DAC1}"/>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67618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49D3F2-C60C-9F7D-137F-FA3EC160B5E6}"/>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3" name="Footer Placeholder 2">
            <a:extLst>
              <a:ext uri="{FF2B5EF4-FFF2-40B4-BE49-F238E27FC236}">
                <a16:creationId xmlns:a16="http://schemas.microsoft.com/office/drawing/2014/main" id="{0F729233-7B9A-8149-5D3D-F27185F0F16D}"/>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E854769-E126-D9E5-9CD2-B78F07FD64C3}"/>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92608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965E-004F-02EE-C4D6-6F50B18699F3}"/>
              </a:ext>
            </a:extLst>
          </p:cNvPr>
          <p:cNvSpPr>
            <a:spLocks noGrp="1"/>
          </p:cNvSpPr>
          <p:nvPr>
            <p:ph type="title"/>
          </p:nvPr>
        </p:nvSpPr>
        <p:spPr>
          <a:xfrm>
            <a:off x="1748118" y="1709738"/>
            <a:ext cx="959933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656B9D-DF02-5541-B738-D6C8072686A2}"/>
              </a:ext>
            </a:extLst>
          </p:cNvPr>
          <p:cNvSpPr>
            <a:spLocks noGrp="1"/>
          </p:cNvSpPr>
          <p:nvPr>
            <p:ph type="body" idx="1"/>
          </p:nvPr>
        </p:nvSpPr>
        <p:spPr>
          <a:xfrm>
            <a:off x="1748118" y="4589463"/>
            <a:ext cx="959933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BB51A4-0959-E730-C957-9637153AA30F}"/>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5" name="Footer Placeholder 4">
            <a:extLst>
              <a:ext uri="{FF2B5EF4-FFF2-40B4-BE49-F238E27FC236}">
                <a16:creationId xmlns:a16="http://schemas.microsoft.com/office/drawing/2014/main" id="{4AC799C1-35B0-1EC4-A15D-38FEA6E9658B}"/>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37D5EC-3D26-61B1-829E-7CF7A9C00530}"/>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4057151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C00B-6E4D-E817-6FB1-0B28D6B9ECC1}"/>
              </a:ext>
            </a:extLst>
          </p:cNvPr>
          <p:cNvSpPr>
            <a:spLocks noGrp="1"/>
          </p:cNvSpPr>
          <p:nvPr>
            <p:ph type="title" hasCustomPrompt="1"/>
          </p:nvPr>
        </p:nvSpPr>
        <p:spPr>
          <a:xfrm>
            <a:off x="1748118" y="457200"/>
            <a:ext cx="3947451" cy="1600200"/>
          </a:xfrm>
        </p:spPr>
        <p:txBody>
          <a:bodyPr anchor="b">
            <a:noAutofit/>
          </a:bodyPr>
          <a:lstStyle>
            <a:lvl1pPr>
              <a:defRPr sz="4400"/>
            </a:lvl1pPr>
          </a:lstStyle>
          <a:p>
            <a:r>
              <a:rPr lang="en-US"/>
              <a:t>Click to edit title style</a:t>
            </a:r>
          </a:p>
        </p:txBody>
      </p:sp>
      <p:sp>
        <p:nvSpPr>
          <p:cNvPr id="3" name="Content Placeholder 2">
            <a:extLst>
              <a:ext uri="{FF2B5EF4-FFF2-40B4-BE49-F238E27FC236}">
                <a16:creationId xmlns:a16="http://schemas.microsoft.com/office/drawing/2014/main" id="{2E630921-0DB8-B54D-80EC-970915ABB8AB}"/>
              </a:ext>
            </a:extLst>
          </p:cNvPr>
          <p:cNvSpPr>
            <a:spLocks noGrp="1"/>
          </p:cNvSpPr>
          <p:nvPr>
            <p:ph idx="1"/>
          </p:nvPr>
        </p:nvSpPr>
        <p:spPr>
          <a:xfrm>
            <a:off x="5843016" y="844951"/>
            <a:ext cx="5512372" cy="50160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825F7F-5BCC-DF9B-BA22-AABC9D6F8E66}"/>
              </a:ext>
            </a:extLst>
          </p:cNvPr>
          <p:cNvSpPr>
            <a:spLocks noGrp="1"/>
          </p:cNvSpPr>
          <p:nvPr>
            <p:ph type="body" sz="half" idx="2"/>
          </p:nvPr>
        </p:nvSpPr>
        <p:spPr>
          <a:xfrm>
            <a:off x="1748118" y="2057400"/>
            <a:ext cx="3947451"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5F755-782B-C077-D104-32D39676E9F1}"/>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6" name="Footer Placeholder 5">
            <a:extLst>
              <a:ext uri="{FF2B5EF4-FFF2-40B4-BE49-F238E27FC236}">
                <a16:creationId xmlns:a16="http://schemas.microsoft.com/office/drawing/2014/main" id="{73EFD867-78BD-4A83-D49E-15DCE8353FCA}"/>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8CE4A8-BFAC-3A03-0874-7A36E885C677}"/>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65942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55F-C4BC-A55D-A63C-360471F6606D}"/>
              </a:ext>
            </a:extLst>
          </p:cNvPr>
          <p:cNvSpPr>
            <a:spLocks noGrp="1"/>
          </p:cNvSpPr>
          <p:nvPr>
            <p:ph type="title" hasCustomPrompt="1"/>
          </p:nvPr>
        </p:nvSpPr>
        <p:spPr>
          <a:xfrm>
            <a:off x="1748118" y="457200"/>
            <a:ext cx="3956595" cy="1600200"/>
          </a:xfrm>
        </p:spPr>
        <p:txBody>
          <a:bodyPr anchor="b">
            <a:noAutofit/>
          </a:bodyPr>
          <a:lstStyle>
            <a:lvl1pPr>
              <a:defRPr sz="4400"/>
            </a:lvl1pPr>
          </a:lstStyle>
          <a:p>
            <a:r>
              <a:rPr lang="en-US"/>
              <a:t>Click to edit title style</a:t>
            </a:r>
          </a:p>
        </p:txBody>
      </p:sp>
      <p:sp>
        <p:nvSpPr>
          <p:cNvPr id="3" name="Picture Placeholder 2">
            <a:extLst>
              <a:ext uri="{FF2B5EF4-FFF2-40B4-BE49-F238E27FC236}">
                <a16:creationId xmlns:a16="http://schemas.microsoft.com/office/drawing/2014/main" id="{01FDBDCF-B6BD-A011-9001-13AC58F6288F}"/>
              </a:ext>
            </a:extLst>
          </p:cNvPr>
          <p:cNvSpPr>
            <a:spLocks noGrp="1"/>
          </p:cNvSpPr>
          <p:nvPr>
            <p:ph type="pic" idx="1"/>
          </p:nvPr>
        </p:nvSpPr>
        <p:spPr>
          <a:xfrm>
            <a:off x="5843016" y="868101"/>
            <a:ext cx="5512372" cy="49929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8B17B3-BB8A-B20B-6DBF-5A4EA86A508B}"/>
              </a:ext>
            </a:extLst>
          </p:cNvPr>
          <p:cNvSpPr>
            <a:spLocks noGrp="1"/>
          </p:cNvSpPr>
          <p:nvPr>
            <p:ph type="body" sz="half" idx="2"/>
          </p:nvPr>
        </p:nvSpPr>
        <p:spPr>
          <a:xfrm>
            <a:off x="1748118" y="2057400"/>
            <a:ext cx="3956595"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9C5C7-8158-8CBA-0698-87A47DFA9BC6}"/>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6" name="Footer Placeholder 5">
            <a:extLst>
              <a:ext uri="{FF2B5EF4-FFF2-40B4-BE49-F238E27FC236}">
                <a16:creationId xmlns:a16="http://schemas.microsoft.com/office/drawing/2014/main" id="{B680CB89-7B7D-D685-8BD0-1721B219E193}"/>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074DE9-5113-61EC-DAFB-75536B181225}"/>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1844133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27A0-8D51-CF7E-C615-34E118ECD5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D34078-4DD0-19C7-728D-D9036ED539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4AEA1-5C38-C7B8-ECC7-FEFD31036468}"/>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5" name="Footer Placeholder 4">
            <a:extLst>
              <a:ext uri="{FF2B5EF4-FFF2-40B4-BE49-F238E27FC236}">
                <a16:creationId xmlns:a16="http://schemas.microsoft.com/office/drawing/2014/main" id="{ABBDCBCB-6801-F16C-F218-0CCE2F7D41DC}"/>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E5E44B-DE96-AA2F-4852-0F31E59129C4}"/>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239327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194FBC-94ED-DA63-DA3B-CE40FDD28590}"/>
              </a:ext>
            </a:extLst>
          </p:cNvPr>
          <p:cNvSpPr>
            <a:spLocks noGrp="1"/>
          </p:cNvSpPr>
          <p:nvPr>
            <p:ph type="title" orient="vert"/>
          </p:nvPr>
        </p:nvSpPr>
        <p:spPr>
          <a:xfrm>
            <a:off x="8724900" y="735105"/>
            <a:ext cx="2628900" cy="5441858"/>
          </a:xfrm>
        </p:spPr>
        <p:txBody>
          <a:bodyPr vert="eaVert">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A28DC2AD-5EBA-2886-C683-EF6969B51FCE}"/>
              </a:ext>
            </a:extLst>
          </p:cNvPr>
          <p:cNvSpPr>
            <a:spLocks noGrp="1"/>
          </p:cNvSpPr>
          <p:nvPr>
            <p:ph type="body" orient="vert" idx="1"/>
          </p:nvPr>
        </p:nvSpPr>
        <p:spPr>
          <a:xfrm>
            <a:off x="1748118" y="735105"/>
            <a:ext cx="6824382" cy="54418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44ECA-9CFB-5AB2-3163-878B4AA13C49}"/>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5" name="Footer Placeholder 4">
            <a:extLst>
              <a:ext uri="{FF2B5EF4-FFF2-40B4-BE49-F238E27FC236}">
                <a16:creationId xmlns:a16="http://schemas.microsoft.com/office/drawing/2014/main" id="{81F67BD3-2F70-D724-F2F7-18AE58357E32}"/>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D90A52-D541-CACA-144D-9C58220CF0FD}"/>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2782608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F9A4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CB3D-6937-85DD-73E1-0D03574C9B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93616D-35A3-3A89-CC94-60A52F614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27A8F8-7B43-CFC2-6C71-141972C58F6E}"/>
              </a:ext>
            </a:extLst>
          </p:cNvPr>
          <p:cNvSpPr>
            <a:spLocks noGrp="1"/>
          </p:cNvSpPr>
          <p:nvPr>
            <p:ph type="dt" sz="half" idx="10"/>
          </p:nvPr>
        </p:nvSpPr>
        <p:spPr/>
        <p:txBody>
          <a:bodyPr/>
          <a:lstStyle/>
          <a:p>
            <a:fld id="{EEC52259-1AE1-4F48-ACDC-1056690AC724}" type="datetimeFigureOut">
              <a:rPr lang="en-US" smtClean="0"/>
              <a:t>10/6/2025</a:t>
            </a:fld>
            <a:endParaRPr lang="en-US"/>
          </a:p>
        </p:txBody>
      </p:sp>
      <p:sp>
        <p:nvSpPr>
          <p:cNvPr id="5" name="Footer Placeholder 4">
            <a:extLst>
              <a:ext uri="{FF2B5EF4-FFF2-40B4-BE49-F238E27FC236}">
                <a16:creationId xmlns:a16="http://schemas.microsoft.com/office/drawing/2014/main" id="{687D27EC-0C19-75D2-BD98-0FC6812C3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BE193-2DFC-58F4-E2BA-CCAFC0B24539}"/>
              </a:ext>
            </a:extLst>
          </p:cNvPr>
          <p:cNvSpPr>
            <a:spLocks noGrp="1"/>
          </p:cNvSpPr>
          <p:nvPr>
            <p:ph type="sldNum" sz="quarter" idx="12"/>
          </p:nvPr>
        </p:nvSpPr>
        <p:spPr/>
        <p:txBody>
          <a:bodyPr/>
          <a:lstStyle/>
          <a:p>
            <a:fld id="{B28CF64E-10DA-41A3-9100-AF38B3646F7B}" type="slidenum">
              <a:rPr lang="en-US" smtClean="0"/>
              <a:t>‹#›</a:t>
            </a:fld>
            <a:endParaRPr lang="en-US"/>
          </a:p>
        </p:txBody>
      </p:sp>
    </p:spTree>
    <p:extLst>
      <p:ext uri="{BB962C8B-B14F-4D97-AF65-F5344CB8AC3E}">
        <p14:creationId xmlns:p14="http://schemas.microsoft.com/office/powerpoint/2010/main" val="2705609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02FE-3CEF-9F05-A585-55A92690FC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EFF58-547A-856B-6B0E-25819D88E5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C0222-02DD-F08D-86FD-DE738AB5047A}"/>
              </a:ext>
            </a:extLst>
          </p:cNvPr>
          <p:cNvSpPr>
            <a:spLocks noGrp="1"/>
          </p:cNvSpPr>
          <p:nvPr>
            <p:ph type="dt" sz="half" idx="10"/>
          </p:nvPr>
        </p:nvSpPr>
        <p:spPr/>
        <p:txBody>
          <a:bodyPr/>
          <a:lstStyle/>
          <a:p>
            <a:fld id="{EEC52259-1AE1-4F48-ACDC-1056690AC724}" type="datetimeFigureOut">
              <a:rPr lang="en-US" smtClean="0"/>
              <a:t>10/6/2025</a:t>
            </a:fld>
            <a:endParaRPr lang="en-US"/>
          </a:p>
        </p:txBody>
      </p:sp>
      <p:sp>
        <p:nvSpPr>
          <p:cNvPr id="5" name="Footer Placeholder 4">
            <a:extLst>
              <a:ext uri="{FF2B5EF4-FFF2-40B4-BE49-F238E27FC236}">
                <a16:creationId xmlns:a16="http://schemas.microsoft.com/office/drawing/2014/main" id="{C81E2C50-5247-F704-1346-684BC1760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C2979-8B93-07D8-F8F4-D5239010738D}"/>
              </a:ext>
            </a:extLst>
          </p:cNvPr>
          <p:cNvSpPr>
            <a:spLocks noGrp="1"/>
          </p:cNvSpPr>
          <p:nvPr>
            <p:ph type="sldNum" sz="quarter" idx="12"/>
          </p:nvPr>
        </p:nvSpPr>
        <p:spPr/>
        <p:txBody>
          <a:bodyPr/>
          <a:lstStyle/>
          <a:p>
            <a:fld id="{B28CF64E-10DA-41A3-9100-AF38B3646F7B}" type="slidenum">
              <a:rPr lang="en-US" smtClean="0"/>
              <a:t>‹#›</a:t>
            </a:fld>
            <a:endParaRPr lang="en-US"/>
          </a:p>
        </p:txBody>
      </p:sp>
    </p:spTree>
    <p:extLst>
      <p:ext uri="{BB962C8B-B14F-4D97-AF65-F5344CB8AC3E}">
        <p14:creationId xmlns:p14="http://schemas.microsoft.com/office/powerpoint/2010/main" val="954874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FA4E-6840-9BC2-67DA-1E5CDA6D7E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E0A307-ED87-C5C9-D7A4-A6D04E7B8A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1F474D-A8CF-4918-CBDC-20A66D6FE3BA}"/>
              </a:ext>
            </a:extLst>
          </p:cNvPr>
          <p:cNvSpPr>
            <a:spLocks noGrp="1"/>
          </p:cNvSpPr>
          <p:nvPr>
            <p:ph type="dt" sz="half" idx="10"/>
          </p:nvPr>
        </p:nvSpPr>
        <p:spPr/>
        <p:txBody>
          <a:bodyPr/>
          <a:lstStyle/>
          <a:p>
            <a:fld id="{EEC52259-1AE1-4F48-ACDC-1056690AC724}" type="datetimeFigureOut">
              <a:rPr lang="en-US" smtClean="0"/>
              <a:t>10/6/2025</a:t>
            </a:fld>
            <a:endParaRPr lang="en-US"/>
          </a:p>
        </p:txBody>
      </p:sp>
      <p:sp>
        <p:nvSpPr>
          <p:cNvPr id="5" name="Footer Placeholder 4">
            <a:extLst>
              <a:ext uri="{FF2B5EF4-FFF2-40B4-BE49-F238E27FC236}">
                <a16:creationId xmlns:a16="http://schemas.microsoft.com/office/drawing/2014/main" id="{9BA86DA5-6DF0-4803-1A6E-F71FF8DB0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D937E-0E5D-B2A1-0CF9-5088805757FD}"/>
              </a:ext>
            </a:extLst>
          </p:cNvPr>
          <p:cNvSpPr>
            <a:spLocks noGrp="1"/>
          </p:cNvSpPr>
          <p:nvPr>
            <p:ph type="sldNum" sz="quarter" idx="12"/>
          </p:nvPr>
        </p:nvSpPr>
        <p:spPr/>
        <p:txBody>
          <a:bodyPr/>
          <a:lstStyle/>
          <a:p>
            <a:fld id="{B28CF64E-10DA-41A3-9100-AF38B3646F7B}" type="slidenum">
              <a:rPr lang="en-US" smtClean="0"/>
              <a:t>‹#›</a:t>
            </a:fld>
            <a:endParaRPr lang="en-US"/>
          </a:p>
        </p:txBody>
      </p:sp>
    </p:spTree>
    <p:extLst>
      <p:ext uri="{BB962C8B-B14F-4D97-AF65-F5344CB8AC3E}">
        <p14:creationId xmlns:p14="http://schemas.microsoft.com/office/powerpoint/2010/main" val="4277373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8BDB-23D8-47E4-EE25-47B4424212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8DA9A3-0953-3494-0C2B-4E8B23783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418ED8-A2D8-1FA9-6E1B-7D6B9730C6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013372-72DC-B4F2-DAB1-39FA2CE4D87A}"/>
              </a:ext>
            </a:extLst>
          </p:cNvPr>
          <p:cNvSpPr>
            <a:spLocks noGrp="1"/>
          </p:cNvSpPr>
          <p:nvPr>
            <p:ph type="dt" sz="half" idx="10"/>
          </p:nvPr>
        </p:nvSpPr>
        <p:spPr/>
        <p:txBody>
          <a:bodyPr/>
          <a:lstStyle/>
          <a:p>
            <a:fld id="{EEC52259-1AE1-4F48-ACDC-1056690AC724}" type="datetimeFigureOut">
              <a:rPr lang="en-US" smtClean="0"/>
              <a:t>10/6/2025</a:t>
            </a:fld>
            <a:endParaRPr lang="en-US"/>
          </a:p>
        </p:txBody>
      </p:sp>
      <p:sp>
        <p:nvSpPr>
          <p:cNvPr id="6" name="Footer Placeholder 5">
            <a:extLst>
              <a:ext uri="{FF2B5EF4-FFF2-40B4-BE49-F238E27FC236}">
                <a16:creationId xmlns:a16="http://schemas.microsoft.com/office/drawing/2014/main" id="{7D86D780-7AF3-945F-259E-8EF73D7AF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9B31D-0981-6564-E6AF-E8E5E472C306}"/>
              </a:ext>
            </a:extLst>
          </p:cNvPr>
          <p:cNvSpPr>
            <a:spLocks noGrp="1"/>
          </p:cNvSpPr>
          <p:nvPr>
            <p:ph type="sldNum" sz="quarter" idx="12"/>
          </p:nvPr>
        </p:nvSpPr>
        <p:spPr/>
        <p:txBody>
          <a:bodyPr/>
          <a:lstStyle/>
          <a:p>
            <a:fld id="{B28CF64E-10DA-41A3-9100-AF38B3646F7B}" type="slidenum">
              <a:rPr lang="en-US" smtClean="0"/>
              <a:t>‹#›</a:t>
            </a:fld>
            <a:endParaRPr lang="en-US"/>
          </a:p>
        </p:txBody>
      </p:sp>
    </p:spTree>
    <p:extLst>
      <p:ext uri="{BB962C8B-B14F-4D97-AF65-F5344CB8AC3E}">
        <p14:creationId xmlns:p14="http://schemas.microsoft.com/office/powerpoint/2010/main" val="4253767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26C0-F7F6-DC91-C7AE-526DD54C8A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231B5B-A878-DA2C-7105-A5DF3F083D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01A67C-4C48-2A6D-A601-93B90E603D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F381AA-E7AD-23D5-E7A0-BFFE53D42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3D9284-4C8E-D63E-0489-083D3C1DDA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300184-37C0-511E-A850-E0F3CEB5F9B5}"/>
              </a:ext>
            </a:extLst>
          </p:cNvPr>
          <p:cNvSpPr>
            <a:spLocks noGrp="1"/>
          </p:cNvSpPr>
          <p:nvPr>
            <p:ph type="dt" sz="half" idx="10"/>
          </p:nvPr>
        </p:nvSpPr>
        <p:spPr/>
        <p:txBody>
          <a:bodyPr/>
          <a:lstStyle/>
          <a:p>
            <a:fld id="{EEC52259-1AE1-4F48-ACDC-1056690AC724}" type="datetimeFigureOut">
              <a:rPr lang="en-US" smtClean="0"/>
              <a:t>10/6/2025</a:t>
            </a:fld>
            <a:endParaRPr lang="en-US"/>
          </a:p>
        </p:txBody>
      </p:sp>
      <p:sp>
        <p:nvSpPr>
          <p:cNvPr id="8" name="Footer Placeholder 7">
            <a:extLst>
              <a:ext uri="{FF2B5EF4-FFF2-40B4-BE49-F238E27FC236}">
                <a16:creationId xmlns:a16="http://schemas.microsoft.com/office/drawing/2014/main" id="{C551943B-E822-9B4F-0D97-0053FB1FBC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03ADB4-A675-505C-B7B8-655616A5DBF3}"/>
              </a:ext>
            </a:extLst>
          </p:cNvPr>
          <p:cNvSpPr>
            <a:spLocks noGrp="1"/>
          </p:cNvSpPr>
          <p:nvPr>
            <p:ph type="sldNum" sz="quarter" idx="12"/>
          </p:nvPr>
        </p:nvSpPr>
        <p:spPr/>
        <p:txBody>
          <a:bodyPr/>
          <a:lstStyle/>
          <a:p>
            <a:fld id="{B28CF64E-10DA-41A3-9100-AF38B3646F7B}" type="slidenum">
              <a:rPr lang="en-US" smtClean="0"/>
              <a:t>‹#›</a:t>
            </a:fld>
            <a:endParaRPr lang="en-US"/>
          </a:p>
        </p:txBody>
      </p:sp>
    </p:spTree>
    <p:extLst>
      <p:ext uri="{BB962C8B-B14F-4D97-AF65-F5344CB8AC3E}">
        <p14:creationId xmlns:p14="http://schemas.microsoft.com/office/powerpoint/2010/main" val="473939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AFA0-1DCB-1254-6760-F612150788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36E3C2-F043-6DE3-FA9C-83F146759E44}"/>
              </a:ext>
            </a:extLst>
          </p:cNvPr>
          <p:cNvSpPr>
            <a:spLocks noGrp="1"/>
          </p:cNvSpPr>
          <p:nvPr>
            <p:ph type="dt" sz="half" idx="10"/>
          </p:nvPr>
        </p:nvSpPr>
        <p:spPr/>
        <p:txBody>
          <a:bodyPr/>
          <a:lstStyle/>
          <a:p>
            <a:fld id="{EEC52259-1AE1-4F48-ACDC-1056690AC724}" type="datetimeFigureOut">
              <a:rPr lang="en-US" smtClean="0"/>
              <a:t>10/6/2025</a:t>
            </a:fld>
            <a:endParaRPr lang="en-US"/>
          </a:p>
        </p:txBody>
      </p:sp>
      <p:sp>
        <p:nvSpPr>
          <p:cNvPr id="4" name="Footer Placeholder 3">
            <a:extLst>
              <a:ext uri="{FF2B5EF4-FFF2-40B4-BE49-F238E27FC236}">
                <a16:creationId xmlns:a16="http://schemas.microsoft.com/office/drawing/2014/main" id="{299244EC-64CC-4C0C-5A15-A61CE3B421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616398-599E-0336-5717-38B4577F2777}"/>
              </a:ext>
            </a:extLst>
          </p:cNvPr>
          <p:cNvSpPr>
            <a:spLocks noGrp="1"/>
          </p:cNvSpPr>
          <p:nvPr>
            <p:ph type="sldNum" sz="quarter" idx="12"/>
          </p:nvPr>
        </p:nvSpPr>
        <p:spPr/>
        <p:txBody>
          <a:bodyPr/>
          <a:lstStyle/>
          <a:p>
            <a:fld id="{B28CF64E-10DA-41A3-9100-AF38B3646F7B}" type="slidenum">
              <a:rPr lang="en-US" smtClean="0"/>
              <a:t>‹#›</a:t>
            </a:fld>
            <a:endParaRPr lang="en-US"/>
          </a:p>
        </p:txBody>
      </p:sp>
    </p:spTree>
    <p:extLst>
      <p:ext uri="{BB962C8B-B14F-4D97-AF65-F5344CB8AC3E}">
        <p14:creationId xmlns:p14="http://schemas.microsoft.com/office/powerpoint/2010/main" val="381263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1FD5-FA55-96BB-971E-7EACC1A65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FAB7C-183A-4301-C135-766A3192A281}"/>
              </a:ext>
            </a:extLst>
          </p:cNvPr>
          <p:cNvSpPr>
            <a:spLocks noGrp="1"/>
          </p:cNvSpPr>
          <p:nvPr>
            <p:ph sz="half" idx="1"/>
          </p:nvPr>
        </p:nvSpPr>
        <p:spPr>
          <a:xfrm>
            <a:off x="1748118" y="1825625"/>
            <a:ext cx="4716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8BFD20-1D5E-9916-1258-6205FEF27BC3}"/>
              </a:ext>
            </a:extLst>
          </p:cNvPr>
          <p:cNvSpPr>
            <a:spLocks noGrp="1"/>
          </p:cNvSpPr>
          <p:nvPr>
            <p:ph sz="half" idx="2"/>
          </p:nvPr>
        </p:nvSpPr>
        <p:spPr>
          <a:xfrm>
            <a:off x="6556248" y="1825625"/>
            <a:ext cx="47975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F50EA7-D788-E6F2-5F4E-EFF85B7B76C8}"/>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6" name="Footer Placeholder 5">
            <a:extLst>
              <a:ext uri="{FF2B5EF4-FFF2-40B4-BE49-F238E27FC236}">
                <a16:creationId xmlns:a16="http://schemas.microsoft.com/office/drawing/2014/main" id="{27B6118F-701C-43E9-6F16-DE580419685F}"/>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DCBDCD5-C363-D5E3-CC2E-987E9B3E0102}"/>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24801419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AE08FB-CB24-6F3A-ABCB-3EBF16DA0322}"/>
              </a:ext>
            </a:extLst>
          </p:cNvPr>
          <p:cNvSpPr>
            <a:spLocks noGrp="1"/>
          </p:cNvSpPr>
          <p:nvPr>
            <p:ph type="dt" sz="half" idx="10"/>
          </p:nvPr>
        </p:nvSpPr>
        <p:spPr/>
        <p:txBody>
          <a:bodyPr/>
          <a:lstStyle/>
          <a:p>
            <a:fld id="{EEC52259-1AE1-4F48-ACDC-1056690AC724}" type="datetimeFigureOut">
              <a:rPr lang="en-US" smtClean="0"/>
              <a:t>10/6/2025</a:t>
            </a:fld>
            <a:endParaRPr lang="en-US"/>
          </a:p>
        </p:txBody>
      </p:sp>
      <p:sp>
        <p:nvSpPr>
          <p:cNvPr id="3" name="Footer Placeholder 2">
            <a:extLst>
              <a:ext uri="{FF2B5EF4-FFF2-40B4-BE49-F238E27FC236}">
                <a16:creationId xmlns:a16="http://schemas.microsoft.com/office/drawing/2014/main" id="{DCD5C6E4-B78A-5A4A-CAB2-935298D646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A8D40D-E0F3-BF4E-D46A-4417F0F49FF9}"/>
              </a:ext>
            </a:extLst>
          </p:cNvPr>
          <p:cNvSpPr>
            <a:spLocks noGrp="1"/>
          </p:cNvSpPr>
          <p:nvPr>
            <p:ph type="sldNum" sz="quarter" idx="12"/>
          </p:nvPr>
        </p:nvSpPr>
        <p:spPr/>
        <p:txBody>
          <a:bodyPr/>
          <a:lstStyle/>
          <a:p>
            <a:fld id="{B28CF64E-10DA-41A3-9100-AF38B3646F7B}" type="slidenum">
              <a:rPr lang="en-US" smtClean="0"/>
              <a:t>‹#›</a:t>
            </a:fld>
            <a:endParaRPr lang="en-US"/>
          </a:p>
        </p:txBody>
      </p:sp>
    </p:spTree>
    <p:extLst>
      <p:ext uri="{BB962C8B-B14F-4D97-AF65-F5344CB8AC3E}">
        <p14:creationId xmlns:p14="http://schemas.microsoft.com/office/powerpoint/2010/main" val="2702039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3CBF-4847-C5F2-C910-2EF26E2D7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AD7A4A-58CD-C126-A0F6-388D84B29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ED093D-0D9B-92A9-B993-E855C10F0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BBA27-3935-31FA-B79E-2D9D5AE89094}"/>
              </a:ext>
            </a:extLst>
          </p:cNvPr>
          <p:cNvSpPr>
            <a:spLocks noGrp="1"/>
          </p:cNvSpPr>
          <p:nvPr>
            <p:ph type="dt" sz="half" idx="10"/>
          </p:nvPr>
        </p:nvSpPr>
        <p:spPr/>
        <p:txBody>
          <a:bodyPr/>
          <a:lstStyle/>
          <a:p>
            <a:fld id="{EEC52259-1AE1-4F48-ACDC-1056690AC724}" type="datetimeFigureOut">
              <a:rPr lang="en-US" smtClean="0"/>
              <a:t>10/6/2025</a:t>
            </a:fld>
            <a:endParaRPr lang="en-US"/>
          </a:p>
        </p:txBody>
      </p:sp>
      <p:sp>
        <p:nvSpPr>
          <p:cNvPr id="6" name="Footer Placeholder 5">
            <a:extLst>
              <a:ext uri="{FF2B5EF4-FFF2-40B4-BE49-F238E27FC236}">
                <a16:creationId xmlns:a16="http://schemas.microsoft.com/office/drawing/2014/main" id="{0390E6E8-7188-D7B6-1509-946B91CAE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11E0F-32FF-9DEA-8175-F284F6DFC3DC}"/>
              </a:ext>
            </a:extLst>
          </p:cNvPr>
          <p:cNvSpPr>
            <a:spLocks noGrp="1"/>
          </p:cNvSpPr>
          <p:nvPr>
            <p:ph type="sldNum" sz="quarter" idx="12"/>
          </p:nvPr>
        </p:nvSpPr>
        <p:spPr/>
        <p:txBody>
          <a:bodyPr/>
          <a:lstStyle/>
          <a:p>
            <a:fld id="{B28CF64E-10DA-41A3-9100-AF38B3646F7B}" type="slidenum">
              <a:rPr lang="en-US" smtClean="0"/>
              <a:t>‹#›</a:t>
            </a:fld>
            <a:endParaRPr lang="en-US"/>
          </a:p>
        </p:txBody>
      </p:sp>
    </p:spTree>
    <p:extLst>
      <p:ext uri="{BB962C8B-B14F-4D97-AF65-F5344CB8AC3E}">
        <p14:creationId xmlns:p14="http://schemas.microsoft.com/office/powerpoint/2010/main" val="75252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5B57-D93A-28CD-757C-A726B55CA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486355-6033-305A-5F15-8DB04A266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E0FD81-FC72-C035-0D1D-935365008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15E2D-90A7-9688-B969-FF7553B859A7}"/>
              </a:ext>
            </a:extLst>
          </p:cNvPr>
          <p:cNvSpPr>
            <a:spLocks noGrp="1"/>
          </p:cNvSpPr>
          <p:nvPr>
            <p:ph type="dt" sz="half" idx="10"/>
          </p:nvPr>
        </p:nvSpPr>
        <p:spPr/>
        <p:txBody>
          <a:bodyPr/>
          <a:lstStyle/>
          <a:p>
            <a:fld id="{EEC52259-1AE1-4F48-ACDC-1056690AC724}" type="datetimeFigureOut">
              <a:rPr lang="en-US" smtClean="0"/>
              <a:t>10/6/2025</a:t>
            </a:fld>
            <a:endParaRPr lang="en-US"/>
          </a:p>
        </p:txBody>
      </p:sp>
      <p:sp>
        <p:nvSpPr>
          <p:cNvPr id="6" name="Footer Placeholder 5">
            <a:extLst>
              <a:ext uri="{FF2B5EF4-FFF2-40B4-BE49-F238E27FC236}">
                <a16:creationId xmlns:a16="http://schemas.microsoft.com/office/drawing/2014/main" id="{899DD2AC-C959-49B5-5D96-7396E3F53A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0EC0A4-EE80-01E4-A450-54EF2EF4A4E7}"/>
              </a:ext>
            </a:extLst>
          </p:cNvPr>
          <p:cNvSpPr>
            <a:spLocks noGrp="1"/>
          </p:cNvSpPr>
          <p:nvPr>
            <p:ph type="sldNum" sz="quarter" idx="12"/>
          </p:nvPr>
        </p:nvSpPr>
        <p:spPr/>
        <p:txBody>
          <a:bodyPr/>
          <a:lstStyle/>
          <a:p>
            <a:fld id="{B28CF64E-10DA-41A3-9100-AF38B3646F7B}" type="slidenum">
              <a:rPr lang="en-US" smtClean="0"/>
              <a:t>‹#›</a:t>
            </a:fld>
            <a:endParaRPr lang="en-US"/>
          </a:p>
        </p:txBody>
      </p:sp>
    </p:spTree>
    <p:extLst>
      <p:ext uri="{BB962C8B-B14F-4D97-AF65-F5344CB8AC3E}">
        <p14:creationId xmlns:p14="http://schemas.microsoft.com/office/powerpoint/2010/main" val="2532061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6162-A962-6758-8FA4-173C88F0FB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40E9C0-9C1E-A867-2E7B-EFDCE7C063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97B7C-2EB9-7AC1-FAD2-F6D9E2A2D1D6}"/>
              </a:ext>
            </a:extLst>
          </p:cNvPr>
          <p:cNvSpPr>
            <a:spLocks noGrp="1"/>
          </p:cNvSpPr>
          <p:nvPr>
            <p:ph type="dt" sz="half" idx="10"/>
          </p:nvPr>
        </p:nvSpPr>
        <p:spPr/>
        <p:txBody>
          <a:bodyPr/>
          <a:lstStyle/>
          <a:p>
            <a:fld id="{EEC52259-1AE1-4F48-ACDC-1056690AC724}" type="datetimeFigureOut">
              <a:rPr lang="en-US" smtClean="0"/>
              <a:t>10/6/2025</a:t>
            </a:fld>
            <a:endParaRPr lang="en-US"/>
          </a:p>
        </p:txBody>
      </p:sp>
      <p:sp>
        <p:nvSpPr>
          <p:cNvPr id="5" name="Footer Placeholder 4">
            <a:extLst>
              <a:ext uri="{FF2B5EF4-FFF2-40B4-BE49-F238E27FC236}">
                <a16:creationId xmlns:a16="http://schemas.microsoft.com/office/drawing/2014/main" id="{9B4FDB8D-90B9-CBD8-622C-319497544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9AE00-D564-D065-FB70-824BA6569FA2}"/>
              </a:ext>
            </a:extLst>
          </p:cNvPr>
          <p:cNvSpPr>
            <a:spLocks noGrp="1"/>
          </p:cNvSpPr>
          <p:nvPr>
            <p:ph type="sldNum" sz="quarter" idx="12"/>
          </p:nvPr>
        </p:nvSpPr>
        <p:spPr/>
        <p:txBody>
          <a:bodyPr/>
          <a:lstStyle/>
          <a:p>
            <a:fld id="{B28CF64E-10DA-41A3-9100-AF38B3646F7B}" type="slidenum">
              <a:rPr lang="en-US" smtClean="0"/>
              <a:t>‹#›</a:t>
            </a:fld>
            <a:endParaRPr lang="en-US"/>
          </a:p>
        </p:txBody>
      </p:sp>
    </p:spTree>
    <p:extLst>
      <p:ext uri="{BB962C8B-B14F-4D97-AF65-F5344CB8AC3E}">
        <p14:creationId xmlns:p14="http://schemas.microsoft.com/office/powerpoint/2010/main" val="4019631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6C7AC9-FBE4-5325-D425-9A5B67930A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2EA140-4BD9-8E18-FB82-6F26D8C006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E9576-23D5-8944-4719-42BE1A96E1F2}"/>
              </a:ext>
            </a:extLst>
          </p:cNvPr>
          <p:cNvSpPr>
            <a:spLocks noGrp="1"/>
          </p:cNvSpPr>
          <p:nvPr>
            <p:ph type="dt" sz="half" idx="10"/>
          </p:nvPr>
        </p:nvSpPr>
        <p:spPr/>
        <p:txBody>
          <a:bodyPr/>
          <a:lstStyle/>
          <a:p>
            <a:fld id="{EEC52259-1AE1-4F48-ACDC-1056690AC724}" type="datetimeFigureOut">
              <a:rPr lang="en-US" smtClean="0"/>
              <a:t>10/6/2025</a:t>
            </a:fld>
            <a:endParaRPr lang="en-US"/>
          </a:p>
        </p:txBody>
      </p:sp>
      <p:sp>
        <p:nvSpPr>
          <p:cNvPr id="5" name="Footer Placeholder 4">
            <a:extLst>
              <a:ext uri="{FF2B5EF4-FFF2-40B4-BE49-F238E27FC236}">
                <a16:creationId xmlns:a16="http://schemas.microsoft.com/office/drawing/2014/main" id="{20560DE4-BCE5-F2E6-4E7A-CFDDB29BD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46F1D-0D5D-9A83-7A3B-4AE8711D0A34}"/>
              </a:ext>
            </a:extLst>
          </p:cNvPr>
          <p:cNvSpPr>
            <a:spLocks noGrp="1"/>
          </p:cNvSpPr>
          <p:nvPr>
            <p:ph type="sldNum" sz="quarter" idx="12"/>
          </p:nvPr>
        </p:nvSpPr>
        <p:spPr/>
        <p:txBody>
          <a:bodyPr/>
          <a:lstStyle/>
          <a:p>
            <a:fld id="{B28CF64E-10DA-41A3-9100-AF38B3646F7B}" type="slidenum">
              <a:rPr lang="en-US" smtClean="0"/>
              <a:t>‹#›</a:t>
            </a:fld>
            <a:endParaRPr lang="en-US"/>
          </a:p>
        </p:txBody>
      </p:sp>
    </p:spTree>
    <p:extLst>
      <p:ext uri="{BB962C8B-B14F-4D97-AF65-F5344CB8AC3E}">
        <p14:creationId xmlns:p14="http://schemas.microsoft.com/office/powerpoint/2010/main" val="204109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B63F8-5C14-2FDF-3640-1B18AC60EE0E}"/>
              </a:ext>
            </a:extLst>
          </p:cNvPr>
          <p:cNvSpPr>
            <a:spLocks noGrp="1"/>
          </p:cNvSpPr>
          <p:nvPr>
            <p:ph type="title"/>
          </p:nvPr>
        </p:nvSpPr>
        <p:spPr>
          <a:xfrm>
            <a:off x="1748118" y="546847"/>
            <a:ext cx="9607270" cy="1143841"/>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F52020-6AF7-2E40-C5D2-285FFED411FB}"/>
              </a:ext>
            </a:extLst>
          </p:cNvPr>
          <p:cNvSpPr>
            <a:spLocks noGrp="1"/>
          </p:cNvSpPr>
          <p:nvPr>
            <p:ph type="body" idx="1" hasCustomPrompt="1"/>
          </p:nvPr>
        </p:nvSpPr>
        <p:spPr>
          <a:xfrm>
            <a:off x="1748118" y="1681163"/>
            <a:ext cx="4680114"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4" name="Content Placeholder 3">
            <a:extLst>
              <a:ext uri="{FF2B5EF4-FFF2-40B4-BE49-F238E27FC236}">
                <a16:creationId xmlns:a16="http://schemas.microsoft.com/office/drawing/2014/main" id="{9B9F85DE-4493-E93A-4B3E-C42DB5597879}"/>
              </a:ext>
            </a:extLst>
          </p:cNvPr>
          <p:cNvSpPr>
            <a:spLocks noGrp="1"/>
          </p:cNvSpPr>
          <p:nvPr>
            <p:ph sz="half" idx="2"/>
          </p:nvPr>
        </p:nvSpPr>
        <p:spPr>
          <a:xfrm>
            <a:off x="1748118" y="2505075"/>
            <a:ext cx="4680114"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C5E74-1608-DACB-9C0B-F6B273C64844}"/>
              </a:ext>
            </a:extLst>
          </p:cNvPr>
          <p:cNvSpPr>
            <a:spLocks noGrp="1"/>
          </p:cNvSpPr>
          <p:nvPr>
            <p:ph type="body" sz="quarter" idx="3" hasCustomPrompt="1"/>
          </p:nvPr>
        </p:nvSpPr>
        <p:spPr>
          <a:xfrm>
            <a:off x="6547104" y="1681163"/>
            <a:ext cx="4808284"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6" name="Content Placeholder 5">
            <a:extLst>
              <a:ext uri="{FF2B5EF4-FFF2-40B4-BE49-F238E27FC236}">
                <a16:creationId xmlns:a16="http://schemas.microsoft.com/office/drawing/2014/main" id="{CEA4EDB1-D3D3-9179-1F49-5FEE093F1AA1}"/>
              </a:ext>
            </a:extLst>
          </p:cNvPr>
          <p:cNvSpPr>
            <a:spLocks noGrp="1"/>
          </p:cNvSpPr>
          <p:nvPr>
            <p:ph sz="quarter" idx="4"/>
          </p:nvPr>
        </p:nvSpPr>
        <p:spPr>
          <a:xfrm>
            <a:off x="6547104" y="2505075"/>
            <a:ext cx="4808284"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1A24B0-53A3-57E4-5C28-0304A96AA74B}"/>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8" name="Footer Placeholder 7">
            <a:extLst>
              <a:ext uri="{FF2B5EF4-FFF2-40B4-BE49-F238E27FC236}">
                <a16:creationId xmlns:a16="http://schemas.microsoft.com/office/drawing/2014/main" id="{689483D1-8524-438E-6CE7-ACC03508736E}"/>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F954FC8-5C9F-A1BB-7EB7-4476D76C2362}"/>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188338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6E2D-5B2D-9296-8FD1-2D138DC64420}"/>
              </a:ext>
            </a:extLst>
          </p:cNvPr>
          <p:cNvSpPr>
            <a:spLocks noGrp="1"/>
          </p:cNvSpPr>
          <p:nvPr>
            <p:ph type="title"/>
          </p:nvPr>
        </p:nvSpPr>
        <p:spPr>
          <a:xfrm>
            <a:off x="1748118" y="537882"/>
            <a:ext cx="9605682" cy="1152806"/>
          </a:xfrm>
        </p:spPr>
        <p:txBody>
          <a:bodyPr/>
          <a:lstStyle/>
          <a:p>
            <a:r>
              <a:rPr lang="en-US"/>
              <a:t>Click to edit Master title style</a:t>
            </a:r>
          </a:p>
        </p:txBody>
      </p:sp>
      <p:sp>
        <p:nvSpPr>
          <p:cNvPr id="3" name="Date Placeholder 2">
            <a:extLst>
              <a:ext uri="{FF2B5EF4-FFF2-40B4-BE49-F238E27FC236}">
                <a16:creationId xmlns:a16="http://schemas.microsoft.com/office/drawing/2014/main" id="{29D964AC-094A-45CA-8A94-EBC635DCFDF2}"/>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4" name="Footer Placeholder 3">
            <a:extLst>
              <a:ext uri="{FF2B5EF4-FFF2-40B4-BE49-F238E27FC236}">
                <a16:creationId xmlns:a16="http://schemas.microsoft.com/office/drawing/2014/main" id="{9EB63194-A47C-F97C-1B41-842036227F33}"/>
              </a:ext>
            </a:extLst>
          </p:cNvPr>
          <p:cNvSpPr>
            <a:spLocks noGrp="1"/>
          </p:cNvSpPr>
          <p:nvPr>
            <p:ph type="ftr" sz="quarter" idx="11"/>
          </p:nvPr>
        </p:nvSpPr>
        <p:spPr>
          <a:xfrm>
            <a:off x="1748118" y="6341769"/>
            <a:ext cx="3204882" cy="365125"/>
          </a:xfrm>
          <a:prstGeom prst="rect">
            <a:avLst/>
          </a:prstGeom>
        </p:spPr>
        <p:txBody>
          <a:bodyPr/>
          <a:lstStyle>
            <a:lvl1pPr algn="l">
              <a:defRPr/>
            </a:lvl1pPr>
          </a:lstStyle>
          <a:p>
            <a:endParaRPr lang="en-US"/>
          </a:p>
        </p:txBody>
      </p:sp>
      <p:sp>
        <p:nvSpPr>
          <p:cNvPr id="5" name="Slide Number Placeholder 4">
            <a:extLst>
              <a:ext uri="{FF2B5EF4-FFF2-40B4-BE49-F238E27FC236}">
                <a16:creationId xmlns:a16="http://schemas.microsoft.com/office/drawing/2014/main" id="{89CD5F06-E01F-000D-B669-56CC04C0DAC1}"/>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349866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49D3F2-C60C-9F7D-137F-FA3EC160B5E6}"/>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3" name="Footer Placeholder 2">
            <a:extLst>
              <a:ext uri="{FF2B5EF4-FFF2-40B4-BE49-F238E27FC236}">
                <a16:creationId xmlns:a16="http://schemas.microsoft.com/office/drawing/2014/main" id="{0F729233-7B9A-8149-5D3D-F27185F0F16D}"/>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E854769-E126-D9E5-9CD2-B78F07FD64C3}"/>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340238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C00B-6E4D-E817-6FB1-0B28D6B9ECC1}"/>
              </a:ext>
            </a:extLst>
          </p:cNvPr>
          <p:cNvSpPr>
            <a:spLocks noGrp="1"/>
          </p:cNvSpPr>
          <p:nvPr>
            <p:ph type="title" hasCustomPrompt="1"/>
          </p:nvPr>
        </p:nvSpPr>
        <p:spPr>
          <a:xfrm>
            <a:off x="1748118" y="457200"/>
            <a:ext cx="3947451" cy="1600200"/>
          </a:xfrm>
        </p:spPr>
        <p:txBody>
          <a:bodyPr anchor="b">
            <a:noAutofit/>
          </a:bodyPr>
          <a:lstStyle>
            <a:lvl1pPr>
              <a:defRPr sz="4400"/>
            </a:lvl1pPr>
          </a:lstStyle>
          <a:p>
            <a:r>
              <a:rPr lang="en-US"/>
              <a:t>Click to edit title style</a:t>
            </a:r>
          </a:p>
        </p:txBody>
      </p:sp>
      <p:sp>
        <p:nvSpPr>
          <p:cNvPr id="3" name="Content Placeholder 2">
            <a:extLst>
              <a:ext uri="{FF2B5EF4-FFF2-40B4-BE49-F238E27FC236}">
                <a16:creationId xmlns:a16="http://schemas.microsoft.com/office/drawing/2014/main" id="{2E630921-0DB8-B54D-80EC-970915ABB8AB}"/>
              </a:ext>
            </a:extLst>
          </p:cNvPr>
          <p:cNvSpPr>
            <a:spLocks noGrp="1"/>
          </p:cNvSpPr>
          <p:nvPr>
            <p:ph idx="1"/>
          </p:nvPr>
        </p:nvSpPr>
        <p:spPr>
          <a:xfrm>
            <a:off x="5843016" y="844951"/>
            <a:ext cx="5512372" cy="50160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825F7F-5BCC-DF9B-BA22-AABC9D6F8E66}"/>
              </a:ext>
            </a:extLst>
          </p:cNvPr>
          <p:cNvSpPr>
            <a:spLocks noGrp="1"/>
          </p:cNvSpPr>
          <p:nvPr>
            <p:ph type="body" sz="half" idx="2"/>
          </p:nvPr>
        </p:nvSpPr>
        <p:spPr>
          <a:xfrm>
            <a:off x="1748118" y="2057400"/>
            <a:ext cx="3947451"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5F755-782B-C077-D104-32D39676E9F1}"/>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6" name="Footer Placeholder 5">
            <a:extLst>
              <a:ext uri="{FF2B5EF4-FFF2-40B4-BE49-F238E27FC236}">
                <a16:creationId xmlns:a16="http://schemas.microsoft.com/office/drawing/2014/main" id="{73EFD867-78BD-4A83-D49E-15DCE8353FCA}"/>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8CE4A8-BFAC-3A03-0874-7A36E885C677}"/>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228462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55F-C4BC-A55D-A63C-360471F6606D}"/>
              </a:ext>
            </a:extLst>
          </p:cNvPr>
          <p:cNvSpPr>
            <a:spLocks noGrp="1"/>
          </p:cNvSpPr>
          <p:nvPr>
            <p:ph type="title" hasCustomPrompt="1"/>
          </p:nvPr>
        </p:nvSpPr>
        <p:spPr>
          <a:xfrm>
            <a:off x="1748118" y="457200"/>
            <a:ext cx="3956595" cy="1600200"/>
          </a:xfrm>
        </p:spPr>
        <p:txBody>
          <a:bodyPr anchor="b">
            <a:noAutofit/>
          </a:bodyPr>
          <a:lstStyle>
            <a:lvl1pPr>
              <a:defRPr sz="4400"/>
            </a:lvl1pPr>
          </a:lstStyle>
          <a:p>
            <a:r>
              <a:rPr lang="en-US"/>
              <a:t>Click to edit title style</a:t>
            </a:r>
          </a:p>
        </p:txBody>
      </p:sp>
      <p:sp>
        <p:nvSpPr>
          <p:cNvPr id="3" name="Picture Placeholder 2">
            <a:extLst>
              <a:ext uri="{FF2B5EF4-FFF2-40B4-BE49-F238E27FC236}">
                <a16:creationId xmlns:a16="http://schemas.microsoft.com/office/drawing/2014/main" id="{01FDBDCF-B6BD-A011-9001-13AC58F6288F}"/>
              </a:ext>
            </a:extLst>
          </p:cNvPr>
          <p:cNvSpPr>
            <a:spLocks noGrp="1"/>
          </p:cNvSpPr>
          <p:nvPr>
            <p:ph type="pic" idx="1"/>
          </p:nvPr>
        </p:nvSpPr>
        <p:spPr>
          <a:xfrm>
            <a:off x="5843016" y="868101"/>
            <a:ext cx="5512372" cy="49929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8B17B3-BB8A-B20B-6DBF-5A4EA86A508B}"/>
              </a:ext>
            </a:extLst>
          </p:cNvPr>
          <p:cNvSpPr>
            <a:spLocks noGrp="1"/>
          </p:cNvSpPr>
          <p:nvPr>
            <p:ph type="body" sz="half" idx="2"/>
          </p:nvPr>
        </p:nvSpPr>
        <p:spPr>
          <a:xfrm>
            <a:off x="1748118" y="2057400"/>
            <a:ext cx="3956595"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9C5C7-8158-8CBA-0698-87A47DFA9BC6}"/>
              </a:ext>
            </a:extLst>
          </p:cNvPr>
          <p:cNvSpPr>
            <a:spLocks noGrp="1"/>
          </p:cNvSpPr>
          <p:nvPr>
            <p:ph type="dt" sz="half" idx="10"/>
          </p:nvPr>
        </p:nvSpPr>
        <p:spPr/>
        <p:txBody>
          <a:bodyPr/>
          <a:lstStyle/>
          <a:p>
            <a:fld id="{011B91B1-D6F8-4C83-A9EE-628D106DC84A}" type="datetimeFigureOut">
              <a:rPr lang="en-US" smtClean="0"/>
              <a:t>10/6/2025</a:t>
            </a:fld>
            <a:endParaRPr lang="en-US"/>
          </a:p>
        </p:txBody>
      </p:sp>
      <p:sp>
        <p:nvSpPr>
          <p:cNvPr id="6" name="Footer Placeholder 5">
            <a:extLst>
              <a:ext uri="{FF2B5EF4-FFF2-40B4-BE49-F238E27FC236}">
                <a16:creationId xmlns:a16="http://schemas.microsoft.com/office/drawing/2014/main" id="{B680CB89-7B7D-D685-8BD0-1721B219E193}"/>
              </a:ext>
            </a:extLst>
          </p:cNvPr>
          <p:cNvSpPr>
            <a:spLocks noGrp="1"/>
          </p:cNvSpPr>
          <p:nvPr>
            <p:ph type="ftr" sz="quarter" idx="11"/>
          </p:nvPr>
        </p:nvSpPr>
        <p:spPr>
          <a:xfrm>
            <a:off x="1748118" y="6341769"/>
            <a:ext cx="320488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074DE9-5113-61EC-DAFB-75536B181225}"/>
              </a:ext>
            </a:extLst>
          </p:cNvPr>
          <p:cNvSpPr>
            <a:spLocks noGrp="1"/>
          </p:cNvSpPr>
          <p:nvPr>
            <p:ph type="sldNum" sz="quarter" idx="12"/>
          </p:nvPr>
        </p:nvSpPr>
        <p:spPr>
          <a:xfrm>
            <a:off x="8610600" y="6356350"/>
            <a:ext cx="2743200" cy="365125"/>
          </a:xfrm>
          <a:prstGeom prst="rect">
            <a:avLst/>
          </a:prstGeom>
        </p:spPr>
        <p:txBody>
          <a:bodyPr/>
          <a:lstStyle/>
          <a:p>
            <a:fld id="{292F536B-F0C8-4751-87DB-0681F69E0DCA}" type="slidenum">
              <a:rPr lang="en-US" smtClean="0"/>
              <a:t>‹#›</a:t>
            </a:fld>
            <a:endParaRPr lang="en-US"/>
          </a:p>
        </p:txBody>
      </p:sp>
    </p:spTree>
    <p:extLst>
      <p:ext uri="{BB962C8B-B14F-4D97-AF65-F5344CB8AC3E}">
        <p14:creationId xmlns:p14="http://schemas.microsoft.com/office/powerpoint/2010/main" val="209195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C05ADA-060C-144D-DCE4-BD9CAD52294A}"/>
              </a:ext>
            </a:extLst>
          </p:cNvPr>
          <p:cNvSpPr>
            <a:spLocks noGrp="1"/>
          </p:cNvSpPr>
          <p:nvPr>
            <p:ph type="title"/>
          </p:nvPr>
        </p:nvSpPr>
        <p:spPr>
          <a:xfrm>
            <a:off x="1748118" y="537882"/>
            <a:ext cx="9605682" cy="1152806"/>
          </a:xfrm>
          <a:prstGeom prst="rect">
            <a:avLst/>
          </a:prstGeom>
        </p:spPr>
        <p:txBody>
          <a:bodyPr vert="horz" lIns="91440" tIns="45720" rIns="91440" bIns="45720" rtlCol="0" anchor="ctr">
            <a:normAutofit/>
          </a:bodyPr>
          <a:lstStyle/>
          <a:p>
            <a:r>
              <a:rPr lang="en-US"/>
              <a:t>Heading </a:t>
            </a:r>
          </a:p>
        </p:txBody>
      </p:sp>
      <p:sp>
        <p:nvSpPr>
          <p:cNvPr id="3" name="Text Placeholder 2">
            <a:extLst>
              <a:ext uri="{FF2B5EF4-FFF2-40B4-BE49-F238E27FC236}">
                <a16:creationId xmlns:a16="http://schemas.microsoft.com/office/drawing/2014/main" id="{2CB0CB5F-1E8B-50A4-D80C-A7411FEA7C73}"/>
              </a:ext>
            </a:extLst>
          </p:cNvPr>
          <p:cNvSpPr>
            <a:spLocks noGrp="1"/>
          </p:cNvSpPr>
          <p:nvPr>
            <p:ph type="body" idx="1"/>
          </p:nvPr>
        </p:nvSpPr>
        <p:spPr>
          <a:xfrm>
            <a:off x="1748118" y="1825625"/>
            <a:ext cx="9605682" cy="4351338"/>
          </a:xfrm>
          <a:prstGeom prst="rect">
            <a:avLst/>
          </a:prstGeom>
        </p:spPr>
        <p:txBody>
          <a:bodyPr vert="horz" lIns="91440" tIns="45720" rIns="91440" bIns="45720" rtlCol="0">
            <a:normAutofit/>
          </a:bodyPr>
          <a:lstStyle/>
          <a:p>
            <a:pPr lvl="0"/>
            <a:r>
              <a:rPr lang="en-US"/>
              <a:t>Subheading</a:t>
            </a:r>
          </a:p>
          <a:p>
            <a:pPr lvl="1"/>
            <a:r>
              <a:rPr lang="en-US"/>
              <a:t>Copy</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1818A-427F-F328-C239-3AB42D595577}"/>
              </a:ext>
            </a:extLst>
          </p:cNvPr>
          <p:cNvSpPr>
            <a:spLocks noGrp="1"/>
          </p:cNvSpPr>
          <p:nvPr>
            <p:ph type="dt" sz="half" idx="2"/>
          </p:nvPr>
        </p:nvSpPr>
        <p:spPr>
          <a:xfrm>
            <a:off x="8610600" y="635709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C697E391-06D8-AB7D-A1D7-ACBA595F9908}"/>
              </a:ext>
              <a:ext uri="{C183D7F6-B498-43B3-948B-1728B52AA6E4}">
                <adec:decorative xmlns:adec="http://schemas.microsoft.com/office/drawing/2017/decorative" val="1"/>
              </a:ext>
            </a:extLst>
          </p:cNvPr>
          <p:cNvSpPr/>
          <p:nvPr userDrawn="1"/>
        </p:nvSpPr>
        <p:spPr>
          <a:xfrm>
            <a:off x="8965" y="-8965"/>
            <a:ext cx="12192000" cy="234736"/>
          </a:xfrm>
          <a:prstGeom prst="rect">
            <a:avLst/>
          </a:prstGeom>
          <a:solidFill>
            <a:srgbClr val="01A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6CCAC4-663B-DB59-E82A-54FFBB15F2F4}"/>
              </a:ext>
              <a:ext uri="{C183D7F6-B498-43B3-948B-1728B52AA6E4}">
                <adec:decorative xmlns:adec="http://schemas.microsoft.com/office/drawing/2017/decorative" val="1"/>
              </a:ext>
            </a:extLst>
          </p:cNvPr>
          <p:cNvSpPr/>
          <p:nvPr userDrawn="1"/>
        </p:nvSpPr>
        <p:spPr>
          <a:xfrm>
            <a:off x="-8965" y="143435"/>
            <a:ext cx="251012" cy="6723529"/>
          </a:xfrm>
          <a:prstGeom prst="rect">
            <a:avLst/>
          </a:prstGeom>
          <a:solidFill>
            <a:srgbClr val="004E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9DD84B4-9620-462E-0E04-68E078D5DC53}"/>
              </a:ext>
              <a:ext uri="{C183D7F6-B498-43B3-948B-1728B52AA6E4}">
                <adec:decorative xmlns:adec="http://schemas.microsoft.com/office/drawing/2017/decorative" val="1"/>
              </a:ext>
            </a:extLst>
          </p:cNvPr>
          <p:cNvSpPr/>
          <p:nvPr userDrawn="1"/>
        </p:nvSpPr>
        <p:spPr>
          <a:xfrm>
            <a:off x="-8964" y="-13288"/>
            <a:ext cx="251012" cy="239059"/>
          </a:xfrm>
          <a:prstGeom prst="rect">
            <a:avLst/>
          </a:prstGeom>
          <a:solidFill>
            <a:srgbClr val="002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15">
            <a:extLst>
              <a:ext uri="{FF2B5EF4-FFF2-40B4-BE49-F238E27FC236}">
                <a16:creationId xmlns:a16="http://schemas.microsoft.com/office/drawing/2014/main" id="{7CFE8DE9-9FA9-A09F-72FF-14B8C3F2CD3B}"/>
              </a:ext>
            </a:extLst>
          </p:cNvPr>
          <p:cNvSpPr>
            <a:spLocks noGrp="1"/>
          </p:cNvSpPr>
          <p:nvPr>
            <p:ph type="ftr" sz="quarter" idx="3"/>
          </p:nvPr>
        </p:nvSpPr>
        <p:spPr>
          <a:xfrm>
            <a:off x="1748118" y="6356350"/>
            <a:ext cx="35399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Municipal Collaboration</a:t>
            </a:r>
          </a:p>
        </p:txBody>
      </p:sp>
      <p:sp>
        <p:nvSpPr>
          <p:cNvPr id="12" name="Rectangle 11">
            <a:extLst>
              <a:ext uri="{FF2B5EF4-FFF2-40B4-BE49-F238E27FC236}">
                <a16:creationId xmlns:a16="http://schemas.microsoft.com/office/drawing/2014/main" id="{DEB78BB7-3C15-7CD3-A192-D37ECFA5AA92}"/>
              </a:ext>
              <a:ext uri="{C183D7F6-B498-43B3-948B-1728B52AA6E4}">
                <adec:decorative xmlns:adec="http://schemas.microsoft.com/office/drawing/2017/decorative" val="1"/>
              </a:ext>
            </a:extLst>
          </p:cNvPr>
          <p:cNvSpPr/>
          <p:nvPr userDrawn="1"/>
        </p:nvSpPr>
        <p:spPr>
          <a:xfrm>
            <a:off x="11949951" y="-8965"/>
            <a:ext cx="251013" cy="6875930"/>
          </a:xfrm>
          <a:prstGeom prst="rect">
            <a:avLst/>
          </a:prstGeom>
          <a:solidFill>
            <a:srgbClr val="7FD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580F8F-C743-FDF6-5FDE-3D1C30DB383D}"/>
              </a:ext>
              <a:ext uri="{C183D7F6-B498-43B3-948B-1728B52AA6E4}">
                <adec:decorative xmlns:adec="http://schemas.microsoft.com/office/drawing/2017/decorative" val="1"/>
              </a:ext>
            </a:extLst>
          </p:cNvPr>
          <p:cNvSpPr/>
          <p:nvPr userDrawn="1"/>
        </p:nvSpPr>
        <p:spPr>
          <a:xfrm>
            <a:off x="11949951" y="-8965"/>
            <a:ext cx="251013" cy="234736"/>
          </a:xfrm>
          <a:prstGeom prst="rect">
            <a:avLst/>
          </a:prstGeom>
          <a:solidFill>
            <a:srgbClr val="004E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B4ED71-03B7-3AD3-F9E7-5E3EB89E96F7}"/>
              </a:ext>
            </a:extLst>
          </p:cNvPr>
          <p:cNvSpPr/>
          <p:nvPr userDrawn="1"/>
        </p:nvSpPr>
        <p:spPr>
          <a:xfrm>
            <a:off x="11951761" y="6623264"/>
            <a:ext cx="251013" cy="234736"/>
          </a:xfrm>
          <a:prstGeom prst="rect">
            <a:avLst/>
          </a:prstGeom>
          <a:solidFill>
            <a:srgbClr val="CEF0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039D0B7-B1B1-BA37-2EBC-AABCB8C85C8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356850" y="5213813"/>
            <a:ext cx="1437341" cy="1409451"/>
          </a:xfrm>
          <a:prstGeom prst="rect">
            <a:avLst/>
          </a:prstGeom>
        </p:spPr>
      </p:pic>
    </p:spTree>
    <p:extLst>
      <p:ext uri="{BB962C8B-B14F-4D97-AF65-F5344CB8AC3E}">
        <p14:creationId xmlns:p14="http://schemas.microsoft.com/office/powerpoint/2010/main" val="2053088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806C89-CE25-0ABE-FF45-C282DB945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81765A-EFFE-3B8E-B605-01F3330367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8293E-77DD-39AB-0494-5BB37B8CF4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76B684-53AA-4B1C-B701-7918FCA1BF9B}" type="datetimeFigureOut">
              <a:rPr lang="en-US" smtClean="0"/>
              <a:t>10/6/2025</a:t>
            </a:fld>
            <a:endParaRPr lang="en-US"/>
          </a:p>
        </p:txBody>
      </p:sp>
      <p:sp>
        <p:nvSpPr>
          <p:cNvPr id="5" name="Footer Placeholder 4">
            <a:extLst>
              <a:ext uri="{FF2B5EF4-FFF2-40B4-BE49-F238E27FC236}">
                <a16:creationId xmlns:a16="http://schemas.microsoft.com/office/drawing/2014/main" id="{6F5CB389-86DF-E45A-8313-A66115B7D2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EFE55F-76DF-E6FE-57CD-986632501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3B516E-D564-4065-97D0-E6F916B92F75}" type="slidenum">
              <a:rPr lang="en-US" smtClean="0"/>
              <a:t>‹#›</a:t>
            </a:fld>
            <a:endParaRPr lang="en-US"/>
          </a:p>
        </p:txBody>
      </p:sp>
    </p:spTree>
    <p:extLst>
      <p:ext uri="{BB962C8B-B14F-4D97-AF65-F5344CB8AC3E}">
        <p14:creationId xmlns:p14="http://schemas.microsoft.com/office/powerpoint/2010/main" val="737208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C05ADA-060C-144D-DCE4-BD9CAD52294A}"/>
              </a:ext>
            </a:extLst>
          </p:cNvPr>
          <p:cNvSpPr>
            <a:spLocks noGrp="1"/>
          </p:cNvSpPr>
          <p:nvPr>
            <p:ph type="title"/>
          </p:nvPr>
        </p:nvSpPr>
        <p:spPr>
          <a:xfrm>
            <a:off x="1748118" y="537882"/>
            <a:ext cx="9605682" cy="1152806"/>
          </a:xfrm>
          <a:prstGeom prst="rect">
            <a:avLst/>
          </a:prstGeom>
        </p:spPr>
        <p:txBody>
          <a:bodyPr vert="horz" lIns="91440" tIns="45720" rIns="91440" bIns="45720" rtlCol="0" anchor="ctr">
            <a:normAutofit/>
          </a:bodyPr>
          <a:lstStyle/>
          <a:p>
            <a:r>
              <a:rPr lang="en-US"/>
              <a:t>Heading </a:t>
            </a:r>
          </a:p>
        </p:txBody>
      </p:sp>
      <p:sp>
        <p:nvSpPr>
          <p:cNvPr id="3" name="Text Placeholder 2">
            <a:extLst>
              <a:ext uri="{FF2B5EF4-FFF2-40B4-BE49-F238E27FC236}">
                <a16:creationId xmlns:a16="http://schemas.microsoft.com/office/drawing/2014/main" id="{2CB0CB5F-1E8B-50A4-D80C-A7411FEA7C73}"/>
              </a:ext>
            </a:extLst>
          </p:cNvPr>
          <p:cNvSpPr>
            <a:spLocks noGrp="1"/>
          </p:cNvSpPr>
          <p:nvPr>
            <p:ph type="body" idx="1"/>
          </p:nvPr>
        </p:nvSpPr>
        <p:spPr>
          <a:xfrm>
            <a:off x="1748118" y="1825625"/>
            <a:ext cx="9605682" cy="4351338"/>
          </a:xfrm>
          <a:prstGeom prst="rect">
            <a:avLst/>
          </a:prstGeom>
        </p:spPr>
        <p:txBody>
          <a:bodyPr vert="horz" lIns="91440" tIns="45720" rIns="91440" bIns="45720" rtlCol="0">
            <a:normAutofit/>
          </a:bodyPr>
          <a:lstStyle/>
          <a:p>
            <a:pPr lvl="0"/>
            <a:r>
              <a:rPr lang="en-US"/>
              <a:t>Subheading</a:t>
            </a:r>
          </a:p>
          <a:p>
            <a:pPr lvl="1"/>
            <a:r>
              <a:rPr lang="en-US"/>
              <a:t>Copy</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1818A-427F-F328-C239-3AB42D595577}"/>
              </a:ext>
            </a:extLst>
          </p:cNvPr>
          <p:cNvSpPr>
            <a:spLocks noGrp="1"/>
          </p:cNvSpPr>
          <p:nvPr>
            <p:ph type="dt" sz="half" idx="2"/>
          </p:nvPr>
        </p:nvSpPr>
        <p:spPr>
          <a:xfrm>
            <a:off x="8610600" y="635709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C697E391-06D8-AB7D-A1D7-ACBA595F9908}"/>
              </a:ext>
              <a:ext uri="{C183D7F6-B498-43B3-948B-1728B52AA6E4}">
                <adec:decorative xmlns:adec="http://schemas.microsoft.com/office/drawing/2017/decorative" val="1"/>
              </a:ext>
            </a:extLst>
          </p:cNvPr>
          <p:cNvSpPr/>
          <p:nvPr userDrawn="1"/>
        </p:nvSpPr>
        <p:spPr>
          <a:xfrm>
            <a:off x="8965" y="-8965"/>
            <a:ext cx="12192000" cy="234736"/>
          </a:xfrm>
          <a:prstGeom prst="rect">
            <a:avLst/>
          </a:prstGeom>
          <a:solidFill>
            <a:srgbClr val="01A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6CCAC4-663B-DB59-E82A-54FFBB15F2F4}"/>
              </a:ext>
              <a:ext uri="{C183D7F6-B498-43B3-948B-1728B52AA6E4}">
                <adec:decorative xmlns:adec="http://schemas.microsoft.com/office/drawing/2017/decorative" val="1"/>
              </a:ext>
            </a:extLst>
          </p:cNvPr>
          <p:cNvSpPr/>
          <p:nvPr userDrawn="1"/>
        </p:nvSpPr>
        <p:spPr>
          <a:xfrm>
            <a:off x="-8965" y="143435"/>
            <a:ext cx="251012" cy="6723529"/>
          </a:xfrm>
          <a:prstGeom prst="rect">
            <a:avLst/>
          </a:prstGeom>
          <a:solidFill>
            <a:srgbClr val="004E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9DD84B4-9620-462E-0E04-68E078D5DC53}"/>
              </a:ext>
              <a:ext uri="{C183D7F6-B498-43B3-948B-1728B52AA6E4}">
                <adec:decorative xmlns:adec="http://schemas.microsoft.com/office/drawing/2017/decorative" val="1"/>
              </a:ext>
            </a:extLst>
          </p:cNvPr>
          <p:cNvSpPr/>
          <p:nvPr userDrawn="1"/>
        </p:nvSpPr>
        <p:spPr>
          <a:xfrm>
            <a:off x="-8964" y="-13288"/>
            <a:ext cx="251012" cy="239059"/>
          </a:xfrm>
          <a:prstGeom prst="rect">
            <a:avLst/>
          </a:prstGeom>
          <a:solidFill>
            <a:srgbClr val="0021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15">
            <a:extLst>
              <a:ext uri="{FF2B5EF4-FFF2-40B4-BE49-F238E27FC236}">
                <a16:creationId xmlns:a16="http://schemas.microsoft.com/office/drawing/2014/main" id="{7CFE8DE9-9FA9-A09F-72FF-14B8C3F2CD3B}"/>
              </a:ext>
            </a:extLst>
          </p:cNvPr>
          <p:cNvSpPr>
            <a:spLocks noGrp="1"/>
          </p:cNvSpPr>
          <p:nvPr>
            <p:ph type="ftr" sz="quarter" idx="3"/>
          </p:nvPr>
        </p:nvSpPr>
        <p:spPr>
          <a:xfrm>
            <a:off x="1748118" y="6356350"/>
            <a:ext cx="35399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Municipal Collaboration</a:t>
            </a:r>
          </a:p>
        </p:txBody>
      </p:sp>
      <p:sp>
        <p:nvSpPr>
          <p:cNvPr id="12" name="Rectangle 11">
            <a:extLst>
              <a:ext uri="{FF2B5EF4-FFF2-40B4-BE49-F238E27FC236}">
                <a16:creationId xmlns:a16="http://schemas.microsoft.com/office/drawing/2014/main" id="{DEB78BB7-3C15-7CD3-A192-D37ECFA5AA92}"/>
              </a:ext>
              <a:ext uri="{C183D7F6-B498-43B3-948B-1728B52AA6E4}">
                <adec:decorative xmlns:adec="http://schemas.microsoft.com/office/drawing/2017/decorative" val="1"/>
              </a:ext>
            </a:extLst>
          </p:cNvPr>
          <p:cNvSpPr/>
          <p:nvPr userDrawn="1"/>
        </p:nvSpPr>
        <p:spPr>
          <a:xfrm>
            <a:off x="11949951" y="-8965"/>
            <a:ext cx="251013" cy="6875930"/>
          </a:xfrm>
          <a:prstGeom prst="rect">
            <a:avLst/>
          </a:prstGeom>
          <a:solidFill>
            <a:srgbClr val="7FD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580F8F-C743-FDF6-5FDE-3D1C30DB383D}"/>
              </a:ext>
              <a:ext uri="{C183D7F6-B498-43B3-948B-1728B52AA6E4}">
                <adec:decorative xmlns:adec="http://schemas.microsoft.com/office/drawing/2017/decorative" val="1"/>
              </a:ext>
            </a:extLst>
          </p:cNvPr>
          <p:cNvSpPr/>
          <p:nvPr userDrawn="1"/>
        </p:nvSpPr>
        <p:spPr>
          <a:xfrm>
            <a:off x="11949951" y="-8965"/>
            <a:ext cx="251013" cy="234736"/>
          </a:xfrm>
          <a:prstGeom prst="rect">
            <a:avLst/>
          </a:prstGeom>
          <a:solidFill>
            <a:srgbClr val="004E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B4ED71-03B7-3AD3-F9E7-5E3EB89E96F7}"/>
              </a:ext>
            </a:extLst>
          </p:cNvPr>
          <p:cNvSpPr/>
          <p:nvPr userDrawn="1"/>
        </p:nvSpPr>
        <p:spPr>
          <a:xfrm>
            <a:off x="11951761" y="6623264"/>
            <a:ext cx="251013" cy="234736"/>
          </a:xfrm>
          <a:prstGeom prst="rect">
            <a:avLst/>
          </a:prstGeom>
          <a:solidFill>
            <a:srgbClr val="CEF0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1232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F9A4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3D834-EAB1-7CEC-6000-66AC3140A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24F0C4-3BC1-C6DD-47A4-A75755A82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E4D8C-3815-69C4-BE66-7218EE3D66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C52259-1AE1-4F48-ACDC-1056690AC724}" type="datetimeFigureOut">
              <a:rPr lang="en-US" smtClean="0"/>
              <a:t>10/6/2025</a:t>
            </a:fld>
            <a:endParaRPr lang="en-US"/>
          </a:p>
        </p:txBody>
      </p:sp>
      <p:sp>
        <p:nvSpPr>
          <p:cNvPr id="5" name="Footer Placeholder 4">
            <a:extLst>
              <a:ext uri="{FF2B5EF4-FFF2-40B4-BE49-F238E27FC236}">
                <a16:creationId xmlns:a16="http://schemas.microsoft.com/office/drawing/2014/main" id="{D0631832-5DD2-7949-8F0B-9B971B07B9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F11F280-8369-D08C-D715-1F2782E9A5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8CF64E-10DA-41A3-9100-AF38B3646F7B}" type="slidenum">
              <a:rPr lang="en-US" smtClean="0"/>
              <a:t>‹#›</a:t>
            </a:fld>
            <a:endParaRPr lang="en-US"/>
          </a:p>
        </p:txBody>
      </p:sp>
    </p:spTree>
    <p:extLst>
      <p:ext uri="{BB962C8B-B14F-4D97-AF65-F5344CB8AC3E}">
        <p14:creationId xmlns:p14="http://schemas.microsoft.com/office/powerpoint/2010/main" val="993739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mailto:vdu@map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E985673-CCF8-D45C-47FE-5D729EF375C5}"/>
              </a:ext>
            </a:extLst>
          </p:cNvPr>
          <p:cNvSpPr txBox="1">
            <a:spLocks/>
          </p:cNvSpPr>
          <p:nvPr/>
        </p:nvSpPr>
        <p:spPr>
          <a:xfrm>
            <a:off x="4943593" y="1524709"/>
            <a:ext cx="6834247" cy="2245865"/>
          </a:xfrm>
          <a:prstGeom prst="rect">
            <a:avLst/>
          </a:prstGeom>
        </p:spPr>
        <p:txBody>
          <a:bodyPr vert="horz" lIns="91440" tIns="45720" rIns="91440" bIns="45720" rtlCol="0" anchor="b">
            <a:normAutofit/>
          </a:bodyPr>
          <a:lstStyle>
            <a:defPPr>
              <a:defRPr lang="en-US"/>
            </a:defPPr>
            <a:lvl1pPr>
              <a:lnSpc>
                <a:spcPct val="100000"/>
              </a:lnSpc>
              <a:spcBef>
                <a:spcPct val="0"/>
              </a:spcBef>
              <a:buNone/>
              <a:defRPr sz="4000" b="1">
                <a:latin typeface="Sans Serif Collection" panose="020B0502040504020204" pitchFamily="34" charset="0"/>
                <a:ea typeface="Sans Serif Collection" panose="020B0502040504020204" pitchFamily="34" charset="0"/>
                <a:cs typeface="Sans Serif Collection" panose="020B050204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Sans Serif Collection"/>
                <a:ea typeface="Sans Serif Collection"/>
                <a:cs typeface="Sans Serif Collection"/>
              </a:rPr>
              <a:t>Helping Massachusetts Communities Get Ready for Climate Change</a:t>
            </a:r>
            <a:endParaRPr lang="en-US"/>
          </a:p>
        </p:txBody>
      </p:sp>
      <p:pic>
        <p:nvPicPr>
          <p:cNvPr id="2050" name="Picture 2" descr="homepage graphic">
            <a:extLst>
              <a:ext uri="{FF2B5EF4-FFF2-40B4-BE49-F238E27FC236}">
                <a16:creationId xmlns:a16="http://schemas.microsoft.com/office/drawing/2014/main" id="{AD1FA79D-FA01-F4BA-B228-79F1D2D0D8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589" b="10656"/>
          <a:stretch>
            <a:fillRect/>
          </a:stretch>
        </p:blipFill>
        <p:spPr bwMode="auto">
          <a:xfrm>
            <a:off x="246003" y="227013"/>
            <a:ext cx="4706996" cy="443869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B80DD72A-B6AD-5F8E-2542-2DAB5DF98431}"/>
              </a:ext>
            </a:extLst>
          </p:cNvPr>
          <p:cNvSpPr txBox="1">
            <a:spLocks/>
          </p:cNvSpPr>
          <p:nvPr/>
        </p:nvSpPr>
        <p:spPr>
          <a:xfrm>
            <a:off x="3945218" y="5721673"/>
            <a:ext cx="7567332"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base">
              <a:lnSpc>
                <a:spcPct val="100000"/>
              </a:lnSpc>
              <a:spcBef>
                <a:spcPts val="0"/>
              </a:spcBef>
            </a:pPr>
            <a:r>
              <a:rPr lang="en-US" sz="2000" dirty="0">
                <a:latin typeface="Sans Serif Collection"/>
                <a:ea typeface="Sans Serif Collection"/>
                <a:cs typeface="Sans Serif Collection"/>
              </a:rPr>
              <a:t>MARPA Annual Conference</a:t>
            </a:r>
            <a:endParaRPr lang="en-US" sz="2000" dirty="0">
              <a:latin typeface="Sans Serif Collection" panose="020B0502040504020204" pitchFamily="34" charset="0"/>
              <a:ea typeface="Sans Serif Collection" panose="020B0502040504020204" pitchFamily="34" charset="0"/>
              <a:cs typeface="Sans Serif Collection" panose="020B0502040504020204" pitchFamily="34" charset="0"/>
            </a:endParaRPr>
          </a:p>
          <a:p>
            <a:pPr algn="r" fontAlgn="base">
              <a:lnSpc>
                <a:spcPct val="100000"/>
              </a:lnSpc>
              <a:spcBef>
                <a:spcPts val="0"/>
              </a:spcBef>
            </a:pPr>
            <a:r>
              <a:rPr lang="en-US" sz="2000" dirty="0">
                <a:latin typeface="Sans Serif Collection"/>
                <a:ea typeface="Sans Serif Collection"/>
                <a:cs typeface="Sans Serif Collection"/>
              </a:rPr>
              <a:t>October 7, 2025</a:t>
            </a:r>
          </a:p>
        </p:txBody>
      </p:sp>
      <p:pic>
        <p:nvPicPr>
          <p:cNvPr id="2" name="Picture 2" descr="Press Resources – MAPC">
            <a:extLst>
              <a:ext uri="{FF2B5EF4-FFF2-40B4-BE49-F238E27FC236}">
                <a16:creationId xmlns:a16="http://schemas.microsoft.com/office/drawing/2014/main" id="{76F5FBF0-A4C5-A0E9-2FEA-17F74A71B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53" y="5721673"/>
            <a:ext cx="1559847" cy="9947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ResilientMA MVP Logo">
            <a:extLst>
              <a:ext uri="{FF2B5EF4-FFF2-40B4-BE49-F238E27FC236}">
                <a16:creationId xmlns:a16="http://schemas.microsoft.com/office/drawing/2014/main" id="{F14D5AC9-4A93-895B-DC59-C665CF4C93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0108" y="5721673"/>
            <a:ext cx="1899777" cy="91949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1C3F767-871D-BA73-E251-656ADC2DA180}"/>
              </a:ext>
            </a:extLst>
          </p:cNvPr>
          <p:cNvCxnSpPr>
            <a:cxnSpLocks/>
          </p:cNvCxnSpPr>
          <p:nvPr/>
        </p:nvCxnSpPr>
        <p:spPr>
          <a:xfrm>
            <a:off x="717755" y="5142271"/>
            <a:ext cx="106680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pic>
        <p:nvPicPr>
          <p:cNvPr id="12" name="Picture 11" descr="Blue text on a black background&#10;&#10;AI-generated content may be incorrect.">
            <a:extLst>
              <a:ext uri="{FF2B5EF4-FFF2-40B4-BE49-F238E27FC236}">
                <a16:creationId xmlns:a16="http://schemas.microsoft.com/office/drawing/2014/main" id="{C7B3FEB9-9260-D874-50C0-15D5B1734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7073" y="5885856"/>
            <a:ext cx="2174399" cy="521856"/>
          </a:xfrm>
          <a:prstGeom prst="rect">
            <a:avLst/>
          </a:prstGeom>
        </p:spPr>
      </p:pic>
    </p:spTree>
    <p:extLst>
      <p:ext uri="{BB962C8B-B14F-4D97-AF65-F5344CB8AC3E}">
        <p14:creationId xmlns:p14="http://schemas.microsoft.com/office/powerpoint/2010/main" val="2209440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B51D93D-F2FE-453B-D225-BF723A03DE0F}"/>
              </a:ext>
            </a:extLst>
          </p:cNvPr>
          <p:cNvGraphicFramePr>
            <a:graphicFrameLocks noGrp="1"/>
          </p:cNvGraphicFramePr>
          <p:nvPr>
            <p:extLst>
              <p:ext uri="{D42A27DB-BD31-4B8C-83A1-F6EECF244321}">
                <p14:modId xmlns:p14="http://schemas.microsoft.com/office/powerpoint/2010/main" val="3694174231"/>
              </p:ext>
            </p:extLst>
          </p:nvPr>
        </p:nvGraphicFramePr>
        <p:xfrm>
          <a:off x="619760" y="1258316"/>
          <a:ext cx="10871200" cy="5088547"/>
        </p:xfrm>
        <a:graphic>
          <a:graphicData uri="http://schemas.openxmlformats.org/drawingml/2006/table">
            <a:tbl>
              <a:tblPr firstRow="1" bandRow="1">
                <a:tableStyleId>{F2DE63D5-997A-4646-A377-4702673A728D}</a:tableStyleId>
              </a:tblPr>
              <a:tblGrid>
                <a:gridCol w="4775200">
                  <a:extLst>
                    <a:ext uri="{9D8B030D-6E8A-4147-A177-3AD203B41FA5}">
                      <a16:colId xmlns:a16="http://schemas.microsoft.com/office/drawing/2014/main" val="730948696"/>
                    </a:ext>
                  </a:extLst>
                </a:gridCol>
                <a:gridCol w="6096000">
                  <a:extLst>
                    <a:ext uri="{9D8B030D-6E8A-4147-A177-3AD203B41FA5}">
                      <a16:colId xmlns:a16="http://schemas.microsoft.com/office/drawing/2014/main" val="1554766272"/>
                    </a:ext>
                  </a:extLst>
                </a:gridCol>
              </a:tblGrid>
              <a:tr h="441871">
                <a:tc>
                  <a:txBody>
                    <a:bodyPr/>
                    <a:lstStyle/>
                    <a:p>
                      <a:r>
                        <a:rPr lang="en-US" sz="2200" b="1" dirty="0">
                          <a:solidFill>
                            <a:srgbClr val="000000"/>
                          </a:solidFill>
                        </a:rPr>
                        <a:t>Needs</a:t>
                      </a:r>
                      <a:endParaRPr lang="en-US" sz="2200" b="1" dirty="0">
                        <a:solidFill>
                          <a:srgbClr val="000000"/>
                        </a:solidFill>
                        <a:latin typeface="Sans Serif Collection"/>
                      </a:endParaRPr>
                    </a:p>
                  </a:txBody>
                  <a:tcPr anchor="b">
                    <a:solidFill>
                      <a:srgbClr val="E7E6E6"/>
                    </a:solidFill>
                  </a:tcPr>
                </a:tc>
                <a:tc>
                  <a:txBody>
                    <a:bodyPr/>
                    <a:lstStyle/>
                    <a:p>
                      <a:r>
                        <a:rPr lang="en-US" sz="2200" b="1" dirty="0">
                          <a:solidFill>
                            <a:srgbClr val="000000"/>
                          </a:solidFill>
                        </a:rPr>
                        <a:t>Opportunities</a:t>
                      </a:r>
                      <a:endParaRPr lang="en-US" sz="2200" b="1" dirty="0">
                        <a:solidFill>
                          <a:srgbClr val="000000"/>
                        </a:solidFill>
                        <a:latin typeface="Sans Serif Collection"/>
                      </a:endParaRPr>
                    </a:p>
                  </a:txBody>
                  <a:tcPr anchor="b">
                    <a:solidFill>
                      <a:srgbClr val="E7E6E6"/>
                    </a:solidFill>
                  </a:tcPr>
                </a:tc>
                <a:extLst>
                  <a:ext uri="{0D108BD9-81ED-4DB2-BD59-A6C34878D82A}">
                    <a16:rowId xmlns:a16="http://schemas.microsoft.com/office/drawing/2014/main" val="3664976969"/>
                  </a:ext>
                </a:extLst>
              </a:tr>
              <a:tr h="4356384">
                <a:tc>
                  <a:txBody>
                    <a:bodyPr/>
                    <a:lstStyle/>
                    <a:p>
                      <a:pPr marL="0" marR="0" lvl="0" indent="0" algn="l">
                        <a:lnSpc>
                          <a:spcPct val="100000"/>
                        </a:lnSpc>
                        <a:spcBef>
                          <a:spcPts val="1000"/>
                        </a:spcBef>
                        <a:spcAft>
                          <a:spcPts val="0"/>
                        </a:spcAft>
                        <a:buNone/>
                      </a:pPr>
                      <a:endParaRPr lang="en-US" sz="1600" u="none" strike="noStrike" noProof="0">
                        <a:solidFill>
                          <a:srgbClr val="000000"/>
                        </a:solidFill>
                      </a:endParaRPr>
                    </a:p>
                    <a:p>
                      <a:pPr marL="285750" marR="0" lvl="0" indent="-285750" algn="l">
                        <a:lnSpc>
                          <a:spcPct val="100000"/>
                        </a:lnSpc>
                        <a:spcBef>
                          <a:spcPts val="1000"/>
                        </a:spcBef>
                        <a:spcAft>
                          <a:spcPts val="0"/>
                        </a:spcAft>
                        <a:buFont typeface="Courier New"/>
                        <a:buChar char="o"/>
                      </a:pPr>
                      <a:r>
                        <a:rPr lang="en-US" sz="2000" u="none" strike="noStrike" noProof="0" dirty="0">
                          <a:solidFill>
                            <a:srgbClr val="000000"/>
                          </a:solidFill>
                          <a:latin typeface="Sans Serif Collection"/>
                          <a:ea typeface="Sans Serif Collection"/>
                          <a:cs typeface="Sans Serif Collection"/>
                        </a:rPr>
                        <a:t>Staffing capacity &amp; capability</a:t>
                      </a:r>
                    </a:p>
                    <a:p>
                      <a:pPr marL="285750" marR="0" lvl="0" indent="-285750" algn="l">
                        <a:lnSpc>
                          <a:spcPct val="100000"/>
                        </a:lnSpc>
                        <a:spcBef>
                          <a:spcPts val="1000"/>
                        </a:spcBef>
                        <a:spcAft>
                          <a:spcPts val="0"/>
                        </a:spcAft>
                        <a:buFont typeface="Courier New"/>
                        <a:buChar char="o"/>
                      </a:pPr>
                      <a:r>
                        <a:rPr lang="en-US" sz="2000" u="none" strike="noStrike" noProof="0" dirty="0">
                          <a:solidFill>
                            <a:srgbClr val="000000"/>
                          </a:solidFill>
                          <a:latin typeface="Sans Serif Collection"/>
                          <a:ea typeface="Sans Serif Collection"/>
                          <a:cs typeface="Sans Serif Collection"/>
                        </a:rPr>
                        <a:t>Necessary technical expertise on climate issues amidst evolving job requirements</a:t>
                      </a:r>
                    </a:p>
                    <a:p>
                      <a:pPr marL="285750" marR="0" lvl="0" indent="-285750" algn="l">
                        <a:lnSpc>
                          <a:spcPct val="100000"/>
                        </a:lnSpc>
                        <a:spcBef>
                          <a:spcPts val="1000"/>
                        </a:spcBef>
                        <a:spcAft>
                          <a:spcPts val="0"/>
                        </a:spcAft>
                        <a:buFont typeface="Courier New"/>
                        <a:buChar char="o"/>
                      </a:pPr>
                      <a:r>
                        <a:rPr lang="en-US" sz="2000" u="none" strike="noStrike" noProof="0" dirty="0">
                          <a:solidFill>
                            <a:srgbClr val="000000"/>
                          </a:solidFill>
                          <a:latin typeface="Sans Serif Collection"/>
                          <a:ea typeface="Sans Serif Collection"/>
                          <a:cs typeface="Sans Serif Collection"/>
                        </a:rPr>
                        <a:t>Building community partnerships</a:t>
                      </a:r>
                    </a:p>
                    <a:p>
                      <a:pPr marL="285750" marR="0" lvl="0" indent="-285750" algn="l">
                        <a:lnSpc>
                          <a:spcPct val="100000"/>
                        </a:lnSpc>
                        <a:spcBef>
                          <a:spcPts val="1000"/>
                        </a:spcBef>
                        <a:spcAft>
                          <a:spcPts val="0"/>
                        </a:spcAft>
                        <a:buFont typeface="Courier New"/>
                        <a:buChar char="o"/>
                      </a:pPr>
                      <a:r>
                        <a:rPr lang="en-US" sz="2000" u="none" strike="noStrike" noProof="0" dirty="0">
                          <a:solidFill>
                            <a:srgbClr val="000000"/>
                          </a:solidFill>
                          <a:latin typeface="Sans Serif Collection"/>
                          <a:ea typeface="Sans Serif Collection"/>
                          <a:cs typeface="Sans Serif Collection"/>
                        </a:rPr>
                        <a:t>Figuring out where to start -selection, prioritization, and justification</a:t>
                      </a:r>
                      <a:endParaRPr lang="en-US" sz="2000" dirty="0">
                        <a:latin typeface="Sans Serif Collection"/>
                        <a:ea typeface="Sans Serif Collection"/>
                        <a:cs typeface="Sans Serif Collection"/>
                      </a:endParaRPr>
                    </a:p>
                    <a:p>
                      <a:pPr marL="285750" marR="0" lvl="0" indent="-285750" algn="l">
                        <a:lnSpc>
                          <a:spcPct val="100000"/>
                        </a:lnSpc>
                        <a:spcBef>
                          <a:spcPts val="1000"/>
                        </a:spcBef>
                        <a:spcAft>
                          <a:spcPts val="0"/>
                        </a:spcAft>
                        <a:buFont typeface="Courier New"/>
                        <a:buChar char="o"/>
                      </a:pPr>
                      <a:r>
                        <a:rPr lang="en-US" sz="2000" u="none" strike="noStrike" noProof="0" dirty="0">
                          <a:solidFill>
                            <a:srgbClr val="000000"/>
                          </a:solidFill>
                          <a:latin typeface="Sans Serif Collection"/>
                          <a:ea typeface="Sans Serif Collection"/>
                          <a:cs typeface="Sans Serif Collection"/>
                        </a:rPr>
                        <a:t>Funding and timing</a:t>
                      </a:r>
                      <a:endParaRPr lang="en-US" sz="2000" dirty="0">
                        <a:latin typeface="Sans Serif Collection"/>
                        <a:ea typeface="Sans Serif Collection"/>
                        <a:cs typeface="Sans Serif Collection"/>
                      </a:endParaRPr>
                    </a:p>
                  </a:txBody>
                  <a:tcPr/>
                </a:tc>
                <a:tc>
                  <a:txBody>
                    <a:bodyPr/>
                    <a:lstStyle/>
                    <a:p>
                      <a:pPr marL="742950" marR="0" lvl="1" indent="-285750" algn="l">
                        <a:lnSpc>
                          <a:spcPct val="90000"/>
                        </a:lnSpc>
                        <a:spcBef>
                          <a:spcPts val="1000"/>
                        </a:spcBef>
                        <a:spcAft>
                          <a:spcPts val="0"/>
                        </a:spcAft>
                        <a:buFont typeface="Courier New,monospace"/>
                        <a:buChar char="o"/>
                      </a:pPr>
                      <a:endParaRPr lang="en-US" sz="1600" u="none" strike="noStrike" noProof="0">
                        <a:solidFill>
                          <a:srgbClr val="000000"/>
                        </a:solidFill>
                      </a:endParaRPr>
                    </a:p>
                    <a:p>
                      <a:pPr marL="285750" marR="0" lvl="0" indent="-285750" algn="l">
                        <a:lnSpc>
                          <a:spcPct val="90000"/>
                        </a:lnSpc>
                        <a:spcBef>
                          <a:spcPts val="1000"/>
                        </a:spcBef>
                        <a:spcAft>
                          <a:spcPts val="0"/>
                        </a:spcAft>
                        <a:buFont typeface="Courier New,monospace"/>
                        <a:buChar char="o"/>
                      </a:pPr>
                      <a:r>
                        <a:rPr lang="en-US" sz="2000" u="none" strike="noStrike" noProof="0" dirty="0">
                          <a:solidFill>
                            <a:srgbClr val="000000"/>
                          </a:solidFill>
                          <a:latin typeface="Sans Serif Collection"/>
                          <a:ea typeface="Sans Serif Collection"/>
                          <a:cs typeface="Sans Serif Collection"/>
                        </a:rPr>
                        <a:t>Integrate resilience components into required and ongoing projects and processes (e.g. local planning efforts like Open Space and Recreation Plans local processes like capital planning)</a:t>
                      </a:r>
                    </a:p>
                    <a:p>
                      <a:pPr marL="285750" marR="0" lvl="0" indent="-285750" algn="l">
                        <a:lnSpc>
                          <a:spcPct val="90000"/>
                        </a:lnSpc>
                        <a:spcBef>
                          <a:spcPts val="1000"/>
                        </a:spcBef>
                        <a:spcAft>
                          <a:spcPts val="0"/>
                        </a:spcAft>
                        <a:buFont typeface="Courier New,monospace"/>
                        <a:buChar char="o"/>
                      </a:pPr>
                      <a:r>
                        <a:rPr lang="en-US" sz="2000" u="none" strike="noStrike" noProof="0" dirty="0">
                          <a:solidFill>
                            <a:srgbClr val="000000"/>
                          </a:solidFill>
                          <a:latin typeface="Sans Serif Collection"/>
                          <a:ea typeface="Sans Serif Collection"/>
                          <a:cs typeface="Sans Serif Collection"/>
                        </a:rPr>
                        <a:t>Lean into partnerships with community organizations and/or colleges and universities.</a:t>
                      </a:r>
                    </a:p>
                    <a:p>
                      <a:pPr marL="285750" marR="0" lvl="0" indent="-285750" algn="l">
                        <a:lnSpc>
                          <a:spcPct val="90000"/>
                        </a:lnSpc>
                        <a:spcBef>
                          <a:spcPts val="1000"/>
                        </a:spcBef>
                        <a:spcAft>
                          <a:spcPts val="0"/>
                        </a:spcAft>
                        <a:buFont typeface="Courier New,monospace"/>
                        <a:buChar char="o"/>
                      </a:pPr>
                      <a:r>
                        <a:rPr lang="en-US" sz="2000" u="none" strike="noStrike" noProof="0" dirty="0">
                          <a:solidFill>
                            <a:srgbClr val="000000"/>
                          </a:solidFill>
                          <a:latin typeface="Sans Serif Collection"/>
                          <a:ea typeface="Sans Serif Collection"/>
                          <a:cs typeface="Sans Serif Collection"/>
                        </a:rPr>
                        <a:t>Training for staff and volunteers</a:t>
                      </a:r>
                    </a:p>
                    <a:p>
                      <a:pPr marL="285750" marR="0" lvl="0" indent="-285750" algn="l">
                        <a:lnSpc>
                          <a:spcPct val="90000"/>
                        </a:lnSpc>
                        <a:spcBef>
                          <a:spcPts val="1000"/>
                        </a:spcBef>
                        <a:spcAft>
                          <a:spcPts val="0"/>
                        </a:spcAft>
                        <a:buFont typeface="Courier New,monospace"/>
                        <a:buChar char="o"/>
                      </a:pPr>
                      <a:r>
                        <a:rPr lang="en-US" sz="2000" u="none" strike="noStrike" noProof="0" dirty="0">
                          <a:solidFill>
                            <a:srgbClr val="000000"/>
                          </a:solidFill>
                          <a:latin typeface="Sans Serif Collection"/>
                          <a:ea typeface="Sans Serif Collection"/>
                          <a:cs typeface="Sans Serif Collection"/>
                        </a:rPr>
                        <a:t>Pursue regional opportunities</a:t>
                      </a:r>
                    </a:p>
                    <a:p>
                      <a:pPr marL="742950" marR="0" lvl="1" indent="-285750" algn="l">
                        <a:lnSpc>
                          <a:spcPct val="90000"/>
                        </a:lnSpc>
                        <a:spcBef>
                          <a:spcPts val="500"/>
                        </a:spcBef>
                        <a:spcAft>
                          <a:spcPts val="0"/>
                        </a:spcAft>
                        <a:buClr>
                          <a:srgbClr val="000000"/>
                        </a:buClr>
                        <a:buFont typeface="Wingdings"/>
                        <a:buChar char="§"/>
                      </a:pPr>
                      <a:r>
                        <a:rPr lang="en-US" sz="2000" u="none" strike="noStrike" noProof="0" dirty="0">
                          <a:solidFill>
                            <a:srgbClr val="000000"/>
                          </a:solidFill>
                          <a:latin typeface="Sans Serif Collection"/>
                          <a:ea typeface="Sans Serif Collection"/>
                          <a:cs typeface="Sans Serif Collection"/>
                        </a:rPr>
                        <a:t>Peer learning and education</a:t>
                      </a:r>
                    </a:p>
                    <a:p>
                      <a:pPr marL="742950" marR="0" lvl="1" indent="-285750" algn="l">
                        <a:lnSpc>
                          <a:spcPct val="90000"/>
                        </a:lnSpc>
                        <a:spcBef>
                          <a:spcPts val="500"/>
                        </a:spcBef>
                        <a:spcAft>
                          <a:spcPts val="0"/>
                        </a:spcAft>
                        <a:buClr>
                          <a:srgbClr val="000000"/>
                        </a:buClr>
                        <a:buFont typeface="Wingdings"/>
                        <a:buChar char="§"/>
                      </a:pPr>
                      <a:r>
                        <a:rPr lang="en-US" sz="2000" u="none" strike="noStrike" noProof="0" dirty="0">
                          <a:solidFill>
                            <a:srgbClr val="000000"/>
                          </a:solidFill>
                          <a:latin typeface="Sans Serif Collection"/>
                          <a:ea typeface="Sans Serif Collection"/>
                          <a:cs typeface="Sans Serif Collection"/>
                        </a:rPr>
                        <a:t>Circuit rider</a:t>
                      </a:r>
                    </a:p>
                    <a:p>
                      <a:pPr marL="742950" marR="0" lvl="1" indent="-285750" algn="l">
                        <a:lnSpc>
                          <a:spcPct val="90000"/>
                        </a:lnSpc>
                        <a:spcBef>
                          <a:spcPts val="500"/>
                        </a:spcBef>
                        <a:spcAft>
                          <a:spcPts val="0"/>
                        </a:spcAft>
                        <a:buClr>
                          <a:srgbClr val="000000"/>
                        </a:buClr>
                        <a:buFont typeface="Wingdings"/>
                        <a:buChar char="§"/>
                      </a:pPr>
                      <a:r>
                        <a:rPr lang="en-US" sz="2000" u="none" strike="noStrike" noProof="0" dirty="0">
                          <a:solidFill>
                            <a:srgbClr val="000000"/>
                          </a:solidFill>
                          <a:latin typeface="Sans Serif Collection"/>
                          <a:ea typeface="Sans Serif Collection"/>
                          <a:cs typeface="Sans Serif Collection"/>
                        </a:rPr>
                        <a:t>Watershed-scale planning</a:t>
                      </a:r>
                    </a:p>
                    <a:p>
                      <a:pPr marL="742950" marR="0" lvl="1" indent="-285750" algn="l">
                        <a:lnSpc>
                          <a:spcPct val="90000"/>
                        </a:lnSpc>
                        <a:spcBef>
                          <a:spcPts val="500"/>
                        </a:spcBef>
                        <a:spcAft>
                          <a:spcPts val="0"/>
                        </a:spcAft>
                        <a:buClr>
                          <a:srgbClr val="000000"/>
                        </a:buClr>
                        <a:buFont typeface="Wingdings"/>
                        <a:buChar char="§"/>
                      </a:pPr>
                      <a:r>
                        <a:rPr lang="en-US" sz="2000" u="none" strike="noStrike" noProof="0" dirty="0">
                          <a:solidFill>
                            <a:srgbClr val="000000"/>
                          </a:solidFill>
                          <a:latin typeface="Sans Serif Collection"/>
                          <a:ea typeface="Sans Serif Collection"/>
                          <a:cs typeface="Sans Serif Collection"/>
                        </a:rPr>
                        <a:t>Technical assistance from RPAs</a:t>
                      </a:r>
                    </a:p>
                  </a:txBody>
                  <a:tcPr/>
                </a:tc>
                <a:extLst>
                  <a:ext uri="{0D108BD9-81ED-4DB2-BD59-A6C34878D82A}">
                    <a16:rowId xmlns:a16="http://schemas.microsoft.com/office/drawing/2014/main" val="1059641071"/>
                  </a:ext>
                </a:extLst>
              </a:tr>
            </a:tbl>
          </a:graphicData>
        </a:graphic>
      </p:graphicFrame>
      <p:sp>
        <p:nvSpPr>
          <p:cNvPr id="2" name="Title 1">
            <a:extLst>
              <a:ext uri="{FF2B5EF4-FFF2-40B4-BE49-F238E27FC236}">
                <a16:creationId xmlns:a16="http://schemas.microsoft.com/office/drawing/2014/main" id="{BEDEDFFD-18E0-FA84-233B-950A232B8BD0}"/>
              </a:ext>
            </a:extLst>
          </p:cNvPr>
          <p:cNvSpPr>
            <a:spLocks noGrp="1"/>
          </p:cNvSpPr>
          <p:nvPr>
            <p:ph type="title"/>
          </p:nvPr>
        </p:nvSpPr>
        <p:spPr>
          <a:xfrm>
            <a:off x="619760" y="327144"/>
            <a:ext cx="11055878" cy="1152806"/>
          </a:xfrm>
        </p:spPr>
        <p:txBody>
          <a:bodyPr>
            <a:noAutofit/>
          </a:bodyPr>
          <a:lstStyle/>
          <a:p>
            <a:r>
              <a:rPr lang="en-US" sz="3500" dirty="0">
                <a:solidFill>
                  <a:srgbClr val="345530"/>
                </a:solidFill>
                <a:latin typeface="Sans Serif Collection"/>
                <a:ea typeface="Sans Serif Collection"/>
                <a:cs typeface="Sans Serif Collection"/>
              </a:rPr>
              <a:t>What We Heard: Needs and Opportunities</a:t>
            </a:r>
            <a:endParaRPr lang="en-US" sz="3500" dirty="0">
              <a:solidFill>
                <a:srgbClr val="345530"/>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p:txBody>
      </p:sp>
    </p:spTree>
    <p:extLst>
      <p:ext uri="{BB962C8B-B14F-4D97-AF65-F5344CB8AC3E}">
        <p14:creationId xmlns:p14="http://schemas.microsoft.com/office/powerpoint/2010/main" val="2382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8CF1E-C9E5-D149-DFBF-4BD7D1FF1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094CF-56AE-EFC0-B0A6-3E814A32A3E8}"/>
              </a:ext>
            </a:extLst>
          </p:cNvPr>
          <p:cNvSpPr>
            <a:spLocks noGrp="1"/>
          </p:cNvSpPr>
          <p:nvPr>
            <p:ph type="title"/>
          </p:nvPr>
        </p:nvSpPr>
        <p:spPr>
          <a:xfrm>
            <a:off x="644750" y="291584"/>
            <a:ext cx="10748948" cy="1152806"/>
          </a:xfrm>
        </p:spPr>
        <p:txBody>
          <a:bodyPr>
            <a:normAutofit/>
          </a:bodyPr>
          <a:lstStyle/>
          <a:p>
            <a:r>
              <a:rPr lang="en-US" sz="2800" dirty="0">
                <a:solidFill>
                  <a:srgbClr val="345530"/>
                </a:solidFill>
                <a:latin typeface="Sans Serif Collection"/>
                <a:ea typeface="Sans Serif Collection"/>
                <a:cs typeface="Sans Serif Collection"/>
              </a:rPr>
              <a:t>Examples of How This Input Shaped the Playbook</a:t>
            </a:r>
            <a:endParaRPr lang="en-US" dirty="0"/>
          </a:p>
        </p:txBody>
      </p:sp>
      <p:sp>
        <p:nvSpPr>
          <p:cNvPr id="3" name="Content Placeholder 2">
            <a:extLst>
              <a:ext uri="{FF2B5EF4-FFF2-40B4-BE49-F238E27FC236}">
                <a16:creationId xmlns:a16="http://schemas.microsoft.com/office/drawing/2014/main" id="{A21141F2-BE6F-F9D0-F949-1B5B96954FD2}"/>
              </a:ext>
            </a:extLst>
          </p:cNvPr>
          <p:cNvSpPr>
            <a:spLocks noGrp="1"/>
          </p:cNvSpPr>
          <p:nvPr/>
        </p:nvSpPr>
        <p:spPr>
          <a:xfrm>
            <a:off x="1330551" y="4692968"/>
            <a:ext cx="4867591" cy="43284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a:latin typeface="Sans Serif Collection"/>
              <a:ea typeface="Sans Serif Collection"/>
              <a:cs typeface="Sans Serif Collection"/>
            </a:endParaRPr>
          </a:p>
          <a:p>
            <a:endParaRPr lang="en-US" sz="1100"/>
          </a:p>
        </p:txBody>
      </p:sp>
      <p:sp>
        <p:nvSpPr>
          <p:cNvPr id="12" name="Rectangle: Rounded Corners 11">
            <a:extLst>
              <a:ext uri="{FF2B5EF4-FFF2-40B4-BE49-F238E27FC236}">
                <a16:creationId xmlns:a16="http://schemas.microsoft.com/office/drawing/2014/main" id="{465F3943-5CAD-5A52-EF7B-80702B6AB0FF}"/>
              </a:ext>
            </a:extLst>
          </p:cNvPr>
          <p:cNvSpPr/>
          <p:nvPr/>
        </p:nvSpPr>
        <p:spPr>
          <a:xfrm>
            <a:off x="6934200" y="1447800"/>
            <a:ext cx="4823460" cy="807720"/>
          </a:xfrm>
          <a:prstGeom prst="roundRect">
            <a:avLst/>
          </a:prstGeom>
          <a:solidFill>
            <a:srgbClr val="7CB7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Sans Serif Collection"/>
                <a:ea typeface="Sans Serif Collection"/>
                <a:cs typeface="Sans Serif Collection"/>
              </a:rPr>
              <a:t>Integrate resilience components into required and ongoing projects and processes (e.g., HMP)</a:t>
            </a:r>
          </a:p>
        </p:txBody>
      </p:sp>
      <p:sp>
        <p:nvSpPr>
          <p:cNvPr id="13" name="Rectangle: Rounded Corners 12">
            <a:extLst>
              <a:ext uri="{FF2B5EF4-FFF2-40B4-BE49-F238E27FC236}">
                <a16:creationId xmlns:a16="http://schemas.microsoft.com/office/drawing/2014/main" id="{1CDC29B7-DEC1-95A7-499E-4534BE3685A3}"/>
              </a:ext>
            </a:extLst>
          </p:cNvPr>
          <p:cNvSpPr/>
          <p:nvPr/>
        </p:nvSpPr>
        <p:spPr>
          <a:xfrm>
            <a:off x="647700" y="1348740"/>
            <a:ext cx="3931920" cy="1021080"/>
          </a:xfrm>
          <a:prstGeom prst="roundRect">
            <a:avLst/>
          </a:prstGeom>
          <a:solidFill>
            <a:srgbClr val="7CB7B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600" dirty="0">
                <a:solidFill>
                  <a:srgbClr val="000000"/>
                </a:solidFill>
                <a:latin typeface="Sans Serif Collection"/>
                <a:ea typeface="Sans Serif Collection"/>
                <a:cs typeface="Sans Serif Collection"/>
              </a:rPr>
              <a:t>Pursue regional opportunities +  volunteers and staff having to wear many hats</a:t>
            </a:r>
            <a:endParaRPr lang="en-US" sz="1600" dirty="0">
              <a:latin typeface="Sans Serif Collection"/>
              <a:ea typeface="Sans Serif Collection"/>
              <a:cs typeface="Sans Serif Collection"/>
            </a:endParaRPr>
          </a:p>
        </p:txBody>
      </p:sp>
      <p:cxnSp>
        <p:nvCxnSpPr>
          <p:cNvPr id="14" name="Straight Arrow Connector 13">
            <a:extLst>
              <a:ext uri="{FF2B5EF4-FFF2-40B4-BE49-F238E27FC236}">
                <a16:creationId xmlns:a16="http://schemas.microsoft.com/office/drawing/2014/main" id="{142478C1-A6F4-517D-C9F3-EDC93A0FDF54}"/>
              </a:ext>
            </a:extLst>
          </p:cNvPr>
          <p:cNvCxnSpPr/>
          <p:nvPr/>
        </p:nvCxnSpPr>
        <p:spPr>
          <a:xfrm flipH="1">
            <a:off x="8214359" y="2392680"/>
            <a:ext cx="182880" cy="601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0D73E6C-B1A4-85CF-0875-6EC35264413E}"/>
              </a:ext>
            </a:extLst>
          </p:cNvPr>
          <p:cNvCxnSpPr>
            <a:cxnSpLocks/>
          </p:cNvCxnSpPr>
          <p:nvPr/>
        </p:nvCxnSpPr>
        <p:spPr>
          <a:xfrm flipH="1">
            <a:off x="1188719" y="2446020"/>
            <a:ext cx="68580" cy="487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A screenshot of a computer&#10;&#10;AI-generated content may be incorrect.">
            <a:extLst>
              <a:ext uri="{FF2B5EF4-FFF2-40B4-BE49-F238E27FC236}">
                <a16:creationId xmlns:a16="http://schemas.microsoft.com/office/drawing/2014/main" id="{7811CA93-645B-8EA4-E482-E158AB13865C}"/>
              </a:ext>
            </a:extLst>
          </p:cNvPr>
          <p:cNvPicPr>
            <a:picLocks noChangeAspect="1"/>
          </p:cNvPicPr>
          <p:nvPr/>
        </p:nvPicPr>
        <p:blipFill>
          <a:blip r:embed="rId3"/>
          <a:stretch>
            <a:fillRect/>
          </a:stretch>
        </p:blipFill>
        <p:spPr>
          <a:xfrm>
            <a:off x="7046595" y="3019425"/>
            <a:ext cx="1764030" cy="1870710"/>
          </a:xfrm>
          <a:prstGeom prst="rect">
            <a:avLst/>
          </a:prstGeom>
        </p:spPr>
      </p:pic>
      <p:sp>
        <p:nvSpPr>
          <p:cNvPr id="18" name="TextBox 17">
            <a:extLst>
              <a:ext uri="{FF2B5EF4-FFF2-40B4-BE49-F238E27FC236}">
                <a16:creationId xmlns:a16="http://schemas.microsoft.com/office/drawing/2014/main" id="{C1F6C1CF-8EC5-4C50-291C-9E2A02A2ECD9}"/>
              </a:ext>
            </a:extLst>
          </p:cNvPr>
          <p:cNvSpPr txBox="1"/>
          <p:nvPr/>
        </p:nvSpPr>
        <p:spPr>
          <a:xfrm>
            <a:off x="6819900" y="5082540"/>
            <a:ext cx="245364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Sans Serif Collection"/>
                <a:ea typeface="Sans Serif Collection"/>
                <a:cs typeface="Sans Serif Collection"/>
              </a:rPr>
              <a:t>Implementation Blueprint about how to integrate resilience into common processes</a:t>
            </a:r>
          </a:p>
        </p:txBody>
      </p:sp>
      <p:pic>
        <p:nvPicPr>
          <p:cNvPr id="21" name="Picture 20" descr="A screenshot of a phone&#10;&#10;AI-generated content may be incorrect.">
            <a:extLst>
              <a:ext uri="{FF2B5EF4-FFF2-40B4-BE49-F238E27FC236}">
                <a16:creationId xmlns:a16="http://schemas.microsoft.com/office/drawing/2014/main" id="{4C3C5194-FCF3-B8F0-490C-09C216473945}"/>
              </a:ext>
            </a:extLst>
          </p:cNvPr>
          <p:cNvPicPr>
            <a:picLocks noChangeAspect="1"/>
          </p:cNvPicPr>
          <p:nvPr/>
        </p:nvPicPr>
        <p:blipFill>
          <a:blip r:embed="rId4"/>
          <a:stretch>
            <a:fillRect/>
          </a:stretch>
        </p:blipFill>
        <p:spPr>
          <a:xfrm>
            <a:off x="387668" y="2943225"/>
            <a:ext cx="1884045" cy="2015490"/>
          </a:xfrm>
          <a:prstGeom prst="rect">
            <a:avLst/>
          </a:prstGeom>
        </p:spPr>
      </p:pic>
      <p:sp>
        <p:nvSpPr>
          <p:cNvPr id="22" name="TextBox 21">
            <a:extLst>
              <a:ext uri="{FF2B5EF4-FFF2-40B4-BE49-F238E27FC236}">
                <a16:creationId xmlns:a16="http://schemas.microsoft.com/office/drawing/2014/main" id="{EB49EE92-1E99-A09A-BA64-99C0A2854A8B}"/>
              </a:ext>
            </a:extLst>
          </p:cNvPr>
          <p:cNvSpPr txBox="1"/>
          <p:nvPr/>
        </p:nvSpPr>
        <p:spPr>
          <a:xfrm>
            <a:off x="472440" y="5113020"/>
            <a:ext cx="201168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Sans Serif Collection"/>
                <a:ea typeface="Sans Serif Collection"/>
                <a:cs typeface="Sans Serif Collection"/>
              </a:rPr>
              <a:t>Implementation Blueprint about establishing shared climate staff role</a:t>
            </a:r>
          </a:p>
        </p:txBody>
      </p:sp>
      <p:cxnSp>
        <p:nvCxnSpPr>
          <p:cNvPr id="23" name="Straight Arrow Connector 22">
            <a:extLst>
              <a:ext uri="{FF2B5EF4-FFF2-40B4-BE49-F238E27FC236}">
                <a16:creationId xmlns:a16="http://schemas.microsoft.com/office/drawing/2014/main" id="{FE3CBBF8-27B5-3145-3B0A-993C6FC296EC}"/>
              </a:ext>
            </a:extLst>
          </p:cNvPr>
          <p:cNvCxnSpPr>
            <a:cxnSpLocks/>
          </p:cNvCxnSpPr>
          <p:nvPr/>
        </p:nvCxnSpPr>
        <p:spPr>
          <a:xfrm>
            <a:off x="2689859" y="2438400"/>
            <a:ext cx="6858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A blue and black text&#10;&#10;AI-generated content may be incorrect.">
            <a:extLst>
              <a:ext uri="{FF2B5EF4-FFF2-40B4-BE49-F238E27FC236}">
                <a16:creationId xmlns:a16="http://schemas.microsoft.com/office/drawing/2014/main" id="{57B4F017-CBCE-D4D4-1069-0A3A552EBC68}"/>
              </a:ext>
            </a:extLst>
          </p:cNvPr>
          <p:cNvPicPr>
            <a:picLocks noChangeAspect="1"/>
          </p:cNvPicPr>
          <p:nvPr/>
        </p:nvPicPr>
        <p:blipFill>
          <a:blip r:embed="rId5"/>
          <a:srcRect t="13699" r="9868"/>
          <a:stretch>
            <a:fillRect/>
          </a:stretch>
        </p:blipFill>
        <p:spPr>
          <a:xfrm>
            <a:off x="2416493" y="3364230"/>
            <a:ext cx="1590117" cy="365762"/>
          </a:xfrm>
          <a:prstGeom prst="rect">
            <a:avLst/>
          </a:prstGeom>
          <a:ln>
            <a:solidFill>
              <a:schemeClr val="tx1"/>
            </a:solidFill>
          </a:ln>
        </p:spPr>
      </p:pic>
      <p:sp>
        <p:nvSpPr>
          <p:cNvPr id="25" name="TextBox 24">
            <a:extLst>
              <a:ext uri="{FF2B5EF4-FFF2-40B4-BE49-F238E27FC236}">
                <a16:creationId xmlns:a16="http://schemas.microsoft.com/office/drawing/2014/main" id="{D07A568C-427E-922D-03C3-2C244A1007C3}"/>
              </a:ext>
            </a:extLst>
          </p:cNvPr>
          <p:cNvSpPr txBox="1"/>
          <p:nvPr/>
        </p:nvSpPr>
        <p:spPr>
          <a:xfrm>
            <a:off x="2484120" y="3947159"/>
            <a:ext cx="169164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Sans Serif Collection"/>
                <a:ea typeface="Sans Serif Collection"/>
                <a:cs typeface="Sans Serif Collection"/>
              </a:rPr>
              <a:t>Search function allows user to filter by actions that could be pursued in collaboration with one or more other municipalities</a:t>
            </a:r>
          </a:p>
        </p:txBody>
      </p:sp>
      <p:cxnSp>
        <p:nvCxnSpPr>
          <p:cNvPr id="26" name="Straight Arrow Connector 25">
            <a:extLst>
              <a:ext uri="{FF2B5EF4-FFF2-40B4-BE49-F238E27FC236}">
                <a16:creationId xmlns:a16="http://schemas.microsoft.com/office/drawing/2014/main" id="{1824A1DE-1182-7D43-3F85-8C0CDA7D7E67}"/>
              </a:ext>
            </a:extLst>
          </p:cNvPr>
          <p:cNvCxnSpPr>
            <a:cxnSpLocks/>
          </p:cNvCxnSpPr>
          <p:nvPr/>
        </p:nvCxnSpPr>
        <p:spPr>
          <a:xfrm>
            <a:off x="4312919" y="2461259"/>
            <a:ext cx="297180" cy="716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93BA842-7891-A0C7-8AEB-36FCD0C9C086}"/>
              </a:ext>
            </a:extLst>
          </p:cNvPr>
          <p:cNvSpPr txBox="1"/>
          <p:nvPr/>
        </p:nvSpPr>
        <p:spPr>
          <a:xfrm>
            <a:off x="4526280" y="4389119"/>
            <a:ext cx="169164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Sans Serif Collection"/>
                <a:ea typeface="Sans Serif Collection"/>
                <a:cs typeface="Sans Serif Collection"/>
              </a:rPr>
              <a:t>Implementation blueprints detail how implementation may vary by community type and size</a:t>
            </a:r>
          </a:p>
        </p:txBody>
      </p:sp>
      <p:pic>
        <p:nvPicPr>
          <p:cNvPr id="28" name="Picture 27" descr="A white text on a blue background&#10;&#10;AI-generated content may be incorrect.">
            <a:extLst>
              <a:ext uri="{FF2B5EF4-FFF2-40B4-BE49-F238E27FC236}">
                <a16:creationId xmlns:a16="http://schemas.microsoft.com/office/drawing/2014/main" id="{A12F3CBA-4F52-BF9F-DD2B-2DF01384116E}"/>
              </a:ext>
            </a:extLst>
          </p:cNvPr>
          <p:cNvPicPr>
            <a:picLocks noChangeAspect="1"/>
          </p:cNvPicPr>
          <p:nvPr/>
        </p:nvPicPr>
        <p:blipFill>
          <a:blip r:embed="rId6"/>
          <a:srcRect l="-2172" t="1060" r="205" b="50167"/>
          <a:stretch>
            <a:fillRect/>
          </a:stretch>
        </p:blipFill>
        <p:spPr>
          <a:xfrm>
            <a:off x="4191000" y="3362325"/>
            <a:ext cx="2367879" cy="829700"/>
          </a:xfrm>
          <a:prstGeom prst="rect">
            <a:avLst/>
          </a:prstGeom>
          <a:ln>
            <a:solidFill>
              <a:schemeClr val="tx1"/>
            </a:solidFill>
          </a:ln>
        </p:spPr>
      </p:pic>
      <p:pic>
        <p:nvPicPr>
          <p:cNvPr id="29" name="Picture 28" descr="A close-up of a logo&#10;&#10;AI-generated content may be incorrect.">
            <a:extLst>
              <a:ext uri="{FF2B5EF4-FFF2-40B4-BE49-F238E27FC236}">
                <a16:creationId xmlns:a16="http://schemas.microsoft.com/office/drawing/2014/main" id="{B9C49D08-ABD7-FF5E-7FFE-8C9695E973D9}"/>
              </a:ext>
            </a:extLst>
          </p:cNvPr>
          <p:cNvPicPr>
            <a:picLocks noChangeAspect="1"/>
          </p:cNvPicPr>
          <p:nvPr/>
        </p:nvPicPr>
        <p:blipFill>
          <a:blip r:embed="rId7"/>
          <a:stretch>
            <a:fillRect/>
          </a:stretch>
        </p:blipFill>
        <p:spPr>
          <a:xfrm>
            <a:off x="9276398" y="3045143"/>
            <a:ext cx="2226945" cy="1026795"/>
          </a:xfrm>
          <a:prstGeom prst="rect">
            <a:avLst/>
          </a:prstGeom>
          <a:ln>
            <a:solidFill>
              <a:schemeClr val="tx1"/>
            </a:solidFill>
          </a:ln>
        </p:spPr>
      </p:pic>
      <p:sp>
        <p:nvSpPr>
          <p:cNvPr id="30" name="TextBox 29">
            <a:extLst>
              <a:ext uri="{FF2B5EF4-FFF2-40B4-BE49-F238E27FC236}">
                <a16:creationId xmlns:a16="http://schemas.microsoft.com/office/drawing/2014/main" id="{E859F2EA-68F6-73CA-79F1-49F27B7259B4}"/>
              </a:ext>
            </a:extLst>
          </p:cNvPr>
          <p:cNvSpPr txBox="1"/>
          <p:nvPr/>
        </p:nvSpPr>
        <p:spPr>
          <a:xfrm>
            <a:off x="9349740" y="4236720"/>
            <a:ext cx="245364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Sans Serif Collection"/>
                <a:ea typeface="Sans Serif Collection"/>
                <a:cs typeface="Sans Serif Collection"/>
              </a:rPr>
              <a:t>Implementation blueprints detail related state, local, and national planning processes</a:t>
            </a:r>
          </a:p>
          <a:p>
            <a:endParaRPr lang="en-US" sz="1400" i="1">
              <a:latin typeface="Sans Serif Collection"/>
              <a:ea typeface="Sans Serif Collection"/>
              <a:cs typeface="Sans Serif Collection"/>
            </a:endParaRPr>
          </a:p>
        </p:txBody>
      </p:sp>
      <p:cxnSp>
        <p:nvCxnSpPr>
          <p:cNvPr id="31" name="Straight Arrow Connector 30">
            <a:extLst>
              <a:ext uri="{FF2B5EF4-FFF2-40B4-BE49-F238E27FC236}">
                <a16:creationId xmlns:a16="http://schemas.microsoft.com/office/drawing/2014/main" id="{C282CE39-FAD7-E896-9CD4-C16D8BABE172}"/>
              </a:ext>
            </a:extLst>
          </p:cNvPr>
          <p:cNvCxnSpPr>
            <a:cxnSpLocks/>
          </p:cNvCxnSpPr>
          <p:nvPr/>
        </p:nvCxnSpPr>
        <p:spPr>
          <a:xfrm>
            <a:off x="10157459" y="2316479"/>
            <a:ext cx="76200" cy="617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417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F39F5-5FD5-C577-7A06-8F18A039F8C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72B49E8-EDBD-979E-9313-A1F51BE78576}"/>
              </a:ext>
            </a:extLst>
          </p:cNvPr>
          <p:cNvSpPr txBox="1">
            <a:spLocks/>
          </p:cNvSpPr>
          <p:nvPr/>
        </p:nvSpPr>
        <p:spPr>
          <a:xfrm>
            <a:off x="5920864" y="3143337"/>
            <a:ext cx="6917759"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a:lnSpc>
                <a:spcPct val="100000"/>
              </a:lnSpc>
            </a:pPr>
            <a:r>
              <a:rPr lang="en-US" sz="5400">
                <a:latin typeface="Sans Serif Collection" panose="020B0502040504020204" pitchFamily="34" charset="0"/>
                <a:ea typeface="Sans Serif Collection" panose="020B0502040504020204" pitchFamily="34" charset="0"/>
                <a:cs typeface="Sans Serif Collection" panose="020B0502040504020204" pitchFamily="34" charset="0"/>
              </a:rPr>
              <a:t>Thank You!</a:t>
            </a:r>
          </a:p>
        </p:txBody>
      </p:sp>
      <p:pic>
        <p:nvPicPr>
          <p:cNvPr id="2050" name="Picture 2" descr="homepage graphic">
            <a:extLst>
              <a:ext uri="{FF2B5EF4-FFF2-40B4-BE49-F238E27FC236}">
                <a16:creationId xmlns:a16="http://schemas.microsoft.com/office/drawing/2014/main" id="{274C2110-B9E3-1682-7620-49EB55A9C6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589" b="10656"/>
          <a:stretch>
            <a:fillRect/>
          </a:stretch>
        </p:blipFill>
        <p:spPr bwMode="auto">
          <a:xfrm>
            <a:off x="246003" y="227013"/>
            <a:ext cx="4706996" cy="44386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6D77C3F-B891-617A-61FD-3F3B8BD12B95}"/>
              </a:ext>
            </a:extLst>
          </p:cNvPr>
          <p:cNvSpPr/>
          <p:nvPr/>
        </p:nvSpPr>
        <p:spPr>
          <a:xfrm>
            <a:off x="9946640" y="5130800"/>
            <a:ext cx="1910080" cy="16082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4A3750-299A-0050-36BB-E285D3314297}"/>
              </a:ext>
            </a:extLst>
          </p:cNvPr>
          <p:cNvSpPr txBox="1"/>
          <p:nvPr/>
        </p:nvSpPr>
        <p:spPr>
          <a:xfrm>
            <a:off x="5968603" y="5179399"/>
            <a:ext cx="6096747" cy="954107"/>
          </a:xfrm>
          <a:prstGeom prst="rect">
            <a:avLst/>
          </a:prstGeom>
          <a:noFill/>
        </p:spPr>
        <p:txBody>
          <a:bodyPr wrap="square" lIns="91440" tIns="45720" rIns="91440" bIns="45720" anchor="t">
            <a:spAutoFit/>
          </a:bodyPr>
          <a:lstStyle/>
          <a:p>
            <a:endParaRPr lang="en-US" sz="2800" dirty="0">
              <a:latin typeface="Sans Serif Collection"/>
              <a:ea typeface="Sans Serif Collection"/>
              <a:cs typeface="Sans Serif Collection"/>
            </a:endParaRPr>
          </a:p>
          <a:p>
            <a:r>
              <a:rPr lang="en-US" sz="2800" dirty="0">
                <a:latin typeface="Sans Serif Collection"/>
                <a:ea typeface="Sans Serif Collection"/>
                <a:cs typeface="Sans Serif Collection"/>
              </a:rPr>
              <a:t>Van H. Du  (</a:t>
            </a:r>
            <a:r>
              <a:rPr lang="en-US" sz="2800" dirty="0">
                <a:latin typeface="Sans Serif Collection"/>
                <a:ea typeface="Sans Serif Collection"/>
                <a:cs typeface="Sans Serif Collection"/>
                <a:hlinkClick r:id="rId4">
                  <a:extLst>
                    <a:ext uri="{A12FA001-AC4F-418D-AE19-62706E023703}">
                      <ahyp:hlinkClr xmlns:ahyp="http://schemas.microsoft.com/office/drawing/2018/hyperlinkcolor" val="tx"/>
                    </a:ext>
                  </a:extLst>
                </a:hlinkClick>
              </a:rPr>
              <a:t>vdu@mapc.org</a:t>
            </a:r>
            <a:r>
              <a:rPr lang="en-US" sz="2800" dirty="0">
                <a:latin typeface="Sans Serif Collection"/>
                <a:ea typeface="Sans Serif Collection"/>
                <a:cs typeface="Sans Serif Collection"/>
              </a:rPr>
              <a:t>)</a:t>
            </a:r>
          </a:p>
        </p:txBody>
      </p:sp>
      <p:pic>
        <p:nvPicPr>
          <p:cNvPr id="3" name="Picture 2" descr="A qr code with a white background&#10;&#10;AI-generated content may be incorrect.">
            <a:extLst>
              <a:ext uri="{FF2B5EF4-FFF2-40B4-BE49-F238E27FC236}">
                <a16:creationId xmlns:a16="http://schemas.microsoft.com/office/drawing/2014/main" id="{CD7038AE-AE2B-36B9-CA4A-69AC09D8D3F4}"/>
              </a:ext>
            </a:extLst>
          </p:cNvPr>
          <p:cNvPicPr>
            <a:picLocks noChangeAspect="1"/>
          </p:cNvPicPr>
          <p:nvPr/>
        </p:nvPicPr>
        <p:blipFill>
          <a:blip r:embed="rId5"/>
          <a:stretch>
            <a:fillRect/>
          </a:stretch>
        </p:blipFill>
        <p:spPr>
          <a:xfrm>
            <a:off x="6101217" y="960327"/>
            <a:ext cx="2974933" cy="2974933"/>
          </a:xfrm>
          <a:prstGeom prst="rect">
            <a:avLst/>
          </a:prstGeom>
          <a:ln>
            <a:solidFill>
              <a:srgbClr val="00B050"/>
            </a:solidFill>
          </a:ln>
        </p:spPr>
      </p:pic>
    </p:spTree>
    <p:extLst>
      <p:ext uri="{BB962C8B-B14F-4D97-AF65-F5344CB8AC3E}">
        <p14:creationId xmlns:p14="http://schemas.microsoft.com/office/powerpoint/2010/main" val="282067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3411BA-42B0-2FDF-E712-3CD3D98FB17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81133E-714F-83DD-E29F-1C2E01342359}"/>
              </a:ext>
            </a:extLst>
          </p:cNvPr>
          <p:cNvSpPr>
            <a:spLocks noGrp="1"/>
          </p:cNvSpPr>
          <p:nvPr>
            <p:ph idx="1"/>
          </p:nvPr>
        </p:nvSpPr>
        <p:spPr>
          <a:xfrm>
            <a:off x="786752" y="2115594"/>
            <a:ext cx="5973108" cy="3950586"/>
          </a:xfrm>
        </p:spPr>
        <p:txBody>
          <a:bodyPr vert="horz" lIns="91440" tIns="45720" rIns="91440" bIns="45720" rtlCol="0" anchor="t">
            <a:noAutofit/>
          </a:bodyPr>
          <a:lstStyle/>
          <a:p>
            <a:pPr fontAlgn="base">
              <a:lnSpc>
                <a:spcPct val="100000"/>
              </a:lnSpc>
              <a:spcBef>
                <a:spcPts val="1200"/>
              </a:spcBef>
              <a:spcAft>
                <a:spcPts val="1200"/>
              </a:spcAft>
              <a:buFont typeface="Wingdings"/>
              <a:buChar char="§"/>
            </a:pPr>
            <a:r>
              <a:rPr lang="en-US">
                <a:latin typeface="Sans Serif Collection"/>
                <a:ea typeface="Sans Serif Collection"/>
                <a:cs typeface="Sans Serif Collection"/>
              </a:rPr>
              <a:t>An </a:t>
            </a:r>
            <a:r>
              <a:rPr lang="en-US" b="1">
                <a:latin typeface="Sans Serif Collection"/>
                <a:ea typeface="Sans Serif Collection"/>
                <a:cs typeface="Sans Serif Collection"/>
              </a:rPr>
              <a:t>online tool </a:t>
            </a:r>
            <a:br>
              <a:rPr lang="en-US" b="1">
                <a:latin typeface="Sans Serif Collection"/>
                <a:ea typeface="Sans Serif Collection"/>
                <a:cs typeface="Sans Serif Collection"/>
              </a:rPr>
            </a:br>
            <a:r>
              <a:rPr lang="en-US">
                <a:latin typeface="Sans Serif Collection"/>
                <a:ea typeface="Sans Serif Collection"/>
                <a:cs typeface="Sans Serif Collection"/>
              </a:rPr>
              <a:t> (with downloadable options!) ​</a:t>
            </a:r>
          </a:p>
          <a:p>
            <a:pPr fontAlgn="base">
              <a:lnSpc>
                <a:spcPct val="100000"/>
              </a:lnSpc>
              <a:spcBef>
                <a:spcPts val="1200"/>
              </a:spcBef>
              <a:spcAft>
                <a:spcPts val="1200"/>
              </a:spcAft>
              <a:buFont typeface="Wingdings"/>
              <a:buChar char="§"/>
            </a:pPr>
            <a:r>
              <a:rPr lang="en-US">
                <a:latin typeface="Sans Serif Collection" panose="020B0502040504020204" pitchFamily="34" charset="0"/>
                <a:ea typeface="Sans Serif Collection" panose="020B0502040504020204" pitchFamily="34" charset="0"/>
                <a:cs typeface="Sans Serif Collection" panose="020B0502040504020204" pitchFamily="34" charset="0"/>
              </a:rPr>
              <a:t>Framework for actions and step-by-step guidance to advance climate resilience planning and implementation</a:t>
            </a:r>
          </a:p>
          <a:p>
            <a:pPr fontAlgn="base">
              <a:lnSpc>
                <a:spcPct val="100000"/>
              </a:lnSpc>
              <a:spcBef>
                <a:spcPts val="1200"/>
              </a:spcBef>
              <a:spcAft>
                <a:spcPts val="1200"/>
              </a:spcAft>
              <a:buFont typeface="Wingdings"/>
              <a:buChar char="§"/>
            </a:pPr>
            <a:endParaRPr lang="en-US">
              <a:latin typeface="Sans Serif Collection" panose="020B0502040504020204" pitchFamily="34" charset="0"/>
              <a:ea typeface="Sans Serif Collection" panose="020B0502040504020204" pitchFamily="34" charset="0"/>
              <a:cs typeface="Sans Serif Collection" panose="020B0502040504020204" pitchFamily="34" charset="0"/>
            </a:endParaRPr>
          </a:p>
        </p:txBody>
      </p:sp>
      <p:sp>
        <p:nvSpPr>
          <p:cNvPr id="3" name="Title 2">
            <a:extLst>
              <a:ext uri="{FF2B5EF4-FFF2-40B4-BE49-F238E27FC236}">
                <a16:creationId xmlns:a16="http://schemas.microsoft.com/office/drawing/2014/main" id="{1127AC8F-4C00-562B-8F82-4C6C5535553B}"/>
              </a:ext>
            </a:extLst>
          </p:cNvPr>
          <p:cNvSpPr>
            <a:spLocks noGrp="1"/>
          </p:cNvSpPr>
          <p:nvPr>
            <p:ph type="title"/>
          </p:nvPr>
        </p:nvSpPr>
        <p:spPr>
          <a:xfrm>
            <a:off x="786752" y="550582"/>
            <a:ext cx="10008248" cy="1152806"/>
          </a:xfrm>
        </p:spPr>
        <p:txBody>
          <a:bodyPr/>
          <a:lstStyle/>
          <a:p>
            <a:r>
              <a:rPr lang="en-US">
                <a:solidFill>
                  <a:srgbClr val="345530"/>
                </a:solidFill>
                <a:latin typeface="Sans Serif Collection"/>
                <a:ea typeface="Sans Serif Collection"/>
                <a:cs typeface="Sans Serif Collection"/>
              </a:rPr>
              <a:t>What is the Playbook?</a:t>
            </a:r>
          </a:p>
        </p:txBody>
      </p:sp>
      <p:grpSp>
        <p:nvGrpSpPr>
          <p:cNvPr id="12" name="Group 11">
            <a:extLst>
              <a:ext uri="{FF2B5EF4-FFF2-40B4-BE49-F238E27FC236}">
                <a16:creationId xmlns:a16="http://schemas.microsoft.com/office/drawing/2014/main" id="{D77313C7-A2EB-9369-32D9-6EC46A98936F}"/>
              </a:ext>
            </a:extLst>
          </p:cNvPr>
          <p:cNvGrpSpPr/>
          <p:nvPr/>
        </p:nvGrpSpPr>
        <p:grpSpPr>
          <a:xfrm>
            <a:off x="8427844" y="4521529"/>
            <a:ext cx="1819729" cy="1837039"/>
            <a:chOff x="7339699" y="2388858"/>
            <a:chExt cx="1819729" cy="1837039"/>
          </a:xfrm>
        </p:grpSpPr>
        <p:pic>
          <p:nvPicPr>
            <p:cNvPr id="5" name="Picture 4" descr="A orange circle with white people icons&#10;&#10;AI-generated content may be incorrect.">
              <a:extLst>
                <a:ext uri="{FF2B5EF4-FFF2-40B4-BE49-F238E27FC236}">
                  <a16:creationId xmlns:a16="http://schemas.microsoft.com/office/drawing/2014/main" id="{615B308B-287D-B7AA-1B61-017EDC272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731" y="2388858"/>
              <a:ext cx="1371719" cy="1371719"/>
            </a:xfrm>
            <a:prstGeom prst="rect">
              <a:avLst/>
            </a:prstGeom>
          </p:spPr>
        </p:pic>
        <p:sp>
          <p:nvSpPr>
            <p:cNvPr id="14" name="TextBox 13">
              <a:extLst>
                <a:ext uri="{FF2B5EF4-FFF2-40B4-BE49-F238E27FC236}">
                  <a16:creationId xmlns:a16="http://schemas.microsoft.com/office/drawing/2014/main" id="{FAABC01B-86DD-1FDC-7785-A2C01DEED8C5}"/>
                </a:ext>
              </a:extLst>
            </p:cNvPr>
            <p:cNvSpPr txBox="1"/>
            <p:nvPr/>
          </p:nvSpPr>
          <p:spPr>
            <a:xfrm>
              <a:off x="7339699" y="3641122"/>
              <a:ext cx="1819729" cy="584775"/>
            </a:xfrm>
            <a:prstGeom prst="rect">
              <a:avLst/>
            </a:prstGeom>
            <a:noFill/>
          </p:spPr>
          <p:txBody>
            <a:bodyPr wrap="none" rtlCol="0">
              <a:spAutoFit/>
            </a:bodyPr>
            <a:lstStyle/>
            <a:p>
              <a:pPr algn="ctr"/>
              <a:r>
                <a:rPr lang="en-US" sz="1600" b="1">
                  <a:solidFill>
                    <a:srgbClr val="FF7101"/>
                  </a:solidFill>
                  <a:latin typeface="Sans Serif Collection" panose="020B0502040504020204" pitchFamily="34" charset="0"/>
                  <a:ea typeface="Sans Serif Collection" panose="020B0502040504020204" pitchFamily="34" charset="0"/>
                  <a:cs typeface="Sans Serif Collection" panose="020B0502040504020204" pitchFamily="34" charset="0"/>
                </a:rPr>
                <a:t>Communities </a:t>
              </a:r>
              <a:br>
                <a:rPr lang="en-US" sz="1600" b="1">
                  <a:solidFill>
                    <a:srgbClr val="FF7101"/>
                  </a:solidFill>
                  <a:latin typeface="Sans Serif Collection" panose="020B0502040504020204" pitchFamily="34" charset="0"/>
                  <a:ea typeface="Sans Serif Collection" panose="020B0502040504020204" pitchFamily="34" charset="0"/>
                  <a:cs typeface="Sans Serif Collection" panose="020B0502040504020204" pitchFamily="34" charset="0"/>
                </a:rPr>
              </a:br>
              <a:r>
                <a:rPr lang="en-US" sz="1600" b="1">
                  <a:solidFill>
                    <a:srgbClr val="FF7101"/>
                  </a:solidFill>
                  <a:latin typeface="Sans Serif Collection" panose="020B0502040504020204" pitchFamily="34" charset="0"/>
                  <a:ea typeface="Sans Serif Collection" panose="020B0502040504020204" pitchFamily="34" charset="0"/>
                  <a:cs typeface="Sans Serif Collection" panose="020B0502040504020204" pitchFamily="34" charset="0"/>
                </a:rPr>
                <a:t>and Government</a:t>
              </a:r>
            </a:p>
          </p:txBody>
        </p:sp>
      </p:grpSp>
      <p:grpSp>
        <p:nvGrpSpPr>
          <p:cNvPr id="4" name="Group 3">
            <a:extLst>
              <a:ext uri="{FF2B5EF4-FFF2-40B4-BE49-F238E27FC236}">
                <a16:creationId xmlns:a16="http://schemas.microsoft.com/office/drawing/2014/main" id="{EACC877E-CBCE-B955-20C5-A3F18B709E18}"/>
              </a:ext>
            </a:extLst>
          </p:cNvPr>
          <p:cNvGrpSpPr/>
          <p:nvPr/>
        </p:nvGrpSpPr>
        <p:grpSpPr>
          <a:xfrm>
            <a:off x="8104367" y="1478911"/>
            <a:ext cx="1371719" cy="1622917"/>
            <a:chOff x="8032503" y="530915"/>
            <a:chExt cx="1371719" cy="1622917"/>
          </a:xfrm>
        </p:grpSpPr>
        <p:pic>
          <p:nvPicPr>
            <p:cNvPr id="9" name="Picture 8" descr="A yellow circle with a white line drawing of a house and a building&#10;&#10;AI-generated content may be incorrect.">
              <a:extLst>
                <a:ext uri="{FF2B5EF4-FFF2-40B4-BE49-F238E27FC236}">
                  <a16:creationId xmlns:a16="http://schemas.microsoft.com/office/drawing/2014/main" id="{09B08EB7-4141-BFD5-0BB0-7E89892AE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2503" y="530915"/>
              <a:ext cx="1371719" cy="1371719"/>
            </a:xfrm>
            <a:prstGeom prst="rect">
              <a:avLst/>
            </a:prstGeom>
          </p:spPr>
        </p:pic>
        <p:sp>
          <p:nvSpPr>
            <p:cNvPr id="15" name="TextBox 14">
              <a:extLst>
                <a:ext uri="{FF2B5EF4-FFF2-40B4-BE49-F238E27FC236}">
                  <a16:creationId xmlns:a16="http://schemas.microsoft.com/office/drawing/2014/main" id="{E729F97C-2894-6E87-A1D4-A6401B23CB2A}"/>
                </a:ext>
              </a:extLst>
            </p:cNvPr>
            <p:cNvSpPr txBox="1"/>
            <p:nvPr/>
          </p:nvSpPr>
          <p:spPr>
            <a:xfrm>
              <a:off x="8207533" y="1815278"/>
              <a:ext cx="992579" cy="338554"/>
            </a:xfrm>
            <a:prstGeom prst="rect">
              <a:avLst/>
            </a:prstGeom>
            <a:noFill/>
          </p:spPr>
          <p:txBody>
            <a:bodyPr wrap="none" rtlCol="0">
              <a:spAutoFit/>
            </a:bodyPr>
            <a:lstStyle/>
            <a:p>
              <a:r>
                <a:rPr lang="en-US" sz="1600" b="1">
                  <a:solidFill>
                    <a:srgbClr val="EFB844"/>
                  </a:solidFill>
                  <a:latin typeface="Sans Serif Collection" panose="020B0502040504020204" pitchFamily="34" charset="0"/>
                  <a:ea typeface="Sans Serif Collection" panose="020B0502040504020204" pitchFamily="34" charset="0"/>
                  <a:cs typeface="Sans Serif Collection" panose="020B0502040504020204" pitchFamily="34" charset="0"/>
                </a:rPr>
                <a:t>Housing</a:t>
              </a:r>
            </a:p>
          </p:txBody>
        </p:sp>
      </p:grpSp>
      <p:grpSp>
        <p:nvGrpSpPr>
          <p:cNvPr id="6" name="Group 5">
            <a:extLst>
              <a:ext uri="{FF2B5EF4-FFF2-40B4-BE49-F238E27FC236}">
                <a16:creationId xmlns:a16="http://schemas.microsoft.com/office/drawing/2014/main" id="{6A273D2F-FF12-37E7-B722-E0F5211400C0}"/>
              </a:ext>
            </a:extLst>
          </p:cNvPr>
          <p:cNvGrpSpPr/>
          <p:nvPr/>
        </p:nvGrpSpPr>
        <p:grpSpPr>
          <a:xfrm>
            <a:off x="9698344" y="1567281"/>
            <a:ext cx="1869283" cy="2096971"/>
            <a:chOff x="9700040" y="441125"/>
            <a:chExt cx="1869283" cy="2096971"/>
          </a:xfrm>
        </p:grpSpPr>
        <p:pic>
          <p:nvPicPr>
            <p:cNvPr id="13" name="Picture 12" descr="A white line drawing of a planet&#10;&#10;AI-generated content may be incorrect.">
              <a:extLst>
                <a:ext uri="{FF2B5EF4-FFF2-40B4-BE49-F238E27FC236}">
                  <a16:creationId xmlns:a16="http://schemas.microsoft.com/office/drawing/2014/main" id="{E179B33B-FA6F-3C9D-319D-F351345EE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783" y="441125"/>
              <a:ext cx="1371719" cy="1371719"/>
            </a:xfrm>
            <a:prstGeom prst="rect">
              <a:avLst/>
            </a:prstGeom>
          </p:spPr>
        </p:pic>
        <p:sp>
          <p:nvSpPr>
            <p:cNvPr id="18" name="TextBox 17">
              <a:extLst>
                <a:ext uri="{FF2B5EF4-FFF2-40B4-BE49-F238E27FC236}">
                  <a16:creationId xmlns:a16="http://schemas.microsoft.com/office/drawing/2014/main" id="{4A8D0A90-9836-14A8-2FF5-197C568B5DD1}"/>
                </a:ext>
              </a:extLst>
            </p:cNvPr>
            <p:cNvSpPr txBox="1"/>
            <p:nvPr/>
          </p:nvSpPr>
          <p:spPr>
            <a:xfrm>
              <a:off x="9700040" y="1707099"/>
              <a:ext cx="1869283" cy="830997"/>
            </a:xfrm>
            <a:prstGeom prst="rect">
              <a:avLst/>
            </a:prstGeom>
            <a:noFill/>
          </p:spPr>
          <p:txBody>
            <a:bodyPr wrap="square" rtlCol="0">
              <a:spAutoFit/>
            </a:bodyPr>
            <a:lstStyle/>
            <a:p>
              <a:pPr algn="ctr"/>
              <a:r>
                <a:rPr lang="en-US" sz="1600" b="1">
                  <a:solidFill>
                    <a:srgbClr val="01A5D4"/>
                  </a:solidFill>
                  <a:latin typeface="Sans Serif Collection" panose="020B0502040504020204" pitchFamily="34" charset="0"/>
                  <a:ea typeface="Sans Serif Collection" panose="020B0502040504020204" pitchFamily="34" charset="0"/>
                  <a:cs typeface="Sans Serif Collection" panose="020B0502040504020204" pitchFamily="34" charset="0"/>
                </a:rPr>
                <a:t>Ecosystems </a:t>
              </a:r>
              <a:br>
                <a:rPr lang="en-US" sz="1600" b="1">
                  <a:solidFill>
                    <a:srgbClr val="01A5D4"/>
                  </a:solidFill>
                  <a:latin typeface="Sans Serif Collection" panose="020B0502040504020204" pitchFamily="34" charset="0"/>
                  <a:ea typeface="Sans Serif Collection" panose="020B0502040504020204" pitchFamily="34" charset="0"/>
                  <a:cs typeface="Sans Serif Collection" panose="020B0502040504020204" pitchFamily="34" charset="0"/>
                </a:rPr>
              </a:br>
              <a:r>
                <a:rPr lang="en-US" sz="1600" b="1">
                  <a:solidFill>
                    <a:srgbClr val="01A5D4"/>
                  </a:solidFill>
                  <a:latin typeface="Sans Serif Collection" panose="020B0502040504020204" pitchFamily="34" charset="0"/>
                  <a:ea typeface="Sans Serif Collection" panose="020B0502040504020204" pitchFamily="34" charset="0"/>
                  <a:cs typeface="Sans Serif Collection" panose="020B0502040504020204" pitchFamily="34" charset="0"/>
                </a:rPr>
                <a:t>and Natural Environments</a:t>
              </a:r>
            </a:p>
          </p:txBody>
        </p:sp>
      </p:grpSp>
      <p:sp>
        <p:nvSpPr>
          <p:cNvPr id="19" name="Rectangle 18">
            <a:extLst>
              <a:ext uri="{FF2B5EF4-FFF2-40B4-BE49-F238E27FC236}">
                <a16:creationId xmlns:a16="http://schemas.microsoft.com/office/drawing/2014/main" id="{EFCA674E-2C50-0DF7-2EE8-43546E115ED2}"/>
              </a:ext>
            </a:extLst>
          </p:cNvPr>
          <p:cNvSpPr/>
          <p:nvPr/>
        </p:nvSpPr>
        <p:spPr>
          <a:xfrm>
            <a:off x="10316822" y="5084064"/>
            <a:ext cx="1523477" cy="15407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8940B2C-6BD0-8D82-AB85-835524CE9FB9}"/>
              </a:ext>
            </a:extLst>
          </p:cNvPr>
          <p:cNvGrpSpPr/>
          <p:nvPr/>
        </p:nvGrpSpPr>
        <p:grpSpPr>
          <a:xfrm>
            <a:off x="10247600" y="3761574"/>
            <a:ext cx="1371719" cy="1627977"/>
            <a:chOff x="9915052" y="2942272"/>
            <a:chExt cx="1371719" cy="1627977"/>
          </a:xfrm>
        </p:grpSpPr>
        <p:pic>
          <p:nvPicPr>
            <p:cNvPr id="11" name="Picture 10" descr="A blue circle with white buildings and a hard hat&#10;&#10;AI-generated content may be incorrect.">
              <a:extLst>
                <a:ext uri="{FF2B5EF4-FFF2-40B4-BE49-F238E27FC236}">
                  <a16:creationId xmlns:a16="http://schemas.microsoft.com/office/drawing/2014/main" id="{A96F4129-59F3-0D17-1EE5-273D3D240C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5052" y="2942272"/>
              <a:ext cx="1371719" cy="1371719"/>
            </a:xfrm>
            <a:prstGeom prst="rect">
              <a:avLst/>
            </a:prstGeom>
          </p:spPr>
        </p:pic>
        <p:sp>
          <p:nvSpPr>
            <p:cNvPr id="17" name="TextBox 16">
              <a:extLst>
                <a:ext uri="{FF2B5EF4-FFF2-40B4-BE49-F238E27FC236}">
                  <a16:creationId xmlns:a16="http://schemas.microsoft.com/office/drawing/2014/main" id="{76CEC798-0A19-D260-C126-77E06264B621}"/>
                </a:ext>
              </a:extLst>
            </p:cNvPr>
            <p:cNvSpPr txBox="1"/>
            <p:nvPr/>
          </p:nvSpPr>
          <p:spPr>
            <a:xfrm>
              <a:off x="10175437" y="4231695"/>
              <a:ext cx="1071127" cy="338554"/>
            </a:xfrm>
            <a:prstGeom prst="rect">
              <a:avLst/>
            </a:prstGeom>
            <a:noFill/>
          </p:spPr>
          <p:txBody>
            <a:bodyPr wrap="none" rtlCol="0">
              <a:spAutoFit/>
            </a:bodyPr>
            <a:lstStyle/>
            <a:p>
              <a:r>
                <a:rPr lang="en-US" sz="1600" b="1">
                  <a:solidFill>
                    <a:srgbClr val="004E95"/>
                  </a:solidFill>
                  <a:latin typeface="Sans Serif Collection" panose="020B0502040504020204" pitchFamily="34" charset="0"/>
                  <a:ea typeface="Sans Serif Collection" panose="020B0502040504020204" pitchFamily="34" charset="0"/>
                  <a:cs typeface="Sans Serif Collection" panose="020B0502040504020204" pitchFamily="34" charset="0"/>
                </a:rPr>
                <a:t>Economy</a:t>
              </a:r>
            </a:p>
          </p:txBody>
        </p:sp>
      </p:grpSp>
      <p:grpSp>
        <p:nvGrpSpPr>
          <p:cNvPr id="8" name="Group 7">
            <a:extLst>
              <a:ext uri="{FF2B5EF4-FFF2-40B4-BE49-F238E27FC236}">
                <a16:creationId xmlns:a16="http://schemas.microsoft.com/office/drawing/2014/main" id="{055B3745-D863-60E2-9E71-88F1D81F5F30}"/>
              </a:ext>
            </a:extLst>
          </p:cNvPr>
          <p:cNvGrpSpPr/>
          <p:nvPr/>
        </p:nvGrpSpPr>
        <p:grpSpPr>
          <a:xfrm>
            <a:off x="6986445" y="3020747"/>
            <a:ext cx="1632690" cy="1726821"/>
            <a:chOff x="8321153" y="4391948"/>
            <a:chExt cx="1632690" cy="1726821"/>
          </a:xfrm>
        </p:grpSpPr>
        <p:pic>
          <p:nvPicPr>
            <p:cNvPr id="7" name="Picture 6" descr="A green circle with white outline of buildings and a bridge&#10;&#10;AI-generated content may be incorrect.">
              <a:extLst>
                <a:ext uri="{FF2B5EF4-FFF2-40B4-BE49-F238E27FC236}">
                  <a16:creationId xmlns:a16="http://schemas.microsoft.com/office/drawing/2014/main" id="{E2CAEB3F-5809-047E-5735-4CEE1A64BE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1153" y="4391948"/>
              <a:ext cx="1523477" cy="1523477"/>
            </a:xfrm>
            <a:prstGeom prst="rect">
              <a:avLst/>
            </a:prstGeom>
          </p:spPr>
        </p:pic>
        <p:sp>
          <p:nvSpPr>
            <p:cNvPr id="16" name="TextBox 15">
              <a:extLst>
                <a:ext uri="{FF2B5EF4-FFF2-40B4-BE49-F238E27FC236}">
                  <a16:creationId xmlns:a16="http://schemas.microsoft.com/office/drawing/2014/main" id="{4BD44F33-5E74-F147-CE16-1BC7CC4B6C23}"/>
                </a:ext>
              </a:extLst>
            </p:cNvPr>
            <p:cNvSpPr txBox="1"/>
            <p:nvPr/>
          </p:nvSpPr>
          <p:spPr>
            <a:xfrm>
              <a:off x="8417845" y="5780215"/>
              <a:ext cx="1535998" cy="338554"/>
            </a:xfrm>
            <a:prstGeom prst="rect">
              <a:avLst/>
            </a:prstGeom>
            <a:noFill/>
          </p:spPr>
          <p:txBody>
            <a:bodyPr wrap="none" rtlCol="0">
              <a:spAutoFit/>
            </a:bodyPr>
            <a:lstStyle/>
            <a:p>
              <a:r>
                <a:rPr lang="en-US" sz="1600" b="1">
                  <a:solidFill>
                    <a:srgbClr val="7CB7B8"/>
                  </a:solidFill>
                  <a:latin typeface="Sans Serif Collection" panose="020B0502040504020204" pitchFamily="34" charset="0"/>
                  <a:ea typeface="Sans Serif Collection" panose="020B0502040504020204" pitchFamily="34" charset="0"/>
                  <a:cs typeface="Sans Serif Collection" panose="020B0502040504020204" pitchFamily="34" charset="0"/>
                </a:rPr>
                <a:t>Infrastructure</a:t>
              </a:r>
            </a:p>
          </p:txBody>
        </p:sp>
      </p:grpSp>
    </p:spTree>
    <p:extLst>
      <p:ext uri="{BB962C8B-B14F-4D97-AF65-F5344CB8AC3E}">
        <p14:creationId xmlns:p14="http://schemas.microsoft.com/office/powerpoint/2010/main" val="255346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719062-8014-87AA-146C-0244BDAF8936}"/>
              </a:ext>
            </a:extLst>
          </p:cNvPr>
          <p:cNvSpPr>
            <a:spLocks noGrp="1"/>
          </p:cNvSpPr>
          <p:nvPr>
            <p:ph idx="1"/>
          </p:nvPr>
        </p:nvSpPr>
        <p:spPr>
          <a:xfrm>
            <a:off x="597704" y="1607770"/>
            <a:ext cx="6383196" cy="4351338"/>
          </a:xfrm>
        </p:spPr>
        <p:txBody>
          <a:bodyPr vert="horz" lIns="91440" tIns="45720" rIns="91440" bIns="45720" rtlCol="0" anchor="t">
            <a:noAutofit/>
          </a:bodyPr>
          <a:lstStyle/>
          <a:p>
            <a:pPr marL="0" indent="0" fontAlgn="base">
              <a:lnSpc>
                <a:spcPct val="120000"/>
              </a:lnSpc>
              <a:buNone/>
            </a:pPr>
            <a:r>
              <a:rPr lang="en-US" sz="2300">
                <a:latin typeface="Sans Serif Collection"/>
                <a:ea typeface="Sans Serif Collection"/>
                <a:cs typeface="Sans Serif Collection"/>
              </a:rPr>
              <a:t>Specific case studies and best practices to support local efforts: </a:t>
            </a:r>
          </a:p>
          <a:p>
            <a:pPr marL="0" indent="0" fontAlgn="base">
              <a:lnSpc>
                <a:spcPct val="120000"/>
              </a:lnSpc>
              <a:buNone/>
            </a:pPr>
            <a:endParaRPr lang="en-US" sz="1200">
              <a:latin typeface="Sans Serif Collection"/>
              <a:ea typeface="Sans Serif Collection"/>
              <a:cs typeface="Sans Serif Collection"/>
            </a:endParaRPr>
          </a:p>
          <a:p>
            <a:pPr marL="457200" indent="-457200">
              <a:lnSpc>
                <a:spcPct val="120000"/>
              </a:lnSpc>
              <a:buAutoNum type="arabicPeriod"/>
            </a:pPr>
            <a:r>
              <a:rPr lang="en-US" sz="2300">
                <a:latin typeface="Sans Serif Collection"/>
                <a:ea typeface="Sans Serif Collection"/>
                <a:cs typeface="Sans Serif Collection"/>
              </a:rPr>
              <a:t>Planning       Implementation</a:t>
            </a:r>
          </a:p>
          <a:p>
            <a:pPr marL="457200" indent="-457200">
              <a:lnSpc>
                <a:spcPct val="120000"/>
              </a:lnSpc>
              <a:buAutoNum type="arabicPeriod"/>
            </a:pPr>
            <a:r>
              <a:rPr lang="en-US" sz="2300">
                <a:latin typeface="Sans Serif Collection"/>
                <a:ea typeface="Sans Serif Collection"/>
                <a:cs typeface="Sans Serif Collection"/>
              </a:rPr>
              <a:t>Community-driven planning and </a:t>
            </a:r>
            <a:br>
              <a:rPr lang="en-US" sz="2300">
                <a:latin typeface="Sans Serif Collection"/>
                <a:ea typeface="Sans Serif Collection"/>
                <a:cs typeface="Sans Serif Collection"/>
              </a:rPr>
            </a:br>
            <a:r>
              <a:rPr lang="en-US" sz="2300">
                <a:latin typeface="Sans Serif Collection"/>
                <a:ea typeface="Sans Serif Collection"/>
                <a:cs typeface="Sans Serif Collection"/>
              </a:rPr>
              <a:t>power sharing</a:t>
            </a:r>
          </a:p>
          <a:p>
            <a:pPr marL="457200" indent="-457200">
              <a:lnSpc>
                <a:spcPct val="120000"/>
              </a:lnSpc>
              <a:buAutoNum type="arabicPeriod"/>
            </a:pPr>
            <a:r>
              <a:rPr lang="en-US" sz="2300">
                <a:latin typeface="Sans Serif Collection"/>
                <a:ea typeface="Sans Serif Collection"/>
                <a:cs typeface="Sans Serif Collection"/>
              </a:rPr>
              <a:t>Adapting state guidance to local contexts</a:t>
            </a:r>
            <a:endParaRPr lang="en-US" sz="2500">
              <a:latin typeface="Sans Serif Collection"/>
              <a:ea typeface="Sans Serif Collection"/>
              <a:cs typeface="Sans Serif Collection"/>
            </a:endParaRPr>
          </a:p>
        </p:txBody>
      </p:sp>
      <p:sp>
        <p:nvSpPr>
          <p:cNvPr id="3" name="Title 2">
            <a:extLst>
              <a:ext uri="{FF2B5EF4-FFF2-40B4-BE49-F238E27FC236}">
                <a16:creationId xmlns:a16="http://schemas.microsoft.com/office/drawing/2014/main" id="{67A76522-CBF2-2F09-DBDE-4D414335F677}"/>
              </a:ext>
            </a:extLst>
          </p:cNvPr>
          <p:cNvSpPr>
            <a:spLocks noGrp="1"/>
          </p:cNvSpPr>
          <p:nvPr>
            <p:ph type="title"/>
          </p:nvPr>
        </p:nvSpPr>
        <p:spPr>
          <a:xfrm>
            <a:off x="765931" y="560857"/>
            <a:ext cx="9605682" cy="1152806"/>
          </a:xfrm>
        </p:spPr>
        <p:txBody>
          <a:bodyPr/>
          <a:lstStyle/>
          <a:p>
            <a:r>
              <a:rPr lang="en-US" dirty="0">
                <a:solidFill>
                  <a:srgbClr val="345530"/>
                </a:solidFill>
                <a:latin typeface="Sans Serif Collection"/>
                <a:ea typeface="Sans Serif Collection"/>
                <a:cs typeface="Sans Serif Collection"/>
              </a:rPr>
              <a:t>Why the Playbook? </a:t>
            </a:r>
            <a:endParaRPr lang="en-US" dirty="0">
              <a:solidFill>
                <a:srgbClr val="345530"/>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p:txBody>
      </p:sp>
      <p:pic>
        <p:nvPicPr>
          <p:cNvPr id="8" name="Picture 7">
            <a:extLst>
              <a:ext uri="{FF2B5EF4-FFF2-40B4-BE49-F238E27FC236}">
                <a16:creationId xmlns:a16="http://schemas.microsoft.com/office/drawing/2014/main" id="{EEEF9598-DF46-29E3-620A-497228317583}"/>
              </a:ext>
            </a:extLst>
          </p:cNvPr>
          <p:cNvPicPr>
            <a:picLocks noChangeAspect="1"/>
          </p:cNvPicPr>
          <p:nvPr/>
        </p:nvPicPr>
        <p:blipFill>
          <a:blip r:embed="rId3"/>
          <a:srcRect r="15668"/>
          <a:stretch>
            <a:fillRect/>
          </a:stretch>
        </p:blipFill>
        <p:spPr>
          <a:xfrm>
            <a:off x="6947110" y="1713663"/>
            <a:ext cx="4759338" cy="3172908"/>
          </a:xfrm>
          <a:prstGeom prst="rect">
            <a:avLst/>
          </a:prstGeom>
        </p:spPr>
      </p:pic>
      <p:pic>
        <p:nvPicPr>
          <p:cNvPr id="4" name="Graphic 3" descr="Arrow: Straight with solid fill">
            <a:extLst>
              <a:ext uri="{FF2B5EF4-FFF2-40B4-BE49-F238E27FC236}">
                <a16:creationId xmlns:a16="http://schemas.microsoft.com/office/drawing/2014/main" id="{75EFAB1B-9CE3-52CC-1C87-177B13FD4D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2508421" y="2786449"/>
            <a:ext cx="739346" cy="739346"/>
          </a:xfrm>
          <a:prstGeom prst="rect">
            <a:avLst/>
          </a:prstGeom>
        </p:spPr>
      </p:pic>
    </p:spTree>
    <p:extLst>
      <p:ext uri="{BB962C8B-B14F-4D97-AF65-F5344CB8AC3E}">
        <p14:creationId xmlns:p14="http://schemas.microsoft.com/office/powerpoint/2010/main" val="120125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3FBB0-532C-90A9-0E10-FCB79D1737E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29DCE4A-C931-A7F4-22E6-D0FC6C032922}"/>
              </a:ext>
            </a:extLst>
          </p:cNvPr>
          <p:cNvSpPr>
            <a:spLocks noGrp="1"/>
          </p:cNvSpPr>
          <p:nvPr/>
        </p:nvSpPr>
        <p:spPr>
          <a:xfrm>
            <a:off x="431428" y="1424868"/>
            <a:ext cx="7234646" cy="51673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FF7101"/>
                </a:solidFill>
                <a:latin typeface="Sans Serif Collection" panose="020B0502040504020204" pitchFamily="34" charset="0"/>
                <a:ea typeface="Sans Serif Collection" panose="020B0502040504020204" pitchFamily="34" charset="0"/>
                <a:cs typeface="Sans Serif Collection" panose="020B0502040504020204" pitchFamily="34" charset="0"/>
              </a:rPr>
              <a:t>Planning Resources</a:t>
            </a:r>
          </a:p>
          <a:p>
            <a:pPr marL="0" indent="0">
              <a:buNone/>
            </a:pPr>
            <a:endParaRPr lang="en-US" sz="800" b="1">
              <a:solidFill>
                <a:srgbClr val="FF7101"/>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p>
            <a:pPr marL="365760">
              <a:lnSpc>
                <a:spcPct val="100000"/>
              </a:lnSpc>
              <a:spcBef>
                <a:spcPts val="600"/>
              </a:spcBef>
              <a:spcAft>
                <a:spcPts val="600"/>
              </a:spcAft>
              <a:buFont typeface="Wingdings" panose="05000000000000000000" pitchFamily="2" charset="2"/>
              <a:buChar char="§"/>
            </a:pPr>
            <a:r>
              <a:rPr lang="en-US" sz="2200" i="1">
                <a:latin typeface="Sans Serif Collection" panose="020B0502040504020204" pitchFamily="34" charset="0"/>
                <a:ea typeface="Sans Serif Collection" panose="020B0502040504020204" pitchFamily="34" charset="0"/>
                <a:cs typeface="Sans Serif Collection" panose="020B0502040504020204" pitchFamily="34" charset="0"/>
              </a:rPr>
              <a:t>How to Use the Playbook to Guide Local Climate Resilience Planning</a:t>
            </a:r>
          </a:p>
          <a:p>
            <a:pPr marL="365760">
              <a:lnSpc>
                <a:spcPct val="100000"/>
              </a:lnSpc>
              <a:spcBef>
                <a:spcPts val="600"/>
              </a:spcBef>
              <a:spcAft>
                <a:spcPts val="600"/>
              </a:spcAft>
              <a:buFont typeface="Wingdings" panose="05000000000000000000" pitchFamily="2" charset="2"/>
              <a:buChar char="§"/>
            </a:pPr>
            <a:r>
              <a:rPr lang="en-US" sz="2200" i="1">
                <a:latin typeface="Sans Serif Collection" panose="020B0502040504020204" pitchFamily="34" charset="0"/>
                <a:ea typeface="Sans Serif Collection" panose="020B0502040504020204" pitchFamily="34" charset="0"/>
                <a:cs typeface="Sans Serif Collection" panose="020B0502040504020204" pitchFamily="34" charset="0"/>
              </a:rPr>
              <a:t>Climate Vulnerability and Building Resilience</a:t>
            </a:r>
          </a:p>
          <a:p>
            <a:pPr marL="365760">
              <a:lnSpc>
                <a:spcPct val="100000"/>
              </a:lnSpc>
              <a:spcBef>
                <a:spcPts val="600"/>
              </a:spcBef>
              <a:spcAft>
                <a:spcPts val="600"/>
              </a:spcAft>
              <a:buFont typeface="Wingdings" panose="05000000000000000000" pitchFamily="2" charset="2"/>
              <a:buChar char="§"/>
            </a:pPr>
            <a:r>
              <a:rPr lang="en-US" sz="2200" i="1">
                <a:latin typeface="Sans Serif Collection" panose="020B0502040504020204" pitchFamily="34" charset="0"/>
                <a:ea typeface="Sans Serif Collection" panose="020B0502040504020204" pitchFamily="34" charset="0"/>
                <a:cs typeface="Sans Serif Collection" panose="020B0502040504020204" pitchFamily="34" charset="0"/>
              </a:rPr>
              <a:t>Community Engagement and Climate Resilience Planning</a:t>
            </a:r>
          </a:p>
          <a:p>
            <a:pPr marL="365760">
              <a:lnSpc>
                <a:spcPct val="100000"/>
              </a:lnSpc>
              <a:spcBef>
                <a:spcPts val="600"/>
              </a:spcBef>
              <a:spcAft>
                <a:spcPts val="600"/>
              </a:spcAft>
              <a:buFont typeface="Wingdings" panose="05000000000000000000" pitchFamily="2" charset="2"/>
              <a:buChar char="§"/>
            </a:pPr>
            <a:r>
              <a:rPr lang="en-US" sz="2200" i="1">
                <a:latin typeface="Sans Serif Collection" panose="020B0502040504020204" pitchFamily="34" charset="0"/>
                <a:ea typeface="Sans Serif Collection" panose="020B0502040504020204" pitchFamily="34" charset="0"/>
                <a:cs typeface="Sans Serif Collection" panose="020B0502040504020204" pitchFamily="34" charset="0"/>
              </a:rPr>
              <a:t>Partnerships with Indigenous Communities</a:t>
            </a:r>
          </a:p>
          <a:p>
            <a:pPr marL="365760">
              <a:lnSpc>
                <a:spcPct val="100000"/>
              </a:lnSpc>
              <a:spcBef>
                <a:spcPts val="600"/>
              </a:spcBef>
              <a:spcAft>
                <a:spcPts val="600"/>
              </a:spcAft>
              <a:buFont typeface="Wingdings" panose="05000000000000000000" pitchFamily="2" charset="2"/>
              <a:buChar char="§"/>
            </a:pPr>
            <a:r>
              <a:rPr lang="en-US" sz="2200" i="1">
                <a:latin typeface="Sans Serif Collection" panose="020B0502040504020204" pitchFamily="34" charset="0"/>
                <a:ea typeface="Sans Serif Collection" panose="020B0502040504020204" pitchFamily="34" charset="0"/>
                <a:cs typeface="Sans Serif Collection" panose="020B0502040504020204" pitchFamily="34" charset="0"/>
              </a:rPr>
              <a:t>Adaptive Management for Cost-Effective Climate Adaptation Planning</a:t>
            </a:r>
          </a:p>
          <a:p>
            <a:pPr marL="365760">
              <a:lnSpc>
                <a:spcPct val="100000"/>
              </a:lnSpc>
              <a:spcBef>
                <a:spcPts val="600"/>
              </a:spcBef>
              <a:spcAft>
                <a:spcPts val="600"/>
              </a:spcAft>
              <a:buFont typeface="Wingdings" panose="05000000000000000000" pitchFamily="2" charset="2"/>
              <a:buChar char="§"/>
            </a:pPr>
            <a:r>
              <a:rPr lang="en-US" sz="2200" i="1">
                <a:latin typeface="Sans Serif Collection" panose="020B0502040504020204" pitchFamily="34" charset="0"/>
                <a:ea typeface="Sans Serif Collection" panose="020B0502040504020204" pitchFamily="34" charset="0"/>
                <a:cs typeface="Sans Serif Collection" panose="020B0502040504020204" pitchFamily="34" charset="0"/>
              </a:rPr>
              <a:t>Playbook Development Process</a:t>
            </a:r>
          </a:p>
          <a:p>
            <a:pPr marL="365760">
              <a:lnSpc>
                <a:spcPct val="100000"/>
              </a:lnSpc>
              <a:spcBef>
                <a:spcPts val="600"/>
              </a:spcBef>
              <a:spcAft>
                <a:spcPts val="600"/>
              </a:spcAft>
              <a:buFont typeface="Wingdings" panose="05000000000000000000" pitchFamily="2" charset="2"/>
              <a:buChar char="§"/>
            </a:pPr>
            <a:r>
              <a:rPr lang="en-US" sz="2200" i="1">
                <a:latin typeface="Sans Serif Collection" panose="020B0502040504020204" pitchFamily="34" charset="0"/>
                <a:ea typeface="Sans Serif Collection" panose="020B0502040504020204" pitchFamily="34" charset="0"/>
                <a:cs typeface="Sans Serif Collection" panose="020B0502040504020204" pitchFamily="34" charset="0"/>
              </a:rPr>
              <a:t>Glossary</a:t>
            </a:r>
          </a:p>
        </p:txBody>
      </p:sp>
      <p:grpSp>
        <p:nvGrpSpPr>
          <p:cNvPr id="9" name="Group 8">
            <a:extLst>
              <a:ext uri="{FF2B5EF4-FFF2-40B4-BE49-F238E27FC236}">
                <a16:creationId xmlns:a16="http://schemas.microsoft.com/office/drawing/2014/main" id="{AAEB709E-313C-3F2B-F85F-9C3E49B5FB15}"/>
              </a:ext>
            </a:extLst>
          </p:cNvPr>
          <p:cNvGrpSpPr/>
          <p:nvPr/>
        </p:nvGrpSpPr>
        <p:grpSpPr>
          <a:xfrm>
            <a:off x="7513661" y="1286648"/>
            <a:ext cx="4524219" cy="5337437"/>
            <a:chOff x="7180614" y="1384118"/>
            <a:chExt cx="3847914" cy="4454299"/>
          </a:xfrm>
        </p:grpSpPr>
        <p:pic>
          <p:nvPicPr>
            <p:cNvPr id="6" name="Picture 5">
              <a:extLst>
                <a:ext uri="{FF2B5EF4-FFF2-40B4-BE49-F238E27FC236}">
                  <a16:creationId xmlns:a16="http://schemas.microsoft.com/office/drawing/2014/main" id="{7066DC85-415B-78C3-E9E9-75B557FA826F}"/>
                </a:ext>
              </a:extLst>
            </p:cNvPr>
            <p:cNvPicPr>
              <a:picLocks noChangeAspect="1"/>
            </p:cNvPicPr>
            <p:nvPr/>
          </p:nvPicPr>
          <p:blipFill>
            <a:blip r:embed="rId3"/>
            <a:stretch>
              <a:fillRect/>
            </a:stretch>
          </p:blipFill>
          <p:spPr>
            <a:xfrm>
              <a:off x="7995411" y="1384118"/>
              <a:ext cx="3033117" cy="2339711"/>
            </a:xfrm>
            <a:prstGeom prst="rect">
              <a:avLst/>
            </a:prstGeom>
            <a:ln>
              <a:solidFill>
                <a:schemeClr val="tx1"/>
              </a:solidFill>
            </a:ln>
          </p:spPr>
        </p:pic>
        <p:pic>
          <p:nvPicPr>
            <p:cNvPr id="5" name="Picture 4">
              <a:extLst>
                <a:ext uri="{FF2B5EF4-FFF2-40B4-BE49-F238E27FC236}">
                  <a16:creationId xmlns:a16="http://schemas.microsoft.com/office/drawing/2014/main" id="{7D3FD89E-9BE6-582A-A4FF-4F3A687CD61F}"/>
                </a:ext>
              </a:extLst>
            </p:cNvPr>
            <p:cNvPicPr>
              <a:picLocks noChangeAspect="1"/>
            </p:cNvPicPr>
            <p:nvPr/>
          </p:nvPicPr>
          <p:blipFill>
            <a:blip r:embed="rId4"/>
            <a:stretch>
              <a:fillRect/>
            </a:stretch>
          </p:blipFill>
          <p:spPr>
            <a:xfrm>
              <a:off x="7180614" y="2979893"/>
              <a:ext cx="3612060" cy="2858524"/>
            </a:xfrm>
            <a:prstGeom prst="rect">
              <a:avLst/>
            </a:prstGeom>
            <a:ln>
              <a:solidFill>
                <a:schemeClr val="tx1"/>
              </a:solidFill>
            </a:ln>
          </p:spPr>
        </p:pic>
      </p:grpSp>
      <p:sp>
        <p:nvSpPr>
          <p:cNvPr id="8" name="Title 2">
            <a:extLst>
              <a:ext uri="{FF2B5EF4-FFF2-40B4-BE49-F238E27FC236}">
                <a16:creationId xmlns:a16="http://schemas.microsoft.com/office/drawing/2014/main" id="{0966FE9C-96A0-DBBA-CBF4-ACF9580A5C86}"/>
              </a:ext>
            </a:extLst>
          </p:cNvPr>
          <p:cNvSpPr>
            <a:spLocks noGrp="1"/>
          </p:cNvSpPr>
          <p:nvPr>
            <p:ph type="title"/>
          </p:nvPr>
        </p:nvSpPr>
        <p:spPr>
          <a:xfrm>
            <a:off x="431428" y="335861"/>
            <a:ext cx="11028700" cy="1152806"/>
          </a:xfrm>
        </p:spPr>
        <p:txBody>
          <a:bodyPr>
            <a:normAutofit/>
          </a:bodyPr>
          <a:lstStyle/>
          <a:p>
            <a:r>
              <a:rPr lang="en-US">
                <a:solidFill>
                  <a:srgbClr val="345530"/>
                </a:solidFill>
                <a:latin typeface="Sans Serif Collection" panose="020B0502040504020204" pitchFamily="34" charset="0"/>
                <a:ea typeface="Sans Serif Collection" panose="020B0502040504020204" pitchFamily="34" charset="0"/>
                <a:cs typeface="Sans Serif Collection" panose="020B0502040504020204" pitchFamily="34" charset="0"/>
              </a:rPr>
              <a:t>Key Features of the Playbook</a:t>
            </a:r>
          </a:p>
        </p:txBody>
      </p:sp>
    </p:spTree>
    <p:extLst>
      <p:ext uri="{BB962C8B-B14F-4D97-AF65-F5344CB8AC3E}">
        <p14:creationId xmlns:p14="http://schemas.microsoft.com/office/powerpoint/2010/main" val="41050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03377E-0546-270B-7BC9-101F8A1284B6}"/>
              </a:ext>
            </a:extLst>
          </p:cNvPr>
          <p:cNvSpPr>
            <a:spLocks noGrp="1"/>
          </p:cNvSpPr>
          <p:nvPr>
            <p:ph type="title"/>
          </p:nvPr>
        </p:nvSpPr>
        <p:spPr>
          <a:xfrm>
            <a:off x="527125" y="537882"/>
            <a:ext cx="10826675" cy="1152806"/>
          </a:xfrm>
        </p:spPr>
        <p:txBody>
          <a:bodyPr>
            <a:normAutofit/>
          </a:bodyPr>
          <a:lstStyle/>
          <a:p>
            <a:r>
              <a:rPr lang="en-US">
                <a:solidFill>
                  <a:srgbClr val="345530"/>
                </a:solidFill>
                <a:latin typeface="Sans Serif Collection" panose="020B0502040504020204" pitchFamily="34" charset="0"/>
                <a:ea typeface="Sans Serif Collection" panose="020B0502040504020204" pitchFamily="34" charset="0"/>
                <a:cs typeface="Sans Serif Collection" panose="020B0502040504020204" pitchFamily="34" charset="0"/>
              </a:rPr>
              <a:t>Key Features of the Playbook</a:t>
            </a:r>
          </a:p>
        </p:txBody>
      </p:sp>
      <p:sp>
        <p:nvSpPr>
          <p:cNvPr id="4" name="Content Placeholder 2">
            <a:extLst>
              <a:ext uri="{FF2B5EF4-FFF2-40B4-BE49-F238E27FC236}">
                <a16:creationId xmlns:a16="http://schemas.microsoft.com/office/drawing/2014/main" id="{7894D910-5901-D5C4-8EAF-2B89A975CFAA}"/>
              </a:ext>
            </a:extLst>
          </p:cNvPr>
          <p:cNvSpPr>
            <a:spLocks noGrp="1"/>
          </p:cNvSpPr>
          <p:nvPr/>
        </p:nvSpPr>
        <p:spPr>
          <a:xfrm>
            <a:off x="7323045" y="1899505"/>
            <a:ext cx="4381275" cy="43170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None/>
            </a:pPr>
            <a:r>
              <a:rPr lang="en-US" b="1">
                <a:solidFill>
                  <a:srgbClr val="FF7101"/>
                </a:solidFill>
                <a:latin typeface="Sans Serif Collection" panose="020B0502040504020204" pitchFamily="34" charset="0"/>
                <a:ea typeface="Sans Serif Collection" panose="020B0502040504020204" pitchFamily="34" charset="0"/>
                <a:cs typeface="Sans Serif Collection" panose="020B0502040504020204" pitchFamily="34" charset="0"/>
              </a:rPr>
              <a:t>Actions Tool</a:t>
            </a:r>
          </a:p>
          <a:p>
            <a:pPr>
              <a:lnSpc>
                <a:spcPct val="100000"/>
              </a:lnSpc>
              <a:spcAft>
                <a:spcPts val="1000"/>
              </a:spcAft>
            </a:pPr>
            <a:r>
              <a:rPr lang="en-US">
                <a:latin typeface="Sans Serif Collection" panose="020B0502040504020204" pitchFamily="34" charset="0"/>
                <a:ea typeface="Sans Serif Collection" panose="020B0502040504020204" pitchFamily="34" charset="0"/>
                <a:cs typeface="Sans Serif Collection" panose="020B0502040504020204" pitchFamily="34" charset="0"/>
              </a:rPr>
              <a:t>Searchable list of 120 municipal project ideas</a:t>
            </a:r>
          </a:p>
          <a:p>
            <a:pPr>
              <a:lnSpc>
                <a:spcPct val="100000"/>
              </a:lnSpc>
              <a:spcAft>
                <a:spcPts val="1000"/>
              </a:spcAft>
            </a:pPr>
            <a:r>
              <a:rPr lang="en-US">
                <a:latin typeface="Sans Serif Collection" panose="020B0502040504020204" pitchFamily="34" charset="0"/>
                <a:ea typeface="Sans Serif Collection" panose="020B0502040504020204" pitchFamily="34" charset="0"/>
                <a:cs typeface="Sans Serif Collection" panose="020B0502040504020204" pitchFamily="34" charset="0"/>
              </a:rPr>
              <a:t>Filterable by climate threat, project type, theme, and more</a:t>
            </a:r>
          </a:p>
          <a:p>
            <a:pPr marL="0" indent="0">
              <a:lnSpc>
                <a:spcPct val="100000"/>
              </a:lnSpc>
              <a:spcAft>
                <a:spcPts val="1000"/>
              </a:spcAft>
              <a:buNone/>
            </a:pPr>
            <a:endParaRPr lang="en-US">
              <a:ea typeface="+mn-lt"/>
              <a:cs typeface="+mn-lt"/>
            </a:endParaRPr>
          </a:p>
        </p:txBody>
      </p:sp>
      <p:grpSp>
        <p:nvGrpSpPr>
          <p:cNvPr id="2" name="Group 1">
            <a:extLst>
              <a:ext uri="{FF2B5EF4-FFF2-40B4-BE49-F238E27FC236}">
                <a16:creationId xmlns:a16="http://schemas.microsoft.com/office/drawing/2014/main" id="{BBEE7F85-70F5-EDD7-E8B5-0829FF4582C4}"/>
              </a:ext>
            </a:extLst>
          </p:cNvPr>
          <p:cNvGrpSpPr/>
          <p:nvPr/>
        </p:nvGrpSpPr>
        <p:grpSpPr>
          <a:xfrm>
            <a:off x="503637" y="1874206"/>
            <a:ext cx="6818501" cy="4782638"/>
            <a:chOff x="754156" y="1690688"/>
            <a:chExt cx="6275708" cy="4385981"/>
          </a:xfrm>
        </p:grpSpPr>
        <p:pic>
          <p:nvPicPr>
            <p:cNvPr id="1026" name="Picture 2" descr="A screenshot of a computer&#10;&#10;AI-generated content may be incorrect.">
              <a:extLst>
                <a:ext uri="{FF2B5EF4-FFF2-40B4-BE49-F238E27FC236}">
                  <a16:creationId xmlns:a16="http://schemas.microsoft.com/office/drawing/2014/main" id="{8DAB57B9-76CE-B282-2D84-2F884B4D1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1690688"/>
              <a:ext cx="55911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screenshot of a computer&#10;&#10;AI-generated content may be incorrect.">
              <a:extLst>
                <a:ext uri="{FF2B5EF4-FFF2-40B4-BE49-F238E27FC236}">
                  <a16:creationId xmlns:a16="http://schemas.microsoft.com/office/drawing/2014/main" id="{4A2B3F45-A19E-BBFE-0C56-F3C1FFEA7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156" y="3413033"/>
              <a:ext cx="28003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screenshot of a screen&#10;&#10;AI-generated content may be incorrect.">
              <a:extLst>
                <a:ext uri="{FF2B5EF4-FFF2-40B4-BE49-F238E27FC236}">
                  <a16:creationId xmlns:a16="http://schemas.microsoft.com/office/drawing/2014/main" id="{D10F23F5-30C6-DC41-40A8-EC7C97694F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057" y="3067050"/>
              <a:ext cx="2800807" cy="30096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182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CB2AD-092E-7885-7883-0EC7FF28C2A0}"/>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963B9B7F-0EA5-2047-FEE3-9B884B219637}"/>
              </a:ext>
            </a:extLst>
          </p:cNvPr>
          <p:cNvGrpSpPr/>
          <p:nvPr/>
        </p:nvGrpSpPr>
        <p:grpSpPr>
          <a:xfrm>
            <a:off x="633803" y="1751074"/>
            <a:ext cx="9100526" cy="4705222"/>
            <a:chOff x="838199" y="1523540"/>
            <a:chExt cx="9100526" cy="4705222"/>
          </a:xfrm>
        </p:grpSpPr>
        <p:pic>
          <p:nvPicPr>
            <p:cNvPr id="2050" name="Picture 2">
              <a:extLst>
                <a:ext uri="{FF2B5EF4-FFF2-40B4-BE49-F238E27FC236}">
                  <a16:creationId xmlns:a16="http://schemas.microsoft.com/office/drawing/2014/main" id="{500AE87F-923E-41C0-FF35-C28B9FE37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523540"/>
              <a:ext cx="5757897" cy="32844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8E39A02-C931-370C-EB52-E7B9BC01A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516" y="3843740"/>
              <a:ext cx="4861343" cy="19284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close-up of a list of companies&#10;&#10;AI-generated content may be incorrect.">
              <a:extLst>
                <a:ext uri="{FF2B5EF4-FFF2-40B4-BE49-F238E27FC236}">
                  <a16:creationId xmlns:a16="http://schemas.microsoft.com/office/drawing/2014/main" id="{5ABA16C1-8AAE-C9D8-B313-F1EDF1D1C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8142" y="4440157"/>
              <a:ext cx="5140583" cy="178860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ontent Placeholder 2">
            <a:extLst>
              <a:ext uri="{FF2B5EF4-FFF2-40B4-BE49-F238E27FC236}">
                <a16:creationId xmlns:a16="http://schemas.microsoft.com/office/drawing/2014/main" id="{CF957A7B-729F-2392-2DC1-63CA8FED2FDD}"/>
              </a:ext>
            </a:extLst>
          </p:cNvPr>
          <p:cNvSpPr>
            <a:spLocks noGrp="1"/>
          </p:cNvSpPr>
          <p:nvPr/>
        </p:nvSpPr>
        <p:spPr>
          <a:xfrm>
            <a:off x="6952517" y="1982827"/>
            <a:ext cx="4401283" cy="19284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a:latin typeface="Sans Serif Collection" panose="020B0502040504020204" pitchFamily="34" charset="0"/>
                <a:ea typeface="Sans Serif Collection" panose="020B0502040504020204" pitchFamily="34" charset="0"/>
                <a:cs typeface="Sans Serif Collection" panose="020B0502040504020204" pitchFamily="34" charset="0"/>
              </a:rPr>
              <a:t>20+ detailed </a:t>
            </a:r>
            <a:r>
              <a:rPr lang="en-US" sz="3200" b="1">
                <a:solidFill>
                  <a:srgbClr val="FF7101"/>
                </a:solidFill>
                <a:latin typeface="Sans Serif Collection" panose="020B0502040504020204" pitchFamily="34" charset="0"/>
                <a:ea typeface="Sans Serif Collection" panose="020B0502040504020204" pitchFamily="34" charset="0"/>
                <a:cs typeface="Sans Serif Collection" panose="020B0502040504020204" pitchFamily="34" charset="0"/>
              </a:rPr>
              <a:t>implementation blueprints </a:t>
            </a:r>
            <a:br>
              <a:rPr lang="en-US" sz="3200" b="1">
                <a:solidFill>
                  <a:srgbClr val="FF7101"/>
                </a:solidFill>
                <a:latin typeface="Sans Serif Collection" panose="020B0502040504020204" pitchFamily="34" charset="0"/>
                <a:ea typeface="Sans Serif Collection" panose="020B0502040504020204" pitchFamily="34" charset="0"/>
                <a:cs typeface="Sans Serif Collection" panose="020B0502040504020204" pitchFamily="34" charset="0"/>
              </a:rPr>
            </a:br>
            <a:r>
              <a:rPr lang="en-US" sz="3200">
                <a:latin typeface="Sans Serif Collection" panose="020B0502040504020204" pitchFamily="34" charset="0"/>
                <a:ea typeface="Sans Serif Collection" panose="020B0502040504020204" pitchFamily="34" charset="0"/>
                <a:cs typeface="Sans Serif Collection" panose="020B0502040504020204" pitchFamily="34" charset="0"/>
              </a:rPr>
              <a:t>(and growing!) </a:t>
            </a:r>
          </a:p>
          <a:p>
            <a:pPr marL="0" indent="0">
              <a:buNone/>
            </a:pPr>
            <a:endParaRPr lang="en-US" sz="3200">
              <a:ea typeface="+mn-lt"/>
              <a:cs typeface="+mn-lt"/>
            </a:endParaRPr>
          </a:p>
        </p:txBody>
      </p:sp>
      <p:sp>
        <p:nvSpPr>
          <p:cNvPr id="6" name="Title 2">
            <a:extLst>
              <a:ext uri="{FF2B5EF4-FFF2-40B4-BE49-F238E27FC236}">
                <a16:creationId xmlns:a16="http://schemas.microsoft.com/office/drawing/2014/main" id="{1F661396-9C4D-5CB6-094A-F90639D2B535}"/>
              </a:ext>
            </a:extLst>
          </p:cNvPr>
          <p:cNvSpPr>
            <a:spLocks noGrp="1"/>
          </p:cNvSpPr>
          <p:nvPr>
            <p:ph type="title"/>
          </p:nvPr>
        </p:nvSpPr>
        <p:spPr>
          <a:xfrm>
            <a:off x="527125" y="537882"/>
            <a:ext cx="10826675" cy="1152806"/>
          </a:xfrm>
        </p:spPr>
        <p:txBody>
          <a:bodyPr>
            <a:normAutofit/>
          </a:bodyPr>
          <a:lstStyle/>
          <a:p>
            <a:r>
              <a:rPr lang="en-US">
                <a:solidFill>
                  <a:srgbClr val="345530"/>
                </a:solidFill>
                <a:latin typeface="Sans Serif Collection" panose="020B0502040504020204" pitchFamily="34" charset="0"/>
                <a:ea typeface="Sans Serif Collection" panose="020B0502040504020204" pitchFamily="34" charset="0"/>
                <a:cs typeface="Sans Serif Collection" panose="020B0502040504020204" pitchFamily="34" charset="0"/>
              </a:rPr>
              <a:t>Key Features of the Playbook</a:t>
            </a:r>
          </a:p>
        </p:txBody>
      </p:sp>
    </p:spTree>
    <p:extLst>
      <p:ext uri="{BB962C8B-B14F-4D97-AF65-F5344CB8AC3E}">
        <p14:creationId xmlns:p14="http://schemas.microsoft.com/office/powerpoint/2010/main" val="229281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3C3539-9D3A-2147-4FA7-726CA3D7DA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FD5EA4-B43D-DD81-72C1-F0BC6DA88929}"/>
              </a:ext>
            </a:extLst>
          </p:cNvPr>
          <p:cNvSpPr>
            <a:spLocks noGrp="1"/>
          </p:cNvSpPr>
          <p:nvPr>
            <p:ph type="title"/>
          </p:nvPr>
        </p:nvSpPr>
        <p:spPr>
          <a:xfrm>
            <a:off x="860129" y="377601"/>
            <a:ext cx="10471741" cy="1152806"/>
          </a:xfrm>
        </p:spPr>
        <p:txBody>
          <a:bodyPr>
            <a:normAutofit/>
          </a:bodyPr>
          <a:lstStyle/>
          <a:p>
            <a:r>
              <a:rPr lang="en-US" sz="3200">
                <a:solidFill>
                  <a:srgbClr val="345530"/>
                </a:solidFill>
                <a:latin typeface="Sans Serif Collection"/>
                <a:ea typeface="Sans Serif Collection"/>
                <a:cs typeface="Sans Serif Collection"/>
              </a:rPr>
              <a:t>Who is the Playbook for? How would someone use it?</a:t>
            </a:r>
          </a:p>
        </p:txBody>
      </p:sp>
      <p:sp>
        <p:nvSpPr>
          <p:cNvPr id="6" name="Rectangle 5">
            <a:extLst>
              <a:ext uri="{FF2B5EF4-FFF2-40B4-BE49-F238E27FC236}">
                <a16:creationId xmlns:a16="http://schemas.microsoft.com/office/drawing/2014/main" id="{F7C03C0D-257B-91E7-DDB3-C5C7B73B5B27}"/>
              </a:ext>
            </a:extLst>
          </p:cNvPr>
          <p:cNvSpPr/>
          <p:nvPr/>
        </p:nvSpPr>
        <p:spPr>
          <a:xfrm>
            <a:off x="1003300" y="1658938"/>
            <a:ext cx="3594100" cy="1636712"/>
          </a:xfrm>
          <a:prstGeom prst="rect">
            <a:avLst/>
          </a:prstGeom>
          <a:solidFill>
            <a:schemeClr val="accent5">
              <a:lumMod val="20000"/>
              <a:lumOff val="80000"/>
            </a:schemeClr>
          </a:solidFill>
          <a:ln w="57150">
            <a:solidFill>
              <a:srgbClr val="004E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A community-based organization (CBO) is working on a project related to </a:t>
            </a:r>
            <a:r>
              <a:rPr lang="en-US" sz="1400" b="1">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green infrastructure</a:t>
            </a:r>
            <a:r>
              <a:rPr lang="en-US" sz="14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 and looking for examples of </a:t>
            </a:r>
            <a:r>
              <a:rPr lang="en-US" sz="1400" b="1">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how other CBOs have worked with municipal partners in the past on similar projects</a:t>
            </a:r>
            <a:r>
              <a:rPr lang="en-US" sz="14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a:t>
            </a:r>
          </a:p>
        </p:txBody>
      </p:sp>
      <p:sp>
        <p:nvSpPr>
          <p:cNvPr id="7" name="Rectangle 6">
            <a:extLst>
              <a:ext uri="{FF2B5EF4-FFF2-40B4-BE49-F238E27FC236}">
                <a16:creationId xmlns:a16="http://schemas.microsoft.com/office/drawing/2014/main" id="{A601EFAB-0B37-6DCA-B840-EDACF54C2E48}"/>
              </a:ext>
            </a:extLst>
          </p:cNvPr>
          <p:cNvSpPr/>
          <p:nvPr/>
        </p:nvSpPr>
        <p:spPr>
          <a:xfrm>
            <a:off x="4889503" y="1658937"/>
            <a:ext cx="3327397" cy="1636711"/>
          </a:xfrm>
          <a:prstGeom prst="rect">
            <a:avLst/>
          </a:prstGeom>
          <a:solidFill>
            <a:schemeClr val="accent5">
              <a:lumMod val="20000"/>
              <a:lumOff val="80000"/>
            </a:schemeClr>
          </a:solidFill>
          <a:ln w="57150">
            <a:solidFill>
              <a:srgbClr val="004E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A community has </a:t>
            </a:r>
            <a:r>
              <a:rPr lang="en-US" sz="1400" b="1">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limited staff </a:t>
            </a:r>
            <a:r>
              <a:rPr lang="en-US" sz="1400">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and is looking for a project related to </a:t>
            </a:r>
            <a:r>
              <a:rPr lang="en-US" sz="1400" b="1">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emergency preparedness that could be pursued regionally</a:t>
            </a:r>
            <a:r>
              <a:rPr lang="en-US" sz="1400">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 in collaboration with other municipalities.​</a:t>
            </a:r>
          </a:p>
        </p:txBody>
      </p:sp>
      <p:sp>
        <p:nvSpPr>
          <p:cNvPr id="8" name="Rectangle 7">
            <a:extLst>
              <a:ext uri="{FF2B5EF4-FFF2-40B4-BE49-F238E27FC236}">
                <a16:creationId xmlns:a16="http://schemas.microsoft.com/office/drawing/2014/main" id="{501B5382-6382-319B-E507-DEE2EAE394A6}"/>
              </a:ext>
            </a:extLst>
          </p:cNvPr>
          <p:cNvSpPr/>
          <p:nvPr/>
        </p:nvSpPr>
        <p:spPr>
          <a:xfrm>
            <a:off x="1003300" y="3562352"/>
            <a:ext cx="3594100" cy="1245622"/>
          </a:xfrm>
          <a:prstGeom prst="rect">
            <a:avLst/>
          </a:prstGeom>
          <a:solidFill>
            <a:schemeClr val="accent5">
              <a:lumMod val="20000"/>
              <a:lumOff val="80000"/>
            </a:schemeClr>
          </a:solidFill>
          <a:ln w="57150">
            <a:solidFill>
              <a:srgbClr val="004E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A town is updating its </a:t>
            </a:r>
            <a:r>
              <a:rPr lang="en-US" sz="1400" b="1">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zoning bylaw</a:t>
            </a:r>
            <a:r>
              <a:rPr lang="en-US" sz="14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 and looking for examples of how other communities have incorporated resilience.​</a:t>
            </a:r>
          </a:p>
        </p:txBody>
      </p:sp>
      <p:sp>
        <p:nvSpPr>
          <p:cNvPr id="9" name="Rectangle 8">
            <a:extLst>
              <a:ext uri="{FF2B5EF4-FFF2-40B4-BE49-F238E27FC236}">
                <a16:creationId xmlns:a16="http://schemas.microsoft.com/office/drawing/2014/main" id="{B333165C-233C-6302-747B-E5D9BDCFBB1C}"/>
              </a:ext>
            </a:extLst>
          </p:cNvPr>
          <p:cNvSpPr/>
          <p:nvPr/>
        </p:nvSpPr>
        <p:spPr>
          <a:xfrm>
            <a:off x="8445910" y="1658938"/>
            <a:ext cx="2742790" cy="1636710"/>
          </a:xfrm>
          <a:prstGeom prst="rect">
            <a:avLst/>
          </a:prstGeom>
          <a:solidFill>
            <a:schemeClr val="accent5">
              <a:lumMod val="20000"/>
              <a:lumOff val="80000"/>
            </a:schemeClr>
          </a:solidFill>
          <a:ln w="57150">
            <a:solidFill>
              <a:srgbClr val="004E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A town has recently started to assess local </a:t>
            </a:r>
            <a:r>
              <a:rPr lang="en-US" sz="1400" b="1">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food security</a:t>
            </a:r>
            <a:r>
              <a:rPr lang="en-US" sz="14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 and needs and is brainstorming priority actions. </a:t>
            </a:r>
          </a:p>
        </p:txBody>
      </p:sp>
      <p:sp>
        <p:nvSpPr>
          <p:cNvPr id="10" name="Rectangle 9">
            <a:extLst>
              <a:ext uri="{FF2B5EF4-FFF2-40B4-BE49-F238E27FC236}">
                <a16:creationId xmlns:a16="http://schemas.microsoft.com/office/drawing/2014/main" id="{C3C5B017-053C-A897-B587-C6C518C60106}"/>
              </a:ext>
            </a:extLst>
          </p:cNvPr>
          <p:cNvSpPr/>
          <p:nvPr/>
        </p:nvSpPr>
        <p:spPr>
          <a:xfrm>
            <a:off x="4889504" y="3562350"/>
            <a:ext cx="3327396" cy="1245623"/>
          </a:xfrm>
          <a:prstGeom prst="rect">
            <a:avLst/>
          </a:prstGeom>
          <a:solidFill>
            <a:schemeClr val="accent5">
              <a:lumMod val="20000"/>
              <a:lumOff val="80000"/>
            </a:schemeClr>
          </a:solidFill>
          <a:ln w="57150">
            <a:solidFill>
              <a:srgbClr val="004E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p>
            <a:pPr algn="ctr"/>
            <a:endParaRPr lang="en-US" sz="12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p>
            <a:pPr algn="ctr"/>
            <a:r>
              <a:rPr lang="en-US" sz="14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A town wants to expand </a:t>
            </a:r>
            <a:r>
              <a:rPr lang="en-US" sz="1400" b="1">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cooling options</a:t>
            </a:r>
            <a:r>
              <a:rPr lang="en-US" sz="14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 for residents and finds an implementation blueprint outlining key steps to consider.​</a:t>
            </a:r>
          </a:p>
          <a:p>
            <a:pPr algn="ctr"/>
            <a:endParaRPr lang="en-US"/>
          </a:p>
        </p:txBody>
      </p:sp>
      <p:sp>
        <p:nvSpPr>
          <p:cNvPr id="12" name="Rectangle 11">
            <a:extLst>
              <a:ext uri="{FF2B5EF4-FFF2-40B4-BE49-F238E27FC236}">
                <a16:creationId xmlns:a16="http://schemas.microsoft.com/office/drawing/2014/main" id="{2251ACC3-922F-9F19-B294-4959459724D7}"/>
              </a:ext>
            </a:extLst>
          </p:cNvPr>
          <p:cNvSpPr/>
          <p:nvPr/>
        </p:nvSpPr>
        <p:spPr>
          <a:xfrm>
            <a:off x="8445910" y="3540227"/>
            <a:ext cx="2742790" cy="1267746"/>
          </a:xfrm>
          <a:prstGeom prst="rect">
            <a:avLst/>
          </a:prstGeom>
          <a:solidFill>
            <a:schemeClr val="accent5">
              <a:lumMod val="20000"/>
              <a:lumOff val="80000"/>
            </a:schemeClr>
          </a:solidFill>
          <a:ln w="57150">
            <a:solidFill>
              <a:srgbClr val="004E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sz="1400">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A town that hasn’t completed climate resilience projects to date is looking for </a:t>
            </a:r>
            <a:r>
              <a:rPr lang="en-US" sz="1400" b="1">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ideas to pitch for an MVP grant application</a:t>
            </a:r>
            <a:r>
              <a:rPr lang="en-US" sz="1400">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a:t>
            </a:r>
          </a:p>
        </p:txBody>
      </p:sp>
      <p:sp>
        <p:nvSpPr>
          <p:cNvPr id="13" name="Rectangle 12">
            <a:extLst>
              <a:ext uri="{FF2B5EF4-FFF2-40B4-BE49-F238E27FC236}">
                <a16:creationId xmlns:a16="http://schemas.microsoft.com/office/drawing/2014/main" id="{67A63E17-83ED-39D9-DD80-20846F4F6971}"/>
              </a:ext>
            </a:extLst>
          </p:cNvPr>
          <p:cNvSpPr/>
          <p:nvPr/>
        </p:nvSpPr>
        <p:spPr>
          <a:xfrm>
            <a:off x="1003300" y="5105401"/>
            <a:ext cx="3594100" cy="1382712"/>
          </a:xfrm>
          <a:prstGeom prst="rect">
            <a:avLst/>
          </a:prstGeom>
          <a:solidFill>
            <a:schemeClr val="accent5">
              <a:lumMod val="20000"/>
              <a:lumOff val="80000"/>
            </a:schemeClr>
          </a:solidFill>
          <a:ln w="57150">
            <a:solidFill>
              <a:srgbClr val="004E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sz="1400">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A city is working with </a:t>
            </a:r>
            <a:r>
              <a:rPr lang="en-US" sz="1400" b="1">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local university students</a:t>
            </a:r>
            <a:r>
              <a:rPr lang="en-US" sz="1400">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 on a semester project to prepare residents for </a:t>
            </a:r>
            <a:r>
              <a:rPr lang="en-US" sz="1400" b="1">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extreme heat</a:t>
            </a:r>
            <a:r>
              <a:rPr lang="en-US" sz="1400">
                <a:solidFill>
                  <a:schemeClr val="tx1">
                    <a:lumMod val="95000"/>
                    <a:lumOff val="5000"/>
                  </a:schemeClr>
                </a:solidFill>
                <a:latin typeface="Sans Serif Collection" panose="020B0502040504020204" pitchFamily="34" charset="0"/>
                <a:ea typeface="Sans Serif Collection" panose="020B0502040504020204" pitchFamily="34" charset="0"/>
                <a:cs typeface="Sans Serif Collection" panose="020B0502040504020204" pitchFamily="34" charset="0"/>
              </a:rPr>
              <a:t>. The city searches the database to find potential project ideas.​</a:t>
            </a:r>
          </a:p>
        </p:txBody>
      </p:sp>
      <p:sp>
        <p:nvSpPr>
          <p:cNvPr id="14" name="Rectangle 13">
            <a:extLst>
              <a:ext uri="{FF2B5EF4-FFF2-40B4-BE49-F238E27FC236}">
                <a16:creationId xmlns:a16="http://schemas.microsoft.com/office/drawing/2014/main" id="{4DBF19E3-C947-506B-202C-2426680B5045}"/>
              </a:ext>
            </a:extLst>
          </p:cNvPr>
          <p:cNvSpPr/>
          <p:nvPr/>
        </p:nvSpPr>
        <p:spPr>
          <a:xfrm>
            <a:off x="4889503" y="5111752"/>
            <a:ext cx="4657620" cy="1382712"/>
          </a:xfrm>
          <a:prstGeom prst="rect">
            <a:avLst/>
          </a:prstGeom>
          <a:solidFill>
            <a:schemeClr val="accent5">
              <a:lumMod val="20000"/>
              <a:lumOff val="80000"/>
            </a:schemeClr>
          </a:solidFill>
          <a:ln w="57150">
            <a:solidFill>
              <a:srgbClr val="004E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endParaRPr lang="en-US" sz="12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p>
            <a:pPr fontAlgn="base"/>
            <a:r>
              <a:rPr lang="en-US" sz="14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An MVP 2.0 community is brainstorming ideas for a </a:t>
            </a:r>
            <a:r>
              <a:rPr lang="en-US" sz="1400" b="1">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seed project</a:t>
            </a:r>
            <a:r>
              <a:rPr lang="en-US" sz="14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 related to the top identified community priority of </a:t>
            </a:r>
            <a:r>
              <a:rPr lang="en-US" sz="1400" b="1">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reducing stormwater flooding in an Environmental Justice neighborhood</a:t>
            </a:r>
            <a:r>
              <a:rPr lang="en-US" sz="1400">
                <a:solidFill>
                  <a:schemeClr val="tx1"/>
                </a:solidFill>
                <a:latin typeface="Sans Serif Collection" panose="020B0502040504020204" pitchFamily="34" charset="0"/>
                <a:ea typeface="Sans Serif Collection" panose="020B0502040504020204" pitchFamily="34" charset="0"/>
                <a:cs typeface="Sans Serif Collection" panose="020B0502040504020204" pitchFamily="34" charset="0"/>
              </a:rPr>
              <a:t>.​</a:t>
            </a:r>
          </a:p>
        </p:txBody>
      </p:sp>
    </p:spTree>
    <p:extLst>
      <p:ext uri="{BB962C8B-B14F-4D97-AF65-F5344CB8AC3E}">
        <p14:creationId xmlns:p14="http://schemas.microsoft.com/office/powerpoint/2010/main" val="381245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group of people standing in front of a map&#10;&#10;AI-generated content may be incorrect.">
            <a:extLst>
              <a:ext uri="{FF2B5EF4-FFF2-40B4-BE49-F238E27FC236}">
                <a16:creationId xmlns:a16="http://schemas.microsoft.com/office/drawing/2014/main" id="{3435F544-24B8-DEB1-A879-A61A4DDA1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425" y="272708"/>
            <a:ext cx="8638069" cy="631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5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4E09-175E-12ED-5CE3-FDD8777BEF1C}"/>
              </a:ext>
            </a:extLst>
          </p:cNvPr>
          <p:cNvSpPr>
            <a:spLocks noGrp="1"/>
          </p:cNvSpPr>
          <p:nvPr>
            <p:ph type="title"/>
          </p:nvPr>
        </p:nvSpPr>
        <p:spPr>
          <a:xfrm>
            <a:off x="1089357" y="655869"/>
            <a:ext cx="9605682" cy="1152806"/>
          </a:xfrm>
        </p:spPr>
        <p:txBody>
          <a:bodyPr/>
          <a:lstStyle/>
          <a:p>
            <a:r>
              <a:rPr lang="en-US" dirty="0">
                <a:solidFill>
                  <a:srgbClr val="345530"/>
                </a:solidFill>
                <a:latin typeface="Sans Serif Collection" panose="020B0502040504020204" pitchFamily="34" charset="0"/>
                <a:ea typeface="Sans Serif Collection" panose="020B0502040504020204" pitchFamily="34" charset="0"/>
                <a:cs typeface="Sans Serif Collection" panose="020B0502040504020204" pitchFamily="34" charset="0"/>
              </a:rPr>
              <a:t>Survey and Focus Groups</a:t>
            </a:r>
          </a:p>
        </p:txBody>
      </p:sp>
      <p:sp>
        <p:nvSpPr>
          <p:cNvPr id="3" name="Content Placeholder 2">
            <a:extLst>
              <a:ext uri="{FF2B5EF4-FFF2-40B4-BE49-F238E27FC236}">
                <a16:creationId xmlns:a16="http://schemas.microsoft.com/office/drawing/2014/main" id="{8EEEAAC4-57BB-B590-5E46-8AFD472EDB76}"/>
              </a:ext>
            </a:extLst>
          </p:cNvPr>
          <p:cNvSpPr>
            <a:spLocks noGrp="1"/>
          </p:cNvSpPr>
          <p:nvPr/>
        </p:nvSpPr>
        <p:spPr>
          <a:xfrm>
            <a:off x="1089358" y="1721511"/>
            <a:ext cx="453060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Sans Serif Collection" panose="020B0502040504020204" pitchFamily="34" charset="0"/>
                <a:ea typeface="Sans Serif Collection" panose="020B0502040504020204" pitchFamily="34" charset="0"/>
                <a:cs typeface="Sans Serif Collection" panose="020B0502040504020204" pitchFamily="34" charset="0"/>
              </a:rPr>
              <a:t>Based on input and findings from the survey and focus groups, the project team drafted a list of 200+ project ideas/actions:</a:t>
            </a:r>
          </a:p>
          <a:p>
            <a:r>
              <a:rPr lang="en-US" sz="2000" dirty="0">
                <a:latin typeface="Sans Serif Collection" panose="020B0502040504020204" pitchFamily="34" charset="0"/>
                <a:ea typeface="Sans Serif Collection" panose="020B0502040504020204" pitchFamily="34" charset="0"/>
                <a:cs typeface="Sans Serif Collection" panose="020B0502040504020204" pitchFamily="34" charset="0"/>
              </a:rPr>
              <a:t>Multiple rounds of feedback</a:t>
            </a:r>
          </a:p>
          <a:p>
            <a:r>
              <a:rPr lang="en-US" sz="2000" dirty="0">
                <a:latin typeface="Sans Serif Collection" panose="020B0502040504020204" pitchFamily="34" charset="0"/>
                <a:ea typeface="Sans Serif Collection" panose="020B0502040504020204" pitchFamily="34" charset="0"/>
                <a:cs typeface="Sans Serif Collection" panose="020B0502040504020204" pitchFamily="34" charset="0"/>
              </a:rPr>
              <a:t>Consolidation of project ideas/actions</a:t>
            </a:r>
          </a:p>
          <a:p>
            <a:r>
              <a:rPr lang="en-US" sz="2000" dirty="0">
                <a:latin typeface="Sans Serif Collection" panose="020B0502040504020204" pitchFamily="34" charset="0"/>
                <a:ea typeface="Sans Serif Collection" panose="020B0502040504020204" pitchFamily="34" charset="0"/>
                <a:cs typeface="Sans Serif Collection" panose="020B0502040504020204" pitchFamily="34" charset="0"/>
              </a:rPr>
              <a:t>Incorporation of recommendations from other state efforts (E.g. Resilient Mass Farmland Plan, </a:t>
            </a:r>
            <a:r>
              <a:rPr lang="en-US" sz="2000" dirty="0" err="1">
                <a:latin typeface="Sans Serif Collection" panose="020B0502040504020204" pitchFamily="34" charset="0"/>
                <a:ea typeface="Sans Serif Collection" panose="020B0502040504020204" pitchFamily="34" charset="0"/>
                <a:cs typeface="Sans Serif Collection" panose="020B0502040504020204" pitchFamily="34" charset="0"/>
              </a:rPr>
              <a:t>ResilientCoasts</a:t>
            </a:r>
            <a:r>
              <a:rPr lang="en-US" sz="2000" dirty="0">
                <a:latin typeface="Sans Serif Collection" panose="020B0502040504020204" pitchFamily="34" charset="0"/>
                <a:ea typeface="Sans Serif Collection" panose="020B0502040504020204" pitchFamily="34" charset="0"/>
                <a:cs typeface="Sans Serif Collection" panose="020B0502040504020204" pitchFamily="34" charset="0"/>
              </a:rPr>
              <a:t>)</a:t>
            </a:r>
          </a:p>
          <a:p>
            <a:endParaRPr lang="en-US" sz="1100"/>
          </a:p>
        </p:txBody>
      </p:sp>
      <p:pic>
        <p:nvPicPr>
          <p:cNvPr id="5" name="Picture 4">
            <a:extLst>
              <a:ext uri="{FF2B5EF4-FFF2-40B4-BE49-F238E27FC236}">
                <a16:creationId xmlns:a16="http://schemas.microsoft.com/office/drawing/2014/main" id="{B9F47235-39E0-21E4-B9A3-0BD1BFE6640D}"/>
              </a:ext>
            </a:extLst>
          </p:cNvPr>
          <p:cNvPicPr>
            <a:picLocks noChangeAspect="1"/>
          </p:cNvPicPr>
          <p:nvPr/>
        </p:nvPicPr>
        <p:blipFill>
          <a:blip r:embed="rId3"/>
          <a:stretch>
            <a:fillRect/>
          </a:stretch>
        </p:blipFill>
        <p:spPr>
          <a:xfrm>
            <a:off x="5699293" y="1536982"/>
            <a:ext cx="5112065" cy="3557494"/>
          </a:xfrm>
          <a:prstGeom prst="rect">
            <a:avLst/>
          </a:prstGeom>
          <a:ln>
            <a:solidFill>
              <a:schemeClr val="tx1"/>
            </a:solidFill>
          </a:ln>
        </p:spPr>
      </p:pic>
    </p:spTree>
    <p:extLst>
      <p:ext uri="{BB962C8B-B14F-4D97-AF65-F5344CB8AC3E}">
        <p14:creationId xmlns:p14="http://schemas.microsoft.com/office/powerpoint/2010/main" val="2055774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ckwell"/>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MAPC - Blue" id="{E04E1279-9601-9E42-AE4C-F0B215CDF585}" vid="{D88D45E6-D153-8944-ACF3-C5233D921AF4}"/>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ckwell"/>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MAPC - Blue" id="{E04E1279-9601-9E42-AE4C-F0B215CDF585}" vid="{D88D45E6-D153-8944-ACF3-C5233D921AF4}"/>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011d414-3260-4405-908a-95aeb116e249" xsi:nil="true"/>
    <lcf76f155ced4ddcb4097134ff3c332f xmlns="7e245825-fe00-44cb-a130-bcb3cdd41a9c">
      <Terms xmlns="http://schemas.microsoft.com/office/infopath/2007/PartnerControls"/>
    </lcf76f155ced4ddcb4097134ff3c332f>
    <SharedWithUsers xmlns="b011d414-3260-4405-908a-95aeb116e24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1E939B2701F34AAB3D8024A4166AA6" ma:contentTypeVersion="19" ma:contentTypeDescription="Create a new document." ma:contentTypeScope="" ma:versionID="aab961db014f2d25ee2b97f6449b5762">
  <xsd:schema xmlns:xsd="http://www.w3.org/2001/XMLSchema" xmlns:xs="http://www.w3.org/2001/XMLSchema" xmlns:p="http://schemas.microsoft.com/office/2006/metadata/properties" xmlns:ns2="b011d414-3260-4405-908a-95aeb116e249" xmlns:ns3="7e245825-fe00-44cb-a130-bcb3cdd41a9c" targetNamespace="http://schemas.microsoft.com/office/2006/metadata/properties" ma:root="true" ma:fieldsID="b97ce3f664c3d17b83223deb253d3119" ns2:_="" ns3:_="">
    <xsd:import namespace="b011d414-3260-4405-908a-95aeb116e249"/>
    <xsd:import namespace="7e245825-fe00-44cb-a130-bcb3cdd41a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DateTaken" minOccurs="0"/>
                <xsd:element ref="ns3:MediaLengthInSeconds" minOccurs="0"/>
                <xsd:element ref="ns3:MediaServiceObjectDetectorVersions"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11d414-3260-4405-908a-95aeb116e2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bbb4f41-1d28-4418-85da-10149aba5411}" ma:internalName="TaxCatchAll" ma:showField="CatchAllData" ma:web="b011d414-3260-4405-908a-95aeb116e24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e245825-fe00-44cb-a130-bcb3cdd41a9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940289e-7c2c-41a1-9630-5237cb6f5e2a"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052FCD-FCF9-4C49-92FC-841CE50760B3}">
  <ds:schemaRefs>
    <ds:schemaRef ds:uri="3444cf5c-f926-400c-b2ec-bbcda94ef5b9"/>
    <ds:schemaRef ds:uri="542fd6dd-792b-4c6e-8375-926227b54a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011d414-3260-4405-908a-95aeb116e249"/>
    <ds:schemaRef ds:uri="7e245825-fe00-44cb-a130-bcb3cdd41a9c"/>
  </ds:schemaRefs>
</ds:datastoreItem>
</file>

<file path=customXml/itemProps2.xml><?xml version="1.0" encoding="utf-8"?>
<ds:datastoreItem xmlns:ds="http://schemas.openxmlformats.org/officeDocument/2006/customXml" ds:itemID="{79932A2D-3A1C-46C4-A6E2-BE61BB56F0E7}"/>
</file>

<file path=customXml/itemProps3.xml><?xml version="1.0" encoding="utf-8"?>
<ds:datastoreItem xmlns:ds="http://schemas.openxmlformats.org/officeDocument/2006/customXml" ds:itemID="{6A473C3E-4D38-4ECF-87DA-4E1A31A798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Template MAPC - Blue</Template>
  <Application>Microsoft Office PowerPoint</Application>
  <PresentationFormat>Widescreen</PresentationFormat>
  <Slides>12</Slides>
  <Notes>12</Notes>
  <HiddenSlides>0</HiddenSlide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Office Theme</vt:lpstr>
      <vt:lpstr>1_Custom Design</vt:lpstr>
      <vt:lpstr>1_Office Theme</vt:lpstr>
      <vt:lpstr>Custom Design</vt:lpstr>
      <vt:lpstr>PowerPoint Presentation</vt:lpstr>
      <vt:lpstr>What is the Playbook?</vt:lpstr>
      <vt:lpstr>Why the Playbook? </vt:lpstr>
      <vt:lpstr>Key Features of the Playbook</vt:lpstr>
      <vt:lpstr>Key Features of the Playbook</vt:lpstr>
      <vt:lpstr>Key Features of the Playbook</vt:lpstr>
      <vt:lpstr>Who is the Playbook for? How would someone use it?</vt:lpstr>
      <vt:lpstr>PowerPoint Presentation</vt:lpstr>
      <vt:lpstr>Survey and Focus Groups</vt:lpstr>
      <vt:lpstr>What We Heard: Needs and Opportunities</vt:lpstr>
      <vt:lpstr>Examples of How This Input Shaped the Playbook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Zehner, Emma</dc:creator>
  <cp:revision>61</cp:revision>
  <cp:lastPrinted>2023-04-12T17:56:28Z</cp:lastPrinted>
  <dcterms:created xsi:type="dcterms:W3CDTF">2025-08-27T19:13:20Z</dcterms:created>
  <dcterms:modified xsi:type="dcterms:W3CDTF">2025-10-07T00:49:13Z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0x010100061E939B2701F34AAB3D8024A4166AA6</vt:lpwstr>
  </property>
  <property fmtid="{D5CDD505-2E9C-101B-9397-08002B2CF9AE}" pid="3" name="MediaServiceImageTags">
    <vt:lpwstr/>
  </property>
  <property fmtid="{D5CDD505-2E9C-101B-9397-08002B2CF9AE}" pid="4" name="Order">
    <vt:r8>10900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SourceUrl">
    <vt:lpwstr/>
  </property>
  <property fmtid="{D5CDD505-2E9C-101B-9397-08002B2CF9AE}" pid="12" name="_SharedFileIndex">
    <vt:lpwstr/>
  </property>
</Properties>
</file>