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1" r:id="rId5"/>
  </p:sldMasterIdLst>
  <p:notesMasterIdLst>
    <p:notesMasterId r:id="rId18"/>
  </p:notesMasterIdLst>
  <p:sldIdLst>
    <p:sldId id="415" r:id="rId6"/>
    <p:sldId id="410" r:id="rId7"/>
    <p:sldId id="2147482703" r:id="rId8"/>
    <p:sldId id="460" r:id="rId9"/>
    <p:sldId id="2147482702" r:id="rId10"/>
    <p:sldId id="2147482697" r:id="rId11"/>
    <p:sldId id="2147482698" r:id="rId12"/>
    <p:sldId id="1180" r:id="rId13"/>
    <p:sldId id="2147482701" r:id="rId14"/>
    <p:sldId id="2147482699" r:id="rId15"/>
    <p:sldId id="2147482700" r:id="rId16"/>
    <p:sldId id="4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975025-E6FF-B110-AAC7-B8219A7978E0}" name="Alexander, Sarah (EEA)" initials="SA" userId="S::Sarah.Alexander@mass.gov::ba529b04-69af-4645-b197-31a6d9dcf225" providerId="AD"/>
  <p188:author id="{CA732447-B0A4-279E-0B09-D383045B92FC}" name="Runsten, Kara (EEA)" initials="KR" userId="S::Kara.Runsten@mass.gov::6460a0ac-789b-4644-8691-637a1214a579" providerId="AD"/>
  <p188:author id="{721055A0-CB30-7B4A-1E94-8D69619B0BAD}" name="Allen, Lauryn (EEA)" initials="LA" userId="S::Lauryn.Allen@mass.gov::e4ff49f1-d88f-4cc7-bdb7-d8f84695a6ff" providerId="AD"/>
  <p188:author id="{600788AD-461D-54BE-8648-9FFA0E806CD5}" name="Stone, Oleander (EEA)" initials="SO" userId="S::oleander.stone@mass.gov::d271f059-3b36-4b78-a02d-6f36aff38743" providerId="AD"/>
  <p188:author id="{A22BBDC2-E816-0FBB-A4F3-72599C547B2F}" name="Alexander, Sarah (EEA)" initials="AS" userId="S::sarah.alexander@mass.gov::ba529b04-69af-4645-b197-31a6d9dcf225" providerId="AD"/>
  <p188:author id="{483611F9-5B14-B1B3-9144-2D49CB2821CC}" name="Antos, Katherine W (EEA)" initials="KA" userId="S::Katherine.W.Antos@mass.gov::f83ab999-cab0-48bf-b418-6641ea767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D60"/>
    <a:srgbClr val="FEECDA"/>
    <a:srgbClr val="FAB979"/>
    <a:srgbClr val="1E3060"/>
    <a:srgbClr val="1E3160"/>
    <a:srgbClr val="CBF1E7"/>
    <a:srgbClr val="5ED2B3"/>
    <a:srgbClr val="F2E8F8"/>
    <a:srgbClr val="E9D9F3"/>
    <a:srgbClr val="6B6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E1788-D102-42EE-81D0-29C5D25E17B8}" v="1" dt="2025-10-06T19:43:36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85" autoAdjust="0"/>
  </p:normalViewPr>
  <p:slideViewPr>
    <p:cSldViewPr snapToGrid="0">
      <p:cViewPr varScale="1">
        <p:scale>
          <a:sx n="41" d="100"/>
          <a:sy n="41" d="100"/>
        </p:scale>
        <p:origin x="15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s, Katherine W (EEA)" userId="f83ab999-cab0-48bf-b418-6641ea7679d3" providerId="ADAL" clId="{A1CE1788-D102-42EE-81D0-29C5D25E17B8}"/>
    <pc:docChg chg="modSld">
      <pc:chgData name="Antos, Katherine W (EEA)" userId="f83ab999-cab0-48bf-b418-6641ea7679d3" providerId="ADAL" clId="{A1CE1788-D102-42EE-81D0-29C5D25E17B8}" dt="2025-10-06T19:43:08.298" v="8" actId="20577"/>
      <pc:docMkLst>
        <pc:docMk/>
      </pc:docMkLst>
      <pc:sldChg chg="modNotesTx">
        <pc:chgData name="Antos, Katherine W (EEA)" userId="f83ab999-cab0-48bf-b418-6641ea7679d3" providerId="ADAL" clId="{A1CE1788-D102-42EE-81D0-29C5D25E17B8}" dt="2025-10-06T19:43:08.298" v="8" actId="20577"/>
        <pc:sldMkLst>
          <pc:docMk/>
          <pc:sldMk cId="3827588546" sldId="410"/>
        </pc:sldMkLst>
      </pc:sldChg>
      <pc:sldChg chg="modNotesTx">
        <pc:chgData name="Antos, Katherine W (EEA)" userId="f83ab999-cab0-48bf-b418-6641ea7679d3" providerId="ADAL" clId="{A1CE1788-D102-42EE-81D0-29C5D25E17B8}" dt="2025-10-06T19:42:54.994" v="6" actId="20577"/>
        <pc:sldMkLst>
          <pc:docMk/>
          <pc:sldMk cId="1018454205" sldId="460"/>
        </pc:sldMkLst>
      </pc:sldChg>
      <pc:sldChg chg="modNotesTx">
        <pc:chgData name="Antos, Katherine W (EEA)" userId="f83ab999-cab0-48bf-b418-6641ea7679d3" providerId="ADAL" clId="{A1CE1788-D102-42EE-81D0-29C5D25E17B8}" dt="2025-10-06T19:42:29.089" v="2" actId="20577"/>
        <pc:sldMkLst>
          <pc:docMk/>
          <pc:sldMk cId="3855588683" sldId="1180"/>
        </pc:sldMkLst>
      </pc:sldChg>
      <pc:sldChg chg="modNotesTx">
        <pc:chgData name="Antos, Katherine W (EEA)" userId="f83ab999-cab0-48bf-b418-6641ea7679d3" providerId="ADAL" clId="{A1CE1788-D102-42EE-81D0-29C5D25E17B8}" dt="2025-10-06T19:42:42.667" v="4" actId="20577"/>
        <pc:sldMkLst>
          <pc:docMk/>
          <pc:sldMk cId="2517533259" sldId="2147482697"/>
        </pc:sldMkLst>
      </pc:sldChg>
      <pc:sldChg chg="modNotesTx">
        <pc:chgData name="Antos, Katherine W (EEA)" userId="f83ab999-cab0-48bf-b418-6641ea7679d3" providerId="ADAL" clId="{A1CE1788-D102-42EE-81D0-29C5D25E17B8}" dt="2025-10-06T19:42:37.173" v="3" actId="20577"/>
        <pc:sldMkLst>
          <pc:docMk/>
          <pc:sldMk cId="1744322980" sldId="2147482698"/>
        </pc:sldMkLst>
      </pc:sldChg>
      <pc:sldChg chg="modNotesTx">
        <pc:chgData name="Antos, Katherine W (EEA)" userId="f83ab999-cab0-48bf-b418-6641ea7679d3" providerId="ADAL" clId="{A1CE1788-D102-42EE-81D0-29C5D25E17B8}" dt="2025-10-06T19:42:20.711" v="0" actId="20577"/>
        <pc:sldMkLst>
          <pc:docMk/>
          <pc:sldMk cId="281904151" sldId="2147482699"/>
        </pc:sldMkLst>
      </pc:sldChg>
      <pc:sldChg chg="modNotesTx">
        <pc:chgData name="Antos, Katherine W (EEA)" userId="f83ab999-cab0-48bf-b418-6641ea7679d3" providerId="ADAL" clId="{A1CE1788-D102-42EE-81D0-29C5D25E17B8}" dt="2025-10-06T19:42:25.019" v="1" actId="20577"/>
        <pc:sldMkLst>
          <pc:docMk/>
          <pc:sldMk cId="369651144" sldId="2147482701"/>
        </pc:sldMkLst>
      </pc:sldChg>
      <pc:sldChg chg="modNotesTx">
        <pc:chgData name="Antos, Katherine W (EEA)" userId="f83ab999-cab0-48bf-b418-6641ea7679d3" providerId="ADAL" clId="{A1CE1788-D102-42EE-81D0-29C5D25E17B8}" dt="2025-10-06T19:42:49.294" v="5" actId="20577"/>
        <pc:sldMkLst>
          <pc:docMk/>
          <pc:sldMk cId="2084864098" sldId="2147482702"/>
        </pc:sldMkLst>
      </pc:sldChg>
      <pc:sldChg chg="modNotesTx">
        <pc:chgData name="Antos, Katherine W (EEA)" userId="f83ab999-cab0-48bf-b418-6641ea7679d3" providerId="ADAL" clId="{A1CE1788-D102-42EE-81D0-29C5D25E17B8}" dt="2025-10-06T19:43:00.820" v="7" actId="20577"/>
        <pc:sldMkLst>
          <pc:docMk/>
          <pc:sldMk cId="1221327437" sldId="214748270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19F6A-9F89-40A5-84B2-C1CD3A1CE5E8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540F3E1-219E-4291-BC91-1647C3B254CF}">
      <dgm:prSet phldrT="[Text]" custT="1"/>
      <dgm:spPr/>
      <dgm:t>
        <a:bodyPr lIns="18288" tIns="18288" rIns="18288" bIns="18288"/>
        <a:lstStyle/>
        <a:p>
          <a:pPr>
            <a:spcAft>
              <a:spcPts val="0"/>
            </a:spcAft>
          </a:pPr>
          <a:r>
            <a:rPr lang="en-US" sz="15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Climate Readiness &amp; Environmental Justice</a:t>
          </a:r>
          <a:br>
            <a:rPr lang="en-US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en-US" sz="13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n-US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Preparing to </a:t>
          </a:r>
          <a:r>
            <a:rPr lang="en-US" sz="1100" b="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withstand, rapidly recover from, and adapt to natural hazard events;</a:t>
          </a:r>
          <a:r>
            <a:rPr lang="en-US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net-zero by 2050; equitable access</a:t>
          </a:r>
        </a:p>
      </dgm:t>
    </dgm:pt>
    <dgm:pt modelId="{64C6EF3D-41EF-4C1E-A4E5-8628733B37F6}" type="parTrans" cxnId="{702E2B82-787A-4229-8C84-CA118254B555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173048A-306C-41B8-8F66-8111CF561937}" type="sibTrans" cxnId="{702E2B82-787A-4229-8C84-CA118254B555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ED3AE7-FE6C-4DCF-B250-1FB0C3F5B56B}">
      <dgm:prSet custT="1"/>
      <dgm:spPr/>
      <dgm:t>
        <a:bodyPr lIns="18288" tIns="91440" rIns="18288" bIns="18288"/>
        <a:lstStyle/>
        <a:p>
          <a:pPr rtl="0"/>
          <a:r>
            <a:rPr lang="en-US" sz="15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Parks &amp; Parkways Infrastructure</a:t>
          </a:r>
          <a:br>
            <a:rPr lang="en-US"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Ensuring all residents have access to safe facilities and infrastructure to access to the outdoors</a:t>
          </a:r>
        </a:p>
      </dgm:t>
    </dgm:pt>
    <dgm:pt modelId="{58D2736F-3F35-4B14-827A-D0B8AF0DCCBC}" type="parTrans" cxnId="{B8B5B3C9-FE84-4E19-AC36-9B6C16E191D6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7EF1A3-36BA-44BF-A081-6C954AC6445B}" type="sibTrans" cxnId="{B8B5B3C9-FE84-4E19-AC36-9B6C16E191D6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020B02-8E2B-4DE4-AABD-C9DFD4E224A9}">
      <dgm:prSet custT="1"/>
      <dgm:spPr/>
      <dgm:t>
        <a:bodyPr lIns="18288" tIns="18288" rIns="18288" bIns="18288"/>
        <a:lstStyle/>
        <a:p>
          <a:pPr rtl="0">
            <a:spcAft>
              <a:spcPts val="0"/>
            </a:spcAft>
          </a:pPr>
          <a:r>
            <a:rPr lang="en-US" sz="15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Land Conservation &amp; Biodiversity Stewardship</a:t>
          </a:r>
          <a:br>
            <a:rPr lang="en-US" sz="7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en-US" sz="7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rtl="0">
            <a:spcAft>
              <a:spcPts val="0"/>
            </a:spcAft>
          </a:pPr>
          <a:r>
            <a:rPr lang="en-US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Meeting land conservation goals of 40% by 2050, tree planting, and implementing biodiversity goals</a:t>
          </a:r>
        </a:p>
      </dgm:t>
    </dgm:pt>
    <dgm:pt modelId="{2693327C-2D5F-4676-9FE5-FD33F8D1926E}" type="parTrans" cxnId="{C326D2DA-5C51-4BF0-87F6-0606676B2572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D5DB0F-FC94-45DD-B61A-3AF18AEBD215}" type="sibTrans" cxnId="{C326D2DA-5C51-4BF0-87F6-0606676B2572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9182D3-043D-4E1F-9215-6434B25CC980}">
      <dgm:prSet custT="1"/>
      <dgm:spPr/>
      <dgm:t>
        <a:bodyPr lIns="18288" tIns="18288" rIns="18288" bIns="18288"/>
        <a:lstStyle/>
        <a:p>
          <a:pPr algn="l"/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Community and agency land conservation</a:t>
          </a:r>
          <a:b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en-US" sz="13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Tree planting, incl Greening the Gateways and Cooling Corridors</a:t>
          </a:r>
        </a:p>
        <a:p>
          <a:pPr algn="l"/>
          <a:endParaRPr lang="en-US" sz="1300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Implementing forthcoming biodiversity goals</a:t>
          </a:r>
        </a:p>
      </dgm:t>
    </dgm:pt>
    <dgm:pt modelId="{59847F0A-1091-45B7-96F8-397902449EE9}" type="parTrans" cxnId="{2B0788FA-F8F5-420E-A443-380E2A6B40AC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9F4476-75D3-4AC7-AFE7-E7AB0BE1CC04}" type="sibTrans" cxnId="{2B0788FA-F8F5-420E-A443-380E2A6B40AC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21EC40-55B9-4882-98BF-17AB9A29B987}">
      <dgm:prSet custT="1"/>
      <dgm:spPr>
        <a:solidFill>
          <a:srgbClr val="4A9C69"/>
        </a:solidFill>
      </dgm:spPr>
      <dgm:t>
        <a:bodyPr lIns="18288" tIns="18288" rIns="18288" bIns="18288"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Water Infrastructure, including State Revolving Fund and PFAS mitigation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Superfund match and emergency response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Nitrogen reduction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Air and water quality monitoring</a:t>
          </a:r>
        </a:p>
      </dgm:t>
    </dgm:pt>
    <dgm:pt modelId="{BF4D1BBF-CE04-4C64-B6EE-C6E01ADBD67F}" type="parTrans" cxnId="{5902BB58-0437-4094-A601-A76B6AECD784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450B38-58F8-45E0-929D-4E3BB453A15D}" type="sibTrans" cxnId="{5902BB58-0437-4094-A601-A76B6AECD784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DCD0DC-DF9D-47DB-83B7-676CE3B8014B}">
      <dgm:prSet phldrT="[Text]" custT="1"/>
      <dgm:spPr>
        <a:solidFill>
          <a:srgbClr val="4FA771"/>
        </a:solidFill>
      </dgm:spPr>
      <dgm:t>
        <a:bodyPr lIns="18288" tIns="18288" rIns="18288" bIns="18288"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n-US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Municipal Vulnerability Preparedness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ResilientMass Plan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Outdoor Recreation accessibility grants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en-US"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EJ infrastructure</a:t>
          </a:r>
        </a:p>
        <a:p>
          <a:pPr algn="l">
            <a:spcBef>
              <a:spcPts val="600"/>
            </a:spcBef>
            <a:spcAft>
              <a:spcPts val="600"/>
            </a:spcAft>
          </a:pPr>
          <a:endParaRPr lang="en-US" sz="13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1C97D63-AA50-4A08-866A-BD44664DD362}" type="parTrans" cxnId="{E4508FEE-85E4-44A0-A11A-8155EED4FC6B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595C9D-A1DF-46DC-9D5D-A0CDDBC0CFA3}" type="sibTrans" cxnId="{E4508FEE-85E4-44A0-A11A-8155EED4FC6B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1B7C16-567D-4B6D-9A31-ED0AEC4B34B3}">
      <dgm:prSet custT="1"/>
      <dgm:spPr/>
      <dgm:t>
        <a:bodyPr lIns="18288" tIns="18288" rIns="18288" bIns="18288"/>
        <a:lstStyle/>
        <a:p>
          <a:r>
            <a:rPr lang="en-US" sz="15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Clean Air, Water, &amp; Land</a:t>
          </a:r>
          <a:br>
            <a:rPr lang="en-US" sz="11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Ensuring all residents have access to clean air, water, and land</a:t>
          </a:r>
        </a:p>
      </dgm:t>
    </dgm:pt>
    <dgm:pt modelId="{B76E2927-9D41-492B-BBFA-7038C6608BAF}" type="parTrans" cxnId="{2FE8AEB7-04DB-4FB0-8510-276293ED07E7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5EBA4D-C152-41CB-9CA2-A709436EBE18}" type="sibTrans" cxnId="{2FE8AEB7-04DB-4FB0-8510-276293ED07E7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4B5D484-2493-4058-BFD1-FC142B21DF6A}">
      <dgm:prSet custT="1"/>
      <dgm:spPr/>
      <dgm:t>
        <a:bodyPr lIns="18288" tIns="18288" rIns="18288" bIns="18288"/>
        <a:lstStyle/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Parkways </a:t>
          </a: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Rinks and Pools</a:t>
          </a: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Parks</a:t>
          </a: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Beaches</a:t>
          </a: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Vehicles &amp; vessels </a:t>
          </a: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Trails</a:t>
          </a: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Boat Ramps</a:t>
          </a: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Facilities</a:t>
          </a: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Maintenance</a:t>
          </a: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Fish Hatchery</a:t>
          </a:r>
        </a:p>
      </dgm:t>
    </dgm:pt>
    <dgm:pt modelId="{349F23D1-60BC-4433-BA01-9882E20CAE35}" type="parTrans" cxnId="{BC686965-544A-4F65-B4CD-4F7DCDCDB59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CD71A0-1FFB-4326-86AA-D21B0F4CC6AE}" type="sibTrans" cxnId="{BC686965-544A-4F65-B4CD-4F7DCDCDB59E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93BAC3C-B6D8-4D59-A412-50148D35A8BC}">
      <dgm:prSet custT="1"/>
      <dgm:spPr/>
      <dgm:t>
        <a:bodyPr lIns="18288" tIns="91440" rIns="18288" bIns="18288"/>
        <a:lstStyle/>
        <a:p>
          <a:pPr rtl="0"/>
          <a:r>
            <a:rPr lang="en-US" sz="15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Secure Farmers &amp; Food Systems</a:t>
          </a:r>
          <a:br>
            <a:rPr lang="en-US"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100" b="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Updating infrastructure </a:t>
          </a:r>
          <a:r>
            <a:rPr lang="en-US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 build strong agricultural economy and a secure food system</a:t>
          </a:r>
        </a:p>
      </dgm:t>
    </dgm:pt>
    <dgm:pt modelId="{31882FB8-7002-4C27-8E05-E753C7E81042}" type="parTrans" cxnId="{69CA1B29-4695-497C-80A2-A7C02BE8763F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265BBA-E14A-4D37-96D6-3FFF0D0F779F}" type="sibTrans" cxnId="{69CA1B29-4695-497C-80A2-A7C02BE8763F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A46DC66-70D8-40D4-B8E6-63772DA8FF62}">
      <dgm:prSet custT="1"/>
      <dgm:spPr>
        <a:solidFill>
          <a:srgbClr val="73AD86"/>
        </a:solidFill>
      </dgm:spPr>
      <dgm:t>
        <a:bodyPr lIns="18288" tIns="18288" rIns="18288" bIns="18288"/>
        <a:lstStyle/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Food Security Infrastructure Grants (FSIG)</a:t>
          </a:r>
          <a:b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Implementing Farmland Action Plan</a:t>
          </a:r>
        </a:p>
        <a:p>
          <a:pPr algn="l" rtl="0"/>
          <a:endParaRPr lang="en-US" sz="1300" b="0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l" rtl="0"/>
          <a:r>
            <a:rPr lang="en-US" sz="13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Grants for climate resilience enhancements</a:t>
          </a:r>
        </a:p>
        <a:p>
          <a:pPr algn="l" rtl="0"/>
          <a:endParaRPr lang="en-US" sz="1300" b="0" i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203BCD-ED1B-461F-9D12-1D4A73437C06}" type="parTrans" cxnId="{E5414286-51C0-4642-B1C4-9BC743BE6C83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7D3E407-735E-47AE-ADCE-CDB6344FDC57}" type="sibTrans" cxnId="{E5414286-51C0-4642-B1C4-9BC743BE6C83}">
      <dgm:prSet/>
      <dgm:spPr/>
      <dgm:t>
        <a:bodyPr/>
        <a:lstStyle/>
        <a:p>
          <a:endParaRPr lang="en-U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128C52-F121-4051-B1D7-C649D688A96E}">
      <dgm:prSet custT="1"/>
      <dgm:spPr/>
      <dgm:t>
        <a:bodyPr lIns="18288" tIns="91440" rIns="18288" bIns="18288"/>
        <a:lstStyle/>
        <a:p>
          <a:pPr rtl="0">
            <a:spcAft>
              <a:spcPts val="0"/>
            </a:spcAft>
          </a:pPr>
          <a:r>
            <a:rPr lang="en-US" sz="15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Inland &amp; Coastal Flooding</a:t>
          </a:r>
        </a:p>
        <a:p>
          <a:pPr rtl="0">
            <a:spcAft>
              <a:spcPts val="0"/>
            </a:spcAft>
          </a:pPr>
          <a:endParaRPr lang="en-US" sz="13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rtl="0">
            <a:spcAft>
              <a:spcPts val="0"/>
            </a:spcAft>
          </a:pPr>
          <a:r>
            <a:rPr lang="en-US" sz="11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Preparing communities and our agencies for sea level rise and extreme flooding events</a:t>
          </a:r>
        </a:p>
      </dgm:t>
    </dgm:pt>
    <dgm:pt modelId="{2232F45A-EF0D-4ABE-9A80-F1DB69BF3442}" type="sibTrans" cxnId="{42A41EC1-E705-40E2-9C71-05416597689A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2C9DF-96B3-400F-A9EB-D1DD88EC0CA9}" type="parTrans" cxnId="{42A41EC1-E705-40E2-9C71-05416597689A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F671512-DA39-4241-9B57-3BF24081DBCB}">
      <dgm:prSet custT="1"/>
      <dgm:spPr>
        <a:solidFill>
          <a:srgbClr val="3A8A5A"/>
        </a:solidFill>
      </dgm:spPr>
      <dgm:t>
        <a:bodyPr lIns="18288" tIns="18288" rIns="18288" bIns="18288"/>
        <a:lstStyle/>
        <a:p>
          <a:pPr algn="l" rtl="0">
            <a:spcBef>
              <a:spcPts val="600"/>
            </a:spcBef>
            <a:spcAft>
              <a:spcPts val="600"/>
            </a:spcAft>
          </a:pPr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ResilientCoasts implementation, incl district projects</a:t>
          </a:r>
        </a:p>
        <a:p>
          <a:pPr algn="l" rtl="0">
            <a:spcBef>
              <a:spcPts val="600"/>
            </a:spcBef>
            <a:spcAft>
              <a:spcPts val="600"/>
            </a:spcAft>
          </a:pPr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Dam Safety for communities and at our agencies</a:t>
          </a:r>
        </a:p>
        <a:p>
          <a:pPr algn="l" rtl="0">
            <a:spcBef>
              <a:spcPts val="600"/>
            </a:spcBef>
            <a:spcAft>
              <a:spcPts val="600"/>
            </a:spcAft>
          </a:pPr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Culverts</a:t>
          </a:r>
        </a:p>
        <a:p>
          <a:pPr algn="l" rtl="0">
            <a:spcBef>
              <a:spcPts val="600"/>
            </a:spcBef>
            <a:spcAft>
              <a:spcPts val="600"/>
            </a:spcAft>
          </a:pPr>
          <a:r>
            <a:rPr lang="en-US" sz="13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Agency-owned coastal and flood control structures</a:t>
          </a:r>
        </a:p>
      </dgm:t>
    </dgm:pt>
    <dgm:pt modelId="{8FBF4289-86CE-4342-BA06-86A5FDA89304}" type="sibTrans" cxnId="{3E580957-A42E-4337-ACAB-5B44EF5C1C78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1BFCAC4-D8CA-49F9-89D5-6C88CE0BDE52}" type="parTrans" cxnId="{3E580957-A42E-4337-ACAB-5B44EF5C1C78}">
      <dgm:prSet/>
      <dgm:spPr/>
      <dgm:t>
        <a:bodyPr/>
        <a:lstStyle/>
        <a:p>
          <a:endParaRPr lang="en-US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9F0CE7-1CE3-48F3-BA00-AB036241BF45}" type="pres">
      <dgm:prSet presAssocID="{B9B19F6A-9F89-40A5-84B2-C1CD3A1CE5E8}" presName="theList" presStyleCnt="0">
        <dgm:presLayoutVars>
          <dgm:dir/>
          <dgm:animLvl val="lvl"/>
          <dgm:resizeHandles val="exact"/>
        </dgm:presLayoutVars>
      </dgm:prSet>
      <dgm:spPr/>
    </dgm:pt>
    <dgm:pt modelId="{50BF535D-7523-4C34-854B-0A07CBF21015}" type="pres">
      <dgm:prSet presAssocID="{5E128C52-F121-4051-B1D7-C649D688A96E}" presName="compNode" presStyleCnt="0"/>
      <dgm:spPr/>
    </dgm:pt>
    <dgm:pt modelId="{857C4E55-A8A6-4459-9813-D39896331E0B}" type="pres">
      <dgm:prSet presAssocID="{5E128C52-F121-4051-B1D7-C649D688A96E}" presName="aNode" presStyleLbl="bgShp" presStyleIdx="0" presStyleCnt="6"/>
      <dgm:spPr/>
    </dgm:pt>
    <dgm:pt modelId="{CF02B135-0AF9-4972-9C2A-2BA5BF024A70}" type="pres">
      <dgm:prSet presAssocID="{5E128C52-F121-4051-B1D7-C649D688A96E}" presName="textNode" presStyleLbl="bgShp" presStyleIdx="0" presStyleCnt="6"/>
      <dgm:spPr/>
    </dgm:pt>
    <dgm:pt modelId="{541BECC6-BA4C-4426-9340-17C1FE692333}" type="pres">
      <dgm:prSet presAssocID="{5E128C52-F121-4051-B1D7-C649D688A96E}" presName="compChildNode" presStyleCnt="0"/>
      <dgm:spPr/>
    </dgm:pt>
    <dgm:pt modelId="{2DBEF5A9-A185-41C9-9525-DC10CFFD7FB0}" type="pres">
      <dgm:prSet presAssocID="{5E128C52-F121-4051-B1D7-C649D688A96E}" presName="theInnerList" presStyleCnt="0"/>
      <dgm:spPr/>
    </dgm:pt>
    <dgm:pt modelId="{171AC134-7337-4395-91A3-D5D11CDEDBC5}" type="pres">
      <dgm:prSet presAssocID="{9F671512-DA39-4241-9B57-3BF24081DBCB}" presName="childNode" presStyleLbl="node1" presStyleIdx="0" presStyleCnt="6" custScaleY="97747" custLinFactNeighborY="5168">
        <dgm:presLayoutVars>
          <dgm:bulletEnabled val="1"/>
        </dgm:presLayoutVars>
      </dgm:prSet>
      <dgm:spPr/>
    </dgm:pt>
    <dgm:pt modelId="{5608D6A3-E55C-4B37-9BEF-CD63F3C2D6B9}" type="pres">
      <dgm:prSet presAssocID="{5E128C52-F121-4051-B1D7-C649D688A96E}" presName="aSpace" presStyleCnt="0"/>
      <dgm:spPr/>
    </dgm:pt>
    <dgm:pt modelId="{BA6E3FDD-7086-46E5-878A-4320D412108A}" type="pres">
      <dgm:prSet presAssocID="{201B7C16-567D-4B6D-9A31-ED0AEC4B34B3}" presName="compNode" presStyleCnt="0"/>
      <dgm:spPr/>
    </dgm:pt>
    <dgm:pt modelId="{065E3667-147F-4E4A-AE0E-F16D17E1F00F}" type="pres">
      <dgm:prSet presAssocID="{201B7C16-567D-4B6D-9A31-ED0AEC4B34B3}" presName="aNode" presStyleLbl="bgShp" presStyleIdx="1" presStyleCnt="6"/>
      <dgm:spPr/>
    </dgm:pt>
    <dgm:pt modelId="{0422BF3A-D43E-4D8C-8B8F-9783353F7E03}" type="pres">
      <dgm:prSet presAssocID="{201B7C16-567D-4B6D-9A31-ED0AEC4B34B3}" presName="textNode" presStyleLbl="bgShp" presStyleIdx="1" presStyleCnt="6"/>
      <dgm:spPr/>
    </dgm:pt>
    <dgm:pt modelId="{77FD714F-0968-449E-9C65-9350CA305723}" type="pres">
      <dgm:prSet presAssocID="{201B7C16-567D-4B6D-9A31-ED0AEC4B34B3}" presName="compChildNode" presStyleCnt="0"/>
      <dgm:spPr/>
    </dgm:pt>
    <dgm:pt modelId="{7B7073E4-60B9-4812-8F11-AEBA1044A4D2}" type="pres">
      <dgm:prSet presAssocID="{201B7C16-567D-4B6D-9A31-ED0AEC4B34B3}" presName="theInnerList" presStyleCnt="0"/>
      <dgm:spPr/>
    </dgm:pt>
    <dgm:pt modelId="{F88F621A-08EE-4C90-A3CA-2A8EF701100B}" type="pres">
      <dgm:prSet presAssocID="{3721EC40-55B9-4882-98BF-17AB9A29B987}" presName="childNode" presStyleLbl="node1" presStyleIdx="1" presStyleCnt="6" custScaleY="97747" custLinFactNeighborY="5168">
        <dgm:presLayoutVars>
          <dgm:bulletEnabled val="1"/>
        </dgm:presLayoutVars>
      </dgm:prSet>
      <dgm:spPr/>
    </dgm:pt>
    <dgm:pt modelId="{48A0B4F9-D281-40D0-9235-C4DA262C1903}" type="pres">
      <dgm:prSet presAssocID="{201B7C16-567D-4B6D-9A31-ED0AEC4B34B3}" presName="aSpace" presStyleCnt="0"/>
      <dgm:spPr/>
    </dgm:pt>
    <dgm:pt modelId="{52F3494C-EBF7-401A-9A22-DF7CB8D82B2F}" type="pres">
      <dgm:prSet presAssocID="{2540F3E1-219E-4291-BC91-1647C3B254CF}" presName="compNode" presStyleCnt="0"/>
      <dgm:spPr/>
    </dgm:pt>
    <dgm:pt modelId="{438A0630-A751-4BB9-AAD1-4F342E796016}" type="pres">
      <dgm:prSet presAssocID="{2540F3E1-219E-4291-BC91-1647C3B254CF}" presName="aNode" presStyleLbl="bgShp" presStyleIdx="2" presStyleCnt="6"/>
      <dgm:spPr/>
    </dgm:pt>
    <dgm:pt modelId="{58890814-532C-4256-9E61-C22ACB48E94A}" type="pres">
      <dgm:prSet presAssocID="{2540F3E1-219E-4291-BC91-1647C3B254CF}" presName="textNode" presStyleLbl="bgShp" presStyleIdx="2" presStyleCnt="6"/>
      <dgm:spPr/>
    </dgm:pt>
    <dgm:pt modelId="{5F57FA41-767A-4C3E-8092-D892A8FCB004}" type="pres">
      <dgm:prSet presAssocID="{2540F3E1-219E-4291-BC91-1647C3B254CF}" presName="compChildNode" presStyleCnt="0"/>
      <dgm:spPr/>
    </dgm:pt>
    <dgm:pt modelId="{8908DD9A-C7DC-4D73-96B2-460C472CBED9}" type="pres">
      <dgm:prSet presAssocID="{2540F3E1-219E-4291-BC91-1647C3B254CF}" presName="theInnerList" presStyleCnt="0"/>
      <dgm:spPr/>
    </dgm:pt>
    <dgm:pt modelId="{5C5B8D2F-F24D-4077-BD90-11E6C0DBF79C}" type="pres">
      <dgm:prSet presAssocID="{26DCD0DC-DF9D-47DB-83B7-676CE3B8014B}" presName="childNode" presStyleLbl="node1" presStyleIdx="2" presStyleCnt="6" custScaleY="97747" custLinFactNeighborY="5168">
        <dgm:presLayoutVars>
          <dgm:bulletEnabled val="1"/>
        </dgm:presLayoutVars>
      </dgm:prSet>
      <dgm:spPr/>
    </dgm:pt>
    <dgm:pt modelId="{176D91BE-2C27-4266-BE82-E7653F854307}" type="pres">
      <dgm:prSet presAssocID="{2540F3E1-219E-4291-BC91-1647C3B254CF}" presName="aSpace" presStyleCnt="0"/>
      <dgm:spPr/>
    </dgm:pt>
    <dgm:pt modelId="{5896B809-2E9E-4CD2-89F0-6F24CA6623BA}" type="pres">
      <dgm:prSet presAssocID="{393BAC3C-B6D8-4D59-A412-50148D35A8BC}" presName="compNode" presStyleCnt="0"/>
      <dgm:spPr/>
    </dgm:pt>
    <dgm:pt modelId="{2117D410-D83A-442C-ADC0-976DD4C9160C}" type="pres">
      <dgm:prSet presAssocID="{393BAC3C-B6D8-4D59-A412-50148D35A8BC}" presName="aNode" presStyleLbl="bgShp" presStyleIdx="3" presStyleCnt="6"/>
      <dgm:spPr/>
    </dgm:pt>
    <dgm:pt modelId="{C18D95C3-F444-40DE-8667-01BFA710595F}" type="pres">
      <dgm:prSet presAssocID="{393BAC3C-B6D8-4D59-A412-50148D35A8BC}" presName="textNode" presStyleLbl="bgShp" presStyleIdx="3" presStyleCnt="6"/>
      <dgm:spPr/>
    </dgm:pt>
    <dgm:pt modelId="{F239897D-F368-450A-A87B-3434D104E0AA}" type="pres">
      <dgm:prSet presAssocID="{393BAC3C-B6D8-4D59-A412-50148D35A8BC}" presName="compChildNode" presStyleCnt="0"/>
      <dgm:spPr/>
    </dgm:pt>
    <dgm:pt modelId="{BD251EEA-C487-42A5-9FA0-4D571873B1FD}" type="pres">
      <dgm:prSet presAssocID="{393BAC3C-B6D8-4D59-A412-50148D35A8BC}" presName="theInnerList" presStyleCnt="0"/>
      <dgm:spPr/>
    </dgm:pt>
    <dgm:pt modelId="{32ADA67A-EB40-450A-B28E-2027789BD5D2}" type="pres">
      <dgm:prSet presAssocID="{3A46DC66-70D8-40D4-B8E6-63772DA8FF62}" presName="childNode" presStyleLbl="node1" presStyleIdx="3" presStyleCnt="6" custScaleY="97747" custLinFactNeighborY="5168">
        <dgm:presLayoutVars>
          <dgm:bulletEnabled val="1"/>
        </dgm:presLayoutVars>
      </dgm:prSet>
      <dgm:spPr/>
    </dgm:pt>
    <dgm:pt modelId="{79E9A946-5961-4AA6-AC02-BDC9F041D864}" type="pres">
      <dgm:prSet presAssocID="{393BAC3C-B6D8-4D59-A412-50148D35A8BC}" presName="aSpace" presStyleCnt="0"/>
      <dgm:spPr/>
    </dgm:pt>
    <dgm:pt modelId="{021C7DD8-21AA-4DA9-ACC4-D462D347671A}" type="pres">
      <dgm:prSet presAssocID="{74ED3AE7-FE6C-4DCF-B250-1FB0C3F5B56B}" presName="compNode" presStyleCnt="0"/>
      <dgm:spPr/>
    </dgm:pt>
    <dgm:pt modelId="{C179AD0C-6A01-41AF-A1D8-807853E9661D}" type="pres">
      <dgm:prSet presAssocID="{74ED3AE7-FE6C-4DCF-B250-1FB0C3F5B56B}" presName="aNode" presStyleLbl="bgShp" presStyleIdx="4" presStyleCnt="6"/>
      <dgm:spPr/>
    </dgm:pt>
    <dgm:pt modelId="{F85363DA-7452-42BD-83F2-DB660915FDB2}" type="pres">
      <dgm:prSet presAssocID="{74ED3AE7-FE6C-4DCF-B250-1FB0C3F5B56B}" presName="textNode" presStyleLbl="bgShp" presStyleIdx="4" presStyleCnt="6"/>
      <dgm:spPr/>
    </dgm:pt>
    <dgm:pt modelId="{45288082-1E5F-420C-A5ED-2A9D893ED70A}" type="pres">
      <dgm:prSet presAssocID="{74ED3AE7-FE6C-4DCF-B250-1FB0C3F5B56B}" presName="compChildNode" presStyleCnt="0"/>
      <dgm:spPr/>
    </dgm:pt>
    <dgm:pt modelId="{CA318641-0052-4354-9F59-A0E5268A0DCA}" type="pres">
      <dgm:prSet presAssocID="{74ED3AE7-FE6C-4DCF-B250-1FB0C3F5B56B}" presName="theInnerList" presStyleCnt="0"/>
      <dgm:spPr/>
    </dgm:pt>
    <dgm:pt modelId="{88FD74AC-5B9C-4C0C-B28F-22FC238CB34E}" type="pres">
      <dgm:prSet presAssocID="{B4B5D484-2493-4058-BFD1-FC142B21DF6A}" presName="childNode" presStyleLbl="node1" presStyleIdx="4" presStyleCnt="6" custScaleY="97747" custLinFactNeighborY="5168">
        <dgm:presLayoutVars>
          <dgm:bulletEnabled val="1"/>
        </dgm:presLayoutVars>
      </dgm:prSet>
      <dgm:spPr/>
    </dgm:pt>
    <dgm:pt modelId="{5DB6A03A-F460-4BEB-804B-A7102BD3CF1C}" type="pres">
      <dgm:prSet presAssocID="{74ED3AE7-FE6C-4DCF-B250-1FB0C3F5B56B}" presName="aSpace" presStyleCnt="0"/>
      <dgm:spPr/>
    </dgm:pt>
    <dgm:pt modelId="{C8FD445F-8AE6-4B10-B7F5-EF6A4E5D0E79}" type="pres">
      <dgm:prSet presAssocID="{97020B02-8E2B-4DE4-AABD-C9DFD4E224A9}" presName="compNode" presStyleCnt="0"/>
      <dgm:spPr/>
    </dgm:pt>
    <dgm:pt modelId="{D2422183-967D-4F00-A311-2B25D5EAEF57}" type="pres">
      <dgm:prSet presAssocID="{97020B02-8E2B-4DE4-AABD-C9DFD4E224A9}" presName="aNode" presStyleLbl="bgShp" presStyleIdx="5" presStyleCnt="6"/>
      <dgm:spPr/>
    </dgm:pt>
    <dgm:pt modelId="{58455BD0-5E02-40EF-B8F7-9FAFD6F012B3}" type="pres">
      <dgm:prSet presAssocID="{97020B02-8E2B-4DE4-AABD-C9DFD4E224A9}" presName="textNode" presStyleLbl="bgShp" presStyleIdx="5" presStyleCnt="6"/>
      <dgm:spPr/>
    </dgm:pt>
    <dgm:pt modelId="{52C98BE0-DF22-4274-BF32-01A7A6FB62EC}" type="pres">
      <dgm:prSet presAssocID="{97020B02-8E2B-4DE4-AABD-C9DFD4E224A9}" presName="compChildNode" presStyleCnt="0"/>
      <dgm:spPr/>
    </dgm:pt>
    <dgm:pt modelId="{61EB007E-65D5-4936-A903-5BA8BA02E692}" type="pres">
      <dgm:prSet presAssocID="{97020B02-8E2B-4DE4-AABD-C9DFD4E224A9}" presName="theInnerList" presStyleCnt="0"/>
      <dgm:spPr/>
    </dgm:pt>
    <dgm:pt modelId="{015290C8-4268-4013-8138-A8C1CE2AED5F}" type="pres">
      <dgm:prSet presAssocID="{629182D3-043D-4E1F-9215-6434B25CC980}" presName="childNode" presStyleLbl="node1" presStyleIdx="5" presStyleCnt="6" custScaleY="97747" custLinFactNeighborY="5168">
        <dgm:presLayoutVars>
          <dgm:bulletEnabled val="1"/>
        </dgm:presLayoutVars>
      </dgm:prSet>
      <dgm:spPr/>
    </dgm:pt>
  </dgm:ptLst>
  <dgm:cxnLst>
    <dgm:cxn modelId="{F5A7B403-38FD-4551-9EB9-591100AE94C9}" type="presOf" srcId="{2540F3E1-219E-4291-BC91-1647C3B254CF}" destId="{58890814-532C-4256-9E61-C22ACB48E94A}" srcOrd="1" destOrd="0" presId="urn:microsoft.com/office/officeart/2005/8/layout/lProcess2"/>
    <dgm:cxn modelId="{55ABDD15-BD4F-4046-B735-FDA9CBBD7E02}" type="presOf" srcId="{5E128C52-F121-4051-B1D7-C649D688A96E}" destId="{CF02B135-0AF9-4972-9C2A-2BA5BF024A70}" srcOrd="1" destOrd="0" presId="urn:microsoft.com/office/officeart/2005/8/layout/lProcess2"/>
    <dgm:cxn modelId="{5A91461C-BB6B-4488-BCF5-6DB18DCEAFF7}" type="presOf" srcId="{3A46DC66-70D8-40D4-B8E6-63772DA8FF62}" destId="{32ADA67A-EB40-450A-B28E-2027789BD5D2}" srcOrd="0" destOrd="0" presId="urn:microsoft.com/office/officeart/2005/8/layout/lProcess2"/>
    <dgm:cxn modelId="{69CA1B29-4695-497C-80A2-A7C02BE8763F}" srcId="{B9B19F6A-9F89-40A5-84B2-C1CD3A1CE5E8}" destId="{393BAC3C-B6D8-4D59-A412-50148D35A8BC}" srcOrd="3" destOrd="0" parTransId="{31882FB8-7002-4C27-8E05-E753C7E81042}" sibTransId="{A2265BBA-E14A-4D37-96D6-3FFF0D0F779F}"/>
    <dgm:cxn modelId="{8702702E-C358-414C-853D-C5E2EB2C797E}" type="presOf" srcId="{201B7C16-567D-4B6D-9A31-ED0AEC4B34B3}" destId="{0422BF3A-D43E-4D8C-8B8F-9783353F7E03}" srcOrd="1" destOrd="0" presId="urn:microsoft.com/office/officeart/2005/8/layout/lProcess2"/>
    <dgm:cxn modelId="{4AC9D13E-0D8C-4E1A-A84B-2F3A75569447}" type="presOf" srcId="{3721EC40-55B9-4882-98BF-17AB9A29B987}" destId="{F88F621A-08EE-4C90-A3CA-2A8EF701100B}" srcOrd="0" destOrd="0" presId="urn:microsoft.com/office/officeart/2005/8/layout/lProcess2"/>
    <dgm:cxn modelId="{747A575D-5FA5-40C6-B60F-7E848AEB4DAD}" type="presOf" srcId="{74ED3AE7-FE6C-4DCF-B250-1FB0C3F5B56B}" destId="{F85363DA-7452-42BD-83F2-DB660915FDB2}" srcOrd="1" destOrd="0" presId="urn:microsoft.com/office/officeart/2005/8/layout/lProcess2"/>
    <dgm:cxn modelId="{BC686965-544A-4F65-B4CD-4F7DCDCDB59E}" srcId="{74ED3AE7-FE6C-4DCF-B250-1FB0C3F5B56B}" destId="{B4B5D484-2493-4058-BFD1-FC142B21DF6A}" srcOrd="0" destOrd="0" parTransId="{349F23D1-60BC-4433-BA01-9882E20CAE35}" sibTransId="{77CD71A0-1FFB-4326-86AA-D21B0F4CC6AE}"/>
    <dgm:cxn modelId="{72DB736D-339C-40F3-BA4A-0822716A3FA2}" type="presOf" srcId="{97020B02-8E2B-4DE4-AABD-C9DFD4E224A9}" destId="{58455BD0-5E02-40EF-B8F7-9FAFD6F012B3}" srcOrd="1" destOrd="0" presId="urn:microsoft.com/office/officeart/2005/8/layout/lProcess2"/>
    <dgm:cxn modelId="{03D9CC56-ACC4-4B8F-845E-C029D9B3E40F}" type="presOf" srcId="{201B7C16-567D-4B6D-9A31-ED0AEC4B34B3}" destId="{065E3667-147F-4E4A-AE0E-F16D17E1F00F}" srcOrd="0" destOrd="0" presId="urn:microsoft.com/office/officeart/2005/8/layout/lProcess2"/>
    <dgm:cxn modelId="{3E580957-A42E-4337-ACAB-5B44EF5C1C78}" srcId="{5E128C52-F121-4051-B1D7-C649D688A96E}" destId="{9F671512-DA39-4241-9B57-3BF24081DBCB}" srcOrd="0" destOrd="0" parTransId="{81BFCAC4-D8CA-49F9-89D5-6C88CE0BDE52}" sibTransId="{8FBF4289-86CE-4342-BA06-86A5FDA89304}"/>
    <dgm:cxn modelId="{5902BB58-0437-4094-A601-A76B6AECD784}" srcId="{201B7C16-567D-4B6D-9A31-ED0AEC4B34B3}" destId="{3721EC40-55B9-4882-98BF-17AB9A29B987}" srcOrd="0" destOrd="0" parTransId="{BF4D1BBF-CE04-4C64-B6EE-C6E01ADBD67F}" sibTransId="{30450B38-58F8-45E0-929D-4E3BB453A15D}"/>
    <dgm:cxn modelId="{4CAF617D-54A3-42F2-93AF-46ED79B54A9E}" type="presOf" srcId="{393BAC3C-B6D8-4D59-A412-50148D35A8BC}" destId="{2117D410-D83A-442C-ADC0-976DD4C9160C}" srcOrd="0" destOrd="0" presId="urn:microsoft.com/office/officeart/2005/8/layout/lProcess2"/>
    <dgm:cxn modelId="{68F73080-0EFC-4C43-A1DC-332506AE8D4A}" type="presOf" srcId="{26DCD0DC-DF9D-47DB-83B7-676CE3B8014B}" destId="{5C5B8D2F-F24D-4077-BD90-11E6C0DBF79C}" srcOrd="0" destOrd="0" presId="urn:microsoft.com/office/officeart/2005/8/layout/lProcess2"/>
    <dgm:cxn modelId="{702E2B82-787A-4229-8C84-CA118254B555}" srcId="{B9B19F6A-9F89-40A5-84B2-C1CD3A1CE5E8}" destId="{2540F3E1-219E-4291-BC91-1647C3B254CF}" srcOrd="2" destOrd="0" parTransId="{64C6EF3D-41EF-4C1E-A4E5-8628733B37F6}" sibTransId="{A173048A-306C-41B8-8F66-8111CF561937}"/>
    <dgm:cxn modelId="{E5414286-51C0-4642-B1C4-9BC743BE6C83}" srcId="{393BAC3C-B6D8-4D59-A412-50148D35A8BC}" destId="{3A46DC66-70D8-40D4-B8E6-63772DA8FF62}" srcOrd="0" destOrd="0" parTransId="{82203BCD-ED1B-461F-9D12-1D4A73437C06}" sibTransId="{B7D3E407-735E-47AE-ADCE-CDB6344FDC57}"/>
    <dgm:cxn modelId="{D1D7678D-F64B-4040-BAFD-94F3C6398247}" type="presOf" srcId="{9F671512-DA39-4241-9B57-3BF24081DBCB}" destId="{171AC134-7337-4395-91A3-D5D11CDEDBC5}" srcOrd="0" destOrd="0" presId="urn:microsoft.com/office/officeart/2005/8/layout/lProcess2"/>
    <dgm:cxn modelId="{2FE8AEB7-04DB-4FB0-8510-276293ED07E7}" srcId="{B9B19F6A-9F89-40A5-84B2-C1CD3A1CE5E8}" destId="{201B7C16-567D-4B6D-9A31-ED0AEC4B34B3}" srcOrd="1" destOrd="0" parTransId="{B76E2927-9D41-492B-BBFA-7038C6608BAF}" sibTransId="{195EBA4D-C152-41CB-9CA2-A709436EBE18}"/>
    <dgm:cxn modelId="{AFBBFABF-BC71-459B-A9A5-B8D6C37941DF}" type="presOf" srcId="{5E128C52-F121-4051-B1D7-C649D688A96E}" destId="{857C4E55-A8A6-4459-9813-D39896331E0B}" srcOrd="0" destOrd="0" presId="urn:microsoft.com/office/officeart/2005/8/layout/lProcess2"/>
    <dgm:cxn modelId="{42A41EC1-E705-40E2-9C71-05416597689A}" srcId="{B9B19F6A-9F89-40A5-84B2-C1CD3A1CE5E8}" destId="{5E128C52-F121-4051-B1D7-C649D688A96E}" srcOrd="0" destOrd="0" parTransId="{DFE2C9DF-96B3-400F-A9EB-D1DD88EC0CA9}" sibTransId="{2232F45A-EF0D-4ABE-9A80-F1DB69BF3442}"/>
    <dgm:cxn modelId="{8E60CEC5-0920-4EDB-A3DA-8F9D432BABCB}" type="presOf" srcId="{629182D3-043D-4E1F-9215-6434B25CC980}" destId="{015290C8-4268-4013-8138-A8C1CE2AED5F}" srcOrd="0" destOrd="0" presId="urn:microsoft.com/office/officeart/2005/8/layout/lProcess2"/>
    <dgm:cxn modelId="{B8B5B3C9-FE84-4E19-AC36-9B6C16E191D6}" srcId="{B9B19F6A-9F89-40A5-84B2-C1CD3A1CE5E8}" destId="{74ED3AE7-FE6C-4DCF-B250-1FB0C3F5B56B}" srcOrd="4" destOrd="0" parTransId="{58D2736F-3F35-4B14-827A-D0B8AF0DCCBC}" sibTransId="{177EF1A3-36BA-44BF-A081-6C954AC6445B}"/>
    <dgm:cxn modelId="{C326D2DA-5C51-4BF0-87F6-0606676B2572}" srcId="{B9B19F6A-9F89-40A5-84B2-C1CD3A1CE5E8}" destId="{97020B02-8E2B-4DE4-AABD-C9DFD4E224A9}" srcOrd="5" destOrd="0" parTransId="{2693327C-2D5F-4676-9FE5-FD33F8D1926E}" sibTransId="{E8D5DB0F-FC94-45DD-B61A-3AF18AEBD215}"/>
    <dgm:cxn modelId="{6391FEE3-5820-49A6-9197-2414ECDB76F7}" type="presOf" srcId="{2540F3E1-219E-4291-BC91-1647C3B254CF}" destId="{438A0630-A751-4BB9-AAD1-4F342E796016}" srcOrd="0" destOrd="0" presId="urn:microsoft.com/office/officeart/2005/8/layout/lProcess2"/>
    <dgm:cxn modelId="{E4508FEE-85E4-44A0-A11A-8155EED4FC6B}" srcId="{2540F3E1-219E-4291-BC91-1647C3B254CF}" destId="{26DCD0DC-DF9D-47DB-83B7-676CE3B8014B}" srcOrd="0" destOrd="0" parTransId="{D1C97D63-AA50-4A08-866A-BD44664DD362}" sibTransId="{77595C9D-A1DF-46DC-9D5D-A0CDDBC0CFA3}"/>
    <dgm:cxn modelId="{BBB73AF2-3C4E-4E23-9A3A-E0F24F98034A}" type="presOf" srcId="{B9B19F6A-9F89-40A5-84B2-C1CD3A1CE5E8}" destId="{C39F0CE7-1CE3-48F3-BA00-AB036241BF45}" srcOrd="0" destOrd="0" presId="urn:microsoft.com/office/officeart/2005/8/layout/lProcess2"/>
    <dgm:cxn modelId="{C1D9D6F2-84EA-49CF-BE68-53751F3E8AC9}" type="presOf" srcId="{393BAC3C-B6D8-4D59-A412-50148D35A8BC}" destId="{C18D95C3-F444-40DE-8667-01BFA710595F}" srcOrd="1" destOrd="0" presId="urn:microsoft.com/office/officeart/2005/8/layout/lProcess2"/>
    <dgm:cxn modelId="{EEE201F8-9E73-4331-B5C5-AD33EAEC0765}" type="presOf" srcId="{97020B02-8E2B-4DE4-AABD-C9DFD4E224A9}" destId="{D2422183-967D-4F00-A311-2B25D5EAEF57}" srcOrd="0" destOrd="0" presId="urn:microsoft.com/office/officeart/2005/8/layout/lProcess2"/>
    <dgm:cxn modelId="{2B0788FA-F8F5-420E-A443-380E2A6B40AC}" srcId="{97020B02-8E2B-4DE4-AABD-C9DFD4E224A9}" destId="{629182D3-043D-4E1F-9215-6434B25CC980}" srcOrd="0" destOrd="0" parTransId="{59847F0A-1091-45B7-96F8-397902449EE9}" sibTransId="{7A9F4476-75D3-4AC7-AFE7-E7AB0BE1CC04}"/>
    <dgm:cxn modelId="{2C5EC9FA-0045-4875-AAAF-80132998242F}" type="presOf" srcId="{B4B5D484-2493-4058-BFD1-FC142B21DF6A}" destId="{88FD74AC-5B9C-4C0C-B28F-22FC238CB34E}" srcOrd="0" destOrd="0" presId="urn:microsoft.com/office/officeart/2005/8/layout/lProcess2"/>
    <dgm:cxn modelId="{4CA87BFE-ADD5-4277-A2DE-A861C60B5410}" type="presOf" srcId="{74ED3AE7-FE6C-4DCF-B250-1FB0C3F5B56B}" destId="{C179AD0C-6A01-41AF-A1D8-807853E9661D}" srcOrd="0" destOrd="0" presId="urn:microsoft.com/office/officeart/2005/8/layout/lProcess2"/>
    <dgm:cxn modelId="{0D24F3E0-8B9D-4D93-AF2F-41F95A17C19E}" type="presParOf" srcId="{C39F0CE7-1CE3-48F3-BA00-AB036241BF45}" destId="{50BF535D-7523-4C34-854B-0A07CBF21015}" srcOrd="0" destOrd="0" presId="urn:microsoft.com/office/officeart/2005/8/layout/lProcess2"/>
    <dgm:cxn modelId="{28C96348-034F-4FDF-82BF-E790762A0759}" type="presParOf" srcId="{50BF535D-7523-4C34-854B-0A07CBF21015}" destId="{857C4E55-A8A6-4459-9813-D39896331E0B}" srcOrd="0" destOrd="0" presId="urn:microsoft.com/office/officeart/2005/8/layout/lProcess2"/>
    <dgm:cxn modelId="{9F0739A4-5576-46C2-B414-4C471C38B64D}" type="presParOf" srcId="{50BF535D-7523-4C34-854B-0A07CBF21015}" destId="{CF02B135-0AF9-4972-9C2A-2BA5BF024A70}" srcOrd="1" destOrd="0" presId="urn:microsoft.com/office/officeart/2005/8/layout/lProcess2"/>
    <dgm:cxn modelId="{8AC1586E-ED35-4B10-925A-DE08A30EAA5F}" type="presParOf" srcId="{50BF535D-7523-4C34-854B-0A07CBF21015}" destId="{541BECC6-BA4C-4426-9340-17C1FE692333}" srcOrd="2" destOrd="0" presId="urn:microsoft.com/office/officeart/2005/8/layout/lProcess2"/>
    <dgm:cxn modelId="{72DA8EEA-1EB9-4D35-A6D9-AB925496730E}" type="presParOf" srcId="{541BECC6-BA4C-4426-9340-17C1FE692333}" destId="{2DBEF5A9-A185-41C9-9525-DC10CFFD7FB0}" srcOrd="0" destOrd="0" presId="urn:microsoft.com/office/officeart/2005/8/layout/lProcess2"/>
    <dgm:cxn modelId="{1691E2C5-AACD-428A-A36B-7F00647C3E52}" type="presParOf" srcId="{2DBEF5A9-A185-41C9-9525-DC10CFFD7FB0}" destId="{171AC134-7337-4395-91A3-D5D11CDEDBC5}" srcOrd="0" destOrd="0" presId="urn:microsoft.com/office/officeart/2005/8/layout/lProcess2"/>
    <dgm:cxn modelId="{4963C2D4-7793-4C0D-976E-CAB569DA99E6}" type="presParOf" srcId="{C39F0CE7-1CE3-48F3-BA00-AB036241BF45}" destId="{5608D6A3-E55C-4B37-9BEF-CD63F3C2D6B9}" srcOrd="1" destOrd="0" presId="urn:microsoft.com/office/officeart/2005/8/layout/lProcess2"/>
    <dgm:cxn modelId="{69595822-123D-4661-9703-AB8DDA2AA43D}" type="presParOf" srcId="{C39F0CE7-1CE3-48F3-BA00-AB036241BF45}" destId="{BA6E3FDD-7086-46E5-878A-4320D412108A}" srcOrd="2" destOrd="0" presId="urn:microsoft.com/office/officeart/2005/8/layout/lProcess2"/>
    <dgm:cxn modelId="{14B2E051-E579-4E6A-B871-073A387CF9CC}" type="presParOf" srcId="{BA6E3FDD-7086-46E5-878A-4320D412108A}" destId="{065E3667-147F-4E4A-AE0E-F16D17E1F00F}" srcOrd="0" destOrd="0" presId="urn:microsoft.com/office/officeart/2005/8/layout/lProcess2"/>
    <dgm:cxn modelId="{FBBE461C-3232-411D-9829-D22590B38A60}" type="presParOf" srcId="{BA6E3FDD-7086-46E5-878A-4320D412108A}" destId="{0422BF3A-D43E-4D8C-8B8F-9783353F7E03}" srcOrd="1" destOrd="0" presId="urn:microsoft.com/office/officeart/2005/8/layout/lProcess2"/>
    <dgm:cxn modelId="{A78B9192-DD52-4E10-BF5D-BA7F7BC140D6}" type="presParOf" srcId="{BA6E3FDD-7086-46E5-878A-4320D412108A}" destId="{77FD714F-0968-449E-9C65-9350CA305723}" srcOrd="2" destOrd="0" presId="urn:microsoft.com/office/officeart/2005/8/layout/lProcess2"/>
    <dgm:cxn modelId="{825D9D89-F5C0-41F2-8F35-D2D27C31CEEF}" type="presParOf" srcId="{77FD714F-0968-449E-9C65-9350CA305723}" destId="{7B7073E4-60B9-4812-8F11-AEBA1044A4D2}" srcOrd="0" destOrd="0" presId="urn:microsoft.com/office/officeart/2005/8/layout/lProcess2"/>
    <dgm:cxn modelId="{6C2B5559-90FF-4C85-A4B6-7E4CA690E8F4}" type="presParOf" srcId="{7B7073E4-60B9-4812-8F11-AEBA1044A4D2}" destId="{F88F621A-08EE-4C90-A3CA-2A8EF701100B}" srcOrd="0" destOrd="0" presId="urn:microsoft.com/office/officeart/2005/8/layout/lProcess2"/>
    <dgm:cxn modelId="{9D1264CE-B681-406B-87DC-2FD3A15BE67C}" type="presParOf" srcId="{C39F0CE7-1CE3-48F3-BA00-AB036241BF45}" destId="{48A0B4F9-D281-40D0-9235-C4DA262C1903}" srcOrd="3" destOrd="0" presId="urn:microsoft.com/office/officeart/2005/8/layout/lProcess2"/>
    <dgm:cxn modelId="{41120618-A967-460C-9292-8B5760C1A79C}" type="presParOf" srcId="{C39F0CE7-1CE3-48F3-BA00-AB036241BF45}" destId="{52F3494C-EBF7-401A-9A22-DF7CB8D82B2F}" srcOrd="4" destOrd="0" presId="urn:microsoft.com/office/officeart/2005/8/layout/lProcess2"/>
    <dgm:cxn modelId="{4C14AF0C-EE56-4EFB-AC5E-0811B087AAA9}" type="presParOf" srcId="{52F3494C-EBF7-401A-9A22-DF7CB8D82B2F}" destId="{438A0630-A751-4BB9-AAD1-4F342E796016}" srcOrd="0" destOrd="0" presId="urn:microsoft.com/office/officeart/2005/8/layout/lProcess2"/>
    <dgm:cxn modelId="{5DB1CF80-250F-466D-ADF6-D295DE081687}" type="presParOf" srcId="{52F3494C-EBF7-401A-9A22-DF7CB8D82B2F}" destId="{58890814-532C-4256-9E61-C22ACB48E94A}" srcOrd="1" destOrd="0" presId="urn:microsoft.com/office/officeart/2005/8/layout/lProcess2"/>
    <dgm:cxn modelId="{19AFE1A8-0909-4E41-9C4F-3E067906CF90}" type="presParOf" srcId="{52F3494C-EBF7-401A-9A22-DF7CB8D82B2F}" destId="{5F57FA41-767A-4C3E-8092-D892A8FCB004}" srcOrd="2" destOrd="0" presId="urn:microsoft.com/office/officeart/2005/8/layout/lProcess2"/>
    <dgm:cxn modelId="{BBF2446E-E4A7-4C7A-B5EA-00B3EEA9EEEC}" type="presParOf" srcId="{5F57FA41-767A-4C3E-8092-D892A8FCB004}" destId="{8908DD9A-C7DC-4D73-96B2-460C472CBED9}" srcOrd="0" destOrd="0" presId="urn:microsoft.com/office/officeart/2005/8/layout/lProcess2"/>
    <dgm:cxn modelId="{23EA9C94-5E66-44E3-ABF6-D3F6E92DFCDA}" type="presParOf" srcId="{8908DD9A-C7DC-4D73-96B2-460C472CBED9}" destId="{5C5B8D2F-F24D-4077-BD90-11E6C0DBF79C}" srcOrd="0" destOrd="0" presId="urn:microsoft.com/office/officeart/2005/8/layout/lProcess2"/>
    <dgm:cxn modelId="{7318677D-F86E-4CEA-96F5-4989CC44BBDE}" type="presParOf" srcId="{C39F0CE7-1CE3-48F3-BA00-AB036241BF45}" destId="{176D91BE-2C27-4266-BE82-E7653F854307}" srcOrd="5" destOrd="0" presId="urn:microsoft.com/office/officeart/2005/8/layout/lProcess2"/>
    <dgm:cxn modelId="{97075646-D764-4096-A58E-34DEBD7A6C22}" type="presParOf" srcId="{C39F0CE7-1CE3-48F3-BA00-AB036241BF45}" destId="{5896B809-2E9E-4CD2-89F0-6F24CA6623BA}" srcOrd="6" destOrd="0" presId="urn:microsoft.com/office/officeart/2005/8/layout/lProcess2"/>
    <dgm:cxn modelId="{30B4A673-3CA3-45F9-BDBB-42409D776DD1}" type="presParOf" srcId="{5896B809-2E9E-4CD2-89F0-6F24CA6623BA}" destId="{2117D410-D83A-442C-ADC0-976DD4C9160C}" srcOrd="0" destOrd="0" presId="urn:microsoft.com/office/officeart/2005/8/layout/lProcess2"/>
    <dgm:cxn modelId="{1ED379D9-93CD-4A79-968B-D176F37EB02A}" type="presParOf" srcId="{5896B809-2E9E-4CD2-89F0-6F24CA6623BA}" destId="{C18D95C3-F444-40DE-8667-01BFA710595F}" srcOrd="1" destOrd="0" presId="urn:microsoft.com/office/officeart/2005/8/layout/lProcess2"/>
    <dgm:cxn modelId="{8739E39C-F25F-40BA-A3F6-96253AC5684A}" type="presParOf" srcId="{5896B809-2E9E-4CD2-89F0-6F24CA6623BA}" destId="{F239897D-F368-450A-A87B-3434D104E0AA}" srcOrd="2" destOrd="0" presId="urn:microsoft.com/office/officeart/2005/8/layout/lProcess2"/>
    <dgm:cxn modelId="{80766EF9-BA08-4FBD-A3D8-5C6E90799D02}" type="presParOf" srcId="{F239897D-F368-450A-A87B-3434D104E0AA}" destId="{BD251EEA-C487-42A5-9FA0-4D571873B1FD}" srcOrd="0" destOrd="0" presId="urn:microsoft.com/office/officeart/2005/8/layout/lProcess2"/>
    <dgm:cxn modelId="{55985E30-9F6C-482B-83C2-43489E6B079C}" type="presParOf" srcId="{BD251EEA-C487-42A5-9FA0-4D571873B1FD}" destId="{32ADA67A-EB40-450A-B28E-2027789BD5D2}" srcOrd="0" destOrd="0" presId="urn:microsoft.com/office/officeart/2005/8/layout/lProcess2"/>
    <dgm:cxn modelId="{E843B651-2B0B-4191-B62C-C387CCC8667B}" type="presParOf" srcId="{C39F0CE7-1CE3-48F3-BA00-AB036241BF45}" destId="{79E9A946-5961-4AA6-AC02-BDC9F041D864}" srcOrd="7" destOrd="0" presId="urn:microsoft.com/office/officeart/2005/8/layout/lProcess2"/>
    <dgm:cxn modelId="{E1F43477-26BF-461D-B406-1C5F4D465E95}" type="presParOf" srcId="{C39F0CE7-1CE3-48F3-BA00-AB036241BF45}" destId="{021C7DD8-21AA-4DA9-ACC4-D462D347671A}" srcOrd="8" destOrd="0" presId="urn:microsoft.com/office/officeart/2005/8/layout/lProcess2"/>
    <dgm:cxn modelId="{EA10ED2E-4AE0-4E04-9969-72DB23CE6575}" type="presParOf" srcId="{021C7DD8-21AA-4DA9-ACC4-D462D347671A}" destId="{C179AD0C-6A01-41AF-A1D8-807853E9661D}" srcOrd="0" destOrd="0" presId="urn:microsoft.com/office/officeart/2005/8/layout/lProcess2"/>
    <dgm:cxn modelId="{CDECFE08-12EB-40A7-B7A9-3957DAA7C047}" type="presParOf" srcId="{021C7DD8-21AA-4DA9-ACC4-D462D347671A}" destId="{F85363DA-7452-42BD-83F2-DB660915FDB2}" srcOrd="1" destOrd="0" presId="urn:microsoft.com/office/officeart/2005/8/layout/lProcess2"/>
    <dgm:cxn modelId="{AC8EF68A-9636-4083-8755-65787874DDA9}" type="presParOf" srcId="{021C7DD8-21AA-4DA9-ACC4-D462D347671A}" destId="{45288082-1E5F-420C-A5ED-2A9D893ED70A}" srcOrd="2" destOrd="0" presId="urn:microsoft.com/office/officeart/2005/8/layout/lProcess2"/>
    <dgm:cxn modelId="{6275F080-7FBC-4ACE-B2E6-B1541CD68084}" type="presParOf" srcId="{45288082-1E5F-420C-A5ED-2A9D893ED70A}" destId="{CA318641-0052-4354-9F59-A0E5268A0DCA}" srcOrd="0" destOrd="0" presId="urn:microsoft.com/office/officeart/2005/8/layout/lProcess2"/>
    <dgm:cxn modelId="{B6763993-526C-43AA-8CC8-481B0325B9F0}" type="presParOf" srcId="{CA318641-0052-4354-9F59-A0E5268A0DCA}" destId="{88FD74AC-5B9C-4C0C-B28F-22FC238CB34E}" srcOrd="0" destOrd="0" presId="urn:microsoft.com/office/officeart/2005/8/layout/lProcess2"/>
    <dgm:cxn modelId="{1E5B047F-C62F-4702-9D3B-5D668F41EF0D}" type="presParOf" srcId="{C39F0CE7-1CE3-48F3-BA00-AB036241BF45}" destId="{5DB6A03A-F460-4BEB-804B-A7102BD3CF1C}" srcOrd="9" destOrd="0" presId="urn:microsoft.com/office/officeart/2005/8/layout/lProcess2"/>
    <dgm:cxn modelId="{53AD3714-DCF0-41A7-9EE3-6DCAFB12111D}" type="presParOf" srcId="{C39F0CE7-1CE3-48F3-BA00-AB036241BF45}" destId="{C8FD445F-8AE6-4B10-B7F5-EF6A4E5D0E79}" srcOrd="10" destOrd="0" presId="urn:microsoft.com/office/officeart/2005/8/layout/lProcess2"/>
    <dgm:cxn modelId="{37C51B01-AA52-49C1-8186-268EB12AD84A}" type="presParOf" srcId="{C8FD445F-8AE6-4B10-B7F5-EF6A4E5D0E79}" destId="{D2422183-967D-4F00-A311-2B25D5EAEF57}" srcOrd="0" destOrd="0" presId="urn:microsoft.com/office/officeart/2005/8/layout/lProcess2"/>
    <dgm:cxn modelId="{90226D64-8BD9-4BAD-B67C-6569F9E8424D}" type="presParOf" srcId="{C8FD445F-8AE6-4B10-B7F5-EF6A4E5D0E79}" destId="{58455BD0-5E02-40EF-B8F7-9FAFD6F012B3}" srcOrd="1" destOrd="0" presId="urn:microsoft.com/office/officeart/2005/8/layout/lProcess2"/>
    <dgm:cxn modelId="{F7346599-D9ED-4AC0-9A5F-110F3D72B3FD}" type="presParOf" srcId="{C8FD445F-8AE6-4B10-B7F5-EF6A4E5D0E79}" destId="{52C98BE0-DF22-4274-BF32-01A7A6FB62EC}" srcOrd="2" destOrd="0" presId="urn:microsoft.com/office/officeart/2005/8/layout/lProcess2"/>
    <dgm:cxn modelId="{9D7D1721-BC32-4E98-B9FF-DDCAACFF1512}" type="presParOf" srcId="{52C98BE0-DF22-4274-BF32-01A7A6FB62EC}" destId="{61EB007E-65D5-4936-A903-5BA8BA02E692}" srcOrd="0" destOrd="0" presId="urn:microsoft.com/office/officeart/2005/8/layout/lProcess2"/>
    <dgm:cxn modelId="{5EAC4D63-0792-40DA-895D-19F1EAA809DF}" type="presParOf" srcId="{61EB007E-65D5-4936-A903-5BA8BA02E692}" destId="{015290C8-4268-4013-8138-A8C1CE2AED5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C4E55-A8A6-4459-9813-D39896331E0B}">
      <dsp:nvSpPr>
        <dsp:cNvPr id="0" name=""/>
        <dsp:cNvSpPr/>
      </dsp:nvSpPr>
      <dsp:spPr>
        <a:xfrm>
          <a:off x="4551" y="0"/>
          <a:ext cx="1798165" cy="4175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" tIns="91440" rIns="18288" bIns="18288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Inland &amp; Coastal Flooding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Preparing communities and our agencies for sea level rise and extreme flooding events</a:t>
          </a:r>
        </a:p>
      </dsp:txBody>
      <dsp:txXfrm>
        <a:off x="4551" y="0"/>
        <a:ext cx="1798165" cy="1252752"/>
      </dsp:txXfrm>
    </dsp:sp>
    <dsp:sp modelId="{171AC134-7337-4395-91A3-D5D11CDEDBC5}">
      <dsp:nvSpPr>
        <dsp:cNvPr id="0" name=""/>
        <dsp:cNvSpPr/>
      </dsp:nvSpPr>
      <dsp:spPr>
        <a:xfrm>
          <a:off x="184367" y="1423603"/>
          <a:ext cx="1438532" cy="2653143"/>
        </a:xfrm>
        <a:prstGeom prst="roundRect">
          <a:avLst>
            <a:gd name="adj" fmla="val 10000"/>
          </a:avLst>
        </a:prstGeom>
        <a:solidFill>
          <a:srgbClr val="3A8A5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" tIns="18288" rIns="18288" bIns="18288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ResilientCoasts implementation, incl district projects</a:t>
          </a:r>
        </a:p>
        <a:p>
          <a:pPr marL="0" lvl="0" indent="0" algn="l" defTabSz="577850" rtl="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Dam Safety for communities and at our agencies</a:t>
          </a:r>
        </a:p>
        <a:p>
          <a:pPr marL="0" lvl="0" indent="0" algn="l" defTabSz="577850" rtl="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Culverts</a:t>
          </a:r>
        </a:p>
        <a:p>
          <a:pPr marL="0" lvl="0" indent="0" algn="l" defTabSz="577850" rtl="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Agency-owned coastal and flood control structures</a:t>
          </a:r>
        </a:p>
      </dsp:txBody>
      <dsp:txXfrm>
        <a:off x="226500" y="1465736"/>
        <a:ext cx="1354266" cy="2568877"/>
      </dsp:txXfrm>
    </dsp:sp>
    <dsp:sp modelId="{065E3667-147F-4E4A-AE0E-F16D17E1F00F}">
      <dsp:nvSpPr>
        <dsp:cNvPr id="0" name=""/>
        <dsp:cNvSpPr/>
      </dsp:nvSpPr>
      <dsp:spPr>
        <a:xfrm>
          <a:off x="1937578" y="0"/>
          <a:ext cx="1798165" cy="4175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" tIns="18288" rIns="18288" bIns="1828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Clean Air, Water, &amp; Land</a:t>
          </a:r>
          <a:br>
            <a:rPr lang="en-US" sz="11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1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100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Ensuring all residents have access to clean air, water, and land</a:t>
          </a:r>
        </a:p>
      </dsp:txBody>
      <dsp:txXfrm>
        <a:off x="1937578" y="0"/>
        <a:ext cx="1798165" cy="1252752"/>
      </dsp:txXfrm>
    </dsp:sp>
    <dsp:sp modelId="{F88F621A-08EE-4C90-A3CA-2A8EF701100B}">
      <dsp:nvSpPr>
        <dsp:cNvPr id="0" name=""/>
        <dsp:cNvSpPr/>
      </dsp:nvSpPr>
      <dsp:spPr>
        <a:xfrm>
          <a:off x="2117395" y="1423603"/>
          <a:ext cx="1438532" cy="2653143"/>
        </a:xfrm>
        <a:prstGeom prst="roundRect">
          <a:avLst>
            <a:gd name="adj" fmla="val 10000"/>
          </a:avLst>
        </a:prstGeom>
        <a:solidFill>
          <a:srgbClr val="4A9C69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" tIns="18288" rIns="18288" bIns="1828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Water Infrastructure, including State Revolving Fund and PFAS mitigation</a:t>
          </a:r>
        </a:p>
        <a:p>
          <a:pPr marL="0" lvl="0" indent="0" algn="l" defTabSz="57785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Superfund match and emergency response</a:t>
          </a:r>
        </a:p>
        <a:p>
          <a:pPr marL="0" lvl="0" indent="0" algn="l" defTabSz="57785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Nitrogen reduction</a:t>
          </a:r>
        </a:p>
        <a:p>
          <a:pPr marL="0" lvl="0" indent="0" algn="l" defTabSz="57785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Air and water quality monitoring</a:t>
          </a:r>
        </a:p>
      </dsp:txBody>
      <dsp:txXfrm>
        <a:off x="2159528" y="1465736"/>
        <a:ext cx="1354266" cy="2568877"/>
      </dsp:txXfrm>
    </dsp:sp>
    <dsp:sp modelId="{438A0630-A751-4BB9-AAD1-4F342E796016}">
      <dsp:nvSpPr>
        <dsp:cNvPr id="0" name=""/>
        <dsp:cNvSpPr/>
      </dsp:nvSpPr>
      <dsp:spPr>
        <a:xfrm>
          <a:off x="3870606" y="0"/>
          <a:ext cx="1798165" cy="4175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" tIns="18288" rIns="18288" bIns="1828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Climate Readiness &amp; Environmental Justice</a:t>
          </a:r>
          <a:b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en-US" sz="13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Preparing to </a:t>
          </a:r>
          <a:r>
            <a:rPr lang="en-US" sz="1100" b="0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withstand, rapidly recover from, and adapt to natural hazard events;</a:t>
          </a:r>
          <a:r>
            <a:rPr lang="en-US" sz="1100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net-zero by 2050; equitable access</a:t>
          </a:r>
        </a:p>
      </dsp:txBody>
      <dsp:txXfrm>
        <a:off x="3870606" y="0"/>
        <a:ext cx="1798165" cy="1252752"/>
      </dsp:txXfrm>
    </dsp:sp>
    <dsp:sp modelId="{5C5B8D2F-F24D-4077-BD90-11E6C0DBF79C}">
      <dsp:nvSpPr>
        <dsp:cNvPr id="0" name=""/>
        <dsp:cNvSpPr/>
      </dsp:nvSpPr>
      <dsp:spPr>
        <a:xfrm>
          <a:off x="4050422" y="1423603"/>
          <a:ext cx="1438532" cy="2653143"/>
        </a:xfrm>
        <a:prstGeom prst="roundRect">
          <a:avLst>
            <a:gd name="adj" fmla="val 10000"/>
          </a:avLst>
        </a:prstGeom>
        <a:solidFill>
          <a:srgbClr val="4FA77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" tIns="18288" rIns="18288" bIns="1828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Municipal Vulnerability Preparedness</a:t>
          </a:r>
        </a:p>
        <a:p>
          <a:pPr marL="0" lvl="0" indent="0" algn="l" defTabSz="57785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ResilientMass Plan</a:t>
          </a:r>
        </a:p>
        <a:p>
          <a:pPr marL="0" lvl="0" indent="0" algn="l" defTabSz="57785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Outdoor Recreation accessibility grants</a:t>
          </a:r>
        </a:p>
        <a:p>
          <a:pPr marL="0" lvl="0" indent="0" algn="l" defTabSz="57785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EJ infrastructure</a:t>
          </a:r>
        </a:p>
        <a:p>
          <a:pPr marL="0" lvl="0" indent="0" algn="l" defTabSz="57785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endParaRPr lang="en-US" sz="13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92555" y="1465736"/>
        <a:ext cx="1354266" cy="2568877"/>
      </dsp:txXfrm>
    </dsp:sp>
    <dsp:sp modelId="{2117D410-D83A-442C-ADC0-976DD4C9160C}">
      <dsp:nvSpPr>
        <dsp:cNvPr id="0" name=""/>
        <dsp:cNvSpPr/>
      </dsp:nvSpPr>
      <dsp:spPr>
        <a:xfrm>
          <a:off x="5803633" y="0"/>
          <a:ext cx="1798165" cy="4175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" tIns="91440" rIns="18288" bIns="18288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Secure Farmers &amp; Food Systems</a:t>
          </a:r>
          <a:br>
            <a:rPr lang="en-US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100" b="0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Updating infrastructure </a:t>
          </a:r>
          <a:r>
            <a:rPr lang="en-US" sz="1100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 build strong agricultural economy and a secure food system</a:t>
          </a:r>
        </a:p>
      </dsp:txBody>
      <dsp:txXfrm>
        <a:off x="5803633" y="0"/>
        <a:ext cx="1798165" cy="1252752"/>
      </dsp:txXfrm>
    </dsp:sp>
    <dsp:sp modelId="{32ADA67A-EB40-450A-B28E-2027789BD5D2}">
      <dsp:nvSpPr>
        <dsp:cNvPr id="0" name=""/>
        <dsp:cNvSpPr/>
      </dsp:nvSpPr>
      <dsp:spPr>
        <a:xfrm>
          <a:off x="5983450" y="1423603"/>
          <a:ext cx="1438532" cy="2653143"/>
        </a:xfrm>
        <a:prstGeom prst="roundRect">
          <a:avLst>
            <a:gd name="adj" fmla="val 10000"/>
          </a:avLst>
        </a:prstGeom>
        <a:solidFill>
          <a:srgbClr val="73AD8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" tIns="18288" rIns="18288" bIns="18288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Food Security Infrastructure Grants (FSIG)</a:t>
          </a:r>
          <a:b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Implementing Farmland Action Plan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i="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Grants for climate resilience enhancements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i="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025583" y="1465736"/>
        <a:ext cx="1354266" cy="2568877"/>
      </dsp:txXfrm>
    </dsp:sp>
    <dsp:sp modelId="{C179AD0C-6A01-41AF-A1D8-807853E9661D}">
      <dsp:nvSpPr>
        <dsp:cNvPr id="0" name=""/>
        <dsp:cNvSpPr/>
      </dsp:nvSpPr>
      <dsp:spPr>
        <a:xfrm>
          <a:off x="7736661" y="0"/>
          <a:ext cx="1798165" cy="4175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" tIns="91440" rIns="18288" bIns="18288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Parks &amp; Parkways Infrastructure</a:t>
          </a:r>
          <a:br>
            <a:rPr lang="en-US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br>
            <a:rPr lang="en-US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n-US" sz="1100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Ensuring all residents have access to safe facilities and infrastructure to access to the outdoors</a:t>
          </a:r>
        </a:p>
      </dsp:txBody>
      <dsp:txXfrm>
        <a:off x="7736661" y="0"/>
        <a:ext cx="1798165" cy="1252752"/>
      </dsp:txXfrm>
    </dsp:sp>
    <dsp:sp modelId="{88FD74AC-5B9C-4C0C-B28F-22FC238CB34E}">
      <dsp:nvSpPr>
        <dsp:cNvPr id="0" name=""/>
        <dsp:cNvSpPr/>
      </dsp:nvSpPr>
      <dsp:spPr>
        <a:xfrm>
          <a:off x="7916477" y="1423603"/>
          <a:ext cx="1438532" cy="265314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73891"/>
            <a:satOff val="-20911"/>
            <a:lumOff val="2613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" tIns="18288" rIns="18288" bIns="18288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Parkways 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Rinks and Pools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Parks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Beaches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Vehicles &amp; vessels 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Trails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Boat Ramps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Facilities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Maintenance</a:t>
          </a:r>
        </a:p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Fish Hatchery</a:t>
          </a:r>
        </a:p>
      </dsp:txBody>
      <dsp:txXfrm>
        <a:off x="7958610" y="1465736"/>
        <a:ext cx="1354266" cy="2568877"/>
      </dsp:txXfrm>
    </dsp:sp>
    <dsp:sp modelId="{D2422183-967D-4F00-A311-2B25D5EAEF57}">
      <dsp:nvSpPr>
        <dsp:cNvPr id="0" name=""/>
        <dsp:cNvSpPr/>
      </dsp:nvSpPr>
      <dsp:spPr>
        <a:xfrm>
          <a:off x="9669688" y="0"/>
          <a:ext cx="1798165" cy="4175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" tIns="18288" rIns="18288" bIns="18288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Land Conservation &amp; Biodiversity Stewardship</a:t>
          </a:r>
          <a:br>
            <a:rPr lang="en-US" sz="7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en-US" sz="7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i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Meeting land conservation goals of 40% by 2050, tree planting, and implementing biodiversity goals</a:t>
          </a:r>
        </a:p>
      </dsp:txBody>
      <dsp:txXfrm>
        <a:off x="9669688" y="0"/>
        <a:ext cx="1798165" cy="1252752"/>
      </dsp:txXfrm>
    </dsp:sp>
    <dsp:sp modelId="{015290C8-4268-4013-8138-A8C1CE2AED5F}">
      <dsp:nvSpPr>
        <dsp:cNvPr id="0" name=""/>
        <dsp:cNvSpPr/>
      </dsp:nvSpPr>
      <dsp:spPr>
        <a:xfrm>
          <a:off x="9849505" y="1423603"/>
          <a:ext cx="1438532" cy="265314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42363"/>
            <a:satOff val="-26139"/>
            <a:lumOff val="3267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" tIns="18288" rIns="18288" bIns="1828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Community and agency land conservation</a:t>
          </a:r>
          <a:b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endParaRPr lang="en-US" sz="1300" b="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Tree planting, incl Greening the Gateways and Cooling Corridors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Implementing forthcoming biodiversity goals</a:t>
          </a:r>
        </a:p>
      </dsp:txBody>
      <dsp:txXfrm>
        <a:off x="9891638" y="1465736"/>
        <a:ext cx="1354266" cy="256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A60A3-3C35-4081-AF59-1D241673345B}" type="datetimeFigureOut"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8919D-C0A2-48F1-A3A4-5A67C56195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6C107-51FF-9463-B60B-523749F4C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F7FCBD-80F2-F61F-903B-858B5039F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F4285-2E54-5F99-0ED6-BAF8836B1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7DE19-68FD-47D9-F297-9A2C503C3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CC206-EC58-4D84-9D33-0277AC5A2A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62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919D-C0A2-48F1-A3A4-5A67C56195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 communities, including in working together. </a:t>
            </a:r>
          </a:p>
          <a:p>
            <a:r>
              <a:rPr lang="en-US"/>
              <a:t>Mass Ready: Expands MVP eligibility</a:t>
            </a:r>
          </a:p>
          <a:p>
            <a:r>
              <a:rPr lang="en-US"/>
              <a:t>Increased auth would also allow regional resilience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919D-C0A2-48F1-A3A4-5A67C56195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CC206-EC58-4D84-9D33-0277AC5A2A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38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ED56A-EF6B-4800-9DEA-113F03449D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6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B7D16-E221-52F0-00DA-91AF5C47A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5CA11B-9142-282F-B01A-504993DBC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B424C-1BC3-CBFE-BF52-5C6410E46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0DD14-AA08-7694-46CC-B88D65F4C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ED56A-EF6B-4800-9DEA-113F03449D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919D-C0A2-48F1-A3A4-5A67C56195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59F6E-30D4-1275-8576-2F1668E11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492C70-174A-C481-CB4E-EF53501CF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5A91D-ADD9-8E59-C40D-AB2C5918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207FC-317D-A2CA-9C7C-1DF1A406B5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919D-C0A2-48F1-A3A4-5A67C56195C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919D-C0A2-48F1-A3A4-5A67C56195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E59BB-6179-4BBB-9B38-84295EE644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EDCBB-6E33-D451-61A4-D63F93155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B8CDE-BB50-DAED-8CC7-B0441DFBD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C9F95-39A9-FBA0-86C7-CF18C361E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latin typeface="+mn-lt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56D8F-0182-BEBF-3D11-A5B191EA5E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4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10" Type="http://schemas.openxmlformats.org/officeDocument/2006/relationships/image" Target="../media/image5.png"/><Relationship Id="rId4" Type="http://schemas.openxmlformats.org/officeDocument/2006/relationships/tags" Target="../tags/tag23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0.xml"/><Relationship Id="rId7" Type="http://schemas.openxmlformats.org/officeDocument/2006/relationships/oleObject" Target="../embeddings/oleObject2.bin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2.xml"/><Relationship Id="rId10" Type="http://schemas.openxmlformats.org/officeDocument/2006/relationships/image" Target="../media/image14.jpeg"/><Relationship Id="rId4" Type="http://schemas.openxmlformats.org/officeDocument/2006/relationships/tags" Target="../tags/tag71.xml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5.xml"/><Relationship Id="rId7" Type="http://schemas.openxmlformats.org/officeDocument/2006/relationships/oleObject" Target="../embeddings/oleObject2.bin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.emf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.emf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6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Energy and Environmental Affairs</a:t>
            </a:r>
          </a:p>
        </p:txBody>
      </p:sp>
    </p:spTree>
    <p:extLst>
      <p:ext uri="{BB962C8B-B14F-4D97-AF65-F5344CB8AC3E}">
        <p14:creationId xmlns:p14="http://schemas.microsoft.com/office/powerpoint/2010/main" val="236018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EDA862B-DDD2-8399-C385-663199C367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025" y="576987"/>
            <a:ext cx="10367486" cy="60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b="1">
                <a:solidFill>
                  <a:srgbClr val="2E369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Headline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1BA389E-BA6E-B4EA-C546-586920044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611" y="2040674"/>
            <a:ext cx="10340899" cy="4014439"/>
          </a:xfrm>
          <a:prstGeom prst="rect">
            <a:avLst/>
          </a:prstGeom>
        </p:spPr>
        <p:txBody>
          <a:bodyPr numCol="1" spcCol="54864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7119CF-64DB-52A8-28F1-9D0FA7457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131" y="1533377"/>
            <a:ext cx="10367486" cy="328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rgbClr val="A5C93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424B57-0AC2-4AEA-068E-E1C1F169B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2" y="1533376"/>
            <a:ext cx="190552" cy="45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7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A00B3A-DA1F-C45E-8B51-F0C5B1CDA1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800" y="0"/>
            <a:ext cx="8458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B9E91-4089-7FDF-7642-D9D4D16EAC8E}"/>
              </a:ext>
            </a:extLst>
          </p:cNvPr>
          <p:cNvSpPr/>
          <p:nvPr userDrawn="1"/>
        </p:nvSpPr>
        <p:spPr>
          <a:xfrm rot="10800000" flipH="1">
            <a:off x="-13428" y="0"/>
            <a:ext cx="7510783" cy="6876473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378691 w 7852528"/>
              <a:gd name="connsiteY3" fmla="*/ 6858000 h 6858000"/>
              <a:gd name="connsiteX4" fmla="*/ 0 w 7852528"/>
              <a:gd name="connsiteY4" fmla="*/ 0 h 6858000"/>
              <a:gd name="connsiteX0" fmla="*/ 0 w 7510783"/>
              <a:gd name="connsiteY0" fmla="*/ 0 h 6876473"/>
              <a:gd name="connsiteX1" fmla="*/ 7510783 w 7510783"/>
              <a:gd name="connsiteY1" fmla="*/ 18473 h 6876473"/>
              <a:gd name="connsiteX2" fmla="*/ 5559434 w 7510783"/>
              <a:gd name="connsiteY2" fmla="*/ 6876473 h 6876473"/>
              <a:gd name="connsiteX3" fmla="*/ 36946 w 7510783"/>
              <a:gd name="connsiteY3" fmla="*/ 6876473 h 6876473"/>
              <a:gd name="connsiteX4" fmla="*/ 0 w 7510783"/>
              <a:gd name="connsiteY4" fmla="*/ 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0783" h="6876473">
                <a:moveTo>
                  <a:pt x="0" y="0"/>
                </a:moveTo>
                <a:lnTo>
                  <a:pt x="7510783" y="18473"/>
                </a:lnTo>
                <a:lnTo>
                  <a:pt x="5559434" y="6876473"/>
                </a:lnTo>
                <a:lnTo>
                  <a:pt x="36946" y="687647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err="1"/>
              <a:t>zzzzzzzzzzzzzzzz</a:t>
            </a:r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DCB166D-323D-4A3B-23FF-2C415530A737}"/>
              </a:ext>
            </a:extLst>
          </p:cNvPr>
          <p:cNvSpPr/>
          <p:nvPr userDrawn="1"/>
        </p:nvSpPr>
        <p:spPr>
          <a:xfrm rot="10800000" flipH="1">
            <a:off x="-1" y="-9238"/>
            <a:ext cx="7298347" cy="6876473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67237"/>
              <a:gd name="connsiteX1" fmla="*/ 7852528 w 7852528"/>
              <a:gd name="connsiteY1" fmla="*/ 0 h 6867237"/>
              <a:gd name="connsiteX2" fmla="*/ 5901179 w 7852528"/>
              <a:gd name="connsiteY2" fmla="*/ 6858000 h 6867237"/>
              <a:gd name="connsiteX3" fmla="*/ 563418 w 7852528"/>
              <a:gd name="connsiteY3" fmla="*/ 6867237 h 6867237"/>
              <a:gd name="connsiteX4" fmla="*/ 0 w 7852528"/>
              <a:gd name="connsiteY4" fmla="*/ 0 h 6867237"/>
              <a:gd name="connsiteX0" fmla="*/ 0 w 7298347"/>
              <a:gd name="connsiteY0" fmla="*/ 0 h 6876473"/>
              <a:gd name="connsiteX1" fmla="*/ 7298347 w 7298347"/>
              <a:gd name="connsiteY1" fmla="*/ 9236 h 6876473"/>
              <a:gd name="connsiteX2" fmla="*/ 5346998 w 7298347"/>
              <a:gd name="connsiteY2" fmla="*/ 6867236 h 6876473"/>
              <a:gd name="connsiteX3" fmla="*/ 9237 w 7298347"/>
              <a:gd name="connsiteY3" fmla="*/ 6876473 h 6876473"/>
              <a:gd name="connsiteX4" fmla="*/ 0 w 7298347"/>
              <a:gd name="connsiteY4" fmla="*/ 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8347" h="6876473">
                <a:moveTo>
                  <a:pt x="0" y="0"/>
                </a:moveTo>
                <a:lnTo>
                  <a:pt x="7298347" y="9236"/>
                </a:lnTo>
                <a:lnTo>
                  <a:pt x="5346998" y="6867236"/>
                </a:lnTo>
                <a:lnTo>
                  <a:pt x="9237" y="68764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42491ED-C69E-7F93-1DEB-CC475B14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29" y="2109083"/>
            <a:ext cx="5326930" cy="2500623"/>
          </a:xfrm>
        </p:spPr>
        <p:txBody>
          <a:bodyPr>
            <a:no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049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4303-6777-9CC0-2E27-72FDDF2D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20" y="365125"/>
            <a:ext cx="11400405" cy="9144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CE00-6835-9DC4-49A1-E4FC9B95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1" y="1463040"/>
            <a:ext cx="11400404" cy="4351338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685800" indent="-228600">
              <a:buFont typeface="Arial" panose="020B0604020202020204" pitchFamily="34" charset="0"/>
              <a:buChar char="-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01284-C58B-20C9-ADDE-C4DD0CB9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A2193F-7724-4FFD-9430-9754ED73B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A83649-E8D4-476F-9DD2-D6C939712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787" y="6409853"/>
            <a:ext cx="3406195" cy="448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24CB74-567C-76DB-B420-11F7893A2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-8952"/>
          <a:stretch>
            <a:fillRect/>
          </a:stretch>
        </p:blipFill>
        <p:spPr>
          <a:xfrm>
            <a:off x="0" y="0"/>
            <a:ext cx="937040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BB9E91-4089-7FDF-7642-D9D4D16EAC8E}"/>
              </a:ext>
            </a:extLst>
          </p:cNvPr>
          <p:cNvSpPr/>
          <p:nvPr userDrawn="1"/>
        </p:nvSpPr>
        <p:spPr>
          <a:xfrm rot="10800000">
            <a:off x="4143773" y="0"/>
            <a:ext cx="7852528" cy="6858000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528" h="6858000">
                <a:moveTo>
                  <a:pt x="0" y="0"/>
                </a:moveTo>
                <a:lnTo>
                  <a:pt x="7852528" y="0"/>
                </a:lnTo>
                <a:lnTo>
                  <a:pt x="59011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DCB166D-323D-4A3B-23FF-2C415530A737}"/>
              </a:ext>
            </a:extLst>
          </p:cNvPr>
          <p:cNvSpPr/>
          <p:nvPr userDrawn="1"/>
        </p:nvSpPr>
        <p:spPr>
          <a:xfrm rot="10800000">
            <a:off x="4329640" y="0"/>
            <a:ext cx="7852528" cy="6858000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528" h="6858000">
                <a:moveTo>
                  <a:pt x="0" y="0"/>
                </a:moveTo>
                <a:lnTo>
                  <a:pt x="7852528" y="0"/>
                </a:lnTo>
                <a:lnTo>
                  <a:pt x="59011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45270-6E53-4001-7546-5FCD27F02B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2418" y="1698206"/>
            <a:ext cx="6064577" cy="2387600"/>
          </a:xfrm>
        </p:spPr>
        <p:txBody>
          <a:bodyPr anchor="b"/>
          <a:lstStyle>
            <a:lvl1pPr algn="ctr">
              <a:lnSpc>
                <a:spcPct val="15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Q&amp;A</a:t>
            </a:r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9B696B7-120C-F047-8F7E-3BF1ACED2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06" y="5461373"/>
            <a:ext cx="5056000" cy="8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567A67-18B6-EC13-725E-9F7F973F2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8"/>
            <a:ext cx="12191999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8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E1AFD-747C-9AF3-960F-5D950405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85A2193F-7724-4FFD-9430-9754ED73B4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3B1DA-AA26-110D-9E2B-F935E4D9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20" y="365125"/>
            <a:ext cx="11400405" cy="9144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8C7ECDC-CAEF-E406-C417-E8A1CBF86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787" y="6409853"/>
            <a:ext cx="3406195" cy="448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2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BEE662-E0B9-4C09-C8E8-14A38A24A3E8}"/>
              </a:ext>
            </a:extLst>
          </p:cNvPr>
          <p:cNvSpPr/>
          <p:nvPr userDrawn="1"/>
        </p:nvSpPr>
        <p:spPr>
          <a:xfrm>
            <a:off x="595" y="6647644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Energy and Environmental Affairs</a:t>
            </a:r>
          </a:p>
        </p:txBody>
      </p:sp>
      <p:pic>
        <p:nvPicPr>
          <p:cNvPr id="4" name="Picture 3" descr="A landscape with a river and a green field&#10;&#10;Description automatically generated">
            <a:extLst>
              <a:ext uri="{FF2B5EF4-FFF2-40B4-BE49-F238E27FC236}">
                <a16:creationId xmlns:a16="http://schemas.microsoft.com/office/drawing/2014/main" id="{98ACFE9D-082D-79BB-1CB2-262673CC8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>
          <a:xfrm>
            <a:off x="6843625" y="-1"/>
            <a:ext cx="53265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F6AF4-BB84-D52F-3854-7EB18558F688}"/>
              </a:ext>
            </a:extLst>
          </p:cNvPr>
          <p:cNvSpPr/>
          <p:nvPr userDrawn="1"/>
        </p:nvSpPr>
        <p:spPr>
          <a:xfrm>
            <a:off x="595" y="6684968"/>
            <a:ext cx="7234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effectLst/>
                <a:latin typeface="+mn-lt"/>
              </a:rPr>
              <a:t>DRAFT: FOR POLICY DEVELOPMENT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2EEAA-71BC-15B9-43A5-559F052B0116}"/>
              </a:ext>
            </a:extLst>
          </p:cNvPr>
          <p:cNvSpPr/>
          <p:nvPr userDrawn="1"/>
        </p:nvSpPr>
        <p:spPr>
          <a:xfrm>
            <a:off x="2501202" y="6628983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5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4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7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45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15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0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EA18E0-1522-4828-8480-B579AE6296EB}"/>
              </a:ext>
            </a:extLst>
          </p:cNvPr>
          <p:cNvSpPr/>
          <p:nvPr userDrawn="1"/>
        </p:nvSpPr>
        <p:spPr>
          <a:xfrm>
            <a:off x="2501202" y="6619652"/>
            <a:ext cx="723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/>
                <a:latin typeface="+mn-lt"/>
              </a:rPr>
              <a:t>CONFIDENTIAL DRAFT: FOR POLICY DEVELOPMENT PURPOSES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30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DC65732-770E-508A-CE8B-8DFBFBD47324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25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Standard (1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5B8DB-908B-5345-9445-A0BD1EB4ED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3525" y="1457854"/>
            <a:ext cx="11664950" cy="477943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1B89D-66F9-9447-A147-7D12A9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42800"/>
            <a:ext cx="11661776" cy="6462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i="0" kern="1200" dirty="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D5E74C-2EF5-EC45-8183-8BA534B8D110}"/>
              </a:ext>
            </a:extLst>
          </p:cNvPr>
          <p:cNvGrpSpPr/>
          <p:nvPr userDrawn="1"/>
        </p:nvGrpSpPr>
        <p:grpSpPr>
          <a:xfrm>
            <a:off x="10814051" y="6438651"/>
            <a:ext cx="1111250" cy="225425"/>
            <a:chOff x="292100" y="6413250"/>
            <a:chExt cx="1111250" cy="225425"/>
          </a:xfrm>
        </p:grpSpPr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B6E2FF8-4350-4047-8DED-0620671F25CD}"/>
                </a:ext>
              </a:extLst>
            </p:cNvPr>
            <p:cNvSpPr/>
            <p:nvPr userDrawn="1"/>
          </p:nvSpPr>
          <p:spPr>
            <a:xfrm>
              <a:off x="292100" y="6413250"/>
              <a:ext cx="225425" cy="225425"/>
            </a:xfrm>
            <a:custGeom>
              <a:avLst/>
              <a:gdLst>
                <a:gd name="connsiteX0" fmla="*/ 329565 w 342900"/>
                <a:gd name="connsiteY0" fmla="*/ 104775 h 342900"/>
                <a:gd name="connsiteX1" fmla="*/ 292418 w 342900"/>
                <a:gd name="connsiteY1" fmla="*/ 50483 h 342900"/>
                <a:gd name="connsiteX2" fmla="*/ 238125 w 342900"/>
                <a:gd name="connsiteY2" fmla="*/ 13335 h 342900"/>
                <a:gd name="connsiteX3" fmla="*/ 171450 w 342900"/>
                <a:gd name="connsiteY3" fmla="*/ 0 h 342900"/>
                <a:gd name="connsiteX4" fmla="*/ 104775 w 342900"/>
                <a:gd name="connsiteY4" fmla="*/ 13335 h 342900"/>
                <a:gd name="connsiteX5" fmla="*/ 50483 w 342900"/>
                <a:gd name="connsiteY5" fmla="*/ 50483 h 342900"/>
                <a:gd name="connsiteX6" fmla="*/ 13335 w 342900"/>
                <a:gd name="connsiteY6" fmla="*/ 104775 h 342900"/>
                <a:gd name="connsiteX7" fmla="*/ 0 w 342900"/>
                <a:gd name="connsiteY7" fmla="*/ 171450 h 342900"/>
                <a:gd name="connsiteX8" fmla="*/ 13335 w 342900"/>
                <a:gd name="connsiteY8" fmla="*/ 238125 h 342900"/>
                <a:gd name="connsiteX9" fmla="*/ 50483 w 342900"/>
                <a:gd name="connsiteY9" fmla="*/ 292418 h 342900"/>
                <a:gd name="connsiteX10" fmla="*/ 104775 w 342900"/>
                <a:gd name="connsiteY10" fmla="*/ 329565 h 342900"/>
                <a:gd name="connsiteX11" fmla="*/ 171450 w 342900"/>
                <a:gd name="connsiteY11" fmla="*/ 342900 h 342900"/>
                <a:gd name="connsiteX12" fmla="*/ 171450 w 342900"/>
                <a:gd name="connsiteY12" fmla="*/ 308610 h 342900"/>
                <a:gd name="connsiteX13" fmla="*/ 74295 w 342900"/>
                <a:gd name="connsiteY13" fmla="*/ 268605 h 342900"/>
                <a:gd name="connsiteX14" fmla="*/ 35243 w 342900"/>
                <a:gd name="connsiteY14" fmla="*/ 188595 h 342900"/>
                <a:gd name="connsiteX15" fmla="*/ 180975 w 342900"/>
                <a:gd name="connsiteY15" fmla="*/ 188595 h 342900"/>
                <a:gd name="connsiteX16" fmla="*/ 141923 w 342900"/>
                <a:gd name="connsiteY16" fmla="*/ 227648 h 342900"/>
                <a:gd name="connsiteX17" fmla="*/ 165735 w 342900"/>
                <a:gd name="connsiteY17" fmla="*/ 251460 h 342900"/>
                <a:gd name="connsiteX18" fmla="*/ 246698 w 342900"/>
                <a:gd name="connsiteY18" fmla="*/ 170498 h 342900"/>
                <a:gd name="connsiteX19" fmla="*/ 165735 w 342900"/>
                <a:gd name="connsiteY19" fmla="*/ 89535 h 342900"/>
                <a:gd name="connsiteX20" fmla="*/ 141923 w 342900"/>
                <a:gd name="connsiteY20" fmla="*/ 113348 h 342900"/>
                <a:gd name="connsiteX21" fmla="*/ 180975 w 342900"/>
                <a:gd name="connsiteY21" fmla="*/ 152400 h 342900"/>
                <a:gd name="connsiteX22" fmla="*/ 35243 w 342900"/>
                <a:gd name="connsiteY22" fmla="*/ 152400 h 342900"/>
                <a:gd name="connsiteX23" fmla="*/ 74295 w 342900"/>
                <a:gd name="connsiteY23" fmla="*/ 72390 h 342900"/>
                <a:gd name="connsiteX24" fmla="*/ 171450 w 342900"/>
                <a:gd name="connsiteY24" fmla="*/ 32385 h 342900"/>
                <a:gd name="connsiteX25" fmla="*/ 268605 w 342900"/>
                <a:gd name="connsiteY25" fmla="*/ 72390 h 342900"/>
                <a:gd name="connsiteX26" fmla="*/ 308610 w 342900"/>
                <a:gd name="connsiteY26" fmla="*/ 169545 h 342900"/>
                <a:gd name="connsiteX27" fmla="*/ 342900 w 342900"/>
                <a:gd name="connsiteY27" fmla="*/ 169545 h 342900"/>
                <a:gd name="connsiteX28" fmla="*/ 329565 w 342900"/>
                <a:gd name="connsiteY28" fmla="*/ 10477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900" h="342900">
                  <a:moveTo>
                    <a:pt x="329565" y="104775"/>
                  </a:moveTo>
                  <a:cubicBezTo>
                    <a:pt x="320993" y="84773"/>
                    <a:pt x="308610" y="65723"/>
                    <a:pt x="292418" y="50483"/>
                  </a:cubicBezTo>
                  <a:cubicBezTo>
                    <a:pt x="276225" y="34290"/>
                    <a:pt x="258128" y="21908"/>
                    <a:pt x="238125" y="13335"/>
                  </a:cubicBezTo>
                  <a:cubicBezTo>
                    <a:pt x="217170" y="4763"/>
                    <a:pt x="194310" y="0"/>
                    <a:pt x="171450" y="0"/>
                  </a:cubicBezTo>
                  <a:cubicBezTo>
                    <a:pt x="148590" y="0"/>
                    <a:pt x="125730" y="4763"/>
                    <a:pt x="104775" y="13335"/>
                  </a:cubicBezTo>
                  <a:cubicBezTo>
                    <a:pt x="83820" y="21908"/>
                    <a:pt x="65723" y="34290"/>
                    <a:pt x="50483" y="50483"/>
                  </a:cubicBezTo>
                  <a:cubicBezTo>
                    <a:pt x="34290" y="66675"/>
                    <a:pt x="21908" y="84773"/>
                    <a:pt x="13335" y="104775"/>
                  </a:cubicBezTo>
                  <a:cubicBezTo>
                    <a:pt x="4763" y="125730"/>
                    <a:pt x="0" y="148590"/>
                    <a:pt x="0" y="171450"/>
                  </a:cubicBezTo>
                  <a:cubicBezTo>
                    <a:pt x="0" y="194310"/>
                    <a:pt x="4763" y="217170"/>
                    <a:pt x="13335" y="238125"/>
                  </a:cubicBezTo>
                  <a:cubicBezTo>
                    <a:pt x="21908" y="258128"/>
                    <a:pt x="34290" y="277178"/>
                    <a:pt x="50483" y="292418"/>
                  </a:cubicBezTo>
                  <a:cubicBezTo>
                    <a:pt x="66675" y="308610"/>
                    <a:pt x="84773" y="320993"/>
                    <a:pt x="104775" y="329565"/>
                  </a:cubicBezTo>
                  <a:cubicBezTo>
                    <a:pt x="125730" y="338138"/>
                    <a:pt x="148590" y="342900"/>
                    <a:pt x="171450" y="342900"/>
                  </a:cubicBezTo>
                  <a:lnTo>
                    <a:pt x="171450" y="308610"/>
                  </a:lnTo>
                  <a:cubicBezTo>
                    <a:pt x="135255" y="308610"/>
                    <a:pt x="100013" y="294323"/>
                    <a:pt x="74295" y="268605"/>
                  </a:cubicBezTo>
                  <a:cubicBezTo>
                    <a:pt x="52388" y="246698"/>
                    <a:pt x="39053" y="219075"/>
                    <a:pt x="35243" y="188595"/>
                  </a:cubicBezTo>
                  <a:lnTo>
                    <a:pt x="180975" y="188595"/>
                  </a:lnTo>
                  <a:lnTo>
                    <a:pt x="141923" y="227648"/>
                  </a:lnTo>
                  <a:lnTo>
                    <a:pt x="165735" y="251460"/>
                  </a:lnTo>
                  <a:lnTo>
                    <a:pt x="246698" y="170498"/>
                  </a:lnTo>
                  <a:lnTo>
                    <a:pt x="165735" y="89535"/>
                  </a:lnTo>
                  <a:lnTo>
                    <a:pt x="141923" y="113348"/>
                  </a:lnTo>
                  <a:lnTo>
                    <a:pt x="180975" y="152400"/>
                  </a:lnTo>
                  <a:lnTo>
                    <a:pt x="35243" y="152400"/>
                  </a:lnTo>
                  <a:cubicBezTo>
                    <a:pt x="39053" y="121920"/>
                    <a:pt x="52388" y="94298"/>
                    <a:pt x="74295" y="72390"/>
                  </a:cubicBezTo>
                  <a:cubicBezTo>
                    <a:pt x="100013" y="46673"/>
                    <a:pt x="134303" y="32385"/>
                    <a:pt x="171450" y="32385"/>
                  </a:cubicBezTo>
                  <a:cubicBezTo>
                    <a:pt x="207645" y="32385"/>
                    <a:pt x="242888" y="46673"/>
                    <a:pt x="268605" y="72390"/>
                  </a:cubicBezTo>
                  <a:cubicBezTo>
                    <a:pt x="294323" y="98108"/>
                    <a:pt x="308610" y="132398"/>
                    <a:pt x="308610" y="169545"/>
                  </a:cubicBezTo>
                  <a:lnTo>
                    <a:pt x="342900" y="169545"/>
                  </a:lnTo>
                  <a:cubicBezTo>
                    <a:pt x="342900" y="148590"/>
                    <a:pt x="338138" y="125730"/>
                    <a:pt x="329565" y="10477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DF863911-60F3-A740-BF4B-76AC1B0FD967}"/>
                </a:ext>
              </a:extLst>
            </p:cNvPr>
            <p:cNvSpPr/>
            <p:nvPr userDrawn="1"/>
          </p:nvSpPr>
          <p:spPr>
            <a:xfrm>
              <a:off x="590579" y="6484379"/>
              <a:ext cx="812771" cy="84028"/>
            </a:xfrm>
            <a:custGeom>
              <a:avLst/>
              <a:gdLst>
                <a:gd name="connsiteX0" fmla="*/ 1329690 w 1547812"/>
                <a:gd name="connsiteY0" fmla="*/ 155258 h 160020"/>
                <a:gd name="connsiteX1" fmla="*/ 1369695 w 1547812"/>
                <a:gd name="connsiteY1" fmla="*/ 155258 h 160020"/>
                <a:gd name="connsiteX2" fmla="*/ 1369695 w 1547812"/>
                <a:gd name="connsiteY2" fmla="*/ 65723 h 160020"/>
                <a:gd name="connsiteX3" fmla="*/ 1372553 w 1547812"/>
                <a:gd name="connsiteY3" fmla="*/ 53340 h 160020"/>
                <a:gd name="connsiteX4" fmla="*/ 1379220 w 1547812"/>
                <a:gd name="connsiteY4" fmla="*/ 43815 h 160020"/>
                <a:gd name="connsiteX5" fmla="*/ 1388745 w 1547812"/>
                <a:gd name="connsiteY5" fmla="*/ 37147 h 160020"/>
                <a:gd name="connsiteX6" fmla="*/ 1400175 w 1547812"/>
                <a:gd name="connsiteY6" fmla="*/ 35243 h 160020"/>
                <a:gd name="connsiteX7" fmla="*/ 1407795 w 1547812"/>
                <a:gd name="connsiteY7" fmla="*/ 36195 h 160020"/>
                <a:gd name="connsiteX8" fmla="*/ 1413510 w 1547812"/>
                <a:gd name="connsiteY8" fmla="*/ 40005 h 160020"/>
                <a:gd name="connsiteX9" fmla="*/ 1417320 w 1547812"/>
                <a:gd name="connsiteY9" fmla="*/ 47625 h 160020"/>
                <a:gd name="connsiteX10" fmla="*/ 1419225 w 1547812"/>
                <a:gd name="connsiteY10" fmla="*/ 60960 h 160020"/>
                <a:gd name="connsiteX11" fmla="*/ 1419225 w 1547812"/>
                <a:gd name="connsiteY11" fmla="*/ 155258 h 160020"/>
                <a:gd name="connsiteX12" fmla="*/ 1459230 w 1547812"/>
                <a:gd name="connsiteY12" fmla="*/ 155258 h 160020"/>
                <a:gd name="connsiteX13" fmla="*/ 1459230 w 1547812"/>
                <a:gd name="connsiteY13" fmla="*/ 63818 h 160020"/>
                <a:gd name="connsiteX14" fmla="*/ 1462088 w 1547812"/>
                <a:gd name="connsiteY14" fmla="*/ 53340 h 160020"/>
                <a:gd name="connsiteX15" fmla="*/ 1468755 w 1547812"/>
                <a:gd name="connsiteY15" fmla="*/ 43815 h 160020"/>
                <a:gd name="connsiteX16" fmla="*/ 1478280 w 1547812"/>
                <a:gd name="connsiteY16" fmla="*/ 37147 h 160020"/>
                <a:gd name="connsiteX17" fmla="*/ 1489710 w 1547812"/>
                <a:gd name="connsiteY17" fmla="*/ 35243 h 160020"/>
                <a:gd name="connsiteX18" fmla="*/ 1497330 w 1547812"/>
                <a:gd name="connsiteY18" fmla="*/ 36195 h 160020"/>
                <a:gd name="connsiteX19" fmla="*/ 1503045 w 1547812"/>
                <a:gd name="connsiteY19" fmla="*/ 40005 h 160020"/>
                <a:gd name="connsiteX20" fmla="*/ 1506855 w 1547812"/>
                <a:gd name="connsiteY20" fmla="*/ 47625 h 160020"/>
                <a:gd name="connsiteX21" fmla="*/ 1507808 w 1547812"/>
                <a:gd name="connsiteY21" fmla="*/ 60960 h 160020"/>
                <a:gd name="connsiteX22" fmla="*/ 1507808 w 1547812"/>
                <a:gd name="connsiteY22" fmla="*/ 155258 h 160020"/>
                <a:gd name="connsiteX23" fmla="*/ 1547813 w 1547812"/>
                <a:gd name="connsiteY23" fmla="*/ 155258 h 160020"/>
                <a:gd name="connsiteX24" fmla="*/ 1547813 w 1547812"/>
                <a:gd name="connsiteY24" fmla="*/ 55245 h 160020"/>
                <a:gd name="connsiteX25" fmla="*/ 1536383 w 1547812"/>
                <a:gd name="connsiteY25" fmla="*/ 14288 h 160020"/>
                <a:gd name="connsiteX26" fmla="*/ 1502093 w 1547812"/>
                <a:gd name="connsiteY26" fmla="*/ 1905 h 160020"/>
                <a:gd name="connsiteX27" fmla="*/ 1477328 w 1547812"/>
                <a:gd name="connsiteY27" fmla="*/ 7620 h 160020"/>
                <a:gd name="connsiteX28" fmla="*/ 1455420 w 1547812"/>
                <a:gd name="connsiteY28" fmla="*/ 27623 h 160020"/>
                <a:gd name="connsiteX29" fmla="*/ 1441133 w 1547812"/>
                <a:gd name="connsiteY29" fmla="*/ 8573 h 160020"/>
                <a:gd name="connsiteX30" fmla="*/ 1414463 w 1547812"/>
                <a:gd name="connsiteY30" fmla="*/ 1905 h 160020"/>
                <a:gd name="connsiteX31" fmla="*/ 1390650 w 1547812"/>
                <a:gd name="connsiteY31" fmla="*/ 7620 h 160020"/>
                <a:gd name="connsiteX32" fmla="*/ 1371600 w 1547812"/>
                <a:gd name="connsiteY32" fmla="*/ 25718 h 160020"/>
                <a:gd name="connsiteX33" fmla="*/ 1371600 w 1547812"/>
                <a:gd name="connsiteY33" fmla="*/ 5715 h 160020"/>
                <a:gd name="connsiteX34" fmla="*/ 1332548 w 1547812"/>
                <a:gd name="connsiteY34" fmla="*/ 5715 h 160020"/>
                <a:gd name="connsiteX35" fmla="*/ 1332548 w 1547812"/>
                <a:gd name="connsiteY35" fmla="*/ 155258 h 160020"/>
                <a:gd name="connsiteX36" fmla="*/ 1199198 w 1547812"/>
                <a:gd name="connsiteY36" fmla="*/ 116205 h 160020"/>
                <a:gd name="connsiteX37" fmla="*/ 1190625 w 1547812"/>
                <a:gd name="connsiteY37" fmla="*/ 80963 h 160020"/>
                <a:gd name="connsiteX38" fmla="*/ 1199198 w 1547812"/>
                <a:gd name="connsiteY38" fmla="*/ 45720 h 160020"/>
                <a:gd name="connsiteX39" fmla="*/ 1224915 w 1547812"/>
                <a:gd name="connsiteY39" fmla="*/ 33338 h 160020"/>
                <a:gd name="connsiteX40" fmla="*/ 1250633 w 1547812"/>
                <a:gd name="connsiteY40" fmla="*/ 45720 h 160020"/>
                <a:gd name="connsiteX41" fmla="*/ 1259205 w 1547812"/>
                <a:gd name="connsiteY41" fmla="*/ 80963 h 160020"/>
                <a:gd name="connsiteX42" fmla="*/ 1250633 w 1547812"/>
                <a:gd name="connsiteY42" fmla="*/ 116205 h 160020"/>
                <a:gd name="connsiteX43" fmla="*/ 1224915 w 1547812"/>
                <a:gd name="connsiteY43" fmla="*/ 128588 h 160020"/>
                <a:gd name="connsiteX44" fmla="*/ 1199198 w 1547812"/>
                <a:gd name="connsiteY44" fmla="*/ 116205 h 160020"/>
                <a:gd name="connsiteX45" fmla="*/ 1256348 w 1547812"/>
                <a:gd name="connsiteY45" fmla="*/ 154305 h 160020"/>
                <a:gd name="connsiteX46" fmla="*/ 1280160 w 1547812"/>
                <a:gd name="connsiteY46" fmla="*/ 138113 h 160020"/>
                <a:gd name="connsiteX47" fmla="*/ 1295400 w 1547812"/>
                <a:gd name="connsiteY47" fmla="*/ 113348 h 160020"/>
                <a:gd name="connsiteX48" fmla="*/ 1301115 w 1547812"/>
                <a:gd name="connsiteY48" fmla="*/ 80010 h 160020"/>
                <a:gd name="connsiteX49" fmla="*/ 1296353 w 1547812"/>
                <a:gd name="connsiteY49" fmla="*/ 46672 h 160020"/>
                <a:gd name="connsiteX50" fmla="*/ 1281113 w 1547812"/>
                <a:gd name="connsiteY50" fmla="*/ 21908 h 160020"/>
                <a:gd name="connsiteX51" fmla="*/ 1257300 w 1547812"/>
                <a:gd name="connsiteY51" fmla="*/ 6668 h 160020"/>
                <a:gd name="connsiteX52" fmla="*/ 1225868 w 1547812"/>
                <a:gd name="connsiteY52" fmla="*/ 953 h 160020"/>
                <a:gd name="connsiteX53" fmla="*/ 1194435 w 1547812"/>
                <a:gd name="connsiteY53" fmla="*/ 6668 h 160020"/>
                <a:gd name="connsiteX54" fmla="*/ 1170623 w 1547812"/>
                <a:gd name="connsiteY54" fmla="*/ 21908 h 160020"/>
                <a:gd name="connsiteX55" fmla="*/ 1155383 w 1547812"/>
                <a:gd name="connsiteY55" fmla="*/ 46672 h 160020"/>
                <a:gd name="connsiteX56" fmla="*/ 1149668 w 1547812"/>
                <a:gd name="connsiteY56" fmla="*/ 80010 h 160020"/>
                <a:gd name="connsiteX57" fmla="*/ 1169670 w 1547812"/>
                <a:gd name="connsiteY57" fmla="*/ 139065 h 160020"/>
                <a:gd name="connsiteX58" fmla="*/ 1225868 w 1547812"/>
                <a:gd name="connsiteY58" fmla="*/ 160020 h 160020"/>
                <a:gd name="connsiteX59" fmla="*/ 1256348 w 1547812"/>
                <a:gd name="connsiteY59" fmla="*/ 154305 h 160020"/>
                <a:gd name="connsiteX60" fmla="*/ 1086803 w 1547812"/>
                <a:gd name="connsiteY60" fmla="*/ 100965 h 160020"/>
                <a:gd name="connsiteX61" fmla="*/ 1079183 w 1547812"/>
                <a:gd name="connsiteY61" fmla="*/ 120968 h 160020"/>
                <a:gd name="connsiteX62" fmla="*/ 1061085 w 1547812"/>
                <a:gd name="connsiteY62" fmla="*/ 127635 h 160020"/>
                <a:gd name="connsiteX63" fmla="*/ 1045845 w 1547812"/>
                <a:gd name="connsiteY63" fmla="*/ 123825 h 160020"/>
                <a:gd name="connsiteX64" fmla="*/ 1036320 w 1547812"/>
                <a:gd name="connsiteY64" fmla="*/ 113348 h 160020"/>
                <a:gd name="connsiteX65" fmla="*/ 1031558 w 1547812"/>
                <a:gd name="connsiteY65" fmla="*/ 98108 h 160020"/>
                <a:gd name="connsiteX66" fmla="*/ 1029653 w 1547812"/>
                <a:gd name="connsiteY66" fmla="*/ 80010 h 160020"/>
                <a:gd name="connsiteX67" fmla="*/ 1031558 w 1547812"/>
                <a:gd name="connsiteY67" fmla="*/ 62865 h 160020"/>
                <a:gd name="connsiteX68" fmla="*/ 1036320 w 1547812"/>
                <a:gd name="connsiteY68" fmla="*/ 47625 h 160020"/>
                <a:gd name="connsiteX69" fmla="*/ 1045845 w 1547812"/>
                <a:gd name="connsiteY69" fmla="*/ 37147 h 160020"/>
                <a:gd name="connsiteX70" fmla="*/ 1061085 w 1547812"/>
                <a:gd name="connsiteY70" fmla="*/ 33338 h 160020"/>
                <a:gd name="connsiteX71" fmla="*/ 1079183 w 1547812"/>
                <a:gd name="connsiteY71" fmla="*/ 40005 h 160020"/>
                <a:gd name="connsiteX72" fmla="*/ 1085850 w 1547812"/>
                <a:gd name="connsiteY72" fmla="*/ 58103 h 160020"/>
                <a:gd name="connsiteX73" fmla="*/ 1125855 w 1547812"/>
                <a:gd name="connsiteY73" fmla="*/ 52388 h 160020"/>
                <a:gd name="connsiteX74" fmla="*/ 1120140 w 1547812"/>
                <a:gd name="connsiteY74" fmla="*/ 31433 h 160020"/>
                <a:gd name="connsiteX75" fmla="*/ 1107758 w 1547812"/>
                <a:gd name="connsiteY75" fmla="*/ 15240 h 160020"/>
                <a:gd name="connsiteX76" fmla="*/ 1088708 w 1547812"/>
                <a:gd name="connsiteY76" fmla="*/ 4763 h 160020"/>
                <a:gd name="connsiteX77" fmla="*/ 1062038 w 1547812"/>
                <a:gd name="connsiteY77" fmla="*/ 953 h 160020"/>
                <a:gd name="connsiteX78" fmla="*/ 1030605 w 1547812"/>
                <a:gd name="connsiteY78" fmla="*/ 6668 h 160020"/>
                <a:gd name="connsiteX79" fmla="*/ 1007745 w 1547812"/>
                <a:gd name="connsiteY79" fmla="*/ 22860 h 160020"/>
                <a:gd name="connsiteX80" fmla="*/ 993458 w 1547812"/>
                <a:gd name="connsiteY80" fmla="*/ 47625 h 160020"/>
                <a:gd name="connsiteX81" fmla="*/ 988695 w 1547812"/>
                <a:gd name="connsiteY81" fmla="*/ 80010 h 160020"/>
                <a:gd name="connsiteX82" fmla="*/ 992505 w 1547812"/>
                <a:gd name="connsiteY82" fmla="*/ 112395 h 160020"/>
                <a:gd name="connsiteX83" fmla="*/ 1005840 w 1547812"/>
                <a:gd name="connsiteY83" fmla="*/ 137160 h 160020"/>
                <a:gd name="connsiteX84" fmla="*/ 1028700 w 1547812"/>
                <a:gd name="connsiteY84" fmla="*/ 153353 h 160020"/>
                <a:gd name="connsiteX85" fmla="*/ 1061085 w 1547812"/>
                <a:gd name="connsiteY85" fmla="*/ 159068 h 160020"/>
                <a:gd name="connsiteX86" fmla="*/ 1109663 w 1547812"/>
                <a:gd name="connsiteY86" fmla="*/ 142875 h 160020"/>
                <a:gd name="connsiteX87" fmla="*/ 1127760 w 1547812"/>
                <a:gd name="connsiteY87" fmla="*/ 100013 h 160020"/>
                <a:gd name="connsiteX88" fmla="*/ 1086803 w 1547812"/>
                <a:gd name="connsiteY88" fmla="*/ 100013 h 160020"/>
                <a:gd name="connsiteX89" fmla="*/ 921068 w 1547812"/>
                <a:gd name="connsiteY89" fmla="*/ 155258 h 160020"/>
                <a:gd name="connsiteX90" fmla="*/ 962025 w 1547812"/>
                <a:gd name="connsiteY90" fmla="*/ 155258 h 160020"/>
                <a:gd name="connsiteX91" fmla="*/ 962025 w 1547812"/>
                <a:gd name="connsiteY91" fmla="*/ 109538 h 160020"/>
                <a:gd name="connsiteX92" fmla="*/ 921068 w 1547812"/>
                <a:gd name="connsiteY92" fmla="*/ 109538 h 160020"/>
                <a:gd name="connsiteX93" fmla="*/ 921068 w 1547812"/>
                <a:gd name="connsiteY93" fmla="*/ 155258 h 160020"/>
                <a:gd name="connsiteX94" fmla="*/ 671513 w 1547812"/>
                <a:gd name="connsiteY94" fmla="*/ 155258 h 160020"/>
                <a:gd name="connsiteX95" fmla="*/ 711518 w 1547812"/>
                <a:gd name="connsiteY95" fmla="*/ 155258 h 160020"/>
                <a:gd name="connsiteX96" fmla="*/ 711518 w 1547812"/>
                <a:gd name="connsiteY96" fmla="*/ 65723 h 160020"/>
                <a:gd name="connsiteX97" fmla="*/ 714375 w 1547812"/>
                <a:gd name="connsiteY97" fmla="*/ 53340 h 160020"/>
                <a:gd name="connsiteX98" fmla="*/ 721043 w 1547812"/>
                <a:gd name="connsiteY98" fmla="*/ 43815 h 160020"/>
                <a:gd name="connsiteX99" fmla="*/ 730568 w 1547812"/>
                <a:gd name="connsiteY99" fmla="*/ 37147 h 160020"/>
                <a:gd name="connsiteX100" fmla="*/ 741998 w 1547812"/>
                <a:gd name="connsiteY100" fmla="*/ 35243 h 160020"/>
                <a:gd name="connsiteX101" fmla="*/ 749618 w 1547812"/>
                <a:gd name="connsiteY101" fmla="*/ 36195 h 160020"/>
                <a:gd name="connsiteX102" fmla="*/ 755333 w 1547812"/>
                <a:gd name="connsiteY102" fmla="*/ 40005 h 160020"/>
                <a:gd name="connsiteX103" fmla="*/ 759143 w 1547812"/>
                <a:gd name="connsiteY103" fmla="*/ 47625 h 160020"/>
                <a:gd name="connsiteX104" fmla="*/ 761048 w 1547812"/>
                <a:gd name="connsiteY104" fmla="*/ 60960 h 160020"/>
                <a:gd name="connsiteX105" fmla="*/ 761048 w 1547812"/>
                <a:gd name="connsiteY105" fmla="*/ 155258 h 160020"/>
                <a:gd name="connsiteX106" fmla="*/ 801053 w 1547812"/>
                <a:gd name="connsiteY106" fmla="*/ 155258 h 160020"/>
                <a:gd name="connsiteX107" fmla="*/ 801053 w 1547812"/>
                <a:gd name="connsiteY107" fmla="*/ 63818 h 160020"/>
                <a:gd name="connsiteX108" fmla="*/ 803910 w 1547812"/>
                <a:gd name="connsiteY108" fmla="*/ 53340 h 160020"/>
                <a:gd name="connsiteX109" fmla="*/ 810578 w 1547812"/>
                <a:gd name="connsiteY109" fmla="*/ 43815 h 160020"/>
                <a:gd name="connsiteX110" fmla="*/ 820103 w 1547812"/>
                <a:gd name="connsiteY110" fmla="*/ 37147 h 160020"/>
                <a:gd name="connsiteX111" fmla="*/ 831533 w 1547812"/>
                <a:gd name="connsiteY111" fmla="*/ 35243 h 160020"/>
                <a:gd name="connsiteX112" fmla="*/ 839153 w 1547812"/>
                <a:gd name="connsiteY112" fmla="*/ 36195 h 160020"/>
                <a:gd name="connsiteX113" fmla="*/ 844868 w 1547812"/>
                <a:gd name="connsiteY113" fmla="*/ 40005 h 160020"/>
                <a:gd name="connsiteX114" fmla="*/ 848678 w 1547812"/>
                <a:gd name="connsiteY114" fmla="*/ 47625 h 160020"/>
                <a:gd name="connsiteX115" fmla="*/ 849630 w 1547812"/>
                <a:gd name="connsiteY115" fmla="*/ 60960 h 160020"/>
                <a:gd name="connsiteX116" fmla="*/ 849630 w 1547812"/>
                <a:gd name="connsiteY116" fmla="*/ 155258 h 160020"/>
                <a:gd name="connsiteX117" fmla="*/ 889635 w 1547812"/>
                <a:gd name="connsiteY117" fmla="*/ 155258 h 160020"/>
                <a:gd name="connsiteX118" fmla="*/ 889635 w 1547812"/>
                <a:gd name="connsiteY118" fmla="*/ 55245 h 160020"/>
                <a:gd name="connsiteX119" fmla="*/ 878205 w 1547812"/>
                <a:gd name="connsiteY119" fmla="*/ 14288 h 160020"/>
                <a:gd name="connsiteX120" fmla="*/ 843915 w 1547812"/>
                <a:gd name="connsiteY120" fmla="*/ 1905 h 160020"/>
                <a:gd name="connsiteX121" fmla="*/ 819150 w 1547812"/>
                <a:gd name="connsiteY121" fmla="*/ 7620 h 160020"/>
                <a:gd name="connsiteX122" fmla="*/ 797243 w 1547812"/>
                <a:gd name="connsiteY122" fmla="*/ 27623 h 160020"/>
                <a:gd name="connsiteX123" fmla="*/ 782955 w 1547812"/>
                <a:gd name="connsiteY123" fmla="*/ 8573 h 160020"/>
                <a:gd name="connsiteX124" fmla="*/ 756285 w 1547812"/>
                <a:gd name="connsiteY124" fmla="*/ 1905 h 160020"/>
                <a:gd name="connsiteX125" fmla="*/ 732473 w 1547812"/>
                <a:gd name="connsiteY125" fmla="*/ 7620 h 160020"/>
                <a:gd name="connsiteX126" fmla="*/ 713423 w 1547812"/>
                <a:gd name="connsiteY126" fmla="*/ 25718 h 160020"/>
                <a:gd name="connsiteX127" fmla="*/ 713423 w 1547812"/>
                <a:gd name="connsiteY127" fmla="*/ 5715 h 160020"/>
                <a:gd name="connsiteX128" fmla="*/ 674370 w 1547812"/>
                <a:gd name="connsiteY128" fmla="*/ 5715 h 160020"/>
                <a:gd name="connsiteX129" fmla="*/ 674370 w 1547812"/>
                <a:gd name="connsiteY129" fmla="*/ 155258 h 160020"/>
                <a:gd name="connsiteX130" fmla="*/ 541973 w 1547812"/>
                <a:gd name="connsiteY130" fmla="*/ 116205 h 160020"/>
                <a:gd name="connsiteX131" fmla="*/ 533400 w 1547812"/>
                <a:gd name="connsiteY131" fmla="*/ 80963 h 160020"/>
                <a:gd name="connsiteX132" fmla="*/ 541973 w 1547812"/>
                <a:gd name="connsiteY132" fmla="*/ 45720 h 160020"/>
                <a:gd name="connsiteX133" fmla="*/ 567690 w 1547812"/>
                <a:gd name="connsiteY133" fmla="*/ 33338 h 160020"/>
                <a:gd name="connsiteX134" fmla="*/ 593408 w 1547812"/>
                <a:gd name="connsiteY134" fmla="*/ 45720 h 160020"/>
                <a:gd name="connsiteX135" fmla="*/ 601980 w 1547812"/>
                <a:gd name="connsiteY135" fmla="*/ 80963 h 160020"/>
                <a:gd name="connsiteX136" fmla="*/ 593408 w 1547812"/>
                <a:gd name="connsiteY136" fmla="*/ 116205 h 160020"/>
                <a:gd name="connsiteX137" fmla="*/ 567690 w 1547812"/>
                <a:gd name="connsiteY137" fmla="*/ 128588 h 160020"/>
                <a:gd name="connsiteX138" fmla="*/ 541973 w 1547812"/>
                <a:gd name="connsiteY138" fmla="*/ 116205 h 160020"/>
                <a:gd name="connsiteX139" fmla="*/ 598170 w 1547812"/>
                <a:gd name="connsiteY139" fmla="*/ 154305 h 160020"/>
                <a:gd name="connsiteX140" fmla="*/ 621983 w 1547812"/>
                <a:gd name="connsiteY140" fmla="*/ 138113 h 160020"/>
                <a:gd name="connsiteX141" fmla="*/ 637223 w 1547812"/>
                <a:gd name="connsiteY141" fmla="*/ 113348 h 160020"/>
                <a:gd name="connsiteX142" fmla="*/ 642938 w 1547812"/>
                <a:gd name="connsiteY142" fmla="*/ 80010 h 160020"/>
                <a:gd name="connsiteX143" fmla="*/ 638175 w 1547812"/>
                <a:gd name="connsiteY143" fmla="*/ 46672 h 160020"/>
                <a:gd name="connsiteX144" fmla="*/ 622935 w 1547812"/>
                <a:gd name="connsiteY144" fmla="*/ 21908 h 160020"/>
                <a:gd name="connsiteX145" fmla="*/ 599123 w 1547812"/>
                <a:gd name="connsiteY145" fmla="*/ 6668 h 160020"/>
                <a:gd name="connsiteX146" fmla="*/ 567690 w 1547812"/>
                <a:gd name="connsiteY146" fmla="*/ 953 h 160020"/>
                <a:gd name="connsiteX147" fmla="*/ 536258 w 1547812"/>
                <a:gd name="connsiteY147" fmla="*/ 6668 h 160020"/>
                <a:gd name="connsiteX148" fmla="*/ 512445 w 1547812"/>
                <a:gd name="connsiteY148" fmla="*/ 21908 h 160020"/>
                <a:gd name="connsiteX149" fmla="*/ 497205 w 1547812"/>
                <a:gd name="connsiteY149" fmla="*/ 46672 h 160020"/>
                <a:gd name="connsiteX150" fmla="*/ 491490 w 1547812"/>
                <a:gd name="connsiteY150" fmla="*/ 80010 h 160020"/>
                <a:gd name="connsiteX151" fmla="*/ 511492 w 1547812"/>
                <a:gd name="connsiteY151" fmla="*/ 139065 h 160020"/>
                <a:gd name="connsiteX152" fmla="*/ 566738 w 1547812"/>
                <a:gd name="connsiteY152" fmla="*/ 160020 h 160020"/>
                <a:gd name="connsiteX153" fmla="*/ 598170 w 1547812"/>
                <a:gd name="connsiteY153" fmla="*/ 154305 h 160020"/>
                <a:gd name="connsiteX154" fmla="*/ 429578 w 1547812"/>
                <a:gd name="connsiteY154" fmla="*/ 100965 h 160020"/>
                <a:gd name="connsiteX155" fmla="*/ 421958 w 1547812"/>
                <a:gd name="connsiteY155" fmla="*/ 120968 h 160020"/>
                <a:gd name="connsiteX156" fmla="*/ 403860 w 1547812"/>
                <a:gd name="connsiteY156" fmla="*/ 127635 h 160020"/>
                <a:gd name="connsiteX157" fmla="*/ 388620 w 1547812"/>
                <a:gd name="connsiteY157" fmla="*/ 123825 h 160020"/>
                <a:gd name="connsiteX158" fmla="*/ 379095 w 1547812"/>
                <a:gd name="connsiteY158" fmla="*/ 113348 h 160020"/>
                <a:gd name="connsiteX159" fmla="*/ 374333 w 1547812"/>
                <a:gd name="connsiteY159" fmla="*/ 98108 h 160020"/>
                <a:gd name="connsiteX160" fmla="*/ 372428 w 1547812"/>
                <a:gd name="connsiteY160" fmla="*/ 80010 h 160020"/>
                <a:gd name="connsiteX161" fmla="*/ 374333 w 1547812"/>
                <a:gd name="connsiteY161" fmla="*/ 62865 h 160020"/>
                <a:gd name="connsiteX162" fmla="*/ 379095 w 1547812"/>
                <a:gd name="connsiteY162" fmla="*/ 47625 h 160020"/>
                <a:gd name="connsiteX163" fmla="*/ 388620 w 1547812"/>
                <a:gd name="connsiteY163" fmla="*/ 37147 h 160020"/>
                <a:gd name="connsiteX164" fmla="*/ 403860 w 1547812"/>
                <a:gd name="connsiteY164" fmla="*/ 33338 h 160020"/>
                <a:gd name="connsiteX165" fmla="*/ 421958 w 1547812"/>
                <a:gd name="connsiteY165" fmla="*/ 40005 h 160020"/>
                <a:gd name="connsiteX166" fmla="*/ 428625 w 1547812"/>
                <a:gd name="connsiteY166" fmla="*/ 58103 h 160020"/>
                <a:gd name="connsiteX167" fmla="*/ 468630 w 1547812"/>
                <a:gd name="connsiteY167" fmla="*/ 52388 h 160020"/>
                <a:gd name="connsiteX168" fmla="*/ 462915 w 1547812"/>
                <a:gd name="connsiteY168" fmla="*/ 31433 h 160020"/>
                <a:gd name="connsiteX169" fmla="*/ 450533 w 1547812"/>
                <a:gd name="connsiteY169" fmla="*/ 15240 h 160020"/>
                <a:gd name="connsiteX170" fmla="*/ 431483 w 1547812"/>
                <a:gd name="connsiteY170" fmla="*/ 4763 h 160020"/>
                <a:gd name="connsiteX171" fmla="*/ 404813 w 1547812"/>
                <a:gd name="connsiteY171" fmla="*/ 953 h 160020"/>
                <a:gd name="connsiteX172" fmla="*/ 373380 w 1547812"/>
                <a:gd name="connsiteY172" fmla="*/ 6668 h 160020"/>
                <a:gd name="connsiteX173" fmla="*/ 350520 w 1547812"/>
                <a:gd name="connsiteY173" fmla="*/ 22860 h 160020"/>
                <a:gd name="connsiteX174" fmla="*/ 336233 w 1547812"/>
                <a:gd name="connsiteY174" fmla="*/ 47625 h 160020"/>
                <a:gd name="connsiteX175" fmla="*/ 331470 w 1547812"/>
                <a:gd name="connsiteY175" fmla="*/ 80010 h 160020"/>
                <a:gd name="connsiteX176" fmla="*/ 336233 w 1547812"/>
                <a:gd name="connsiteY176" fmla="*/ 112395 h 160020"/>
                <a:gd name="connsiteX177" fmla="*/ 349567 w 1547812"/>
                <a:gd name="connsiteY177" fmla="*/ 137160 h 160020"/>
                <a:gd name="connsiteX178" fmla="*/ 372428 w 1547812"/>
                <a:gd name="connsiteY178" fmla="*/ 153353 h 160020"/>
                <a:gd name="connsiteX179" fmla="*/ 404813 w 1547812"/>
                <a:gd name="connsiteY179" fmla="*/ 159068 h 160020"/>
                <a:gd name="connsiteX180" fmla="*/ 453390 w 1547812"/>
                <a:gd name="connsiteY180" fmla="*/ 142875 h 160020"/>
                <a:gd name="connsiteX181" fmla="*/ 471488 w 1547812"/>
                <a:gd name="connsiteY181" fmla="*/ 100013 h 160020"/>
                <a:gd name="connsiteX182" fmla="*/ 429578 w 1547812"/>
                <a:gd name="connsiteY182" fmla="*/ 100013 h 160020"/>
                <a:gd name="connsiteX183" fmla="*/ 203835 w 1547812"/>
                <a:gd name="connsiteY183" fmla="*/ 63818 h 160020"/>
                <a:gd name="connsiteX184" fmla="*/ 206692 w 1547812"/>
                <a:gd name="connsiteY184" fmla="*/ 51435 h 160020"/>
                <a:gd name="connsiteX185" fmla="*/ 213360 w 1547812"/>
                <a:gd name="connsiteY185" fmla="*/ 40958 h 160020"/>
                <a:gd name="connsiteX186" fmla="*/ 223838 w 1547812"/>
                <a:gd name="connsiteY186" fmla="*/ 34290 h 160020"/>
                <a:gd name="connsiteX187" fmla="*/ 238125 w 1547812"/>
                <a:gd name="connsiteY187" fmla="*/ 31433 h 160020"/>
                <a:gd name="connsiteX188" fmla="*/ 261938 w 1547812"/>
                <a:gd name="connsiteY188" fmla="*/ 40005 h 160020"/>
                <a:gd name="connsiteX189" fmla="*/ 269558 w 1547812"/>
                <a:gd name="connsiteY189" fmla="*/ 63818 h 160020"/>
                <a:gd name="connsiteX190" fmla="*/ 203835 w 1547812"/>
                <a:gd name="connsiteY190" fmla="*/ 63818 h 160020"/>
                <a:gd name="connsiteX191" fmla="*/ 266700 w 1547812"/>
                <a:gd name="connsiteY191" fmla="*/ 108585 h 160020"/>
                <a:gd name="connsiteX192" fmla="*/ 239077 w 1547812"/>
                <a:gd name="connsiteY192" fmla="*/ 128588 h 160020"/>
                <a:gd name="connsiteX193" fmla="*/ 213360 w 1547812"/>
                <a:gd name="connsiteY193" fmla="*/ 118110 h 160020"/>
                <a:gd name="connsiteX194" fmla="*/ 203835 w 1547812"/>
                <a:gd name="connsiteY194" fmla="*/ 89535 h 160020"/>
                <a:gd name="connsiteX195" fmla="*/ 307658 w 1547812"/>
                <a:gd name="connsiteY195" fmla="*/ 89535 h 160020"/>
                <a:gd name="connsiteX196" fmla="*/ 307658 w 1547812"/>
                <a:gd name="connsiteY196" fmla="*/ 73343 h 160020"/>
                <a:gd name="connsiteX197" fmla="*/ 290513 w 1547812"/>
                <a:gd name="connsiteY197" fmla="*/ 20003 h 160020"/>
                <a:gd name="connsiteX198" fmla="*/ 239077 w 1547812"/>
                <a:gd name="connsiteY198" fmla="*/ 0 h 160020"/>
                <a:gd name="connsiteX199" fmla="*/ 208598 w 1547812"/>
                <a:gd name="connsiteY199" fmla="*/ 5715 h 160020"/>
                <a:gd name="connsiteX200" fmla="*/ 184785 w 1547812"/>
                <a:gd name="connsiteY200" fmla="*/ 20955 h 160020"/>
                <a:gd name="connsiteX201" fmla="*/ 169545 w 1547812"/>
                <a:gd name="connsiteY201" fmla="*/ 45720 h 160020"/>
                <a:gd name="connsiteX202" fmla="*/ 163830 w 1547812"/>
                <a:gd name="connsiteY202" fmla="*/ 79058 h 160020"/>
                <a:gd name="connsiteX203" fmla="*/ 182880 w 1547812"/>
                <a:gd name="connsiteY203" fmla="*/ 137160 h 160020"/>
                <a:gd name="connsiteX204" fmla="*/ 239077 w 1547812"/>
                <a:gd name="connsiteY204" fmla="*/ 158115 h 160020"/>
                <a:gd name="connsiteX205" fmla="*/ 285750 w 1547812"/>
                <a:gd name="connsiteY205" fmla="*/ 144780 h 160020"/>
                <a:gd name="connsiteX206" fmla="*/ 305753 w 1547812"/>
                <a:gd name="connsiteY206" fmla="*/ 106680 h 160020"/>
                <a:gd name="connsiteX207" fmla="*/ 266700 w 1547812"/>
                <a:gd name="connsiteY207" fmla="*/ 106680 h 160020"/>
                <a:gd name="connsiteX208" fmla="*/ 97155 w 1547812"/>
                <a:gd name="connsiteY208" fmla="*/ 96203 h 160020"/>
                <a:gd name="connsiteX209" fmla="*/ 93345 w 1547812"/>
                <a:gd name="connsiteY209" fmla="*/ 111443 h 160020"/>
                <a:gd name="connsiteX210" fmla="*/ 84773 w 1547812"/>
                <a:gd name="connsiteY210" fmla="*/ 121920 h 160020"/>
                <a:gd name="connsiteX211" fmla="*/ 60007 w 1547812"/>
                <a:gd name="connsiteY211" fmla="*/ 129540 h 160020"/>
                <a:gd name="connsiteX212" fmla="*/ 45720 w 1547812"/>
                <a:gd name="connsiteY212" fmla="*/ 124778 h 160020"/>
                <a:gd name="connsiteX213" fmla="*/ 40957 w 1547812"/>
                <a:gd name="connsiteY213" fmla="*/ 113348 h 160020"/>
                <a:gd name="connsiteX214" fmla="*/ 42863 w 1547812"/>
                <a:gd name="connsiteY214" fmla="*/ 104775 h 160020"/>
                <a:gd name="connsiteX215" fmla="*/ 48577 w 1547812"/>
                <a:gd name="connsiteY215" fmla="*/ 98108 h 160020"/>
                <a:gd name="connsiteX216" fmla="*/ 60007 w 1547812"/>
                <a:gd name="connsiteY216" fmla="*/ 93345 h 160020"/>
                <a:gd name="connsiteX217" fmla="*/ 80010 w 1547812"/>
                <a:gd name="connsiteY217" fmla="*/ 90488 h 160020"/>
                <a:gd name="connsiteX218" fmla="*/ 98107 w 1547812"/>
                <a:gd name="connsiteY218" fmla="*/ 89535 h 160020"/>
                <a:gd name="connsiteX219" fmla="*/ 98107 w 1547812"/>
                <a:gd name="connsiteY219" fmla="*/ 96203 h 160020"/>
                <a:gd name="connsiteX220" fmla="*/ 98107 w 1547812"/>
                <a:gd name="connsiteY220" fmla="*/ 155258 h 160020"/>
                <a:gd name="connsiteX221" fmla="*/ 136208 w 1547812"/>
                <a:gd name="connsiteY221" fmla="*/ 155258 h 160020"/>
                <a:gd name="connsiteX222" fmla="*/ 136208 w 1547812"/>
                <a:gd name="connsiteY222" fmla="*/ 60960 h 160020"/>
                <a:gd name="connsiteX223" fmla="*/ 133350 w 1547812"/>
                <a:gd name="connsiteY223" fmla="*/ 36195 h 160020"/>
                <a:gd name="connsiteX224" fmla="*/ 122873 w 1547812"/>
                <a:gd name="connsiteY224" fmla="*/ 17145 h 160020"/>
                <a:gd name="connsiteX225" fmla="*/ 103823 w 1547812"/>
                <a:gd name="connsiteY225" fmla="*/ 5715 h 160020"/>
                <a:gd name="connsiteX226" fmla="*/ 74295 w 1547812"/>
                <a:gd name="connsiteY226" fmla="*/ 1905 h 160020"/>
                <a:gd name="connsiteX227" fmla="*/ 29527 w 1547812"/>
                <a:gd name="connsiteY227" fmla="*/ 12383 h 160020"/>
                <a:gd name="connsiteX228" fmla="*/ 8573 w 1547812"/>
                <a:gd name="connsiteY228" fmla="*/ 46672 h 160020"/>
                <a:gd name="connsiteX229" fmla="*/ 44768 w 1547812"/>
                <a:gd name="connsiteY229" fmla="*/ 50483 h 160020"/>
                <a:gd name="connsiteX230" fmla="*/ 71438 w 1547812"/>
                <a:gd name="connsiteY230" fmla="*/ 32385 h 160020"/>
                <a:gd name="connsiteX231" fmla="*/ 89535 w 1547812"/>
                <a:gd name="connsiteY231" fmla="*/ 37147 h 160020"/>
                <a:gd name="connsiteX232" fmla="*/ 97155 w 1547812"/>
                <a:gd name="connsiteY232" fmla="*/ 56197 h 160020"/>
                <a:gd name="connsiteX233" fmla="*/ 97155 w 1547812"/>
                <a:gd name="connsiteY233" fmla="*/ 62865 h 160020"/>
                <a:gd name="connsiteX234" fmla="*/ 78105 w 1547812"/>
                <a:gd name="connsiteY234" fmla="*/ 63818 h 160020"/>
                <a:gd name="connsiteX235" fmla="*/ 49530 w 1547812"/>
                <a:gd name="connsiteY235" fmla="*/ 66675 h 160020"/>
                <a:gd name="connsiteX236" fmla="*/ 24765 w 1547812"/>
                <a:gd name="connsiteY236" fmla="*/ 74295 h 160020"/>
                <a:gd name="connsiteX237" fmla="*/ 6668 w 1547812"/>
                <a:gd name="connsiteY237" fmla="*/ 89535 h 160020"/>
                <a:gd name="connsiteX238" fmla="*/ 0 w 1547812"/>
                <a:gd name="connsiteY238" fmla="*/ 114300 h 160020"/>
                <a:gd name="connsiteX239" fmla="*/ 3810 w 1547812"/>
                <a:gd name="connsiteY239" fmla="*/ 134303 h 160020"/>
                <a:gd name="connsiteX240" fmla="*/ 14288 w 1547812"/>
                <a:gd name="connsiteY240" fmla="*/ 148590 h 160020"/>
                <a:gd name="connsiteX241" fmla="*/ 29527 w 1547812"/>
                <a:gd name="connsiteY241" fmla="*/ 156210 h 160020"/>
                <a:gd name="connsiteX242" fmla="*/ 48577 w 1547812"/>
                <a:gd name="connsiteY242" fmla="*/ 159068 h 160020"/>
                <a:gd name="connsiteX243" fmla="*/ 77152 w 1547812"/>
                <a:gd name="connsiteY243" fmla="*/ 152400 h 160020"/>
                <a:gd name="connsiteX244" fmla="*/ 97155 w 1547812"/>
                <a:gd name="connsiteY244" fmla="*/ 136208 h 160020"/>
                <a:gd name="connsiteX245" fmla="*/ 97155 w 1547812"/>
                <a:gd name="connsiteY245" fmla="*/ 155258 h 1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547812" h="160020">
                  <a:moveTo>
                    <a:pt x="1329690" y="155258"/>
                  </a:moveTo>
                  <a:lnTo>
                    <a:pt x="1369695" y="155258"/>
                  </a:lnTo>
                  <a:lnTo>
                    <a:pt x="1369695" y="65723"/>
                  </a:lnTo>
                  <a:cubicBezTo>
                    <a:pt x="1369695" y="60960"/>
                    <a:pt x="1370648" y="57150"/>
                    <a:pt x="1372553" y="53340"/>
                  </a:cubicBezTo>
                  <a:cubicBezTo>
                    <a:pt x="1374458" y="49530"/>
                    <a:pt x="1376363" y="46672"/>
                    <a:pt x="1379220" y="43815"/>
                  </a:cubicBezTo>
                  <a:cubicBezTo>
                    <a:pt x="1382078" y="40958"/>
                    <a:pt x="1385888" y="38100"/>
                    <a:pt x="1388745" y="37147"/>
                  </a:cubicBezTo>
                  <a:cubicBezTo>
                    <a:pt x="1392555" y="36195"/>
                    <a:pt x="1395413" y="35243"/>
                    <a:pt x="1400175" y="35243"/>
                  </a:cubicBezTo>
                  <a:cubicBezTo>
                    <a:pt x="1403033" y="35243"/>
                    <a:pt x="1404938" y="35243"/>
                    <a:pt x="1407795" y="36195"/>
                  </a:cubicBezTo>
                  <a:cubicBezTo>
                    <a:pt x="1409700" y="37147"/>
                    <a:pt x="1411605" y="38100"/>
                    <a:pt x="1413510" y="40005"/>
                  </a:cubicBezTo>
                  <a:cubicBezTo>
                    <a:pt x="1415415" y="41910"/>
                    <a:pt x="1416368" y="44768"/>
                    <a:pt x="1417320" y="47625"/>
                  </a:cubicBezTo>
                  <a:cubicBezTo>
                    <a:pt x="1418273" y="51435"/>
                    <a:pt x="1419225" y="55245"/>
                    <a:pt x="1419225" y="60960"/>
                  </a:cubicBezTo>
                  <a:lnTo>
                    <a:pt x="1419225" y="155258"/>
                  </a:lnTo>
                  <a:lnTo>
                    <a:pt x="1459230" y="155258"/>
                  </a:lnTo>
                  <a:lnTo>
                    <a:pt x="1459230" y="63818"/>
                  </a:lnTo>
                  <a:cubicBezTo>
                    <a:pt x="1459230" y="60008"/>
                    <a:pt x="1460183" y="56197"/>
                    <a:pt x="1462088" y="53340"/>
                  </a:cubicBezTo>
                  <a:cubicBezTo>
                    <a:pt x="1463993" y="49530"/>
                    <a:pt x="1465898" y="46672"/>
                    <a:pt x="1468755" y="43815"/>
                  </a:cubicBezTo>
                  <a:cubicBezTo>
                    <a:pt x="1471613" y="40958"/>
                    <a:pt x="1475423" y="38100"/>
                    <a:pt x="1478280" y="37147"/>
                  </a:cubicBezTo>
                  <a:cubicBezTo>
                    <a:pt x="1481138" y="36195"/>
                    <a:pt x="1484948" y="35243"/>
                    <a:pt x="1489710" y="35243"/>
                  </a:cubicBezTo>
                  <a:cubicBezTo>
                    <a:pt x="1492568" y="35243"/>
                    <a:pt x="1494473" y="35243"/>
                    <a:pt x="1497330" y="36195"/>
                  </a:cubicBezTo>
                  <a:cubicBezTo>
                    <a:pt x="1499235" y="37147"/>
                    <a:pt x="1501140" y="38100"/>
                    <a:pt x="1503045" y="40005"/>
                  </a:cubicBezTo>
                  <a:cubicBezTo>
                    <a:pt x="1504950" y="41910"/>
                    <a:pt x="1505903" y="44768"/>
                    <a:pt x="1506855" y="47625"/>
                  </a:cubicBezTo>
                  <a:cubicBezTo>
                    <a:pt x="1507808" y="51435"/>
                    <a:pt x="1507808" y="55245"/>
                    <a:pt x="1507808" y="60960"/>
                  </a:cubicBezTo>
                  <a:lnTo>
                    <a:pt x="1507808" y="155258"/>
                  </a:lnTo>
                  <a:lnTo>
                    <a:pt x="1547813" y="155258"/>
                  </a:lnTo>
                  <a:lnTo>
                    <a:pt x="1547813" y="55245"/>
                  </a:lnTo>
                  <a:cubicBezTo>
                    <a:pt x="1547813" y="36195"/>
                    <a:pt x="1544003" y="22860"/>
                    <a:pt x="1536383" y="14288"/>
                  </a:cubicBezTo>
                  <a:cubicBezTo>
                    <a:pt x="1528763" y="5715"/>
                    <a:pt x="1517333" y="1905"/>
                    <a:pt x="1502093" y="1905"/>
                  </a:cubicBezTo>
                  <a:cubicBezTo>
                    <a:pt x="1492568" y="1905"/>
                    <a:pt x="1484948" y="3810"/>
                    <a:pt x="1477328" y="7620"/>
                  </a:cubicBezTo>
                  <a:cubicBezTo>
                    <a:pt x="1469708" y="11430"/>
                    <a:pt x="1462088" y="18098"/>
                    <a:pt x="1455420" y="27623"/>
                  </a:cubicBezTo>
                  <a:cubicBezTo>
                    <a:pt x="1452563" y="19050"/>
                    <a:pt x="1447800" y="12383"/>
                    <a:pt x="1441133" y="8573"/>
                  </a:cubicBezTo>
                  <a:cubicBezTo>
                    <a:pt x="1434465" y="4763"/>
                    <a:pt x="1425893" y="1905"/>
                    <a:pt x="1414463" y="1905"/>
                  </a:cubicBezTo>
                  <a:cubicBezTo>
                    <a:pt x="1405890" y="1905"/>
                    <a:pt x="1398270" y="3810"/>
                    <a:pt x="1390650" y="7620"/>
                  </a:cubicBezTo>
                  <a:cubicBezTo>
                    <a:pt x="1383030" y="11430"/>
                    <a:pt x="1376363" y="18098"/>
                    <a:pt x="1371600" y="25718"/>
                  </a:cubicBezTo>
                  <a:lnTo>
                    <a:pt x="1371600" y="5715"/>
                  </a:lnTo>
                  <a:lnTo>
                    <a:pt x="1332548" y="5715"/>
                  </a:lnTo>
                  <a:lnTo>
                    <a:pt x="1332548" y="155258"/>
                  </a:lnTo>
                  <a:close/>
                  <a:moveTo>
                    <a:pt x="1199198" y="116205"/>
                  </a:moveTo>
                  <a:cubicBezTo>
                    <a:pt x="1193483" y="108585"/>
                    <a:pt x="1190625" y="96203"/>
                    <a:pt x="1190625" y="80963"/>
                  </a:cubicBezTo>
                  <a:cubicBezTo>
                    <a:pt x="1190625" y="65723"/>
                    <a:pt x="1193483" y="54293"/>
                    <a:pt x="1199198" y="45720"/>
                  </a:cubicBezTo>
                  <a:cubicBezTo>
                    <a:pt x="1204913" y="37147"/>
                    <a:pt x="1213485" y="33338"/>
                    <a:pt x="1224915" y="33338"/>
                  </a:cubicBezTo>
                  <a:cubicBezTo>
                    <a:pt x="1236345" y="33338"/>
                    <a:pt x="1244918" y="37147"/>
                    <a:pt x="1250633" y="45720"/>
                  </a:cubicBezTo>
                  <a:cubicBezTo>
                    <a:pt x="1256348" y="54293"/>
                    <a:pt x="1259205" y="65723"/>
                    <a:pt x="1259205" y="80963"/>
                  </a:cubicBezTo>
                  <a:cubicBezTo>
                    <a:pt x="1259205" y="96203"/>
                    <a:pt x="1256348" y="107633"/>
                    <a:pt x="1250633" y="116205"/>
                  </a:cubicBezTo>
                  <a:cubicBezTo>
                    <a:pt x="1244918" y="124778"/>
                    <a:pt x="1236345" y="128588"/>
                    <a:pt x="1224915" y="128588"/>
                  </a:cubicBezTo>
                  <a:cubicBezTo>
                    <a:pt x="1213485" y="127635"/>
                    <a:pt x="1204913" y="123825"/>
                    <a:pt x="1199198" y="116205"/>
                  </a:cubicBezTo>
                  <a:moveTo>
                    <a:pt x="1256348" y="154305"/>
                  </a:moveTo>
                  <a:cubicBezTo>
                    <a:pt x="1265873" y="150495"/>
                    <a:pt x="1273493" y="145733"/>
                    <a:pt x="1280160" y="138113"/>
                  </a:cubicBezTo>
                  <a:cubicBezTo>
                    <a:pt x="1286828" y="131445"/>
                    <a:pt x="1291590" y="122873"/>
                    <a:pt x="1295400" y="113348"/>
                  </a:cubicBezTo>
                  <a:cubicBezTo>
                    <a:pt x="1299210" y="103823"/>
                    <a:pt x="1301115" y="92393"/>
                    <a:pt x="1301115" y="80010"/>
                  </a:cubicBezTo>
                  <a:cubicBezTo>
                    <a:pt x="1301115" y="67628"/>
                    <a:pt x="1299210" y="57150"/>
                    <a:pt x="1296353" y="46672"/>
                  </a:cubicBezTo>
                  <a:cubicBezTo>
                    <a:pt x="1293495" y="36195"/>
                    <a:pt x="1287780" y="28575"/>
                    <a:pt x="1281113" y="21908"/>
                  </a:cubicBezTo>
                  <a:cubicBezTo>
                    <a:pt x="1274445" y="15240"/>
                    <a:pt x="1266825" y="9525"/>
                    <a:pt x="1257300" y="6668"/>
                  </a:cubicBezTo>
                  <a:cubicBezTo>
                    <a:pt x="1247775" y="2858"/>
                    <a:pt x="1237298" y="953"/>
                    <a:pt x="1225868" y="953"/>
                  </a:cubicBezTo>
                  <a:cubicBezTo>
                    <a:pt x="1214438" y="953"/>
                    <a:pt x="1203960" y="2858"/>
                    <a:pt x="1194435" y="6668"/>
                  </a:cubicBezTo>
                  <a:cubicBezTo>
                    <a:pt x="1184910" y="10478"/>
                    <a:pt x="1177290" y="15240"/>
                    <a:pt x="1170623" y="21908"/>
                  </a:cubicBezTo>
                  <a:cubicBezTo>
                    <a:pt x="1163955" y="28575"/>
                    <a:pt x="1159193" y="37147"/>
                    <a:pt x="1155383" y="46672"/>
                  </a:cubicBezTo>
                  <a:cubicBezTo>
                    <a:pt x="1151573" y="56197"/>
                    <a:pt x="1149668" y="67628"/>
                    <a:pt x="1149668" y="80010"/>
                  </a:cubicBezTo>
                  <a:cubicBezTo>
                    <a:pt x="1149668" y="105728"/>
                    <a:pt x="1156335" y="124778"/>
                    <a:pt x="1169670" y="139065"/>
                  </a:cubicBezTo>
                  <a:cubicBezTo>
                    <a:pt x="1183005" y="152400"/>
                    <a:pt x="1201103" y="160020"/>
                    <a:pt x="1225868" y="160020"/>
                  </a:cubicBezTo>
                  <a:cubicBezTo>
                    <a:pt x="1236345" y="160020"/>
                    <a:pt x="1246823" y="158115"/>
                    <a:pt x="1256348" y="154305"/>
                  </a:cubicBezTo>
                  <a:moveTo>
                    <a:pt x="1086803" y="100965"/>
                  </a:moveTo>
                  <a:cubicBezTo>
                    <a:pt x="1085850" y="109538"/>
                    <a:pt x="1083945" y="116205"/>
                    <a:pt x="1079183" y="120968"/>
                  </a:cubicBezTo>
                  <a:cubicBezTo>
                    <a:pt x="1074420" y="125730"/>
                    <a:pt x="1068705" y="127635"/>
                    <a:pt x="1061085" y="127635"/>
                  </a:cubicBezTo>
                  <a:cubicBezTo>
                    <a:pt x="1055370" y="127635"/>
                    <a:pt x="1049655" y="126683"/>
                    <a:pt x="1045845" y="123825"/>
                  </a:cubicBezTo>
                  <a:cubicBezTo>
                    <a:pt x="1042035" y="120968"/>
                    <a:pt x="1038225" y="118110"/>
                    <a:pt x="1036320" y="113348"/>
                  </a:cubicBezTo>
                  <a:cubicBezTo>
                    <a:pt x="1034415" y="108585"/>
                    <a:pt x="1032510" y="103823"/>
                    <a:pt x="1031558" y="98108"/>
                  </a:cubicBezTo>
                  <a:cubicBezTo>
                    <a:pt x="1030605" y="92393"/>
                    <a:pt x="1029653" y="86678"/>
                    <a:pt x="1029653" y="80010"/>
                  </a:cubicBezTo>
                  <a:cubicBezTo>
                    <a:pt x="1029653" y="74295"/>
                    <a:pt x="1030605" y="67628"/>
                    <a:pt x="1031558" y="62865"/>
                  </a:cubicBezTo>
                  <a:cubicBezTo>
                    <a:pt x="1032510" y="57150"/>
                    <a:pt x="1034415" y="52388"/>
                    <a:pt x="1036320" y="47625"/>
                  </a:cubicBezTo>
                  <a:cubicBezTo>
                    <a:pt x="1038225" y="42863"/>
                    <a:pt x="1042035" y="40005"/>
                    <a:pt x="1045845" y="37147"/>
                  </a:cubicBezTo>
                  <a:cubicBezTo>
                    <a:pt x="1049655" y="34290"/>
                    <a:pt x="1054418" y="33338"/>
                    <a:pt x="1061085" y="33338"/>
                  </a:cubicBezTo>
                  <a:cubicBezTo>
                    <a:pt x="1069658" y="33338"/>
                    <a:pt x="1075373" y="35243"/>
                    <a:pt x="1079183" y="40005"/>
                  </a:cubicBezTo>
                  <a:cubicBezTo>
                    <a:pt x="1082993" y="44768"/>
                    <a:pt x="1084898" y="50483"/>
                    <a:pt x="1085850" y="58103"/>
                  </a:cubicBezTo>
                  <a:lnTo>
                    <a:pt x="1125855" y="52388"/>
                  </a:lnTo>
                  <a:cubicBezTo>
                    <a:pt x="1124903" y="44768"/>
                    <a:pt x="1122998" y="38100"/>
                    <a:pt x="1120140" y="31433"/>
                  </a:cubicBezTo>
                  <a:cubicBezTo>
                    <a:pt x="1117283" y="24765"/>
                    <a:pt x="1113473" y="20003"/>
                    <a:pt x="1107758" y="15240"/>
                  </a:cubicBezTo>
                  <a:cubicBezTo>
                    <a:pt x="1102995" y="10478"/>
                    <a:pt x="1096328" y="6668"/>
                    <a:pt x="1088708" y="4763"/>
                  </a:cubicBezTo>
                  <a:cubicBezTo>
                    <a:pt x="1081088" y="1905"/>
                    <a:pt x="1072515" y="953"/>
                    <a:pt x="1062038" y="953"/>
                  </a:cubicBezTo>
                  <a:cubicBezTo>
                    <a:pt x="1050608" y="953"/>
                    <a:pt x="1040130" y="2858"/>
                    <a:pt x="1030605" y="6668"/>
                  </a:cubicBezTo>
                  <a:cubicBezTo>
                    <a:pt x="1021080" y="10478"/>
                    <a:pt x="1013460" y="16193"/>
                    <a:pt x="1007745" y="22860"/>
                  </a:cubicBezTo>
                  <a:cubicBezTo>
                    <a:pt x="1001078" y="29528"/>
                    <a:pt x="996315" y="38100"/>
                    <a:pt x="993458" y="47625"/>
                  </a:cubicBezTo>
                  <a:cubicBezTo>
                    <a:pt x="990600" y="57150"/>
                    <a:pt x="988695" y="68580"/>
                    <a:pt x="988695" y="80010"/>
                  </a:cubicBezTo>
                  <a:cubicBezTo>
                    <a:pt x="988695" y="91440"/>
                    <a:pt x="989647" y="102870"/>
                    <a:pt x="992505" y="112395"/>
                  </a:cubicBezTo>
                  <a:cubicBezTo>
                    <a:pt x="995363" y="121920"/>
                    <a:pt x="1000125" y="130493"/>
                    <a:pt x="1005840" y="137160"/>
                  </a:cubicBezTo>
                  <a:cubicBezTo>
                    <a:pt x="1011555" y="143828"/>
                    <a:pt x="1019175" y="149543"/>
                    <a:pt x="1028700" y="153353"/>
                  </a:cubicBezTo>
                  <a:cubicBezTo>
                    <a:pt x="1038225" y="157163"/>
                    <a:pt x="1048703" y="159068"/>
                    <a:pt x="1061085" y="159068"/>
                  </a:cubicBezTo>
                  <a:cubicBezTo>
                    <a:pt x="1082993" y="159068"/>
                    <a:pt x="1099185" y="153353"/>
                    <a:pt x="1109663" y="142875"/>
                  </a:cubicBezTo>
                  <a:cubicBezTo>
                    <a:pt x="1120140" y="132398"/>
                    <a:pt x="1126808" y="118110"/>
                    <a:pt x="1127760" y="100013"/>
                  </a:cubicBezTo>
                  <a:lnTo>
                    <a:pt x="1086803" y="100013"/>
                  </a:lnTo>
                  <a:close/>
                  <a:moveTo>
                    <a:pt x="921068" y="155258"/>
                  </a:moveTo>
                  <a:lnTo>
                    <a:pt x="962025" y="155258"/>
                  </a:lnTo>
                  <a:lnTo>
                    <a:pt x="962025" y="109538"/>
                  </a:lnTo>
                  <a:lnTo>
                    <a:pt x="921068" y="109538"/>
                  </a:lnTo>
                  <a:lnTo>
                    <a:pt x="921068" y="155258"/>
                  </a:lnTo>
                  <a:close/>
                  <a:moveTo>
                    <a:pt x="671513" y="155258"/>
                  </a:moveTo>
                  <a:lnTo>
                    <a:pt x="711518" y="155258"/>
                  </a:lnTo>
                  <a:lnTo>
                    <a:pt x="711518" y="65723"/>
                  </a:lnTo>
                  <a:cubicBezTo>
                    <a:pt x="711518" y="60960"/>
                    <a:pt x="712470" y="57150"/>
                    <a:pt x="714375" y="53340"/>
                  </a:cubicBezTo>
                  <a:cubicBezTo>
                    <a:pt x="716280" y="49530"/>
                    <a:pt x="718185" y="46672"/>
                    <a:pt x="721043" y="43815"/>
                  </a:cubicBezTo>
                  <a:cubicBezTo>
                    <a:pt x="723900" y="40958"/>
                    <a:pt x="727710" y="38100"/>
                    <a:pt x="730568" y="37147"/>
                  </a:cubicBezTo>
                  <a:cubicBezTo>
                    <a:pt x="734378" y="36195"/>
                    <a:pt x="737235" y="35243"/>
                    <a:pt x="741998" y="35243"/>
                  </a:cubicBezTo>
                  <a:cubicBezTo>
                    <a:pt x="744855" y="35243"/>
                    <a:pt x="746760" y="35243"/>
                    <a:pt x="749618" y="36195"/>
                  </a:cubicBezTo>
                  <a:cubicBezTo>
                    <a:pt x="751523" y="37147"/>
                    <a:pt x="753428" y="38100"/>
                    <a:pt x="755333" y="40005"/>
                  </a:cubicBezTo>
                  <a:cubicBezTo>
                    <a:pt x="757238" y="41910"/>
                    <a:pt x="758190" y="44768"/>
                    <a:pt x="759143" y="47625"/>
                  </a:cubicBezTo>
                  <a:cubicBezTo>
                    <a:pt x="760095" y="51435"/>
                    <a:pt x="761048" y="55245"/>
                    <a:pt x="761048" y="60960"/>
                  </a:cubicBezTo>
                  <a:lnTo>
                    <a:pt x="761048" y="155258"/>
                  </a:lnTo>
                  <a:lnTo>
                    <a:pt x="801053" y="155258"/>
                  </a:lnTo>
                  <a:lnTo>
                    <a:pt x="801053" y="63818"/>
                  </a:lnTo>
                  <a:cubicBezTo>
                    <a:pt x="801053" y="60008"/>
                    <a:pt x="802005" y="56197"/>
                    <a:pt x="803910" y="53340"/>
                  </a:cubicBezTo>
                  <a:cubicBezTo>
                    <a:pt x="805815" y="49530"/>
                    <a:pt x="807720" y="46672"/>
                    <a:pt x="810578" y="43815"/>
                  </a:cubicBezTo>
                  <a:cubicBezTo>
                    <a:pt x="813435" y="40958"/>
                    <a:pt x="817245" y="38100"/>
                    <a:pt x="820103" y="37147"/>
                  </a:cubicBezTo>
                  <a:cubicBezTo>
                    <a:pt x="822960" y="36195"/>
                    <a:pt x="826770" y="35243"/>
                    <a:pt x="831533" y="35243"/>
                  </a:cubicBezTo>
                  <a:cubicBezTo>
                    <a:pt x="834390" y="35243"/>
                    <a:pt x="836295" y="35243"/>
                    <a:pt x="839153" y="36195"/>
                  </a:cubicBezTo>
                  <a:cubicBezTo>
                    <a:pt x="841058" y="37147"/>
                    <a:pt x="842963" y="38100"/>
                    <a:pt x="844868" y="40005"/>
                  </a:cubicBezTo>
                  <a:cubicBezTo>
                    <a:pt x="846772" y="41910"/>
                    <a:pt x="847725" y="44768"/>
                    <a:pt x="848678" y="47625"/>
                  </a:cubicBezTo>
                  <a:cubicBezTo>
                    <a:pt x="849630" y="51435"/>
                    <a:pt x="849630" y="55245"/>
                    <a:pt x="849630" y="60960"/>
                  </a:cubicBezTo>
                  <a:lnTo>
                    <a:pt x="849630" y="155258"/>
                  </a:lnTo>
                  <a:lnTo>
                    <a:pt x="889635" y="155258"/>
                  </a:lnTo>
                  <a:lnTo>
                    <a:pt x="889635" y="55245"/>
                  </a:lnTo>
                  <a:cubicBezTo>
                    <a:pt x="889635" y="36195"/>
                    <a:pt x="885825" y="22860"/>
                    <a:pt x="878205" y="14288"/>
                  </a:cubicBezTo>
                  <a:cubicBezTo>
                    <a:pt x="870585" y="5715"/>
                    <a:pt x="859155" y="1905"/>
                    <a:pt x="843915" y="1905"/>
                  </a:cubicBezTo>
                  <a:cubicBezTo>
                    <a:pt x="834390" y="1905"/>
                    <a:pt x="826770" y="3810"/>
                    <a:pt x="819150" y="7620"/>
                  </a:cubicBezTo>
                  <a:cubicBezTo>
                    <a:pt x="811530" y="11430"/>
                    <a:pt x="803910" y="18098"/>
                    <a:pt x="797243" y="27623"/>
                  </a:cubicBezTo>
                  <a:cubicBezTo>
                    <a:pt x="794385" y="19050"/>
                    <a:pt x="789623" y="12383"/>
                    <a:pt x="782955" y="8573"/>
                  </a:cubicBezTo>
                  <a:cubicBezTo>
                    <a:pt x="776288" y="4763"/>
                    <a:pt x="766763" y="1905"/>
                    <a:pt x="756285" y="1905"/>
                  </a:cubicBezTo>
                  <a:cubicBezTo>
                    <a:pt x="747713" y="1905"/>
                    <a:pt x="740093" y="3810"/>
                    <a:pt x="732473" y="7620"/>
                  </a:cubicBezTo>
                  <a:cubicBezTo>
                    <a:pt x="724853" y="11430"/>
                    <a:pt x="718185" y="18098"/>
                    <a:pt x="713423" y="25718"/>
                  </a:cubicBezTo>
                  <a:lnTo>
                    <a:pt x="713423" y="5715"/>
                  </a:lnTo>
                  <a:lnTo>
                    <a:pt x="674370" y="5715"/>
                  </a:lnTo>
                  <a:lnTo>
                    <a:pt x="674370" y="155258"/>
                  </a:lnTo>
                  <a:close/>
                  <a:moveTo>
                    <a:pt x="541973" y="116205"/>
                  </a:moveTo>
                  <a:cubicBezTo>
                    <a:pt x="536258" y="108585"/>
                    <a:pt x="533400" y="96203"/>
                    <a:pt x="533400" y="80963"/>
                  </a:cubicBezTo>
                  <a:cubicBezTo>
                    <a:pt x="533400" y="65723"/>
                    <a:pt x="536258" y="54293"/>
                    <a:pt x="541973" y="45720"/>
                  </a:cubicBezTo>
                  <a:cubicBezTo>
                    <a:pt x="547688" y="38100"/>
                    <a:pt x="556260" y="33338"/>
                    <a:pt x="567690" y="33338"/>
                  </a:cubicBezTo>
                  <a:cubicBezTo>
                    <a:pt x="579120" y="33338"/>
                    <a:pt x="587693" y="37147"/>
                    <a:pt x="593408" y="45720"/>
                  </a:cubicBezTo>
                  <a:cubicBezTo>
                    <a:pt x="599123" y="53340"/>
                    <a:pt x="601980" y="65723"/>
                    <a:pt x="601980" y="80963"/>
                  </a:cubicBezTo>
                  <a:cubicBezTo>
                    <a:pt x="601980" y="96203"/>
                    <a:pt x="599123" y="107633"/>
                    <a:pt x="593408" y="116205"/>
                  </a:cubicBezTo>
                  <a:cubicBezTo>
                    <a:pt x="587693" y="124778"/>
                    <a:pt x="579120" y="128588"/>
                    <a:pt x="567690" y="128588"/>
                  </a:cubicBezTo>
                  <a:cubicBezTo>
                    <a:pt x="555308" y="127635"/>
                    <a:pt x="546735" y="123825"/>
                    <a:pt x="541973" y="116205"/>
                  </a:cubicBezTo>
                  <a:moveTo>
                    <a:pt x="598170" y="154305"/>
                  </a:moveTo>
                  <a:cubicBezTo>
                    <a:pt x="607695" y="150495"/>
                    <a:pt x="615315" y="145733"/>
                    <a:pt x="621983" y="138113"/>
                  </a:cubicBezTo>
                  <a:cubicBezTo>
                    <a:pt x="628650" y="131445"/>
                    <a:pt x="633413" y="122873"/>
                    <a:pt x="637223" y="113348"/>
                  </a:cubicBezTo>
                  <a:cubicBezTo>
                    <a:pt x="641033" y="103823"/>
                    <a:pt x="642938" y="92393"/>
                    <a:pt x="642938" y="80010"/>
                  </a:cubicBezTo>
                  <a:cubicBezTo>
                    <a:pt x="642938" y="67628"/>
                    <a:pt x="641033" y="57150"/>
                    <a:pt x="638175" y="46672"/>
                  </a:cubicBezTo>
                  <a:cubicBezTo>
                    <a:pt x="635318" y="36195"/>
                    <a:pt x="629603" y="28575"/>
                    <a:pt x="622935" y="21908"/>
                  </a:cubicBezTo>
                  <a:cubicBezTo>
                    <a:pt x="616268" y="15240"/>
                    <a:pt x="608648" y="9525"/>
                    <a:pt x="599123" y="6668"/>
                  </a:cubicBezTo>
                  <a:cubicBezTo>
                    <a:pt x="589598" y="2858"/>
                    <a:pt x="579120" y="953"/>
                    <a:pt x="567690" y="953"/>
                  </a:cubicBezTo>
                  <a:cubicBezTo>
                    <a:pt x="556260" y="953"/>
                    <a:pt x="545783" y="2858"/>
                    <a:pt x="536258" y="6668"/>
                  </a:cubicBezTo>
                  <a:cubicBezTo>
                    <a:pt x="526733" y="10478"/>
                    <a:pt x="519113" y="15240"/>
                    <a:pt x="512445" y="21908"/>
                  </a:cubicBezTo>
                  <a:cubicBezTo>
                    <a:pt x="505778" y="28575"/>
                    <a:pt x="501015" y="37147"/>
                    <a:pt x="497205" y="46672"/>
                  </a:cubicBezTo>
                  <a:cubicBezTo>
                    <a:pt x="493395" y="56197"/>
                    <a:pt x="491490" y="67628"/>
                    <a:pt x="491490" y="80010"/>
                  </a:cubicBezTo>
                  <a:cubicBezTo>
                    <a:pt x="491490" y="105728"/>
                    <a:pt x="498158" y="124778"/>
                    <a:pt x="511492" y="139065"/>
                  </a:cubicBezTo>
                  <a:cubicBezTo>
                    <a:pt x="524828" y="152400"/>
                    <a:pt x="542925" y="160020"/>
                    <a:pt x="566738" y="160020"/>
                  </a:cubicBezTo>
                  <a:cubicBezTo>
                    <a:pt x="579120" y="160020"/>
                    <a:pt x="589598" y="158115"/>
                    <a:pt x="598170" y="154305"/>
                  </a:cubicBezTo>
                  <a:moveTo>
                    <a:pt x="429578" y="100965"/>
                  </a:moveTo>
                  <a:cubicBezTo>
                    <a:pt x="428625" y="109538"/>
                    <a:pt x="425767" y="116205"/>
                    <a:pt x="421958" y="120968"/>
                  </a:cubicBezTo>
                  <a:cubicBezTo>
                    <a:pt x="417195" y="125730"/>
                    <a:pt x="411480" y="127635"/>
                    <a:pt x="403860" y="127635"/>
                  </a:cubicBezTo>
                  <a:cubicBezTo>
                    <a:pt x="398145" y="127635"/>
                    <a:pt x="392430" y="126683"/>
                    <a:pt x="388620" y="123825"/>
                  </a:cubicBezTo>
                  <a:cubicBezTo>
                    <a:pt x="384810" y="120968"/>
                    <a:pt x="381000" y="118110"/>
                    <a:pt x="379095" y="113348"/>
                  </a:cubicBezTo>
                  <a:cubicBezTo>
                    <a:pt x="377190" y="108585"/>
                    <a:pt x="375285" y="103823"/>
                    <a:pt x="374333" y="98108"/>
                  </a:cubicBezTo>
                  <a:cubicBezTo>
                    <a:pt x="373380" y="92393"/>
                    <a:pt x="372428" y="86678"/>
                    <a:pt x="372428" y="80010"/>
                  </a:cubicBezTo>
                  <a:cubicBezTo>
                    <a:pt x="372428" y="74295"/>
                    <a:pt x="373380" y="67628"/>
                    <a:pt x="374333" y="62865"/>
                  </a:cubicBezTo>
                  <a:cubicBezTo>
                    <a:pt x="375285" y="57150"/>
                    <a:pt x="377190" y="52388"/>
                    <a:pt x="379095" y="47625"/>
                  </a:cubicBezTo>
                  <a:cubicBezTo>
                    <a:pt x="381000" y="42863"/>
                    <a:pt x="384810" y="40005"/>
                    <a:pt x="388620" y="37147"/>
                  </a:cubicBezTo>
                  <a:cubicBezTo>
                    <a:pt x="392430" y="34290"/>
                    <a:pt x="398145" y="33338"/>
                    <a:pt x="403860" y="33338"/>
                  </a:cubicBezTo>
                  <a:cubicBezTo>
                    <a:pt x="412433" y="33338"/>
                    <a:pt x="418148" y="35243"/>
                    <a:pt x="421958" y="40005"/>
                  </a:cubicBezTo>
                  <a:cubicBezTo>
                    <a:pt x="425767" y="44768"/>
                    <a:pt x="427673" y="50483"/>
                    <a:pt x="428625" y="58103"/>
                  </a:cubicBezTo>
                  <a:lnTo>
                    <a:pt x="468630" y="52388"/>
                  </a:lnTo>
                  <a:cubicBezTo>
                    <a:pt x="467678" y="44768"/>
                    <a:pt x="465773" y="38100"/>
                    <a:pt x="462915" y="31433"/>
                  </a:cubicBezTo>
                  <a:cubicBezTo>
                    <a:pt x="460058" y="24765"/>
                    <a:pt x="456248" y="20003"/>
                    <a:pt x="450533" y="15240"/>
                  </a:cubicBezTo>
                  <a:cubicBezTo>
                    <a:pt x="445770" y="10478"/>
                    <a:pt x="439103" y="6668"/>
                    <a:pt x="431483" y="4763"/>
                  </a:cubicBezTo>
                  <a:cubicBezTo>
                    <a:pt x="423863" y="1905"/>
                    <a:pt x="415290" y="953"/>
                    <a:pt x="404813" y="953"/>
                  </a:cubicBezTo>
                  <a:cubicBezTo>
                    <a:pt x="393383" y="953"/>
                    <a:pt x="382905" y="2858"/>
                    <a:pt x="373380" y="6668"/>
                  </a:cubicBezTo>
                  <a:cubicBezTo>
                    <a:pt x="363855" y="10478"/>
                    <a:pt x="356235" y="16193"/>
                    <a:pt x="350520" y="22860"/>
                  </a:cubicBezTo>
                  <a:cubicBezTo>
                    <a:pt x="343853" y="29528"/>
                    <a:pt x="339090" y="38100"/>
                    <a:pt x="336233" y="47625"/>
                  </a:cubicBezTo>
                  <a:cubicBezTo>
                    <a:pt x="333375" y="57150"/>
                    <a:pt x="331470" y="68580"/>
                    <a:pt x="331470" y="80010"/>
                  </a:cubicBezTo>
                  <a:cubicBezTo>
                    <a:pt x="331470" y="91440"/>
                    <a:pt x="333375" y="102870"/>
                    <a:pt x="336233" y="112395"/>
                  </a:cubicBezTo>
                  <a:cubicBezTo>
                    <a:pt x="339090" y="121920"/>
                    <a:pt x="343853" y="130493"/>
                    <a:pt x="349567" y="137160"/>
                  </a:cubicBezTo>
                  <a:cubicBezTo>
                    <a:pt x="355283" y="143828"/>
                    <a:pt x="362903" y="149543"/>
                    <a:pt x="372428" y="153353"/>
                  </a:cubicBezTo>
                  <a:cubicBezTo>
                    <a:pt x="381953" y="157163"/>
                    <a:pt x="392430" y="159068"/>
                    <a:pt x="404813" y="159068"/>
                  </a:cubicBezTo>
                  <a:cubicBezTo>
                    <a:pt x="426720" y="159068"/>
                    <a:pt x="442913" y="153353"/>
                    <a:pt x="453390" y="142875"/>
                  </a:cubicBezTo>
                  <a:cubicBezTo>
                    <a:pt x="463867" y="132398"/>
                    <a:pt x="470535" y="118110"/>
                    <a:pt x="471488" y="100013"/>
                  </a:cubicBezTo>
                  <a:lnTo>
                    <a:pt x="429578" y="100013"/>
                  </a:lnTo>
                  <a:close/>
                  <a:moveTo>
                    <a:pt x="203835" y="63818"/>
                  </a:moveTo>
                  <a:cubicBezTo>
                    <a:pt x="203835" y="59055"/>
                    <a:pt x="204788" y="55245"/>
                    <a:pt x="206692" y="51435"/>
                  </a:cubicBezTo>
                  <a:cubicBezTo>
                    <a:pt x="208598" y="47625"/>
                    <a:pt x="210502" y="43815"/>
                    <a:pt x="213360" y="40958"/>
                  </a:cubicBezTo>
                  <a:cubicBezTo>
                    <a:pt x="216217" y="38100"/>
                    <a:pt x="219075" y="35243"/>
                    <a:pt x="223838" y="34290"/>
                  </a:cubicBezTo>
                  <a:cubicBezTo>
                    <a:pt x="227648" y="32385"/>
                    <a:pt x="232410" y="31433"/>
                    <a:pt x="238125" y="31433"/>
                  </a:cubicBezTo>
                  <a:cubicBezTo>
                    <a:pt x="248602" y="31433"/>
                    <a:pt x="256223" y="34290"/>
                    <a:pt x="261938" y="40005"/>
                  </a:cubicBezTo>
                  <a:cubicBezTo>
                    <a:pt x="266700" y="45720"/>
                    <a:pt x="269558" y="53340"/>
                    <a:pt x="269558" y="63818"/>
                  </a:cubicBezTo>
                  <a:lnTo>
                    <a:pt x="203835" y="63818"/>
                  </a:lnTo>
                  <a:close/>
                  <a:moveTo>
                    <a:pt x="266700" y="108585"/>
                  </a:moveTo>
                  <a:cubicBezTo>
                    <a:pt x="263842" y="121920"/>
                    <a:pt x="254317" y="128588"/>
                    <a:pt x="239077" y="128588"/>
                  </a:cubicBezTo>
                  <a:cubicBezTo>
                    <a:pt x="227648" y="128588"/>
                    <a:pt x="219075" y="124778"/>
                    <a:pt x="213360" y="118110"/>
                  </a:cubicBezTo>
                  <a:cubicBezTo>
                    <a:pt x="207645" y="111443"/>
                    <a:pt x="204788" y="101918"/>
                    <a:pt x="203835" y="89535"/>
                  </a:cubicBezTo>
                  <a:lnTo>
                    <a:pt x="307658" y="89535"/>
                  </a:lnTo>
                  <a:lnTo>
                    <a:pt x="307658" y="73343"/>
                  </a:lnTo>
                  <a:cubicBezTo>
                    <a:pt x="307658" y="51435"/>
                    <a:pt x="301942" y="33338"/>
                    <a:pt x="290513" y="20003"/>
                  </a:cubicBezTo>
                  <a:cubicBezTo>
                    <a:pt x="279083" y="6668"/>
                    <a:pt x="261938" y="0"/>
                    <a:pt x="239077" y="0"/>
                  </a:cubicBezTo>
                  <a:cubicBezTo>
                    <a:pt x="227648" y="0"/>
                    <a:pt x="218123" y="1905"/>
                    <a:pt x="208598" y="5715"/>
                  </a:cubicBezTo>
                  <a:cubicBezTo>
                    <a:pt x="199073" y="9525"/>
                    <a:pt x="191452" y="14288"/>
                    <a:pt x="184785" y="20955"/>
                  </a:cubicBezTo>
                  <a:cubicBezTo>
                    <a:pt x="178118" y="27623"/>
                    <a:pt x="173355" y="36195"/>
                    <a:pt x="169545" y="45720"/>
                  </a:cubicBezTo>
                  <a:cubicBezTo>
                    <a:pt x="165735" y="55245"/>
                    <a:pt x="163830" y="66675"/>
                    <a:pt x="163830" y="79058"/>
                  </a:cubicBezTo>
                  <a:cubicBezTo>
                    <a:pt x="163830" y="103823"/>
                    <a:pt x="170498" y="123825"/>
                    <a:pt x="182880" y="137160"/>
                  </a:cubicBezTo>
                  <a:cubicBezTo>
                    <a:pt x="195263" y="150495"/>
                    <a:pt x="214313" y="158115"/>
                    <a:pt x="239077" y="158115"/>
                  </a:cubicBezTo>
                  <a:cubicBezTo>
                    <a:pt x="260033" y="158115"/>
                    <a:pt x="275273" y="153353"/>
                    <a:pt x="285750" y="144780"/>
                  </a:cubicBezTo>
                  <a:cubicBezTo>
                    <a:pt x="296228" y="136208"/>
                    <a:pt x="302895" y="123825"/>
                    <a:pt x="305753" y="106680"/>
                  </a:cubicBezTo>
                  <a:lnTo>
                    <a:pt x="266700" y="106680"/>
                  </a:lnTo>
                  <a:close/>
                  <a:moveTo>
                    <a:pt x="97155" y="96203"/>
                  </a:moveTo>
                  <a:cubicBezTo>
                    <a:pt x="97155" y="101918"/>
                    <a:pt x="96202" y="107633"/>
                    <a:pt x="93345" y="111443"/>
                  </a:cubicBezTo>
                  <a:cubicBezTo>
                    <a:pt x="91440" y="115253"/>
                    <a:pt x="88582" y="119063"/>
                    <a:pt x="84773" y="121920"/>
                  </a:cubicBezTo>
                  <a:cubicBezTo>
                    <a:pt x="78105" y="126683"/>
                    <a:pt x="69532" y="129540"/>
                    <a:pt x="60007" y="129540"/>
                  </a:cubicBezTo>
                  <a:cubicBezTo>
                    <a:pt x="54293" y="129540"/>
                    <a:pt x="49530" y="127635"/>
                    <a:pt x="45720" y="124778"/>
                  </a:cubicBezTo>
                  <a:cubicBezTo>
                    <a:pt x="41910" y="121920"/>
                    <a:pt x="40957" y="118110"/>
                    <a:pt x="40957" y="113348"/>
                  </a:cubicBezTo>
                  <a:cubicBezTo>
                    <a:pt x="40957" y="110490"/>
                    <a:pt x="40957" y="106680"/>
                    <a:pt x="42863" y="104775"/>
                  </a:cubicBezTo>
                  <a:cubicBezTo>
                    <a:pt x="43815" y="101918"/>
                    <a:pt x="45720" y="100013"/>
                    <a:pt x="48577" y="98108"/>
                  </a:cubicBezTo>
                  <a:cubicBezTo>
                    <a:pt x="51435" y="96203"/>
                    <a:pt x="55245" y="94298"/>
                    <a:pt x="60007" y="93345"/>
                  </a:cubicBezTo>
                  <a:cubicBezTo>
                    <a:pt x="64770" y="92393"/>
                    <a:pt x="72390" y="91440"/>
                    <a:pt x="80010" y="90488"/>
                  </a:cubicBezTo>
                  <a:lnTo>
                    <a:pt x="98107" y="89535"/>
                  </a:lnTo>
                  <a:lnTo>
                    <a:pt x="98107" y="96203"/>
                  </a:lnTo>
                  <a:close/>
                  <a:moveTo>
                    <a:pt x="98107" y="155258"/>
                  </a:moveTo>
                  <a:lnTo>
                    <a:pt x="136208" y="155258"/>
                  </a:lnTo>
                  <a:lnTo>
                    <a:pt x="136208" y="60960"/>
                  </a:lnTo>
                  <a:cubicBezTo>
                    <a:pt x="136208" y="51435"/>
                    <a:pt x="135255" y="43815"/>
                    <a:pt x="133350" y="36195"/>
                  </a:cubicBezTo>
                  <a:cubicBezTo>
                    <a:pt x="131445" y="28575"/>
                    <a:pt x="127635" y="22860"/>
                    <a:pt x="122873" y="17145"/>
                  </a:cubicBezTo>
                  <a:cubicBezTo>
                    <a:pt x="118110" y="12383"/>
                    <a:pt x="111443" y="7620"/>
                    <a:pt x="103823" y="5715"/>
                  </a:cubicBezTo>
                  <a:cubicBezTo>
                    <a:pt x="96202" y="3810"/>
                    <a:pt x="85725" y="1905"/>
                    <a:pt x="74295" y="1905"/>
                  </a:cubicBezTo>
                  <a:cubicBezTo>
                    <a:pt x="55245" y="1905"/>
                    <a:pt x="40957" y="5715"/>
                    <a:pt x="29527" y="12383"/>
                  </a:cubicBezTo>
                  <a:cubicBezTo>
                    <a:pt x="18098" y="19050"/>
                    <a:pt x="11430" y="30480"/>
                    <a:pt x="8573" y="46672"/>
                  </a:cubicBezTo>
                  <a:lnTo>
                    <a:pt x="44768" y="50483"/>
                  </a:lnTo>
                  <a:cubicBezTo>
                    <a:pt x="46673" y="38100"/>
                    <a:pt x="56198" y="32385"/>
                    <a:pt x="71438" y="32385"/>
                  </a:cubicBezTo>
                  <a:cubicBezTo>
                    <a:pt x="78105" y="32385"/>
                    <a:pt x="83820" y="34290"/>
                    <a:pt x="89535" y="37147"/>
                  </a:cubicBezTo>
                  <a:cubicBezTo>
                    <a:pt x="94298" y="40958"/>
                    <a:pt x="97155" y="46672"/>
                    <a:pt x="97155" y="56197"/>
                  </a:cubicBezTo>
                  <a:lnTo>
                    <a:pt x="97155" y="62865"/>
                  </a:lnTo>
                  <a:lnTo>
                    <a:pt x="78105" y="63818"/>
                  </a:lnTo>
                  <a:cubicBezTo>
                    <a:pt x="68580" y="63818"/>
                    <a:pt x="59055" y="64770"/>
                    <a:pt x="49530" y="66675"/>
                  </a:cubicBezTo>
                  <a:cubicBezTo>
                    <a:pt x="40005" y="68580"/>
                    <a:pt x="32385" y="70485"/>
                    <a:pt x="24765" y="74295"/>
                  </a:cubicBezTo>
                  <a:cubicBezTo>
                    <a:pt x="17145" y="78105"/>
                    <a:pt x="11430" y="82868"/>
                    <a:pt x="6668" y="89535"/>
                  </a:cubicBezTo>
                  <a:cubicBezTo>
                    <a:pt x="1905" y="96203"/>
                    <a:pt x="0" y="104775"/>
                    <a:pt x="0" y="114300"/>
                  </a:cubicBezTo>
                  <a:cubicBezTo>
                    <a:pt x="0" y="121920"/>
                    <a:pt x="952" y="128588"/>
                    <a:pt x="3810" y="134303"/>
                  </a:cubicBezTo>
                  <a:cubicBezTo>
                    <a:pt x="6668" y="140018"/>
                    <a:pt x="10477" y="144780"/>
                    <a:pt x="14288" y="148590"/>
                  </a:cubicBezTo>
                  <a:cubicBezTo>
                    <a:pt x="19050" y="152400"/>
                    <a:pt x="23813" y="155258"/>
                    <a:pt x="29527" y="156210"/>
                  </a:cubicBezTo>
                  <a:cubicBezTo>
                    <a:pt x="35243" y="157163"/>
                    <a:pt x="41910" y="159068"/>
                    <a:pt x="48577" y="159068"/>
                  </a:cubicBezTo>
                  <a:cubicBezTo>
                    <a:pt x="60007" y="159068"/>
                    <a:pt x="69532" y="157163"/>
                    <a:pt x="77152" y="152400"/>
                  </a:cubicBezTo>
                  <a:cubicBezTo>
                    <a:pt x="84773" y="147638"/>
                    <a:pt x="91440" y="142875"/>
                    <a:pt x="97155" y="136208"/>
                  </a:cubicBezTo>
                  <a:lnTo>
                    <a:pt x="97155" y="1552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1BABFF-E15E-9213-5E30-D9AD3005AAF3}"/>
              </a:ext>
            </a:extLst>
          </p:cNvPr>
          <p:cNvSpPr/>
          <p:nvPr userDrawn="1"/>
        </p:nvSpPr>
        <p:spPr>
          <a:xfrm>
            <a:off x="91440" y="6510528"/>
            <a:ext cx="4123944" cy="201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>
                <a:solidFill>
                  <a:schemeClr val="accent1"/>
                </a:solidFill>
              </a:rPr>
              <a:t>Not for distribution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9E4CE96F-1F5F-5F7E-22FB-E7FD9147468C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68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1FCB-FB90-7D2F-19A3-2B42B205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4D335-F3AC-64A1-E9A5-9A581689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E8FEF-6E51-0456-024A-7993839A670A}"/>
              </a:ext>
            </a:extLst>
          </p:cNvPr>
          <p:cNvSpPr txBox="1"/>
          <p:nvPr userDrawn="1"/>
        </p:nvSpPr>
        <p:spPr>
          <a:xfrm>
            <a:off x="2943764" y="3240021"/>
            <a:ext cx="6163574" cy="3693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1766CDE4-D311-CDA5-CCD1-EA7B4C6B1BA8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93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A00B3A-DA1F-C45E-8B51-F0C5B1CDA1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800" y="0"/>
            <a:ext cx="8458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B9E91-4089-7FDF-7642-D9D4D16EAC8E}"/>
              </a:ext>
            </a:extLst>
          </p:cNvPr>
          <p:cNvSpPr/>
          <p:nvPr userDrawn="1"/>
        </p:nvSpPr>
        <p:spPr>
          <a:xfrm rot="10800000" flipH="1">
            <a:off x="-13428" y="0"/>
            <a:ext cx="7510783" cy="6876473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378691 w 7852528"/>
              <a:gd name="connsiteY3" fmla="*/ 6858000 h 6858000"/>
              <a:gd name="connsiteX4" fmla="*/ 0 w 7852528"/>
              <a:gd name="connsiteY4" fmla="*/ 0 h 6858000"/>
              <a:gd name="connsiteX0" fmla="*/ 0 w 7510783"/>
              <a:gd name="connsiteY0" fmla="*/ 0 h 6876473"/>
              <a:gd name="connsiteX1" fmla="*/ 7510783 w 7510783"/>
              <a:gd name="connsiteY1" fmla="*/ 18473 h 6876473"/>
              <a:gd name="connsiteX2" fmla="*/ 5559434 w 7510783"/>
              <a:gd name="connsiteY2" fmla="*/ 6876473 h 6876473"/>
              <a:gd name="connsiteX3" fmla="*/ 36946 w 7510783"/>
              <a:gd name="connsiteY3" fmla="*/ 6876473 h 6876473"/>
              <a:gd name="connsiteX4" fmla="*/ 0 w 7510783"/>
              <a:gd name="connsiteY4" fmla="*/ 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0783" h="6876473">
                <a:moveTo>
                  <a:pt x="0" y="0"/>
                </a:moveTo>
                <a:lnTo>
                  <a:pt x="7510783" y="18473"/>
                </a:lnTo>
                <a:lnTo>
                  <a:pt x="5559434" y="6876473"/>
                </a:lnTo>
                <a:lnTo>
                  <a:pt x="36946" y="687647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err="1"/>
              <a:t>zzzzzzzzzzzzzzzz</a:t>
            </a:r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DCB166D-323D-4A3B-23FF-2C415530A737}"/>
              </a:ext>
            </a:extLst>
          </p:cNvPr>
          <p:cNvSpPr/>
          <p:nvPr userDrawn="1"/>
        </p:nvSpPr>
        <p:spPr>
          <a:xfrm rot="10800000" flipH="1">
            <a:off x="-1" y="-9238"/>
            <a:ext cx="7298347" cy="6876473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67237"/>
              <a:gd name="connsiteX1" fmla="*/ 7852528 w 7852528"/>
              <a:gd name="connsiteY1" fmla="*/ 0 h 6867237"/>
              <a:gd name="connsiteX2" fmla="*/ 5901179 w 7852528"/>
              <a:gd name="connsiteY2" fmla="*/ 6858000 h 6867237"/>
              <a:gd name="connsiteX3" fmla="*/ 563418 w 7852528"/>
              <a:gd name="connsiteY3" fmla="*/ 6867237 h 6867237"/>
              <a:gd name="connsiteX4" fmla="*/ 0 w 7852528"/>
              <a:gd name="connsiteY4" fmla="*/ 0 h 6867237"/>
              <a:gd name="connsiteX0" fmla="*/ 0 w 7298347"/>
              <a:gd name="connsiteY0" fmla="*/ 0 h 6876473"/>
              <a:gd name="connsiteX1" fmla="*/ 7298347 w 7298347"/>
              <a:gd name="connsiteY1" fmla="*/ 9236 h 6876473"/>
              <a:gd name="connsiteX2" fmla="*/ 5346998 w 7298347"/>
              <a:gd name="connsiteY2" fmla="*/ 6867236 h 6876473"/>
              <a:gd name="connsiteX3" fmla="*/ 9237 w 7298347"/>
              <a:gd name="connsiteY3" fmla="*/ 6876473 h 6876473"/>
              <a:gd name="connsiteX4" fmla="*/ 0 w 7298347"/>
              <a:gd name="connsiteY4" fmla="*/ 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8347" h="6876473">
                <a:moveTo>
                  <a:pt x="0" y="0"/>
                </a:moveTo>
                <a:lnTo>
                  <a:pt x="7298347" y="9236"/>
                </a:lnTo>
                <a:lnTo>
                  <a:pt x="5346998" y="6867236"/>
                </a:lnTo>
                <a:lnTo>
                  <a:pt x="9237" y="68764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42491ED-C69E-7F93-1DEB-CC475B14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29" y="2109083"/>
            <a:ext cx="5326930" cy="2500623"/>
          </a:xfrm>
        </p:spPr>
        <p:txBody>
          <a:bodyPr>
            <a:no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044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24CB74-567C-76DB-B420-11F7893A2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-8952"/>
          <a:stretch>
            <a:fillRect/>
          </a:stretch>
        </p:blipFill>
        <p:spPr>
          <a:xfrm>
            <a:off x="0" y="0"/>
            <a:ext cx="937040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BB9E91-4089-7FDF-7642-D9D4D16EAC8E}"/>
              </a:ext>
            </a:extLst>
          </p:cNvPr>
          <p:cNvSpPr/>
          <p:nvPr userDrawn="1"/>
        </p:nvSpPr>
        <p:spPr>
          <a:xfrm rot="10800000">
            <a:off x="4143773" y="0"/>
            <a:ext cx="7852528" cy="6858000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528" h="6858000">
                <a:moveTo>
                  <a:pt x="0" y="0"/>
                </a:moveTo>
                <a:lnTo>
                  <a:pt x="7852528" y="0"/>
                </a:lnTo>
                <a:lnTo>
                  <a:pt x="59011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DCB166D-323D-4A3B-23FF-2C415530A737}"/>
              </a:ext>
            </a:extLst>
          </p:cNvPr>
          <p:cNvSpPr/>
          <p:nvPr userDrawn="1"/>
        </p:nvSpPr>
        <p:spPr>
          <a:xfrm rot="10800000">
            <a:off x="4329640" y="0"/>
            <a:ext cx="7852528" cy="6858000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528" h="6858000">
                <a:moveTo>
                  <a:pt x="0" y="0"/>
                </a:moveTo>
                <a:lnTo>
                  <a:pt x="7852528" y="0"/>
                </a:lnTo>
                <a:lnTo>
                  <a:pt x="59011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45270-6E53-4001-7546-5FCD27F02B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2418" y="1698206"/>
            <a:ext cx="6064577" cy="2387600"/>
          </a:xfrm>
        </p:spPr>
        <p:txBody>
          <a:bodyPr anchor="b"/>
          <a:lstStyle>
            <a:lvl1pPr algn="ctr">
              <a:lnSpc>
                <a:spcPct val="15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Q&amp;A</a:t>
            </a:r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9B696B7-120C-F047-8F7E-3BF1ACED2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06" y="5461373"/>
            <a:ext cx="5056000" cy="8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0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5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59DB-A7A4-AB43-143D-40683FE8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F046-6F13-E132-8D6D-4986F0E38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0A76A-7CCB-3363-A42D-ED7DD76C5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99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9613902" y="6594478"/>
            <a:ext cx="2578100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552451" y="47625"/>
            <a:ext cx="10312400" cy="120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00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21" Type="http://schemas.openxmlformats.org/officeDocument/2006/relationships/tags" Target="../tags/tag5.xml"/><Relationship Id="rId34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5" Type="http://schemas.openxmlformats.org/officeDocument/2006/relationships/tags" Target="../tags/tag9.xml"/><Relationship Id="rId33" Type="http://schemas.openxmlformats.org/officeDocument/2006/relationships/tags" Target="../tags/tag17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8.xml"/><Relationship Id="rId32" Type="http://schemas.openxmlformats.org/officeDocument/2006/relationships/tags" Target="../tags/tag16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31" Type="http://schemas.openxmlformats.org/officeDocument/2006/relationships/tags" Target="../tags/tag1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Relationship Id="rId27" Type="http://schemas.openxmlformats.org/officeDocument/2006/relationships/tags" Target="../tags/tag11.xml"/><Relationship Id="rId30" Type="http://schemas.openxmlformats.org/officeDocument/2006/relationships/tags" Target="../tags/tag14.xml"/><Relationship Id="rId35" Type="http://schemas.openxmlformats.org/officeDocument/2006/relationships/tags" Target="../tags/tag19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heme" Target="../theme/theme2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56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image" Target="../media/image13.png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413" imgH="416" progId="TCLayout.ActiveDocument.1">
                  <p:embed/>
                </p:oleObj>
              </mc:Choice>
              <mc:Fallback>
                <p:oleObj name="think-cell Slide" r:id="rId3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4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702" r:id="rId11"/>
    <p:sldLayoutId id="2147483703" r:id="rId12"/>
    <p:sldLayoutId id="2147483704" r:id="rId13"/>
    <p:sldLayoutId id="2147483661" r:id="rId14"/>
    <p:sldLayoutId id="2147483668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413" imgH="416" progId="TCLayout.ActiveDocument.1">
                  <p:embed/>
                </p:oleObj>
              </mc:Choice>
              <mc:Fallback>
                <p:oleObj name="think-cell Slide" r:id="rId3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7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5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5" r:id="rId11"/>
    <p:sldLayoutId id="2147483706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ilienceplaybook.mapc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environment-climate-one-sto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A495E-5DCC-5814-CE10-72235732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crossing a tunnel&#10;&#10;AI-generated content may be incorrect.">
            <a:extLst>
              <a:ext uri="{FF2B5EF4-FFF2-40B4-BE49-F238E27FC236}">
                <a16:creationId xmlns:a16="http://schemas.microsoft.com/office/drawing/2014/main" id="{B3FEE88B-8D62-34BA-CBD0-43D8C4BF6F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8889"/>
          <a:stretch>
            <a:fillRect/>
          </a:stretch>
        </p:blipFill>
        <p:spPr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4B7B3AB-721F-EB71-685C-5DA196E2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97" y="694620"/>
            <a:ext cx="5326930" cy="2500623"/>
          </a:xfrm>
        </p:spPr>
        <p:txBody>
          <a:bodyPr/>
          <a:lstStyle/>
          <a:p>
            <a:r>
              <a:rPr lang="en-US"/>
              <a:t>Empowering Resilient Communities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37D25A2-662D-3928-D443-56C8DD3583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 flipH="1">
            <a:off x="-13428" y="0"/>
            <a:ext cx="7510783" cy="6876473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378691 w 7852528"/>
              <a:gd name="connsiteY3" fmla="*/ 6858000 h 6858000"/>
              <a:gd name="connsiteX4" fmla="*/ 0 w 7852528"/>
              <a:gd name="connsiteY4" fmla="*/ 0 h 6858000"/>
              <a:gd name="connsiteX0" fmla="*/ 0 w 7510783"/>
              <a:gd name="connsiteY0" fmla="*/ 0 h 6876473"/>
              <a:gd name="connsiteX1" fmla="*/ 7510783 w 7510783"/>
              <a:gd name="connsiteY1" fmla="*/ 18473 h 6876473"/>
              <a:gd name="connsiteX2" fmla="*/ 5559434 w 7510783"/>
              <a:gd name="connsiteY2" fmla="*/ 6876473 h 6876473"/>
              <a:gd name="connsiteX3" fmla="*/ 36946 w 7510783"/>
              <a:gd name="connsiteY3" fmla="*/ 6876473 h 6876473"/>
              <a:gd name="connsiteX4" fmla="*/ 0 w 7510783"/>
              <a:gd name="connsiteY4" fmla="*/ 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0783" h="6876473">
                <a:moveTo>
                  <a:pt x="0" y="0"/>
                </a:moveTo>
                <a:lnTo>
                  <a:pt x="7510783" y="18473"/>
                </a:lnTo>
                <a:lnTo>
                  <a:pt x="5559434" y="6876473"/>
                </a:lnTo>
                <a:lnTo>
                  <a:pt x="36946" y="687647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03F38B1-DAD6-FFE9-5BB6-08582938F5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 flipH="1">
            <a:off x="-1" y="-9238"/>
            <a:ext cx="7298347" cy="6876473"/>
          </a:xfrm>
          <a:custGeom>
            <a:avLst/>
            <a:gdLst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7852528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58000"/>
              <a:gd name="connsiteX1" fmla="*/ 7852528 w 7852528"/>
              <a:gd name="connsiteY1" fmla="*/ 0 h 6858000"/>
              <a:gd name="connsiteX2" fmla="*/ 5901179 w 7852528"/>
              <a:gd name="connsiteY2" fmla="*/ 6858000 h 6858000"/>
              <a:gd name="connsiteX3" fmla="*/ 0 w 7852528"/>
              <a:gd name="connsiteY3" fmla="*/ 6858000 h 6858000"/>
              <a:gd name="connsiteX4" fmla="*/ 0 w 7852528"/>
              <a:gd name="connsiteY4" fmla="*/ 0 h 6858000"/>
              <a:gd name="connsiteX0" fmla="*/ 0 w 7852528"/>
              <a:gd name="connsiteY0" fmla="*/ 0 h 6867237"/>
              <a:gd name="connsiteX1" fmla="*/ 7852528 w 7852528"/>
              <a:gd name="connsiteY1" fmla="*/ 0 h 6867237"/>
              <a:gd name="connsiteX2" fmla="*/ 5901179 w 7852528"/>
              <a:gd name="connsiteY2" fmla="*/ 6858000 h 6867237"/>
              <a:gd name="connsiteX3" fmla="*/ 563418 w 7852528"/>
              <a:gd name="connsiteY3" fmla="*/ 6867237 h 6867237"/>
              <a:gd name="connsiteX4" fmla="*/ 0 w 7852528"/>
              <a:gd name="connsiteY4" fmla="*/ 0 h 6867237"/>
              <a:gd name="connsiteX0" fmla="*/ 0 w 7298347"/>
              <a:gd name="connsiteY0" fmla="*/ 0 h 6876473"/>
              <a:gd name="connsiteX1" fmla="*/ 7298347 w 7298347"/>
              <a:gd name="connsiteY1" fmla="*/ 9236 h 6876473"/>
              <a:gd name="connsiteX2" fmla="*/ 5346998 w 7298347"/>
              <a:gd name="connsiteY2" fmla="*/ 6867236 h 6876473"/>
              <a:gd name="connsiteX3" fmla="*/ 9237 w 7298347"/>
              <a:gd name="connsiteY3" fmla="*/ 6876473 h 6876473"/>
              <a:gd name="connsiteX4" fmla="*/ 0 w 7298347"/>
              <a:gd name="connsiteY4" fmla="*/ 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8347" h="6876473">
                <a:moveTo>
                  <a:pt x="0" y="0"/>
                </a:moveTo>
                <a:lnTo>
                  <a:pt x="7298347" y="9236"/>
                </a:lnTo>
                <a:lnTo>
                  <a:pt x="5346998" y="6867236"/>
                </a:lnTo>
                <a:lnTo>
                  <a:pt x="9237" y="68764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EA7B1-C299-50DE-6FC3-5A767CF994CD}"/>
              </a:ext>
            </a:extLst>
          </p:cNvPr>
          <p:cNvSpPr txBox="1"/>
          <p:nvPr/>
        </p:nvSpPr>
        <p:spPr>
          <a:xfrm>
            <a:off x="7468480" y="6521470"/>
            <a:ext cx="1257085" cy="23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solidFill>
                  <a:srgbClr val="FFFFFF"/>
                </a:solidFill>
              </a:rPr>
              <a:t>North Adams, MA </a:t>
            </a:r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0D9C5C79-3591-8916-CD54-CEB4B7D20A31}"/>
              </a:ext>
            </a:extLst>
          </p:cNvPr>
          <p:cNvSpPr txBox="1">
            <a:spLocks/>
          </p:cNvSpPr>
          <p:nvPr/>
        </p:nvSpPr>
        <p:spPr>
          <a:xfrm>
            <a:off x="223864" y="4504633"/>
            <a:ext cx="6680399" cy="2500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Katherine Antos, Undersecretary</a:t>
            </a:r>
          </a:p>
          <a:p>
            <a:r>
              <a:rPr lang="en-US" sz="3200" b="0" dirty="0"/>
              <a:t>Executive Office of Energy </a:t>
            </a:r>
            <a:br>
              <a:rPr lang="en-US" sz="3200" b="0" dirty="0"/>
            </a:br>
            <a:r>
              <a:rPr lang="en-US" sz="3200" b="0" dirty="0"/>
              <a:t>and Environmental Affairs</a:t>
            </a:r>
          </a:p>
          <a:p>
            <a:endParaRPr lang="en-US" sz="3200" b="0" dirty="0"/>
          </a:p>
          <a:p>
            <a:r>
              <a:rPr lang="en-US" sz="3200" b="0" dirty="0"/>
              <a:t>October 7, 2025</a:t>
            </a:r>
          </a:p>
        </p:txBody>
      </p:sp>
      <p:pic>
        <p:nvPicPr>
          <p:cNvPr id="3" name="Picture 4" descr="Image result for energy and environmental affairs  Logo">
            <a:extLst>
              <a:ext uri="{FF2B5EF4-FFF2-40B4-BE49-F238E27FC236}">
                <a16:creationId xmlns:a16="http://schemas.microsoft.com/office/drawing/2014/main" id="{10D784E0-9AB8-4135-F269-5CA781E1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5285744"/>
            <a:ext cx="1503492" cy="150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A6EA487B-971A-D77B-08F7-C5D6026913A1}"/>
              </a:ext>
            </a:extLst>
          </p:cNvPr>
          <p:cNvSpPr txBox="1">
            <a:spLocks/>
          </p:cNvSpPr>
          <p:nvPr/>
        </p:nvSpPr>
        <p:spPr>
          <a:xfrm>
            <a:off x="223864" y="1094683"/>
            <a:ext cx="6680399" cy="2500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Empowering Municipal Resilience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311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575B0-174C-E25E-0B51-D9088AC5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A7BB-3280-D886-C258-F37A0C5E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Strategic Priority 3: Implement Financing Mechanisms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8858B-9D50-8E47-0AB4-2C686DAA9F46}"/>
              </a:ext>
            </a:extLst>
          </p:cNvPr>
          <p:cNvSpPr txBox="1"/>
          <p:nvPr/>
        </p:nvSpPr>
        <p:spPr>
          <a:xfrm>
            <a:off x="550333" y="1465791"/>
            <a:ext cx="3164417" cy="2831544"/>
          </a:xfrm>
          <a:prstGeom prst="rect">
            <a:avLst/>
          </a:prstGeom>
          <a:solidFill>
            <a:srgbClr val="F2E8F8"/>
          </a:solidFill>
          <a:ln w="28575">
            <a:solidFill>
              <a:srgbClr val="6B6C97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1 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EF33A-EBAF-29D5-5A54-B331A29B0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0" r="93467" b="25207"/>
          <a:stretch>
            <a:fillRect/>
          </a:stretch>
        </p:blipFill>
        <p:spPr>
          <a:xfrm>
            <a:off x="1125214" y="1591913"/>
            <a:ext cx="2014653" cy="2044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5E73B7-9B81-55E0-7A25-DBDD14F552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9130" y="2286236"/>
            <a:ext cx="2563856" cy="2590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93828C-D0D3-FBB8-4764-B153914653E1}"/>
              </a:ext>
            </a:extLst>
          </p:cNvPr>
          <p:cNvSpPr txBox="1"/>
          <p:nvPr/>
        </p:nvSpPr>
        <p:spPr>
          <a:xfrm>
            <a:off x="7372406" y="3159691"/>
            <a:ext cx="2200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>
                <a:solidFill>
                  <a:schemeClr val="accent1"/>
                </a:solidFill>
              </a:rPr>
              <a:t>Resilience Revolving Fund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D6546-497E-5033-68E9-AF5342C6ADB3}"/>
              </a:ext>
            </a:extLst>
          </p:cNvPr>
          <p:cNvSpPr txBox="1"/>
          <p:nvPr/>
        </p:nvSpPr>
        <p:spPr>
          <a:xfrm>
            <a:off x="7370763" y="1742497"/>
            <a:ext cx="220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>
                <a:solidFill>
                  <a:schemeClr val="accent1"/>
                </a:solidFill>
              </a:rPr>
              <a:t>State Capitalizes Revolving Fund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B0F20-F437-34C5-4366-33FCD51FA239}"/>
              </a:ext>
            </a:extLst>
          </p:cNvPr>
          <p:cNvSpPr txBox="1"/>
          <p:nvPr/>
        </p:nvSpPr>
        <p:spPr>
          <a:xfrm>
            <a:off x="9752986" y="2444391"/>
            <a:ext cx="2023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>
                <a:solidFill>
                  <a:schemeClr val="accent1"/>
                </a:solidFill>
              </a:rPr>
              <a:t>Resilience Revolving Fund Supports Local Implementation with Low-Cost Loans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2A17B-CCCD-5B53-8D1C-4E8431DCBF29}"/>
              </a:ext>
            </a:extLst>
          </p:cNvPr>
          <p:cNvSpPr txBox="1"/>
          <p:nvPr/>
        </p:nvSpPr>
        <p:spPr>
          <a:xfrm>
            <a:off x="9195818" y="4497012"/>
            <a:ext cx="2200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>
                <a:solidFill>
                  <a:schemeClr val="accent1"/>
                </a:solidFill>
              </a:rPr>
              <a:t>Loan Payments Reinvested into Communities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7316E-2398-1A0D-B313-AF566B2803E2}"/>
              </a:ext>
            </a:extLst>
          </p:cNvPr>
          <p:cNvSpPr txBox="1"/>
          <p:nvPr/>
        </p:nvSpPr>
        <p:spPr>
          <a:xfrm>
            <a:off x="5784679" y="4373902"/>
            <a:ext cx="1904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>
                <a:solidFill>
                  <a:schemeClr val="accent1"/>
                </a:solidFill>
              </a:rPr>
              <a:t>Resilience Revolving Fund Pools and Leverages Capital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F139DA-0427-406C-BDC0-A34D64F0D120}"/>
              </a:ext>
            </a:extLst>
          </p:cNvPr>
          <p:cNvSpPr txBox="1"/>
          <p:nvPr/>
        </p:nvSpPr>
        <p:spPr>
          <a:xfrm>
            <a:off x="5678910" y="2689579"/>
            <a:ext cx="1446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>
                <a:solidFill>
                  <a:schemeClr val="accent1"/>
                </a:solidFill>
              </a:rPr>
              <a:t>Loans Paid Back and Reinvested in New Loans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5D1852-F4BB-B823-5D09-F65EF7D693AC}"/>
              </a:ext>
            </a:extLst>
          </p:cNvPr>
          <p:cNvSpPr txBox="1"/>
          <p:nvPr/>
        </p:nvSpPr>
        <p:spPr>
          <a:xfrm>
            <a:off x="486723" y="4373771"/>
            <a:ext cx="5058986" cy="226215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/>
              <a:t>Fund critical resilience projects with </a:t>
            </a:r>
            <a:r>
              <a:rPr lang="en-US" sz="1800" b="1"/>
              <a:t>low-interest, flexible loans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/>
              <a:t>Unlock investments </a:t>
            </a:r>
            <a:r>
              <a:rPr lang="en-US" sz="1800"/>
              <a:t>for under-resourced communities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/>
              <a:t>Accelerate delivery </a:t>
            </a:r>
            <a:r>
              <a:rPr lang="en-US" sz="1800"/>
              <a:t>of climate-smart infrastructure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/>
              <a:t>Build scale </a:t>
            </a:r>
            <a:r>
              <a:rPr lang="en-US" sz="1800"/>
              <a:t>through revolving capital system</a:t>
            </a:r>
          </a:p>
        </p:txBody>
      </p:sp>
    </p:spTree>
    <p:extLst>
      <p:ext uri="{BB962C8B-B14F-4D97-AF65-F5344CB8AC3E}">
        <p14:creationId xmlns:p14="http://schemas.microsoft.com/office/powerpoint/2010/main" val="28190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8B05B-D5B9-665B-2654-372748833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AAAE-23D2-6D06-98B1-4BEC1895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Strategic Priority 4: Build Regional and Organizational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9DAE-00C1-62E3-A6CC-D4FACB11BE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83036" y="1514475"/>
            <a:ext cx="7653529" cy="156966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b="1">
                <a:cs typeface="Arial"/>
              </a:rPr>
              <a:t>Advancing Regional Resilience</a:t>
            </a:r>
          </a:p>
          <a:p>
            <a:pPr>
              <a:buFont typeface="Wingdings"/>
              <a:buChar char="§"/>
            </a:pPr>
            <a:r>
              <a:rPr lang="en-US">
                <a:cs typeface="Arial"/>
              </a:rPr>
              <a:t>Expand MVP eligibility</a:t>
            </a:r>
          </a:p>
          <a:p>
            <a:pPr>
              <a:buFont typeface="Wingdings"/>
              <a:buChar char="§"/>
            </a:pPr>
            <a:r>
              <a:rPr lang="en-US">
                <a:cs typeface="Arial"/>
              </a:rPr>
              <a:t>Expand support to municipalities and Tribal</a:t>
            </a:r>
          </a:p>
          <a:p>
            <a:pPr marL="0" indent="0">
              <a:buNone/>
            </a:pPr>
            <a:endParaRPr lang="en-US" sz="1000">
              <a:cs typeface="Arial"/>
            </a:endParaRPr>
          </a:p>
          <a:p>
            <a:pPr marL="0" indent="0">
              <a:buNone/>
            </a:pPr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DE1B7-DB58-2BC5-0FED-8BDA923E113A}"/>
              </a:ext>
            </a:extLst>
          </p:cNvPr>
          <p:cNvSpPr txBox="1"/>
          <p:nvPr/>
        </p:nvSpPr>
        <p:spPr>
          <a:xfrm>
            <a:off x="550333" y="1513416"/>
            <a:ext cx="3164417" cy="2831544"/>
          </a:xfrm>
          <a:prstGeom prst="rect">
            <a:avLst/>
          </a:prstGeom>
          <a:solidFill>
            <a:srgbClr val="FEECDA"/>
          </a:solidFill>
          <a:ln w="28575">
            <a:solidFill>
              <a:srgbClr val="182D60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1 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D7BDA-45E2-AEDA-CCEF-0D69C02C73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6" r="93556" b="6890"/>
          <a:stretch>
            <a:fillRect/>
          </a:stretch>
        </p:blipFill>
        <p:spPr>
          <a:xfrm>
            <a:off x="1076241" y="1584567"/>
            <a:ext cx="2112599" cy="2105034"/>
          </a:xfrm>
          <a:prstGeom prst="rect">
            <a:avLst/>
          </a:prstGeom>
        </p:spPr>
      </p:pic>
      <p:pic>
        <p:nvPicPr>
          <p:cNvPr id="1026" name="Picture 2" descr="A house flooded with trees&#10;&#10;AI-generated content may be incorrect.">
            <a:extLst>
              <a:ext uri="{FF2B5EF4-FFF2-40B4-BE49-F238E27FC236}">
                <a16:creationId xmlns:a16="http://schemas.microsoft.com/office/drawing/2014/main" id="{A68A2437-DE9C-685A-7F32-961C78A9E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0" b="27190"/>
          <a:stretch>
            <a:fillRect/>
          </a:stretch>
        </p:blipFill>
        <p:spPr bwMode="auto">
          <a:xfrm>
            <a:off x="3955325" y="3324225"/>
            <a:ext cx="7650296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8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D79932-2008-A027-D24A-945FBDFA8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0712" y="1358657"/>
            <a:ext cx="5498434" cy="238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FA1A3-5F49-D30F-DD78-B7D97D205B39}"/>
              </a:ext>
            </a:extLst>
          </p:cNvPr>
          <p:cNvSpPr txBox="1"/>
          <p:nvPr/>
        </p:nvSpPr>
        <p:spPr>
          <a:xfrm>
            <a:off x="2797585" y="6410624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>
                <a:solidFill>
                  <a:srgbClr val="FFFFFF"/>
                </a:solidFill>
              </a:rPr>
              <a:t>Springfield, MA</a:t>
            </a:r>
          </a:p>
          <a:p>
            <a:pPr algn="r"/>
            <a:r>
              <a:rPr lang="en-US" sz="900" i="1">
                <a:solidFill>
                  <a:srgbClr val="FFFFFF"/>
                </a:solidFill>
              </a:rPr>
              <a:t>Source: Adobe Stock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D3D172-CCE5-87E7-58CD-4B5A2EB207A8}"/>
              </a:ext>
            </a:extLst>
          </p:cNvPr>
          <p:cNvSpPr/>
          <p:nvPr/>
        </p:nvSpPr>
        <p:spPr>
          <a:xfrm>
            <a:off x="5448300" y="4772025"/>
            <a:ext cx="6120846" cy="1800225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8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1E05F-8736-CCB2-C8A9-FDED6817A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1A6C-C9C0-3B83-3AE6-68A93A46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 panose="020F0502020204030204" pitchFamily="34" charset="0"/>
                <a:cs typeface="Calibri" panose="020F0502020204030204" pitchFamily="34" charset="0"/>
              </a:rPr>
              <a:t>Value of Resilience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A25A2A-87D2-97E0-6568-4B1B257F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38" y="2659167"/>
            <a:ext cx="4624712" cy="8309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Value of investing in resilience </a:t>
            </a:r>
            <a:r>
              <a:rPr lang="en-US" b="1" dirty="0"/>
              <a:t>outweigh costs 13 to 1 </a:t>
            </a:r>
            <a:r>
              <a:rPr lang="en-US" dirty="0"/>
              <a:t>when considering economic multipliers and co-benefits</a:t>
            </a:r>
            <a:endParaRPr lang="en-US" b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97C6657-2178-A13E-C9AC-71CA0C547243}"/>
              </a:ext>
            </a:extLst>
          </p:cNvPr>
          <p:cNvSpPr txBox="1">
            <a:spLocks/>
          </p:cNvSpPr>
          <p:nvPr/>
        </p:nvSpPr>
        <p:spPr>
          <a:xfrm>
            <a:off x="6606273" y="2089909"/>
            <a:ext cx="502476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43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Average </a:t>
            </a:r>
            <a:r>
              <a:rPr lang="en-US" b="1" dirty="0"/>
              <a:t>cost of dam removal was 60% less than repair and maintenance </a:t>
            </a:r>
            <a:r>
              <a:rPr lang="en-US" dirty="0"/>
              <a:t>over 30 years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44632B1-EC49-E55D-6B79-D22BDDFA51D3}"/>
              </a:ext>
            </a:extLst>
          </p:cNvPr>
          <p:cNvSpPr txBox="1">
            <a:spLocks/>
          </p:cNvSpPr>
          <p:nvPr/>
        </p:nvSpPr>
        <p:spPr>
          <a:xfrm>
            <a:off x="6606273" y="1305793"/>
            <a:ext cx="494268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43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 typical suburban culvert replacement yields </a:t>
            </a:r>
            <a:r>
              <a:rPr lang="en-US" b="1" dirty="0"/>
              <a:t>$2.50-3.50 for every $1 in cost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560F3F2-69D7-321F-4027-224AAB6BB859}"/>
              </a:ext>
            </a:extLst>
          </p:cNvPr>
          <p:cNvSpPr txBox="1">
            <a:spLocks/>
          </p:cNvSpPr>
          <p:nvPr/>
        </p:nvSpPr>
        <p:spPr>
          <a:xfrm>
            <a:off x="6606273" y="2931893"/>
            <a:ext cx="523431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43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Salt marsh restoration results in carbon sequestration and thriving fisheries worth </a:t>
            </a:r>
            <a:r>
              <a:rPr lang="en-US" b="1" dirty="0"/>
              <a:t>4 to 7 times more than the cost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D31BA0F-E3B9-EAD4-56E5-7B5A408F547F}"/>
              </a:ext>
            </a:extLst>
          </p:cNvPr>
          <p:cNvSpPr txBox="1">
            <a:spLocks/>
          </p:cNvSpPr>
          <p:nvPr/>
        </p:nvSpPr>
        <p:spPr>
          <a:xfrm>
            <a:off x="652138" y="1305793"/>
            <a:ext cx="523431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43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/>
              <a:t>Study of federally funded projects found that </a:t>
            </a:r>
            <a:r>
              <a:rPr lang="en-US" b="1" dirty="0"/>
              <a:t>$1 invested</a:t>
            </a:r>
            <a:r>
              <a:rPr lang="en-US" dirty="0"/>
              <a:t> </a:t>
            </a:r>
            <a:r>
              <a:rPr lang="en-US" b="1" dirty="0"/>
              <a:t>in natural hazard mitigation </a:t>
            </a:r>
            <a:r>
              <a:rPr lang="en-US" dirty="0"/>
              <a:t>resulted in </a:t>
            </a:r>
            <a:r>
              <a:rPr lang="en-US" b="1" dirty="0"/>
              <a:t>$6 in avoided damages </a:t>
            </a:r>
            <a:r>
              <a:rPr lang="en-US" dirty="0"/>
              <a:t>over 20 years.</a:t>
            </a:r>
          </a:p>
        </p:txBody>
      </p:sp>
      <p:pic>
        <p:nvPicPr>
          <p:cNvPr id="13" name="Picture 12" descr="A body of water with trees around it&#10;&#10;AI-generated content may be incorrect.">
            <a:extLst>
              <a:ext uri="{FF2B5EF4-FFF2-40B4-BE49-F238E27FC236}">
                <a16:creationId xmlns:a16="http://schemas.microsoft.com/office/drawing/2014/main" id="{80236A50-E645-C7FB-5CEA-FEEA1C215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77" y="4322090"/>
            <a:ext cx="3803865" cy="2535910"/>
          </a:xfrm>
          <a:prstGeom prst="rect">
            <a:avLst/>
          </a:prstGeom>
        </p:spPr>
      </p:pic>
      <p:pic>
        <p:nvPicPr>
          <p:cNvPr id="15" name="Picture 14" descr="A river with a bridge over it&#10;&#10;AI-generated content may be incorrect.">
            <a:extLst>
              <a:ext uri="{FF2B5EF4-FFF2-40B4-BE49-F238E27FC236}">
                <a16:creationId xmlns:a16="http://schemas.microsoft.com/office/drawing/2014/main" id="{81B55E12-81FF-6745-970A-61BB5A7E9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1"/>
          <a:stretch>
            <a:fillRect/>
          </a:stretch>
        </p:blipFill>
        <p:spPr>
          <a:xfrm>
            <a:off x="4069389" y="4322090"/>
            <a:ext cx="4192258" cy="2535910"/>
          </a:xfrm>
          <a:prstGeom prst="rect">
            <a:avLst/>
          </a:prstGeom>
        </p:spPr>
      </p:pic>
      <p:pic>
        <p:nvPicPr>
          <p:cNvPr id="17" name="Picture 16" descr="A stone bridge over a river&#10;&#10;AI-generated content may be incorrect.">
            <a:extLst>
              <a:ext uri="{FF2B5EF4-FFF2-40B4-BE49-F238E27FC236}">
                <a16:creationId xmlns:a16="http://schemas.microsoft.com/office/drawing/2014/main" id="{64125157-A496-E48C-B862-1A971AE58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96"/>
          <a:stretch>
            <a:fillRect/>
          </a:stretch>
        </p:blipFill>
        <p:spPr>
          <a:xfrm>
            <a:off x="0" y="4322090"/>
            <a:ext cx="3929435" cy="25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8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88FE-FFC8-50AC-DE59-24CE8683A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CAFA-FBBB-BA36-0933-0B1F7CB7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/>
              <a:t>Demand for Resilience: Municipal Vulnerability Preparedness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A8EC8-8C0A-1A11-46AF-D746C9723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60" y="1057275"/>
            <a:ext cx="8498680" cy="5734049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F4AFE8-2716-3D74-5223-412DFFC8F627}"/>
              </a:ext>
            </a:extLst>
          </p:cNvPr>
          <p:cNvCxnSpPr/>
          <p:nvPr/>
        </p:nvCxnSpPr>
        <p:spPr>
          <a:xfrm>
            <a:off x="9277350" y="4695825"/>
            <a:ext cx="552450" cy="0"/>
          </a:xfrm>
          <a:prstGeom prst="line">
            <a:avLst/>
          </a:prstGeom>
          <a:ln w="38100" cap="rnd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C00148-B442-007F-04D1-17C828D32DE4}"/>
              </a:ext>
            </a:extLst>
          </p:cNvPr>
          <p:cNvSpPr txBox="1"/>
          <p:nvPr/>
        </p:nvSpPr>
        <p:spPr>
          <a:xfrm>
            <a:off x="10033204" y="4429125"/>
            <a:ext cx="1123950" cy="5715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FY 26 Awards: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$28.7 Million</a:t>
            </a:r>
          </a:p>
        </p:txBody>
      </p:sp>
    </p:spTree>
    <p:extLst>
      <p:ext uri="{BB962C8B-B14F-4D97-AF65-F5344CB8AC3E}">
        <p14:creationId xmlns:p14="http://schemas.microsoft.com/office/powerpoint/2010/main" val="122132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05932-C482-AD86-015D-B4370A7AC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086880D-7ADC-876D-0F85-71AADAB6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20" y="-63500"/>
            <a:ext cx="11768580" cy="914400"/>
          </a:xfrm>
        </p:spPr>
        <p:txBody>
          <a:bodyPr>
            <a:normAutofit/>
          </a:bodyPr>
          <a:lstStyle/>
          <a:p>
            <a:r>
              <a:rPr lang="en-US"/>
              <a:t>Resilience Finance Roadmap:</a:t>
            </a:r>
            <a:br>
              <a:rPr lang="en-US"/>
            </a:br>
            <a:r>
              <a:rPr lang="en-US"/>
              <a:t>Building Capacity for Municipal and Regional 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70FFE-3334-EAA9-B217-91960B8B2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" b="314"/>
          <a:stretch>
            <a:fillRect/>
          </a:stretch>
        </p:blipFill>
        <p:spPr>
          <a:xfrm>
            <a:off x="423420" y="1860665"/>
            <a:ext cx="5421216" cy="3696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AF80E3-0D46-6AEF-4981-12DAA34B2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r="-1273"/>
          <a:stretch>
            <a:fillRect/>
          </a:stretch>
        </p:blipFill>
        <p:spPr>
          <a:xfrm>
            <a:off x="6262929" y="1860665"/>
            <a:ext cx="5505651" cy="33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A764-2458-601A-6499-1D7376008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7116B-D490-A415-BFA6-479440EFCBAC}"/>
              </a:ext>
            </a:extLst>
          </p:cNvPr>
          <p:cNvSpPr txBox="1">
            <a:spLocks/>
          </p:cNvSpPr>
          <p:nvPr/>
        </p:nvSpPr>
        <p:spPr>
          <a:xfrm>
            <a:off x="58738" y="0"/>
            <a:ext cx="11277019" cy="925285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Mass Ready</a:t>
            </a:r>
            <a:r>
              <a:rPr lang="en-US" sz="2400" b="1" i="1">
                <a:solidFill>
                  <a:srgbClr val="FFFFFF"/>
                </a:solidFill>
                <a:latin typeface="Arial"/>
                <a:cs typeface="Arial"/>
              </a:rPr>
              <a:t>: An Act to Build Resilience for Massachusetts Communities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2417B2-13E3-F3BE-B827-4EEE2F72C2D4}"/>
              </a:ext>
            </a:extLst>
          </p:cNvPr>
          <p:cNvSpPr txBox="1"/>
          <p:nvPr/>
        </p:nvSpPr>
        <p:spPr>
          <a:xfrm>
            <a:off x="4415117" y="2055632"/>
            <a:ext cx="3709146" cy="24622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Invest in Local Economies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C3958-DF07-C904-FC19-10C8E4ED7279}"/>
              </a:ext>
            </a:extLst>
          </p:cNvPr>
          <p:cNvSpPr/>
          <p:nvPr/>
        </p:nvSpPr>
        <p:spPr>
          <a:xfrm>
            <a:off x="4126230" y="6735879"/>
            <a:ext cx="3992991" cy="122121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C082E873-4A73-7DF9-FE99-D5A4A1AC7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15651" r="34882" b="58094"/>
          <a:stretch>
            <a:fillRect/>
          </a:stretch>
        </p:blipFill>
        <p:spPr>
          <a:xfrm>
            <a:off x="58737" y="1071311"/>
            <a:ext cx="12047537" cy="56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4808-AFAF-F537-E49E-08F9A32D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Strategic Priority 1: Making Projects Easier to Implement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5FE665-72D5-5B4E-1B9C-32D04C0BE2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83036" y="1514475"/>
            <a:ext cx="7653529" cy="196977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b="1">
                <a:cs typeface="Arial"/>
              </a:rPr>
              <a:t>Climate Resilience Playbook: </a:t>
            </a:r>
            <a:r>
              <a:rPr lang="en-US" b="1">
                <a:cs typeface="Arial"/>
                <a:hlinkClick r:id="rId3"/>
              </a:rPr>
              <a:t>https://resilienceplaybook.mapc.org/</a:t>
            </a:r>
            <a:r>
              <a:rPr lang="en-US" b="1">
                <a:cs typeface="Arial"/>
              </a:rPr>
              <a:t> </a:t>
            </a:r>
          </a:p>
          <a:p>
            <a:pPr marL="0" indent="0">
              <a:buNone/>
            </a:pPr>
            <a:endParaRPr lang="en-US" b="1">
              <a:cs typeface="Arial"/>
            </a:endParaRPr>
          </a:p>
          <a:p>
            <a:pPr marL="0" indent="0">
              <a:buNone/>
            </a:pPr>
            <a:r>
              <a:rPr lang="en-US" b="1">
                <a:cs typeface="Arial"/>
              </a:rPr>
              <a:t>Incorporate Resilience into Design</a:t>
            </a:r>
          </a:p>
          <a:p>
            <a:pPr marL="0" indent="0">
              <a:buNone/>
            </a:pPr>
            <a:endParaRPr lang="en-US" b="1">
              <a:cs typeface="Arial"/>
            </a:endParaRPr>
          </a:p>
          <a:p>
            <a:pPr marL="0" indent="0">
              <a:buNone/>
            </a:pPr>
            <a:r>
              <a:rPr lang="en-US" b="1">
                <a:cs typeface="Arial"/>
              </a:rPr>
              <a:t>Streamline Permitting for Nature-Based Solutions and Municipal Culvert Projects that Advance Resilience</a:t>
            </a:r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1F26E-160A-4A9D-DF44-3E390601B82D}"/>
              </a:ext>
            </a:extLst>
          </p:cNvPr>
          <p:cNvSpPr txBox="1"/>
          <p:nvPr/>
        </p:nvSpPr>
        <p:spPr>
          <a:xfrm>
            <a:off x="550333" y="1513416"/>
            <a:ext cx="3164417" cy="2831544"/>
          </a:xfrm>
          <a:prstGeom prst="rect">
            <a:avLst/>
          </a:prstGeom>
          <a:solidFill>
            <a:srgbClr val="CBF1E7"/>
          </a:solidFill>
          <a:ln w="28575">
            <a:solidFill>
              <a:srgbClr val="1E3160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1 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CAF7B-AB2D-2BAC-ADF6-7DAB59372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36" y="3882113"/>
            <a:ext cx="5610225" cy="1838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3D7DA-E3EF-1E8D-DB38-254E8D80C2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6" r="93909" b="61412"/>
          <a:stretch>
            <a:fillRect/>
          </a:stretch>
        </p:blipFill>
        <p:spPr>
          <a:xfrm>
            <a:off x="1126587" y="1575942"/>
            <a:ext cx="1900767" cy="20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EA5B3-2729-0A45-51F7-D18D6A2A3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9588-71D0-2484-1113-D045EBAC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Strategic Priority 2: Streamline and Expand Access to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004D7-BF32-D9BF-DD88-3BF9EE02B9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61869" y="1514475"/>
            <a:ext cx="7674696" cy="2877711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b="1" dirty="0">
                <a:cs typeface="Arial"/>
              </a:rPr>
              <a:t>Environment and Climate One Stop: </a:t>
            </a:r>
            <a:r>
              <a:rPr lang="en-US" b="1" dirty="0">
                <a:cs typeface="Arial"/>
                <a:hlinkClick r:id="rId3"/>
              </a:rPr>
              <a:t>https://www.mass.gov/environment-climate-one-stop</a:t>
            </a:r>
            <a:r>
              <a:rPr lang="en-US" b="1" dirty="0"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i="1" dirty="0">
                <a:cs typeface="Arial"/>
              </a:rPr>
              <a:t>A streamlined application process for multiple state-funded climate and environment resilience projects in Massachusetts</a:t>
            </a:r>
          </a:p>
          <a:p>
            <a:r>
              <a:rPr lang="en-US" dirty="0">
                <a:cs typeface="Arial"/>
              </a:rPr>
              <a:t>Applicants submit one application for multiple grants</a:t>
            </a:r>
          </a:p>
          <a:p>
            <a:r>
              <a:rPr lang="en-US" dirty="0">
                <a:cs typeface="Arial"/>
              </a:rPr>
              <a:t>Programs work together to match priorities to available resources</a:t>
            </a:r>
            <a:endParaRPr lang="en-US" dirty="0"/>
          </a:p>
          <a:p>
            <a:r>
              <a:rPr lang="en-US" dirty="0">
                <a:cs typeface="Arial"/>
              </a:rPr>
              <a:t>Expression of Interest open through October 28 at 11:59 pm; allows early feedback from program staff</a:t>
            </a:r>
          </a:p>
          <a:p>
            <a:r>
              <a:rPr lang="en-US" dirty="0">
                <a:cs typeface="Arial"/>
              </a:rPr>
              <a:t>Anticipate formal application period will start in early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FF744-60E7-2B22-C90F-55652E358720}"/>
              </a:ext>
            </a:extLst>
          </p:cNvPr>
          <p:cNvSpPr txBox="1"/>
          <p:nvPr/>
        </p:nvSpPr>
        <p:spPr>
          <a:xfrm>
            <a:off x="550333" y="1513416"/>
            <a:ext cx="3164417" cy="2831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E3060"/>
            </a:solidFill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1 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6F703-7B5C-BE99-AE90-C068FC7A5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23" y="4500782"/>
            <a:ext cx="42576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EABB55-1EB3-7F04-D827-25E4E1FBCE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3" r="93555" b="43881"/>
          <a:stretch>
            <a:fillRect/>
          </a:stretch>
        </p:blipFill>
        <p:spPr>
          <a:xfrm>
            <a:off x="1185051" y="1513416"/>
            <a:ext cx="1894980" cy="18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2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3B3983A-720B-0E72-7943-4F57E7783C7E}"/>
              </a:ext>
            </a:extLst>
          </p:cNvPr>
          <p:cNvSpPr txBox="1">
            <a:spLocks/>
          </p:cNvSpPr>
          <p:nvPr/>
        </p:nvSpPr>
        <p:spPr>
          <a:xfrm>
            <a:off x="344170" y="-216753"/>
            <a:ext cx="10515600" cy="1325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n-US" sz="28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ECO One Stop includes 7 programs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16F2F-102C-CF65-A0CD-D09FF4DDA12C}"/>
              </a:ext>
            </a:extLst>
          </p:cNvPr>
          <p:cNvSpPr txBox="1"/>
          <p:nvPr/>
        </p:nvSpPr>
        <p:spPr>
          <a:xfrm>
            <a:off x="299802" y="1033889"/>
            <a:ext cx="1156116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MVP Action</a:t>
            </a:r>
          </a:p>
          <a:p>
            <a:r>
              <a:rPr lang="en-US" sz="1600">
                <a:ea typeface="+mn-lt"/>
                <a:cs typeface="+mn-lt"/>
              </a:rPr>
              <a:t>Offers financial resources to communities that are seeking to advance priority climate adaptation actions to address climate change impacts in alignment with the MVP Core Principles. </a:t>
            </a:r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807F4-4155-9D0E-679A-6B0014F819F5}"/>
              </a:ext>
            </a:extLst>
          </p:cNvPr>
          <p:cNvSpPr txBox="1"/>
          <p:nvPr/>
        </p:nvSpPr>
        <p:spPr>
          <a:xfrm>
            <a:off x="299802" y="1901004"/>
            <a:ext cx="1158789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CZM Coastal Resilience</a:t>
            </a:r>
          </a:p>
          <a:p>
            <a:r>
              <a:rPr lang="en-US" sz="1600">
                <a:ea typeface="+mn-lt"/>
                <a:cs typeface="+mn-lt"/>
              </a:rPr>
              <a:t> Provides financial and technical support for local and regional efforts to address coastal flooding, erosion, and sea level rise.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CF82D-A250-30F5-584C-CDAE280E7366}"/>
              </a:ext>
            </a:extLst>
          </p:cNvPr>
          <p:cNvSpPr txBox="1"/>
          <p:nvPr/>
        </p:nvSpPr>
        <p:spPr>
          <a:xfrm>
            <a:off x="299801" y="2512373"/>
            <a:ext cx="1156116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CZM Coastal Habitat and Water Quality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>
                <a:ea typeface="+mn-lt"/>
                <a:cs typeface="+mn-lt"/>
              </a:rPr>
              <a:t>Provide financial resources for projects that assess and treat stormwater pollution and support comprehensive habitat restoration.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BE971-A9C3-331C-A6EE-3A8CE1AC4512}"/>
              </a:ext>
            </a:extLst>
          </p:cNvPr>
          <p:cNvSpPr txBox="1"/>
          <p:nvPr/>
        </p:nvSpPr>
        <p:spPr>
          <a:xfrm>
            <a:off x="301552" y="3380917"/>
            <a:ext cx="1158614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EEA Cooling Corridors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>
                <a:ea typeface="+mn-lt"/>
                <a:cs typeface="+mn-lt"/>
              </a:rPr>
              <a:t>Offers financial resources for conducting tree planting and related activities to assist with mitigating extreme heat and to enhance the tree canopy within neighborhoods and public spaces. </a:t>
            </a:r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4AFAA-147E-11B8-BC70-E58706702523}"/>
              </a:ext>
            </a:extLst>
          </p:cNvPr>
          <p:cNvSpPr txBox="1"/>
          <p:nvPr/>
        </p:nvSpPr>
        <p:spPr>
          <a:xfrm>
            <a:off x="301551" y="4209932"/>
            <a:ext cx="1174854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EEA Planning Assistance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>
                <a:ea typeface="+mn-lt"/>
                <a:cs typeface="+mn-lt"/>
              </a:rPr>
              <a:t>Supports sustainable land use practices, including zoning for diverse housing, climate change mitigation, and land conservation, in alignment with the state's Sustainable Development Principles.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F90E7-B576-037D-BF82-0043CE97C09F}"/>
              </a:ext>
            </a:extLst>
          </p:cNvPr>
          <p:cNvSpPr txBox="1"/>
          <p:nvPr/>
        </p:nvSpPr>
        <p:spPr>
          <a:xfrm>
            <a:off x="299797" y="5077047"/>
            <a:ext cx="1174854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EEA Dams and Seawalls</a:t>
            </a:r>
          </a:p>
          <a:p>
            <a:r>
              <a:rPr lang="en-US" sz="1600">
                <a:ea typeface="+mn-lt"/>
                <a:cs typeface="+mn-lt"/>
              </a:rPr>
              <a:t>Offers financial resources to support projects for the repair and removal of dams, levees, seawalls, and other forms of flood control. </a:t>
            </a:r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80681-3797-8878-4A17-F836A9490AF3}"/>
              </a:ext>
            </a:extLst>
          </p:cNvPr>
          <p:cNvSpPr txBox="1"/>
          <p:nvPr/>
        </p:nvSpPr>
        <p:spPr>
          <a:xfrm>
            <a:off x="299796" y="5897965"/>
            <a:ext cx="1174854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DER Culvert Replacement Municipal Assistance and Training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>
                <a:ea typeface="+mn-lt"/>
                <a:cs typeface="+mn-lt"/>
              </a:rPr>
              <a:t>Supports replacing or removing an undersized, perched, and/or degraded culverts or small bridges located in an area of high ecological value.  </a:t>
            </a:r>
          </a:p>
        </p:txBody>
      </p:sp>
    </p:spTree>
    <p:extLst>
      <p:ext uri="{BB962C8B-B14F-4D97-AF65-F5344CB8AC3E}">
        <p14:creationId xmlns:p14="http://schemas.microsoft.com/office/powerpoint/2010/main" val="385558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FC098-EAC2-7502-B4FA-51E5FD18D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E57A1-7FBF-487B-A206-F3BEB1AA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4" y="1031174"/>
            <a:ext cx="11880932" cy="9252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>
                <a:latin typeface="Arial"/>
                <a:cs typeface="Arial"/>
              </a:rPr>
              <a:t>The </a:t>
            </a:r>
            <a:r>
              <a:rPr lang="en-US" sz="1600" b="1">
                <a:latin typeface="Arial"/>
                <a:cs typeface="Arial"/>
              </a:rPr>
              <a:t>Mass Ready Act</a:t>
            </a:r>
            <a:r>
              <a:rPr lang="en-US" sz="1600">
                <a:latin typeface="Arial"/>
                <a:cs typeface="Arial"/>
              </a:rPr>
              <a:t>, a comprehensive package of spending, policy, and programmatic actions, is the </a:t>
            </a:r>
            <a:r>
              <a:rPr lang="en-US" sz="1600" b="1">
                <a:solidFill>
                  <a:schemeClr val="accent1"/>
                </a:solidFill>
                <a:latin typeface="Arial"/>
                <a:cs typeface="Arial"/>
              </a:rPr>
              <a:t>largest environmental investment in MA history and prioritizes </a:t>
            </a:r>
            <a:r>
              <a:rPr lang="en-US" sz="1600">
                <a:latin typeface="Arial"/>
                <a:cs typeface="Arial"/>
              </a:rPr>
              <a:t>resiliency, food security, clean environment and public health for MA families, children and communities.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8E7895-6434-D491-3DAE-3F7D423CA046}"/>
              </a:ext>
            </a:extLst>
          </p:cNvPr>
          <p:cNvSpPr txBox="1">
            <a:spLocks/>
          </p:cNvSpPr>
          <p:nvPr/>
        </p:nvSpPr>
        <p:spPr>
          <a:xfrm>
            <a:off x="58738" y="0"/>
            <a:ext cx="11277019" cy="925285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Mass Ready Act: $3B historic investment in environment and infrastructure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991147-FC83-4A3B-3EF6-F280AD58F5B8}"/>
              </a:ext>
            </a:extLst>
          </p:cNvPr>
          <p:cNvGraphicFramePr/>
          <p:nvPr/>
        </p:nvGraphicFramePr>
        <p:xfrm>
          <a:off x="554037" y="2525748"/>
          <a:ext cx="11472405" cy="417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874A3E8-38CB-7E03-8338-AD39854AD531}"/>
              </a:ext>
            </a:extLst>
          </p:cNvPr>
          <p:cNvSpPr/>
          <p:nvPr/>
        </p:nvSpPr>
        <p:spPr>
          <a:xfrm>
            <a:off x="548528" y="1954220"/>
            <a:ext cx="3704664" cy="454959"/>
          </a:xfrm>
          <a:prstGeom prst="round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F3D6B5-F475-27FE-5567-226D96328A34}"/>
              </a:ext>
            </a:extLst>
          </p:cNvPr>
          <p:cNvSpPr txBox="1"/>
          <p:nvPr/>
        </p:nvSpPr>
        <p:spPr>
          <a:xfrm>
            <a:off x="549088" y="2055632"/>
            <a:ext cx="3709146" cy="24622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Strengthen Our Infrastructure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F2651D1-694A-4CF3-0492-D7D0F3E47834}"/>
              </a:ext>
            </a:extLst>
          </p:cNvPr>
          <p:cNvSpPr/>
          <p:nvPr/>
        </p:nvSpPr>
        <p:spPr>
          <a:xfrm>
            <a:off x="4414557" y="1954220"/>
            <a:ext cx="3704664" cy="454959"/>
          </a:xfrm>
          <a:prstGeom prst="round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A09A2BD-2ECC-5384-C875-BF43655B92C1}"/>
              </a:ext>
            </a:extLst>
          </p:cNvPr>
          <p:cNvSpPr txBox="1"/>
          <p:nvPr/>
        </p:nvSpPr>
        <p:spPr>
          <a:xfrm>
            <a:off x="4415117" y="2055632"/>
            <a:ext cx="3709146" cy="24622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Invest in Local Economies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F4F94AE-81F3-6974-7AE7-AA5B7F6E7817}"/>
              </a:ext>
            </a:extLst>
          </p:cNvPr>
          <p:cNvSpPr/>
          <p:nvPr/>
        </p:nvSpPr>
        <p:spPr>
          <a:xfrm>
            <a:off x="8269380" y="1943014"/>
            <a:ext cx="3704664" cy="454959"/>
          </a:xfrm>
          <a:prstGeom prst="round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C33CB6-93C7-9D4B-5C10-346E45DC7A9E}"/>
              </a:ext>
            </a:extLst>
          </p:cNvPr>
          <p:cNvSpPr txBox="1"/>
          <p:nvPr/>
        </p:nvSpPr>
        <p:spPr>
          <a:xfrm>
            <a:off x="8264338" y="2054105"/>
            <a:ext cx="3709146" cy="24622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Protect Water &amp; Nature</a:t>
            </a:r>
          </a:p>
        </p:txBody>
      </p:sp>
    </p:spTree>
    <p:extLst>
      <p:ext uri="{BB962C8B-B14F-4D97-AF65-F5344CB8AC3E}">
        <p14:creationId xmlns:p14="http://schemas.microsoft.com/office/powerpoint/2010/main" val="369651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2.xml><?xml version="1.0" encoding="utf-8"?>
<a:theme xmlns:a="http://schemas.openxmlformats.org/drawingml/2006/main" name="1_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245825-fe00-44cb-a130-bcb3cdd41a9c">
      <Terms xmlns="http://schemas.microsoft.com/office/infopath/2007/PartnerControls"/>
    </lcf76f155ced4ddcb4097134ff3c332f>
    <TaxCatchAll xmlns="b011d414-3260-4405-908a-95aeb116e2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E939B2701F34AAB3D8024A4166AA6" ma:contentTypeVersion="19" ma:contentTypeDescription="Create a new document." ma:contentTypeScope="" ma:versionID="aab961db014f2d25ee2b97f6449b5762">
  <xsd:schema xmlns:xsd="http://www.w3.org/2001/XMLSchema" xmlns:xs="http://www.w3.org/2001/XMLSchema" xmlns:p="http://schemas.microsoft.com/office/2006/metadata/properties" xmlns:ns2="b011d414-3260-4405-908a-95aeb116e249" xmlns:ns3="7e245825-fe00-44cb-a130-bcb3cdd41a9c" targetNamespace="http://schemas.microsoft.com/office/2006/metadata/properties" ma:root="true" ma:fieldsID="b97ce3f664c3d17b83223deb253d3119" ns2:_="" ns3:_="">
    <xsd:import namespace="b011d414-3260-4405-908a-95aeb116e249"/>
    <xsd:import namespace="7e245825-fe00-44cb-a130-bcb3cdd41a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1d414-3260-4405-908a-95aeb116e2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bbb4f41-1d28-4418-85da-10149aba5411}" ma:internalName="TaxCatchAll" ma:showField="CatchAllData" ma:web="b011d414-3260-4405-908a-95aeb116e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45825-fe00-44cb-a130-bcb3cdd41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940289e-7c2c-41a1-9630-5237cb6f5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232578-9868-41ED-A605-2DBEEC8F9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10767A-D878-404C-A4CC-63823768E926}">
  <ds:schemaRefs>
    <ds:schemaRef ds:uri="f04f9b77-1874-4340-97c0-b0571db2c50e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1da56e6b-ac0e-4ffc-8b40-9e4a1d231754"/>
    <ds:schemaRef ds:uri="e644b03c-8809-4a20-a39c-73023760c25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38C1085-0C96-4CEB-8C35-08B2D0FBB5CC}"/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936</Words>
  <Application>Microsoft Office PowerPoint</Application>
  <PresentationFormat>Widescreen</PresentationFormat>
  <Paragraphs>154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Segoe UI</vt:lpstr>
      <vt:lpstr>Wingdings</vt:lpstr>
      <vt:lpstr>White</vt:lpstr>
      <vt:lpstr>1_White</vt:lpstr>
      <vt:lpstr>think-cell Slide</vt:lpstr>
      <vt:lpstr>Empowering Resilient Communities</vt:lpstr>
      <vt:lpstr>Value of Resilience</vt:lpstr>
      <vt:lpstr>Demand for Resilience: Municipal Vulnerability Preparedness Program</vt:lpstr>
      <vt:lpstr>Resilience Finance Roadmap: Building Capacity for Municipal and Regional Action</vt:lpstr>
      <vt:lpstr>PowerPoint Presentation</vt:lpstr>
      <vt:lpstr>Strategic Priority 1: Making Projects Easier to Implement</vt:lpstr>
      <vt:lpstr>Strategic Priority 2: Streamline and Expand Access to Funding</vt:lpstr>
      <vt:lpstr>PowerPoint Presentation</vt:lpstr>
      <vt:lpstr>PowerPoint Presentation</vt:lpstr>
      <vt:lpstr>Strategic Priority 3: Implement Financing Mechanisms</vt:lpstr>
      <vt:lpstr>Strategic Priority 4: Build Regional and Organizational Capacity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Resilient Communities</dc:title>
  <dc:creator>Antos, Katherine W (EEA)</dc:creator>
  <cp:lastModifiedBy>Antos, Katherine W (EEA)</cp:lastModifiedBy>
  <cp:revision>2</cp:revision>
  <dcterms:created xsi:type="dcterms:W3CDTF">2025-09-04T13:53:10Z</dcterms:created>
  <dcterms:modified xsi:type="dcterms:W3CDTF">2025-10-06T19:43:46Z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0x010100061E939B2701F34AAB3D8024A4166AA6</vt:lpwstr>
  </property>
  <property fmtid="{D5CDD505-2E9C-101B-9397-08002B2CF9AE}" pid="3" name="MediaServiceImageTags">
    <vt:lpwstr/>
  </property>
</Properties>
</file>