
<file path=[Content_Types].xml><?xml version="1.0" encoding="utf-8"?>
<Types xmlns="http://schemas.openxmlformats.org/package/2006/content-types">
  <Default Extension="bin" ContentType="application/vnd.openxmlformats-officedocument.oleObject"/>
  <Default Extension="crdownload" ContentType="image/png"/>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259" r:id="rId6"/>
    <p:sldId id="260" r:id="rId7"/>
    <p:sldId id="261" r:id="rId8"/>
    <p:sldId id="258" r:id="rId9"/>
    <p:sldId id="262" r:id="rId10"/>
    <p:sldId id="257" r:id="rId11"/>
    <p:sldId id="263" r:id="rId12"/>
    <p:sldId id="265" r:id="rId13"/>
    <p:sldId id="2147483580" r:id="rId14"/>
    <p:sldId id="266" r:id="rId15"/>
    <p:sldId id="284" r:id="rId16"/>
    <p:sldId id="283" r:id="rId17"/>
    <p:sldId id="291" r:id="rId18"/>
    <p:sldId id="292" r:id="rId19"/>
    <p:sldId id="293" r:id="rId20"/>
    <p:sldId id="290" r:id="rId21"/>
    <p:sldId id="276" r:id="rId22"/>
    <p:sldId id="279" r:id="rId23"/>
    <p:sldId id="287" r:id="rId24"/>
    <p:sldId id="280" r:id="rId25"/>
    <p:sldId id="282" r:id="rId26"/>
    <p:sldId id="2147483579" r:id="rId27"/>
    <p:sldId id="296" r:id="rId28"/>
    <p:sldId id="2147481239" r:id="rId29"/>
    <p:sldId id="297" r:id="rId30"/>
    <p:sldId id="298" r:id="rId31"/>
    <p:sldId id="299" r:id="rId32"/>
    <p:sldId id="21474835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47E"/>
    <a:srgbClr val="E8F1F6"/>
    <a:srgbClr val="0F5171"/>
    <a:srgbClr val="A261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47"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EF7AE-1068-44EA-8826-901A58EDACC1}" type="doc">
      <dgm:prSet loTypeId="urn:microsoft.com/office/officeart/2005/8/layout/process1" loCatId="process" qsTypeId="urn:microsoft.com/office/officeart/2005/8/quickstyle/simple1" qsCatId="simple" csTypeId="urn:microsoft.com/office/officeart/2005/8/colors/accent1_2" csCatId="accent1" phldr="1"/>
      <dgm:spPr/>
    </dgm:pt>
    <dgm:pt modelId="{589929C0-491C-4F42-9493-93BE54170876}">
      <dgm:prSet phldrT="[Text]"/>
      <dgm:spPr/>
      <dgm:t>
        <a:bodyPr/>
        <a:lstStyle/>
        <a:p>
          <a:r>
            <a:rPr lang="en-US" dirty="0"/>
            <a:t>Municipality Submits Request </a:t>
          </a:r>
        </a:p>
      </dgm:t>
    </dgm:pt>
    <dgm:pt modelId="{AF74AF40-6855-4FC7-A26F-B453435BE172}" type="parTrans" cxnId="{E5475EB2-24E3-4002-B1C1-B56DA1057744}">
      <dgm:prSet/>
      <dgm:spPr/>
      <dgm:t>
        <a:bodyPr/>
        <a:lstStyle/>
        <a:p>
          <a:endParaRPr lang="en-US"/>
        </a:p>
      </dgm:t>
    </dgm:pt>
    <dgm:pt modelId="{54E9572F-7F97-42CF-8470-F8798564F9B4}" type="sibTrans" cxnId="{E5475EB2-24E3-4002-B1C1-B56DA1057744}">
      <dgm:prSet/>
      <dgm:spPr/>
      <dgm:t>
        <a:bodyPr/>
        <a:lstStyle/>
        <a:p>
          <a:endParaRPr lang="en-US"/>
        </a:p>
      </dgm:t>
    </dgm:pt>
    <dgm:pt modelId="{2FF36DA1-6817-49D7-9734-65B8361A1C9B}">
      <dgm:prSet phldrT="[Text]"/>
      <dgm:spPr/>
      <dgm:t>
        <a:bodyPr/>
        <a:lstStyle/>
        <a:p>
          <a:r>
            <a:rPr lang="en-US" dirty="0"/>
            <a:t>MassDOT and Committee* Review Request</a:t>
          </a:r>
        </a:p>
      </dgm:t>
    </dgm:pt>
    <dgm:pt modelId="{C86A7787-E1F2-492F-ACBE-D143033AF799}" type="parTrans" cxnId="{4F5AECF0-EF0C-42DE-9774-D49150CC5CE3}">
      <dgm:prSet/>
      <dgm:spPr/>
      <dgm:t>
        <a:bodyPr/>
        <a:lstStyle/>
        <a:p>
          <a:endParaRPr lang="en-US"/>
        </a:p>
      </dgm:t>
    </dgm:pt>
    <dgm:pt modelId="{119C8163-B751-410F-A9F3-EA00F55534D9}" type="sibTrans" cxnId="{4F5AECF0-EF0C-42DE-9774-D49150CC5CE3}">
      <dgm:prSet/>
      <dgm:spPr/>
      <dgm:t>
        <a:bodyPr/>
        <a:lstStyle/>
        <a:p>
          <a:endParaRPr lang="en-US" dirty="0"/>
        </a:p>
      </dgm:t>
    </dgm:pt>
    <dgm:pt modelId="{0D52984D-5063-486F-A6A9-B028489F2CA3}">
      <dgm:prSet phldrT="[Text]"/>
      <dgm:spPr>
        <a:solidFill>
          <a:srgbClr val="00B050"/>
        </a:solidFill>
      </dgm:spPr>
      <dgm:t>
        <a:bodyPr/>
        <a:lstStyle/>
        <a:p>
          <a:r>
            <a:rPr lang="en-US" dirty="0"/>
            <a:t>Request Approved for LEAP Support</a:t>
          </a:r>
        </a:p>
      </dgm:t>
    </dgm:pt>
    <dgm:pt modelId="{6E1917D3-4197-40F9-8998-A8A903E4AA5F}" type="parTrans" cxnId="{D2C1904E-7A78-4726-83D1-0C03DAA128AA}">
      <dgm:prSet/>
      <dgm:spPr/>
      <dgm:t>
        <a:bodyPr/>
        <a:lstStyle/>
        <a:p>
          <a:endParaRPr lang="en-US"/>
        </a:p>
      </dgm:t>
    </dgm:pt>
    <dgm:pt modelId="{A26AD386-8528-4DAE-B384-4A7B64DB24CC}" type="sibTrans" cxnId="{D2C1904E-7A78-4726-83D1-0C03DAA128AA}">
      <dgm:prSet/>
      <dgm:spPr/>
      <dgm:t>
        <a:bodyPr/>
        <a:lstStyle/>
        <a:p>
          <a:endParaRPr lang="en-US"/>
        </a:p>
      </dgm:t>
    </dgm:pt>
    <dgm:pt modelId="{F2D6082F-672C-4B8D-8DBF-9FFACE3AD90D}">
      <dgm:prSet phldrT="[Text]"/>
      <dgm:spPr>
        <a:solidFill>
          <a:srgbClr val="00B050"/>
        </a:solidFill>
      </dgm:spPr>
      <dgm:t>
        <a:bodyPr/>
        <a:lstStyle/>
        <a:p>
          <a:r>
            <a:rPr lang="en-US" dirty="0"/>
            <a:t>Assigned to LEAP Consultant Team</a:t>
          </a:r>
        </a:p>
      </dgm:t>
    </dgm:pt>
    <dgm:pt modelId="{D0C484C8-1820-4226-8808-B46FD689848F}" type="parTrans" cxnId="{2F8C7585-29CF-409F-84A8-54361147976C}">
      <dgm:prSet/>
      <dgm:spPr/>
      <dgm:t>
        <a:bodyPr/>
        <a:lstStyle/>
        <a:p>
          <a:endParaRPr lang="en-US"/>
        </a:p>
      </dgm:t>
    </dgm:pt>
    <dgm:pt modelId="{78B9DB65-9A1C-48DD-96E4-FC90D5B6EE04}" type="sibTrans" cxnId="{2F8C7585-29CF-409F-84A8-54361147976C}">
      <dgm:prSet/>
      <dgm:spPr/>
      <dgm:t>
        <a:bodyPr/>
        <a:lstStyle/>
        <a:p>
          <a:endParaRPr lang="en-US"/>
        </a:p>
      </dgm:t>
    </dgm:pt>
    <dgm:pt modelId="{E66DFD92-B06F-407C-9318-96CD6C5DC9A0}">
      <dgm:prSet phldrT="[Text]"/>
      <dgm:spPr>
        <a:solidFill>
          <a:srgbClr val="00B050"/>
        </a:solidFill>
      </dgm:spPr>
      <dgm:t>
        <a:bodyPr/>
        <a:lstStyle/>
        <a:p>
          <a:r>
            <a:rPr lang="en-US" dirty="0"/>
            <a:t>Project is Scoped**</a:t>
          </a:r>
        </a:p>
      </dgm:t>
    </dgm:pt>
    <dgm:pt modelId="{7379F92F-55F6-4C3A-80CC-FC3908E73DC6}" type="parTrans" cxnId="{17E5982D-95A0-49DA-B3AC-5702B55E805B}">
      <dgm:prSet/>
      <dgm:spPr/>
      <dgm:t>
        <a:bodyPr/>
        <a:lstStyle/>
        <a:p>
          <a:endParaRPr lang="en-US"/>
        </a:p>
      </dgm:t>
    </dgm:pt>
    <dgm:pt modelId="{78DFA7E0-7FEB-4B50-8A1C-11A109828116}" type="sibTrans" cxnId="{17E5982D-95A0-49DA-B3AC-5702B55E805B}">
      <dgm:prSet/>
      <dgm:spPr/>
      <dgm:t>
        <a:bodyPr/>
        <a:lstStyle/>
        <a:p>
          <a:endParaRPr lang="en-US"/>
        </a:p>
      </dgm:t>
    </dgm:pt>
    <dgm:pt modelId="{9A53A998-82B7-4796-A23F-00F3D73C16E0}">
      <dgm:prSet phldrT="[Text]"/>
      <dgm:spPr>
        <a:solidFill>
          <a:srgbClr val="00B050"/>
        </a:solidFill>
      </dgm:spPr>
      <dgm:t>
        <a:bodyPr/>
        <a:lstStyle/>
        <a:p>
          <a:r>
            <a:rPr lang="en-US" dirty="0"/>
            <a:t>Consultant Team Produces Requested Deliverables</a:t>
          </a:r>
        </a:p>
      </dgm:t>
    </dgm:pt>
    <dgm:pt modelId="{922BC8E6-7BB7-4830-8FDE-FF4120D5186C}" type="parTrans" cxnId="{8F681EE5-AF17-4707-99EA-3B91A6285C74}">
      <dgm:prSet/>
      <dgm:spPr/>
      <dgm:t>
        <a:bodyPr/>
        <a:lstStyle/>
        <a:p>
          <a:endParaRPr lang="en-US"/>
        </a:p>
      </dgm:t>
    </dgm:pt>
    <dgm:pt modelId="{C47995EB-F291-4840-A33E-9C2F844E7BE8}" type="sibTrans" cxnId="{8F681EE5-AF17-4707-99EA-3B91A6285C74}">
      <dgm:prSet/>
      <dgm:spPr/>
      <dgm:t>
        <a:bodyPr/>
        <a:lstStyle/>
        <a:p>
          <a:endParaRPr lang="en-US"/>
        </a:p>
      </dgm:t>
    </dgm:pt>
    <dgm:pt modelId="{F8568439-BD96-441A-B296-6568DD2D5134}" type="pres">
      <dgm:prSet presAssocID="{7F4EF7AE-1068-44EA-8826-901A58EDACC1}" presName="Name0" presStyleCnt="0">
        <dgm:presLayoutVars>
          <dgm:dir/>
          <dgm:resizeHandles val="exact"/>
        </dgm:presLayoutVars>
      </dgm:prSet>
      <dgm:spPr/>
    </dgm:pt>
    <dgm:pt modelId="{3908E734-2918-4E99-ACF3-FB9FB02E1AAA}" type="pres">
      <dgm:prSet presAssocID="{589929C0-491C-4F42-9493-93BE54170876}" presName="node" presStyleLbl="node1" presStyleIdx="0" presStyleCnt="6">
        <dgm:presLayoutVars>
          <dgm:bulletEnabled val="1"/>
        </dgm:presLayoutVars>
      </dgm:prSet>
      <dgm:spPr/>
    </dgm:pt>
    <dgm:pt modelId="{13AE1E97-D61A-42C0-ABA1-DDEC4C03CFF1}" type="pres">
      <dgm:prSet presAssocID="{54E9572F-7F97-42CF-8470-F8798564F9B4}" presName="sibTrans" presStyleLbl="sibTrans2D1" presStyleIdx="0" presStyleCnt="5"/>
      <dgm:spPr/>
    </dgm:pt>
    <dgm:pt modelId="{3CA00D21-A129-4406-8CAE-2A7F1EC63930}" type="pres">
      <dgm:prSet presAssocID="{54E9572F-7F97-42CF-8470-F8798564F9B4}" presName="connectorText" presStyleLbl="sibTrans2D1" presStyleIdx="0" presStyleCnt="5"/>
      <dgm:spPr/>
    </dgm:pt>
    <dgm:pt modelId="{84D4B3A4-AF2E-430A-A4ED-9D7571ECFED9}" type="pres">
      <dgm:prSet presAssocID="{2FF36DA1-6817-49D7-9734-65B8361A1C9B}" presName="node" presStyleLbl="node1" presStyleIdx="1" presStyleCnt="6">
        <dgm:presLayoutVars>
          <dgm:bulletEnabled val="1"/>
        </dgm:presLayoutVars>
      </dgm:prSet>
      <dgm:spPr/>
    </dgm:pt>
    <dgm:pt modelId="{B06BD420-5BBC-4584-B6D0-A53D0B868DDB}" type="pres">
      <dgm:prSet presAssocID="{119C8163-B751-410F-A9F3-EA00F55534D9}" presName="sibTrans" presStyleLbl="sibTrans2D1" presStyleIdx="1" presStyleCnt="5" custAng="19332556"/>
      <dgm:spPr/>
    </dgm:pt>
    <dgm:pt modelId="{61BFC7CD-4358-4CC4-950A-C07097256F46}" type="pres">
      <dgm:prSet presAssocID="{119C8163-B751-410F-A9F3-EA00F55534D9}" presName="connectorText" presStyleLbl="sibTrans2D1" presStyleIdx="1" presStyleCnt="5"/>
      <dgm:spPr/>
    </dgm:pt>
    <dgm:pt modelId="{6A1B3888-344C-4753-949A-0D751C919307}" type="pres">
      <dgm:prSet presAssocID="{0D52984D-5063-486F-A6A9-B028489F2CA3}" presName="node" presStyleLbl="node1" presStyleIdx="2" presStyleCnt="6" custLinFactNeighborY="-53318">
        <dgm:presLayoutVars>
          <dgm:bulletEnabled val="1"/>
        </dgm:presLayoutVars>
      </dgm:prSet>
      <dgm:spPr/>
    </dgm:pt>
    <dgm:pt modelId="{A69997B4-D946-4861-9368-7F1C187DD67A}" type="pres">
      <dgm:prSet presAssocID="{A26AD386-8528-4DAE-B384-4A7B64DB24CC}" presName="sibTrans" presStyleLbl="sibTrans2D1" presStyleIdx="2" presStyleCnt="5"/>
      <dgm:spPr/>
    </dgm:pt>
    <dgm:pt modelId="{84C0D39A-4B0A-403E-8861-168C12773B5C}" type="pres">
      <dgm:prSet presAssocID="{A26AD386-8528-4DAE-B384-4A7B64DB24CC}" presName="connectorText" presStyleLbl="sibTrans2D1" presStyleIdx="2" presStyleCnt="5"/>
      <dgm:spPr/>
    </dgm:pt>
    <dgm:pt modelId="{8D34783C-1C30-4819-B1BD-0A42A995EA19}" type="pres">
      <dgm:prSet presAssocID="{F2D6082F-672C-4B8D-8DBF-9FFACE3AD90D}" presName="node" presStyleLbl="node1" presStyleIdx="3" presStyleCnt="6" custLinFactNeighborY="-53318">
        <dgm:presLayoutVars>
          <dgm:bulletEnabled val="1"/>
        </dgm:presLayoutVars>
      </dgm:prSet>
      <dgm:spPr/>
    </dgm:pt>
    <dgm:pt modelId="{1232B903-B256-4DE8-B15C-79B1566E5205}" type="pres">
      <dgm:prSet presAssocID="{78B9DB65-9A1C-48DD-96E4-FC90D5B6EE04}" presName="sibTrans" presStyleLbl="sibTrans2D1" presStyleIdx="3" presStyleCnt="5"/>
      <dgm:spPr/>
    </dgm:pt>
    <dgm:pt modelId="{F1CFCB00-35B7-4070-AABD-CC409FAC0B1D}" type="pres">
      <dgm:prSet presAssocID="{78B9DB65-9A1C-48DD-96E4-FC90D5B6EE04}" presName="connectorText" presStyleLbl="sibTrans2D1" presStyleIdx="3" presStyleCnt="5"/>
      <dgm:spPr/>
    </dgm:pt>
    <dgm:pt modelId="{FD17F926-0A5D-4A05-BD4A-71C5A5B66269}" type="pres">
      <dgm:prSet presAssocID="{E66DFD92-B06F-407C-9318-96CD6C5DC9A0}" presName="node" presStyleLbl="node1" presStyleIdx="4" presStyleCnt="6" custLinFactNeighborY="-53318">
        <dgm:presLayoutVars>
          <dgm:bulletEnabled val="1"/>
        </dgm:presLayoutVars>
      </dgm:prSet>
      <dgm:spPr/>
    </dgm:pt>
    <dgm:pt modelId="{83AC90D2-6D2C-467D-99E5-4D072D033624}" type="pres">
      <dgm:prSet presAssocID="{78DFA7E0-7FEB-4B50-8A1C-11A109828116}" presName="sibTrans" presStyleLbl="sibTrans2D1" presStyleIdx="4" presStyleCnt="5"/>
      <dgm:spPr/>
    </dgm:pt>
    <dgm:pt modelId="{1536977F-EDCC-46A8-8B27-865880D98E8D}" type="pres">
      <dgm:prSet presAssocID="{78DFA7E0-7FEB-4B50-8A1C-11A109828116}" presName="connectorText" presStyleLbl="sibTrans2D1" presStyleIdx="4" presStyleCnt="5"/>
      <dgm:spPr/>
    </dgm:pt>
    <dgm:pt modelId="{5342EEE4-DFFA-4E65-923A-57CD0DC77FFC}" type="pres">
      <dgm:prSet presAssocID="{9A53A998-82B7-4796-A23F-00F3D73C16E0}" presName="node" presStyleLbl="node1" presStyleIdx="5" presStyleCnt="6" custLinFactNeighborX="7849" custLinFactNeighborY="-51374">
        <dgm:presLayoutVars>
          <dgm:bulletEnabled val="1"/>
        </dgm:presLayoutVars>
      </dgm:prSet>
      <dgm:spPr/>
    </dgm:pt>
  </dgm:ptLst>
  <dgm:cxnLst>
    <dgm:cxn modelId="{B3952D08-A0B0-44EF-8FF0-A0CBD0365510}" type="presOf" srcId="{119C8163-B751-410F-A9F3-EA00F55534D9}" destId="{B06BD420-5BBC-4584-B6D0-A53D0B868DDB}" srcOrd="0" destOrd="0" presId="urn:microsoft.com/office/officeart/2005/8/layout/process1"/>
    <dgm:cxn modelId="{311EB214-EC43-4FD5-AD33-285F30AF854B}" type="presOf" srcId="{7F4EF7AE-1068-44EA-8826-901A58EDACC1}" destId="{F8568439-BD96-441A-B296-6568DD2D5134}" srcOrd="0" destOrd="0" presId="urn:microsoft.com/office/officeart/2005/8/layout/process1"/>
    <dgm:cxn modelId="{BD6D6E19-C645-4D13-883C-55DB1CB363A2}" type="presOf" srcId="{2FF36DA1-6817-49D7-9734-65B8361A1C9B}" destId="{84D4B3A4-AF2E-430A-A4ED-9D7571ECFED9}" srcOrd="0" destOrd="0" presId="urn:microsoft.com/office/officeart/2005/8/layout/process1"/>
    <dgm:cxn modelId="{844AC41D-801E-4CD8-A8E3-252D269C3A33}" type="presOf" srcId="{E66DFD92-B06F-407C-9318-96CD6C5DC9A0}" destId="{FD17F926-0A5D-4A05-BD4A-71C5A5B66269}" srcOrd="0" destOrd="0" presId="urn:microsoft.com/office/officeart/2005/8/layout/process1"/>
    <dgm:cxn modelId="{404F6B27-F9C9-403F-9643-D21D06178534}" type="presOf" srcId="{A26AD386-8528-4DAE-B384-4A7B64DB24CC}" destId="{A69997B4-D946-4861-9368-7F1C187DD67A}" srcOrd="0" destOrd="0" presId="urn:microsoft.com/office/officeart/2005/8/layout/process1"/>
    <dgm:cxn modelId="{17E5982D-95A0-49DA-B3AC-5702B55E805B}" srcId="{7F4EF7AE-1068-44EA-8826-901A58EDACC1}" destId="{E66DFD92-B06F-407C-9318-96CD6C5DC9A0}" srcOrd="4" destOrd="0" parTransId="{7379F92F-55F6-4C3A-80CC-FC3908E73DC6}" sibTransId="{78DFA7E0-7FEB-4B50-8A1C-11A109828116}"/>
    <dgm:cxn modelId="{08F09130-66CF-4FCC-9A70-7189896E80A5}" type="presOf" srcId="{54E9572F-7F97-42CF-8470-F8798564F9B4}" destId="{13AE1E97-D61A-42C0-ABA1-DDEC4C03CFF1}" srcOrd="0" destOrd="0" presId="urn:microsoft.com/office/officeart/2005/8/layout/process1"/>
    <dgm:cxn modelId="{27DE1F48-1013-4243-AF0D-F507F814B179}" type="presOf" srcId="{F2D6082F-672C-4B8D-8DBF-9FFACE3AD90D}" destId="{8D34783C-1C30-4819-B1BD-0A42A995EA19}" srcOrd="0" destOrd="0" presId="urn:microsoft.com/office/officeart/2005/8/layout/process1"/>
    <dgm:cxn modelId="{D2C1904E-7A78-4726-83D1-0C03DAA128AA}" srcId="{7F4EF7AE-1068-44EA-8826-901A58EDACC1}" destId="{0D52984D-5063-486F-A6A9-B028489F2CA3}" srcOrd="2" destOrd="0" parTransId="{6E1917D3-4197-40F9-8998-A8A903E4AA5F}" sibTransId="{A26AD386-8528-4DAE-B384-4A7B64DB24CC}"/>
    <dgm:cxn modelId="{48AE8174-D4C1-4DCD-8089-FCF09DBF26FC}" type="presOf" srcId="{78DFA7E0-7FEB-4B50-8A1C-11A109828116}" destId="{1536977F-EDCC-46A8-8B27-865880D98E8D}" srcOrd="1" destOrd="0" presId="urn:microsoft.com/office/officeart/2005/8/layout/process1"/>
    <dgm:cxn modelId="{4F67217D-C753-4491-8970-CC1D6F1F4AC5}" type="presOf" srcId="{9A53A998-82B7-4796-A23F-00F3D73C16E0}" destId="{5342EEE4-DFFA-4E65-923A-57CD0DC77FFC}" srcOrd="0" destOrd="0" presId="urn:microsoft.com/office/officeart/2005/8/layout/process1"/>
    <dgm:cxn modelId="{2F8C7585-29CF-409F-84A8-54361147976C}" srcId="{7F4EF7AE-1068-44EA-8826-901A58EDACC1}" destId="{F2D6082F-672C-4B8D-8DBF-9FFACE3AD90D}" srcOrd="3" destOrd="0" parTransId="{D0C484C8-1820-4226-8808-B46FD689848F}" sibTransId="{78B9DB65-9A1C-48DD-96E4-FC90D5B6EE04}"/>
    <dgm:cxn modelId="{98AEF598-8484-428D-A354-3664EBF66604}" type="presOf" srcId="{0D52984D-5063-486F-A6A9-B028489F2CA3}" destId="{6A1B3888-344C-4753-949A-0D751C919307}" srcOrd="0" destOrd="0" presId="urn:microsoft.com/office/officeart/2005/8/layout/process1"/>
    <dgm:cxn modelId="{37C8ED9A-7630-4397-A4E3-504C29459EFD}" type="presOf" srcId="{589929C0-491C-4F42-9493-93BE54170876}" destId="{3908E734-2918-4E99-ACF3-FB9FB02E1AAA}" srcOrd="0" destOrd="0" presId="urn:microsoft.com/office/officeart/2005/8/layout/process1"/>
    <dgm:cxn modelId="{DEFD719F-8E64-42CA-B706-A646C21E5A41}" type="presOf" srcId="{A26AD386-8528-4DAE-B384-4A7B64DB24CC}" destId="{84C0D39A-4B0A-403E-8861-168C12773B5C}" srcOrd="1" destOrd="0" presId="urn:microsoft.com/office/officeart/2005/8/layout/process1"/>
    <dgm:cxn modelId="{E5475EB2-24E3-4002-B1C1-B56DA1057744}" srcId="{7F4EF7AE-1068-44EA-8826-901A58EDACC1}" destId="{589929C0-491C-4F42-9493-93BE54170876}" srcOrd="0" destOrd="0" parTransId="{AF74AF40-6855-4FC7-A26F-B453435BE172}" sibTransId="{54E9572F-7F97-42CF-8470-F8798564F9B4}"/>
    <dgm:cxn modelId="{A12C53B4-F1B1-44CA-838D-F2FECBFF13AE}" type="presOf" srcId="{78B9DB65-9A1C-48DD-96E4-FC90D5B6EE04}" destId="{1232B903-B256-4DE8-B15C-79B1566E5205}" srcOrd="0" destOrd="0" presId="urn:microsoft.com/office/officeart/2005/8/layout/process1"/>
    <dgm:cxn modelId="{FB4C77C6-3EC3-4303-ACAD-00E333183674}" type="presOf" srcId="{54E9572F-7F97-42CF-8470-F8798564F9B4}" destId="{3CA00D21-A129-4406-8CAE-2A7F1EC63930}" srcOrd="1" destOrd="0" presId="urn:microsoft.com/office/officeart/2005/8/layout/process1"/>
    <dgm:cxn modelId="{B47B0DDA-A41A-4C80-A45A-F82CEBC3493C}" type="presOf" srcId="{119C8163-B751-410F-A9F3-EA00F55534D9}" destId="{61BFC7CD-4358-4CC4-950A-C07097256F46}" srcOrd="1" destOrd="0" presId="urn:microsoft.com/office/officeart/2005/8/layout/process1"/>
    <dgm:cxn modelId="{8F681EE5-AF17-4707-99EA-3B91A6285C74}" srcId="{7F4EF7AE-1068-44EA-8826-901A58EDACC1}" destId="{9A53A998-82B7-4796-A23F-00F3D73C16E0}" srcOrd="5" destOrd="0" parTransId="{922BC8E6-7BB7-4830-8FDE-FF4120D5186C}" sibTransId="{C47995EB-F291-4840-A33E-9C2F844E7BE8}"/>
    <dgm:cxn modelId="{F5A86FE6-AFAF-4D41-AEF4-4EEC2BF6990B}" type="presOf" srcId="{78B9DB65-9A1C-48DD-96E4-FC90D5B6EE04}" destId="{F1CFCB00-35B7-4070-AABD-CC409FAC0B1D}" srcOrd="1" destOrd="0" presId="urn:microsoft.com/office/officeart/2005/8/layout/process1"/>
    <dgm:cxn modelId="{D579FAE8-80F3-494C-B43D-5A40F7B58D6E}" type="presOf" srcId="{78DFA7E0-7FEB-4B50-8A1C-11A109828116}" destId="{83AC90D2-6D2C-467D-99E5-4D072D033624}" srcOrd="0" destOrd="0" presId="urn:microsoft.com/office/officeart/2005/8/layout/process1"/>
    <dgm:cxn modelId="{4F5AECF0-EF0C-42DE-9774-D49150CC5CE3}" srcId="{7F4EF7AE-1068-44EA-8826-901A58EDACC1}" destId="{2FF36DA1-6817-49D7-9734-65B8361A1C9B}" srcOrd="1" destOrd="0" parTransId="{C86A7787-E1F2-492F-ACBE-D143033AF799}" sibTransId="{119C8163-B751-410F-A9F3-EA00F55534D9}"/>
    <dgm:cxn modelId="{F95D1E0A-A171-4549-BBD4-7A39CF8D6EB1}" type="presParOf" srcId="{F8568439-BD96-441A-B296-6568DD2D5134}" destId="{3908E734-2918-4E99-ACF3-FB9FB02E1AAA}" srcOrd="0" destOrd="0" presId="urn:microsoft.com/office/officeart/2005/8/layout/process1"/>
    <dgm:cxn modelId="{23585DD5-7419-4A47-8F2C-6A1955CFB2AA}" type="presParOf" srcId="{F8568439-BD96-441A-B296-6568DD2D5134}" destId="{13AE1E97-D61A-42C0-ABA1-DDEC4C03CFF1}" srcOrd="1" destOrd="0" presId="urn:microsoft.com/office/officeart/2005/8/layout/process1"/>
    <dgm:cxn modelId="{5D900DBC-0BE4-43F3-9CD7-0E5A0EA9E1C8}" type="presParOf" srcId="{13AE1E97-D61A-42C0-ABA1-DDEC4C03CFF1}" destId="{3CA00D21-A129-4406-8CAE-2A7F1EC63930}" srcOrd="0" destOrd="0" presId="urn:microsoft.com/office/officeart/2005/8/layout/process1"/>
    <dgm:cxn modelId="{F1D68229-29B2-4837-ABF2-99088F5DB46B}" type="presParOf" srcId="{F8568439-BD96-441A-B296-6568DD2D5134}" destId="{84D4B3A4-AF2E-430A-A4ED-9D7571ECFED9}" srcOrd="2" destOrd="0" presId="urn:microsoft.com/office/officeart/2005/8/layout/process1"/>
    <dgm:cxn modelId="{F3389AB2-5442-4E55-9023-89279F2009B9}" type="presParOf" srcId="{F8568439-BD96-441A-B296-6568DD2D5134}" destId="{B06BD420-5BBC-4584-B6D0-A53D0B868DDB}" srcOrd="3" destOrd="0" presId="urn:microsoft.com/office/officeart/2005/8/layout/process1"/>
    <dgm:cxn modelId="{6EF98B65-29AD-479A-98AF-501CD25AC41A}" type="presParOf" srcId="{B06BD420-5BBC-4584-B6D0-A53D0B868DDB}" destId="{61BFC7CD-4358-4CC4-950A-C07097256F46}" srcOrd="0" destOrd="0" presId="urn:microsoft.com/office/officeart/2005/8/layout/process1"/>
    <dgm:cxn modelId="{7DA38234-1224-4835-B609-598531539291}" type="presParOf" srcId="{F8568439-BD96-441A-B296-6568DD2D5134}" destId="{6A1B3888-344C-4753-949A-0D751C919307}" srcOrd="4" destOrd="0" presId="urn:microsoft.com/office/officeart/2005/8/layout/process1"/>
    <dgm:cxn modelId="{53183044-6846-415D-B1CD-24A0F009964E}" type="presParOf" srcId="{F8568439-BD96-441A-B296-6568DD2D5134}" destId="{A69997B4-D946-4861-9368-7F1C187DD67A}" srcOrd="5" destOrd="0" presId="urn:microsoft.com/office/officeart/2005/8/layout/process1"/>
    <dgm:cxn modelId="{00E6E11D-0681-457E-BE61-8FD1B2076B7E}" type="presParOf" srcId="{A69997B4-D946-4861-9368-7F1C187DD67A}" destId="{84C0D39A-4B0A-403E-8861-168C12773B5C}" srcOrd="0" destOrd="0" presId="urn:microsoft.com/office/officeart/2005/8/layout/process1"/>
    <dgm:cxn modelId="{78427D9D-266E-49B9-91DC-2C0011C64278}" type="presParOf" srcId="{F8568439-BD96-441A-B296-6568DD2D5134}" destId="{8D34783C-1C30-4819-B1BD-0A42A995EA19}" srcOrd="6" destOrd="0" presId="urn:microsoft.com/office/officeart/2005/8/layout/process1"/>
    <dgm:cxn modelId="{0A4CD745-10CA-4A8D-8F0F-78EEAD0C6F65}" type="presParOf" srcId="{F8568439-BD96-441A-B296-6568DD2D5134}" destId="{1232B903-B256-4DE8-B15C-79B1566E5205}" srcOrd="7" destOrd="0" presId="urn:microsoft.com/office/officeart/2005/8/layout/process1"/>
    <dgm:cxn modelId="{A361C430-034A-4B22-A422-ACE6A5634301}" type="presParOf" srcId="{1232B903-B256-4DE8-B15C-79B1566E5205}" destId="{F1CFCB00-35B7-4070-AABD-CC409FAC0B1D}" srcOrd="0" destOrd="0" presId="urn:microsoft.com/office/officeart/2005/8/layout/process1"/>
    <dgm:cxn modelId="{F08E4127-279E-49D6-8CC6-C5DABF4B4CAD}" type="presParOf" srcId="{F8568439-BD96-441A-B296-6568DD2D5134}" destId="{FD17F926-0A5D-4A05-BD4A-71C5A5B66269}" srcOrd="8" destOrd="0" presId="urn:microsoft.com/office/officeart/2005/8/layout/process1"/>
    <dgm:cxn modelId="{11F2D8C5-611B-4227-8AC4-F18FF5070250}" type="presParOf" srcId="{F8568439-BD96-441A-B296-6568DD2D5134}" destId="{83AC90D2-6D2C-467D-99E5-4D072D033624}" srcOrd="9" destOrd="0" presId="urn:microsoft.com/office/officeart/2005/8/layout/process1"/>
    <dgm:cxn modelId="{E197E445-96E6-417A-AEBF-16E2AE9735E8}" type="presParOf" srcId="{83AC90D2-6D2C-467D-99E5-4D072D033624}" destId="{1536977F-EDCC-46A8-8B27-865880D98E8D}" srcOrd="0" destOrd="0" presId="urn:microsoft.com/office/officeart/2005/8/layout/process1"/>
    <dgm:cxn modelId="{C84FA448-4407-4C53-9D9B-5669CF6388E0}" type="presParOf" srcId="{F8568439-BD96-441A-B296-6568DD2D5134}" destId="{5342EEE4-DFFA-4E65-923A-57CD0DC77FFC}"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6B54C9-2361-4FB3-9107-F6C567D0590C}" type="doc">
      <dgm:prSet loTypeId="urn:microsoft.com/office/officeart/2005/8/layout/process1" loCatId="process" qsTypeId="urn:microsoft.com/office/officeart/2005/8/quickstyle/simple1" qsCatId="simple" csTypeId="urn:microsoft.com/office/officeart/2005/8/colors/accent1_2" csCatId="accent1" phldr="1"/>
      <dgm:spPr/>
    </dgm:pt>
    <dgm:pt modelId="{CE900633-0A3A-4D7F-BC19-5E427F73BEDB}">
      <dgm:prSet phldrT="[Text]"/>
      <dgm:spPr>
        <a:solidFill>
          <a:srgbClr val="FFC000"/>
        </a:solidFill>
      </dgm:spPr>
      <dgm:t>
        <a:bodyPr/>
        <a:lstStyle/>
        <a:p>
          <a:r>
            <a:rPr lang="en-US" dirty="0">
              <a:solidFill>
                <a:schemeClr val="tx1"/>
              </a:solidFill>
            </a:rPr>
            <a:t>MassDOT Provides Suggestions for Other Opportunities for Project Advancement</a:t>
          </a:r>
        </a:p>
      </dgm:t>
    </dgm:pt>
    <dgm:pt modelId="{ECA7F3BC-7D5B-4F15-B73B-B46F4055790E}" type="parTrans" cxnId="{7BE0A9A9-A145-4E0F-931A-66E4C1D1964F}">
      <dgm:prSet/>
      <dgm:spPr/>
      <dgm:t>
        <a:bodyPr/>
        <a:lstStyle/>
        <a:p>
          <a:endParaRPr lang="en-US"/>
        </a:p>
      </dgm:t>
    </dgm:pt>
    <dgm:pt modelId="{E12BAA09-BE57-4C1F-9ED8-FA3FFF2EEBAA}" type="sibTrans" cxnId="{7BE0A9A9-A145-4E0F-931A-66E4C1D1964F}">
      <dgm:prSet/>
      <dgm:spPr/>
      <dgm:t>
        <a:bodyPr/>
        <a:lstStyle/>
        <a:p>
          <a:endParaRPr lang="en-US"/>
        </a:p>
      </dgm:t>
    </dgm:pt>
    <dgm:pt modelId="{7472445D-1B0A-4FB2-A818-CF0ACEF920AE}">
      <dgm:prSet phldrT="[Text]"/>
      <dgm:spPr>
        <a:solidFill>
          <a:srgbClr val="FFC000"/>
        </a:solidFill>
      </dgm:spPr>
      <dgm:t>
        <a:bodyPr/>
        <a:lstStyle/>
        <a:p>
          <a:r>
            <a:rPr lang="en-US" dirty="0">
              <a:solidFill>
                <a:schemeClr val="tx1"/>
              </a:solidFill>
            </a:rPr>
            <a:t>Request Not Approved for </a:t>
          </a:r>
          <a:r>
            <a:rPr lang="en-US">
              <a:solidFill>
                <a:schemeClr val="tx1"/>
              </a:solidFill>
            </a:rPr>
            <a:t>LEAP Support</a:t>
          </a:r>
          <a:endParaRPr lang="en-US" dirty="0">
            <a:solidFill>
              <a:schemeClr val="tx1"/>
            </a:solidFill>
          </a:endParaRPr>
        </a:p>
      </dgm:t>
    </dgm:pt>
    <dgm:pt modelId="{7A5FC4EE-756B-4D46-B6CE-EF4EEC84AA07}" type="parTrans" cxnId="{43CF2684-DE4C-4BF0-8D6F-CD5672C4F59A}">
      <dgm:prSet/>
      <dgm:spPr/>
      <dgm:t>
        <a:bodyPr/>
        <a:lstStyle/>
        <a:p>
          <a:endParaRPr lang="en-US"/>
        </a:p>
      </dgm:t>
    </dgm:pt>
    <dgm:pt modelId="{EEA1B5FC-FF3C-4F5E-AFAF-0A4DDFFE401D}" type="sibTrans" cxnId="{43CF2684-DE4C-4BF0-8D6F-CD5672C4F59A}">
      <dgm:prSet/>
      <dgm:spPr/>
      <dgm:t>
        <a:bodyPr/>
        <a:lstStyle/>
        <a:p>
          <a:endParaRPr lang="en-US"/>
        </a:p>
      </dgm:t>
    </dgm:pt>
    <dgm:pt modelId="{E80D4973-59F9-4B7B-8682-0DB38598DC0C}" type="pres">
      <dgm:prSet presAssocID="{9F6B54C9-2361-4FB3-9107-F6C567D0590C}" presName="Name0" presStyleCnt="0">
        <dgm:presLayoutVars>
          <dgm:dir/>
          <dgm:resizeHandles val="exact"/>
        </dgm:presLayoutVars>
      </dgm:prSet>
      <dgm:spPr/>
    </dgm:pt>
    <dgm:pt modelId="{9DE6B40C-1DCC-46D6-BCE8-C9E227714BD3}" type="pres">
      <dgm:prSet presAssocID="{7472445D-1B0A-4FB2-A818-CF0ACEF920AE}" presName="node" presStyleLbl="node1" presStyleIdx="0" presStyleCnt="2">
        <dgm:presLayoutVars>
          <dgm:bulletEnabled val="1"/>
        </dgm:presLayoutVars>
      </dgm:prSet>
      <dgm:spPr/>
    </dgm:pt>
    <dgm:pt modelId="{9B2B7BFA-7BAB-4FE0-B2A5-21B831A6C3C0}" type="pres">
      <dgm:prSet presAssocID="{EEA1B5FC-FF3C-4F5E-AFAF-0A4DDFFE401D}" presName="sibTrans" presStyleLbl="sibTrans2D1" presStyleIdx="0" presStyleCnt="1"/>
      <dgm:spPr/>
    </dgm:pt>
    <dgm:pt modelId="{7C051BC5-67CB-4C00-B0A1-523CE66CB233}" type="pres">
      <dgm:prSet presAssocID="{EEA1B5FC-FF3C-4F5E-AFAF-0A4DDFFE401D}" presName="connectorText" presStyleLbl="sibTrans2D1" presStyleIdx="0" presStyleCnt="1"/>
      <dgm:spPr/>
    </dgm:pt>
    <dgm:pt modelId="{2039AB05-803E-456E-A0DB-3962D7173EA6}" type="pres">
      <dgm:prSet presAssocID="{CE900633-0A3A-4D7F-BC19-5E427F73BEDB}" presName="node" presStyleLbl="node1" presStyleIdx="1" presStyleCnt="2" custLinFactNeighborX="35972" custLinFactNeighborY="-2824">
        <dgm:presLayoutVars>
          <dgm:bulletEnabled val="1"/>
        </dgm:presLayoutVars>
      </dgm:prSet>
      <dgm:spPr/>
    </dgm:pt>
  </dgm:ptLst>
  <dgm:cxnLst>
    <dgm:cxn modelId="{53433326-0D07-4EC6-AE6C-87A5EAD192BA}" type="presOf" srcId="{7472445D-1B0A-4FB2-A818-CF0ACEF920AE}" destId="{9DE6B40C-1DCC-46D6-BCE8-C9E227714BD3}" srcOrd="0" destOrd="0" presId="urn:microsoft.com/office/officeart/2005/8/layout/process1"/>
    <dgm:cxn modelId="{B23D695B-134F-4C17-B497-E4093C35E3E2}" type="presOf" srcId="{EEA1B5FC-FF3C-4F5E-AFAF-0A4DDFFE401D}" destId="{7C051BC5-67CB-4C00-B0A1-523CE66CB233}" srcOrd="1" destOrd="0" presId="urn:microsoft.com/office/officeart/2005/8/layout/process1"/>
    <dgm:cxn modelId="{F0239679-C4F3-413B-AB53-A5E36C0DC95E}" type="presOf" srcId="{CE900633-0A3A-4D7F-BC19-5E427F73BEDB}" destId="{2039AB05-803E-456E-A0DB-3962D7173EA6}" srcOrd="0" destOrd="0" presId="urn:microsoft.com/office/officeart/2005/8/layout/process1"/>
    <dgm:cxn modelId="{43CF2684-DE4C-4BF0-8D6F-CD5672C4F59A}" srcId="{9F6B54C9-2361-4FB3-9107-F6C567D0590C}" destId="{7472445D-1B0A-4FB2-A818-CF0ACEF920AE}" srcOrd="0" destOrd="0" parTransId="{7A5FC4EE-756B-4D46-B6CE-EF4EEC84AA07}" sibTransId="{EEA1B5FC-FF3C-4F5E-AFAF-0A4DDFFE401D}"/>
    <dgm:cxn modelId="{8EC8FE96-9122-4FFE-8DB6-15D83A1AF8C7}" type="presOf" srcId="{9F6B54C9-2361-4FB3-9107-F6C567D0590C}" destId="{E80D4973-59F9-4B7B-8682-0DB38598DC0C}" srcOrd="0" destOrd="0" presId="urn:microsoft.com/office/officeart/2005/8/layout/process1"/>
    <dgm:cxn modelId="{7BE0A9A9-A145-4E0F-931A-66E4C1D1964F}" srcId="{9F6B54C9-2361-4FB3-9107-F6C567D0590C}" destId="{CE900633-0A3A-4D7F-BC19-5E427F73BEDB}" srcOrd="1" destOrd="0" parTransId="{ECA7F3BC-7D5B-4F15-B73B-B46F4055790E}" sibTransId="{E12BAA09-BE57-4C1F-9ED8-FA3FFF2EEBAA}"/>
    <dgm:cxn modelId="{B5BC45AF-7742-4FD9-A8D1-3604A6E67C84}" type="presOf" srcId="{EEA1B5FC-FF3C-4F5E-AFAF-0A4DDFFE401D}" destId="{9B2B7BFA-7BAB-4FE0-B2A5-21B831A6C3C0}" srcOrd="0" destOrd="0" presId="urn:microsoft.com/office/officeart/2005/8/layout/process1"/>
    <dgm:cxn modelId="{742EE129-7D7D-4830-B56F-2D0F38629427}" type="presParOf" srcId="{E80D4973-59F9-4B7B-8682-0DB38598DC0C}" destId="{9DE6B40C-1DCC-46D6-BCE8-C9E227714BD3}" srcOrd="0" destOrd="0" presId="urn:microsoft.com/office/officeart/2005/8/layout/process1"/>
    <dgm:cxn modelId="{54D37C42-BF02-41DE-AE25-31C79F05D0E8}" type="presParOf" srcId="{E80D4973-59F9-4B7B-8682-0DB38598DC0C}" destId="{9B2B7BFA-7BAB-4FE0-B2A5-21B831A6C3C0}" srcOrd="1" destOrd="0" presId="urn:microsoft.com/office/officeart/2005/8/layout/process1"/>
    <dgm:cxn modelId="{73086477-B309-454C-8FAA-30C0A3AE0B3D}" type="presParOf" srcId="{9B2B7BFA-7BAB-4FE0-B2A5-21B831A6C3C0}" destId="{7C051BC5-67CB-4C00-B0A1-523CE66CB233}" srcOrd="0" destOrd="0" presId="urn:microsoft.com/office/officeart/2005/8/layout/process1"/>
    <dgm:cxn modelId="{CDE27407-C7FE-4693-A202-1AF0743BCE05}" type="presParOf" srcId="{E80D4973-59F9-4B7B-8682-0DB38598DC0C}" destId="{2039AB05-803E-456E-A0DB-3962D7173EA6}"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E43AC7-173D-456B-AA05-BC2BCC031A9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10FC57-F43C-4E2C-9B6D-9DC71D95C4F8}">
      <dgm:prSet custT="1"/>
      <dgm:spPr/>
      <dgm:t>
        <a:bodyPr/>
        <a:lstStyle/>
        <a:p>
          <a:pPr>
            <a:lnSpc>
              <a:spcPct val="100000"/>
            </a:lnSpc>
          </a:pPr>
          <a:r>
            <a:rPr lang="en-US" sz="1600" b="1" i="0" dirty="0"/>
            <a:t>Leading bi-weekly meetings of the interagency Advisory Council on Federal Funds and Infrastructure</a:t>
          </a:r>
          <a:endParaRPr lang="en-US" sz="1600" b="1" dirty="0"/>
        </a:p>
      </dgm:t>
    </dgm:pt>
    <dgm:pt modelId="{0E5D1605-1CFC-43E5-9494-6059296171F1}" type="parTrans" cxnId="{C6D3471D-2A4F-4F81-B30F-AEA358F90A79}">
      <dgm:prSet/>
      <dgm:spPr/>
      <dgm:t>
        <a:bodyPr/>
        <a:lstStyle/>
        <a:p>
          <a:endParaRPr lang="en-US"/>
        </a:p>
      </dgm:t>
    </dgm:pt>
    <dgm:pt modelId="{BBD1174B-380A-46A3-BB91-AF4D4C8C829A}" type="sibTrans" cxnId="{C6D3471D-2A4F-4F81-B30F-AEA358F90A79}">
      <dgm:prSet/>
      <dgm:spPr/>
      <dgm:t>
        <a:bodyPr/>
        <a:lstStyle/>
        <a:p>
          <a:endParaRPr lang="en-US"/>
        </a:p>
      </dgm:t>
    </dgm:pt>
    <dgm:pt modelId="{645D015E-3619-4B81-950F-1C544B660094}">
      <dgm:prSet custT="1"/>
      <dgm:spPr/>
      <dgm:t>
        <a:bodyPr/>
        <a:lstStyle/>
        <a:p>
          <a:pPr>
            <a:lnSpc>
              <a:spcPct val="100000"/>
            </a:lnSpc>
          </a:pPr>
          <a:r>
            <a:rPr lang="en-US" sz="1600" b="1" i="0"/>
            <a:t>Identifying and tracking key federal funding opportunities </a:t>
          </a:r>
          <a:r>
            <a:rPr lang="en-US" sz="1600" b="1"/>
            <a:t>and Massachusetts applications through the State Clearinghouse</a:t>
          </a:r>
          <a:endParaRPr lang="en-US" sz="1600"/>
        </a:p>
      </dgm:t>
    </dgm:pt>
    <dgm:pt modelId="{F3311785-0947-4D54-8B94-64CA474DAD91}" type="parTrans" cxnId="{D1C6AA23-A736-4E26-8749-FDCC29458FB9}">
      <dgm:prSet/>
      <dgm:spPr/>
      <dgm:t>
        <a:bodyPr/>
        <a:lstStyle/>
        <a:p>
          <a:endParaRPr lang="en-US"/>
        </a:p>
      </dgm:t>
    </dgm:pt>
    <dgm:pt modelId="{B48388A5-17F9-4520-9B6E-350D82B6B47E}" type="sibTrans" cxnId="{D1C6AA23-A736-4E26-8749-FDCC29458FB9}">
      <dgm:prSet/>
      <dgm:spPr/>
      <dgm:t>
        <a:bodyPr/>
        <a:lstStyle/>
        <a:p>
          <a:endParaRPr lang="en-US"/>
        </a:p>
      </dgm:t>
    </dgm:pt>
    <dgm:pt modelId="{86F5EE8F-A5A3-4CF1-9857-3D90C2A6977D}">
      <dgm:prSet custT="1"/>
      <dgm:spPr/>
      <dgm:t>
        <a:bodyPr/>
        <a:lstStyle/>
        <a:p>
          <a:pPr>
            <a:lnSpc>
              <a:spcPct val="100000"/>
            </a:lnSpc>
          </a:pPr>
          <a:r>
            <a:rPr lang="en-US" sz="1600" b="1"/>
            <a:t>Implementing the Federal Match legislation (</a:t>
          </a:r>
          <a:r>
            <a:rPr lang="en-US" sz="1600" b="1" i="1"/>
            <a:t>Chapter 214 of the Acts of 2024)</a:t>
          </a:r>
          <a:endParaRPr lang="en-US" sz="1600" b="1"/>
        </a:p>
      </dgm:t>
    </dgm:pt>
    <dgm:pt modelId="{63B5BC1E-BA1A-43C9-AD52-9D99D747CC5F}" type="parTrans" cxnId="{55D36FA9-47B9-4FB7-9D87-815130DE10B4}">
      <dgm:prSet/>
      <dgm:spPr/>
      <dgm:t>
        <a:bodyPr/>
        <a:lstStyle/>
        <a:p>
          <a:endParaRPr lang="en-US"/>
        </a:p>
      </dgm:t>
    </dgm:pt>
    <dgm:pt modelId="{38F48130-8FE7-484D-8F12-95980384125D}" type="sibTrans" cxnId="{55D36FA9-47B9-4FB7-9D87-815130DE10B4}">
      <dgm:prSet/>
      <dgm:spPr/>
      <dgm:t>
        <a:bodyPr/>
        <a:lstStyle/>
        <a:p>
          <a:endParaRPr lang="en-US"/>
        </a:p>
      </dgm:t>
    </dgm:pt>
    <dgm:pt modelId="{7CE94679-2E84-4BAD-AB15-EB3F167E6A46}">
      <dgm:prSet custT="1"/>
      <dgm:spPr/>
      <dgm:t>
        <a:bodyPr/>
        <a:lstStyle/>
        <a:p>
          <a:pPr>
            <a:lnSpc>
              <a:spcPct val="100000"/>
            </a:lnSpc>
          </a:pPr>
          <a:r>
            <a:rPr lang="en-US" sz="1600" b="1"/>
            <a:t>Leading the Massachusetts Federal Funds Partnership and other meetings to support local governments in their applications for federal funding</a:t>
          </a:r>
        </a:p>
      </dgm:t>
    </dgm:pt>
    <dgm:pt modelId="{700FB485-963E-4EFD-900F-1742F5BCE2D2}" type="parTrans" cxnId="{340918A1-2A97-4CC7-9C47-1772ADE22805}">
      <dgm:prSet/>
      <dgm:spPr/>
      <dgm:t>
        <a:bodyPr/>
        <a:lstStyle/>
        <a:p>
          <a:endParaRPr lang="en-US"/>
        </a:p>
      </dgm:t>
    </dgm:pt>
    <dgm:pt modelId="{39C7C336-98CB-4C86-AC99-9EAF4D4F2ED6}" type="sibTrans" cxnId="{340918A1-2A97-4CC7-9C47-1772ADE22805}">
      <dgm:prSet/>
      <dgm:spPr/>
      <dgm:t>
        <a:bodyPr/>
        <a:lstStyle/>
        <a:p>
          <a:endParaRPr lang="en-US"/>
        </a:p>
      </dgm:t>
    </dgm:pt>
    <dgm:pt modelId="{3CD48AE7-D4F6-4B3D-B68E-EF7140BC6B9E}" type="pres">
      <dgm:prSet presAssocID="{31E43AC7-173D-456B-AA05-BC2BCC031A9F}" presName="root" presStyleCnt="0">
        <dgm:presLayoutVars>
          <dgm:dir/>
          <dgm:resizeHandles val="exact"/>
        </dgm:presLayoutVars>
      </dgm:prSet>
      <dgm:spPr/>
    </dgm:pt>
    <dgm:pt modelId="{0DD012EC-9339-4144-9F8C-DEE7EE016DE0}" type="pres">
      <dgm:prSet presAssocID="{645D015E-3619-4B81-950F-1C544B660094}" presName="compNode" presStyleCnt="0"/>
      <dgm:spPr/>
    </dgm:pt>
    <dgm:pt modelId="{E14C0CFE-CB0A-44B3-89C8-D749A9E1B18C}" type="pres">
      <dgm:prSet presAssocID="{645D015E-3619-4B81-950F-1C544B660094}" presName="bgRect" presStyleLbl="bgShp" presStyleIdx="0" presStyleCnt="4" custLinFactNeighborX="3970" custLinFactNeighborY="-811"/>
      <dgm:spPr/>
    </dgm:pt>
    <dgm:pt modelId="{D88E8319-B6D5-49D3-B540-92B6D9A64BEC}" type="pres">
      <dgm:prSet presAssocID="{645D015E-3619-4B81-950F-1C544B66009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box Checked with solid fill"/>
        </a:ext>
      </dgm:extLst>
    </dgm:pt>
    <dgm:pt modelId="{41321DAC-A7EE-4AE2-9DC7-D1923CA5030E}" type="pres">
      <dgm:prSet presAssocID="{645D015E-3619-4B81-950F-1C544B660094}" presName="spaceRect" presStyleCnt="0"/>
      <dgm:spPr/>
    </dgm:pt>
    <dgm:pt modelId="{3A883FDD-2842-4E49-87E1-009417EEDE74}" type="pres">
      <dgm:prSet presAssocID="{645D015E-3619-4B81-950F-1C544B660094}" presName="parTx" presStyleLbl="revTx" presStyleIdx="0" presStyleCnt="4">
        <dgm:presLayoutVars>
          <dgm:chMax val="0"/>
          <dgm:chPref val="0"/>
        </dgm:presLayoutVars>
      </dgm:prSet>
      <dgm:spPr/>
    </dgm:pt>
    <dgm:pt modelId="{92DE347A-F440-4EA0-A19A-15ED32058C42}" type="pres">
      <dgm:prSet presAssocID="{B48388A5-17F9-4520-9B6E-350D82B6B47E}" presName="sibTrans" presStyleCnt="0"/>
      <dgm:spPr/>
    </dgm:pt>
    <dgm:pt modelId="{29446BF5-4985-418C-942C-C8627D199049}" type="pres">
      <dgm:prSet presAssocID="{D310FC57-F43C-4E2C-9B6D-9DC71D95C4F8}" presName="compNode" presStyleCnt="0"/>
      <dgm:spPr/>
    </dgm:pt>
    <dgm:pt modelId="{B8DB16D8-4226-454D-9A09-BB040DD2E36C}" type="pres">
      <dgm:prSet presAssocID="{D310FC57-F43C-4E2C-9B6D-9DC71D95C4F8}" presName="bgRect" presStyleLbl="bgShp" presStyleIdx="1" presStyleCnt="4"/>
      <dgm:spPr/>
    </dgm:pt>
    <dgm:pt modelId="{564C5C8F-9437-4747-BE47-8A248FCF0411}" type="pres">
      <dgm:prSet presAssocID="{D310FC57-F43C-4E2C-9B6D-9DC71D95C4F8}"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with solid fill"/>
        </a:ext>
      </dgm:extLst>
    </dgm:pt>
    <dgm:pt modelId="{60D04270-229F-4889-92E8-7F83735A2BF9}" type="pres">
      <dgm:prSet presAssocID="{D310FC57-F43C-4E2C-9B6D-9DC71D95C4F8}" presName="spaceRect" presStyleCnt="0"/>
      <dgm:spPr/>
    </dgm:pt>
    <dgm:pt modelId="{B1CCC648-1946-4024-BC72-12F157BF1C01}" type="pres">
      <dgm:prSet presAssocID="{D310FC57-F43C-4E2C-9B6D-9DC71D95C4F8}" presName="parTx" presStyleLbl="revTx" presStyleIdx="1" presStyleCnt="4">
        <dgm:presLayoutVars>
          <dgm:chMax val="0"/>
          <dgm:chPref val="0"/>
        </dgm:presLayoutVars>
      </dgm:prSet>
      <dgm:spPr/>
    </dgm:pt>
    <dgm:pt modelId="{BD33376C-DA5C-4321-B816-593B71FAA488}" type="pres">
      <dgm:prSet presAssocID="{BBD1174B-380A-46A3-BB91-AF4D4C8C829A}" presName="sibTrans" presStyleCnt="0"/>
      <dgm:spPr/>
    </dgm:pt>
    <dgm:pt modelId="{9A6D2DFC-8CC3-4C6A-A413-0209664C7083}" type="pres">
      <dgm:prSet presAssocID="{7CE94679-2E84-4BAD-AB15-EB3F167E6A46}" presName="compNode" presStyleCnt="0"/>
      <dgm:spPr/>
    </dgm:pt>
    <dgm:pt modelId="{2424DD3C-D8C4-4E3B-93BA-991BC7EAB6F2}" type="pres">
      <dgm:prSet presAssocID="{7CE94679-2E84-4BAD-AB15-EB3F167E6A46}" presName="bgRect" presStyleLbl="bgShp" presStyleIdx="2" presStyleCnt="4"/>
      <dgm:spPr/>
    </dgm:pt>
    <dgm:pt modelId="{ECFEB0C4-30B7-4493-ACBB-424B6B9D5B6B}" type="pres">
      <dgm:prSet presAssocID="{7CE94679-2E84-4BAD-AB15-EB3F167E6A4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hoolhouse outline"/>
        </a:ext>
      </dgm:extLst>
    </dgm:pt>
    <dgm:pt modelId="{F5A4BBDE-3BD9-4EDA-83E6-3ABB08F7BAE0}" type="pres">
      <dgm:prSet presAssocID="{7CE94679-2E84-4BAD-AB15-EB3F167E6A46}" presName="spaceRect" presStyleCnt="0"/>
      <dgm:spPr/>
    </dgm:pt>
    <dgm:pt modelId="{A099E753-F35B-4A24-8E1C-78892999158A}" type="pres">
      <dgm:prSet presAssocID="{7CE94679-2E84-4BAD-AB15-EB3F167E6A46}" presName="parTx" presStyleLbl="revTx" presStyleIdx="2" presStyleCnt="4">
        <dgm:presLayoutVars>
          <dgm:chMax val="0"/>
          <dgm:chPref val="0"/>
        </dgm:presLayoutVars>
      </dgm:prSet>
      <dgm:spPr/>
    </dgm:pt>
    <dgm:pt modelId="{4F3A3109-73D7-4A54-B6B0-184DFE516A95}" type="pres">
      <dgm:prSet presAssocID="{39C7C336-98CB-4C86-AC99-9EAF4D4F2ED6}" presName="sibTrans" presStyleCnt="0"/>
      <dgm:spPr/>
    </dgm:pt>
    <dgm:pt modelId="{E4A0CB12-F2B6-4A62-82C8-3506427C9164}" type="pres">
      <dgm:prSet presAssocID="{86F5EE8F-A5A3-4CF1-9857-3D90C2A6977D}" presName="compNode" presStyleCnt="0"/>
      <dgm:spPr/>
    </dgm:pt>
    <dgm:pt modelId="{58117011-8D5D-4747-80CD-8D2788FAFE28}" type="pres">
      <dgm:prSet presAssocID="{86F5EE8F-A5A3-4CF1-9857-3D90C2A6977D}" presName="bgRect" presStyleLbl="bgShp" presStyleIdx="3" presStyleCnt="4"/>
      <dgm:spPr/>
    </dgm:pt>
    <dgm:pt modelId="{1C7B136C-B410-4D35-8B00-A9E44608E48D}" type="pres">
      <dgm:prSet presAssocID="{86F5EE8F-A5A3-4CF1-9857-3D90C2A6977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Quill outline"/>
        </a:ext>
      </dgm:extLst>
    </dgm:pt>
    <dgm:pt modelId="{A148DB27-A5C7-43D0-8D46-434DE35488A9}" type="pres">
      <dgm:prSet presAssocID="{86F5EE8F-A5A3-4CF1-9857-3D90C2A6977D}" presName="spaceRect" presStyleCnt="0"/>
      <dgm:spPr/>
    </dgm:pt>
    <dgm:pt modelId="{7EC0067D-B60D-46D0-8AC8-C58B64D277FA}" type="pres">
      <dgm:prSet presAssocID="{86F5EE8F-A5A3-4CF1-9857-3D90C2A6977D}" presName="parTx" presStyleLbl="revTx" presStyleIdx="3" presStyleCnt="4">
        <dgm:presLayoutVars>
          <dgm:chMax val="0"/>
          <dgm:chPref val="0"/>
        </dgm:presLayoutVars>
      </dgm:prSet>
      <dgm:spPr/>
    </dgm:pt>
  </dgm:ptLst>
  <dgm:cxnLst>
    <dgm:cxn modelId="{C6D3471D-2A4F-4F81-B30F-AEA358F90A79}" srcId="{31E43AC7-173D-456B-AA05-BC2BCC031A9F}" destId="{D310FC57-F43C-4E2C-9B6D-9DC71D95C4F8}" srcOrd="1" destOrd="0" parTransId="{0E5D1605-1CFC-43E5-9494-6059296171F1}" sibTransId="{BBD1174B-380A-46A3-BB91-AF4D4C8C829A}"/>
    <dgm:cxn modelId="{D1C6AA23-A736-4E26-8749-FDCC29458FB9}" srcId="{31E43AC7-173D-456B-AA05-BC2BCC031A9F}" destId="{645D015E-3619-4B81-950F-1C544B660094}" srcOrd="0" destOrd="0" parTransId="{F3311785-0947-4D54-8B94-64CA474DAD91}" sibTransId="{B48388A5-17F9-4520-9B6E-350D82B6B47E}"/>
    <dgm:cxn modelId="{340918A1-2A97-4CC7-9C47-1772ADE22805}" srcId="{31E43AC7-173D-456B-AA05-BC2BCC031A9F}" destId="{7CE94679-2E84-4BAD-AB15-EB3F167E6A46}" srcOrd="2" destOrd="0" parTransId="{700FB485-963E-4EFD-900F-1742F5BCE2D2}" sibTransId="{39C7C336-98CB-4C86-AC99-9EAF4D4F2ED6}"/>
    <dgm:cxn modelId="{55D36FA9-47B9-4FB7-9D87-815130DE10B4}" srcId="{31E43AC7-173D-456B-AA05-BC2BCC031A9F}" destId="{86F5EE8F-A5A3-4CF1-9857-3D90C2A6977D}" srcOrd="3" destOrd="0" parTransId="{63B5BC1E-BA1A-43C9-AD52-9D99D747CC5F}" sibTransId="{38F48130-8FE7-484D-8F12-95980384125D}"/>
    <dgm:cxn modelId="{D6DF42BC-0B6A-415A-BDC0-214F045B98F6}" type="presOf" srcId="{D310FC57-F43C-4E2C-9B6D-9DC71D95C4F8}" destId="{B1CCC648-1946-4024-BC72-12F157BF1C01}" srcOrd="0" destOrd="0" presId="urn:microsoft.com/office/officeart/2018/2/layout/IconVerticalSolidList"/>
    <dgm:cxn modelId="{AF67EFBF-6BFE-4EFE-8380-70A82874A60D}" type="presOf" srcId="{86F5EE8F-A5A3-4CF1-9857-3D90C2A6977D}" destId="{7EC0067D-B60D-46D0-8AC8-C58B64D277FA}" srcOrd="0" destOrd="0" presId="urn:microsoft.com/office/officeart/2018/2/layout/IconVerticalSolidList"/>
    <dgm:cxn modelId="{FC9A30D0-0277-4B30-BF3C-F7D6E0E606DC}" type="presOf" srcId="{7CE94679-2E84-4BAD-AB15-EB3F167E6A46}" destId="{A099E753-F35B-4A24-8E1C-78892999158A}" srcOrd="0" destOrd="0" presId="urn:microsoft.com/office/officeart/2018/2/layout/IconVerticalSolidList"/>
    <dgm:cxn modelId="{36A9EDEC-8BFB-4FEE-B45F-E388B957A32C}" type="presOf" srcId="{31E43AC7-173D-456B-AA05-BC2BCC031A9F}" destId="{3CD48AE7-D4F6-4B3D-B68E-EF7140BC6B9E}" srcOrd="0" destOrd="0" presId="urn:microsoft.com/office/officeart/2018/2/layout/IconVerticalSolidList"/>
    <dgm:cxn modelId="{8844BFFD-83B2-4166-B6F9-BA7BB7E98FDE}" type="presOf" srcId="{645D015E-3619-4B81-950F-1C544B660094}" destId="{3A883FDD-2842-4E49-87E1-009417EEDE74}" srcOrd="0" destOrd="0" presId="urn:microsoft.com/office/officeart/2018/2/layout/IconVerticalSolidList"/>
    <dgm:cxn modelId="{70568680-A80E-48E6-A060-5DD1652937DA}" type="presParOf" srcId="{3CD48AE7-D4F6-4B3D-B68E-EF7140BC6B9E}" destId="{0DD012EC-9339-4144-9F8C-DEE7EE016DE0}" srcOrd="0" destOrd="0" presId="urn:microsoft.com/office/officeart/2018/2/layout/IconVerticalSolidList"/>
    <dgm:cxn modelId="{F19B7555-756D-441D-B1C2-9D35E0AFA59E}" type="presParOf" srcId="{0DD012EC-9339-4144-9F8C-DEE7EE016DE0}" destId="{E14C0CFE-CB0A-44B3-89C8-D749A9E1B18C}" srcOrd="0" destOrd="0" presId="urn:microsoft.com/office/officeart/2018/2/layout/IconVerticalSolidList"/>
    <dgm:cxn modelId="{C5CF8725-7AD5-49DB-8398-E15B46EBA9B4}" type="presParOf" srcId="{0DD012EC-9339-4144-9F8C-DEE7EE016DE0}" destId="{D88E8319-B6D5-49D3-B540-92B6D9A64BEC}" srcOrd="1" destOrd="0" presId="urn:microsoft.com/office/officeart/2018/2/layout/IconVerticalSolidList"/>
    <dgm:cxn modelId="{72384A35-C31A-458E-A781-1964880AD0CD}" type="presParOf" srcId="{0DD012EC-9339-4144-9F8C-DEE7EE016DE0}" destId="{41321DAC-A7EE-4AE2-9DC7-D1923CA5030E}" srcOrd="2" destOrd="0" presId="urn:microsoft.com/office/officeart/2018/2/layout/IconVerticalSolidList"/>
    <dgm:cxn modelId="{09DB93C8-2F49-44B0-B784-394F1B988826}" type="presParOf" srcId="{0DD012EC-9339-4144-9F8C-DEE7EE016DE0}" destId="{3A883FDD-2842-4E49-87E1-009417EEDE74}" srcOrd="3" destOrd="0" presId="urn:microsoft.com/office/officeart/2018/2/layout/IconVerticalSolidList"/>
    <dgm:cxn modelId="{FCA3B1F4-152B-4150-8783-9D0F7E599D22}" type="presParOf" srcId="{3CD48AE7-D4F6-4B3D-B68E-EF7140BC6B9E}" destId="{92DE347A-F440-4EA0-A19A-15ED32058C42}" srcOrd="1" destOrd="0" presId="urn:microsoft.com/office/officeart/2018/2/layout/IconVerticalSolidList"/>
    <dgm:cxn modelId="{F2FAA34D-227A-4BA4-ACC3-8B03188BB10A}" type="presParOf" srcId="{3CD48AE7-D4F6-4B3D-B68E-EF7140BC6B9E}" destId="{29446BF5-4985-418C-942C-C8627D199049}" srcOrd="2" destOrd="0" presId="urn:microsoft.com/office/officeart/2018/2/layout/IconVerticalSolidList"/>
    <dgm:cxn modelId="{8F12B5E2-909C-43E5-BC75-1966BE120741}" type="presParOf" srcId="{29446BF5-4985-418C-942C-C8627D199049}" destId="{B8DB16D8-4226-454D-9A09-BB040DD2E36C}" srcOrd="0" destOrd="0" presId="urn:microsoft.com/office/officeart/2018/2/layout/IconVerticalSolidList"/>
    <dgm:cxn modelId="{765D216D-A876-4673-8477-E0E31112D287}" type="presParOf" srcId="{29446BF5-4985-418C-942C-C8627D199049}" destId="{564C5C8F-9437-4747-BE47-8A248FCF0411}" srcOrd="1" destOrd="0" presId="urn:microsoft.com/office/officeart/2018/2/layout/IconVerticalSolidList"/>
    <dgm:cxn modelId="{5475EF24-B6BA-4D8A-A896-79C2B8F639A8}" type="presParOf" srcId="{29446BF5-4985-418C-942C-C8627D199049}" destId="{60D04270-229F-4889-92E8-7F83735A2BF9}" srcOrd="2" destOrd="0" presId="urn:microsoft.com/office/officeart/2018/2/layout/IconVerticalSolidList"/>
    <dgm:cxn modelId="{AE8781F8-0ECE-47C1-88A2-B13528B7587F}" type="presParOf" srcId="{29446BF5-4985-418C-942C-C8627D199049}" destId="{B1CCC648-1946-4024-BC72-12F157BF1C01}" srcOrd="3" destOrd="0" presId="urn:microsoft.com/office/officeart/2018/2/layout/IconVerticalSolidList"/>
    <dgm:cxn modelId="{6F588869-7D95-4E85-A456-B969E5BDA8ED}" type="presParOf" srcId="{3CD48AE7-D4F6-4B3D-B68E-EF7140BC6B9E}" destId="{BD33376C-DA5C-4321-B816-593B71FAA488}" srcOrd="3" destOrd="0" presId="urn:microsoft.com/office/officeart/2018/2/layout/IconVerticalSolidList"/>
    <dgm:cxn modelId="{4F79792D-4E96-407D-B990-72C4F2D0CA15}" type="presParOf" srcId="{3CD48AE7-D4F6-4B3D-B68E-EF7140BC6B9E}" destId="{9A6D2DFC-8CC3-4C6A-A413-0209664C7083}" srcOrd="4" destOrd="0" presId="urn:microsoft.com/office/officeart/2018/2/layout/IconVerticalSolidList"/>
    <dgm:cxn modelId="{D5FC8A05-7D49-47B0-A9A7-445AE7B3027D}" type="presParOf" srcId="{9A6D2DFC-8CC3-4C6A-A413-0209664C7083}" destId="{2424DD3C-D8C4-4E3B-93BA-991BC7EAB6F2}" srcOrd="0" destOrd="0" presId="urn:microsoft.com/office/officeart/2018/2/layout/IconVerticalSolidList"/>
    <dgm:cxn modelId="{424C05F8-8178-458A-87B6-239410DC0B2F}" type="presParOf" srcId="{9A6D2DFC-8CC3-4C6A-A413-0209664C7083}" destId="{ECFEB0C4-30B7-4493-ACBB-424B6B9D5B6B}" srcOrd="1" destOrd="0" presId="urn:microsoft.com/office/officeart/2018/2/layout/IconVerticalSolidList"/>
    <dgm:cxn modelId="{7E9060A0-B899-4230-8D01-C031D8F9B2D6}" type="presParOf" srcId="{9A6D2DFC-8CC3-4C6A-A413-0209664C7083}" destId="{F5A4BBDE-3BD9-4EDA-83E6-3ABB08F7BAE0}" srcOrd="2" destOrd="0" presId="urn:microsoft.com/office/officeart/2018/2/layout/IconVerticalSolidList"/>
    <dgm:cxn modelId="{E88A379D-D8BD-40A5-9491-DAABF0A5C954}" type="presParOf" srcId="{9A6D2DFC-8CC3-4C6A-A413-0209664C7083}" destId="{A099E753-F35B-4A24-8E1C-78892999158A}" srcOrd="3" destOrd="0" presId="urn:microsoft.com/office/officeart/2018/2/layout/IconVerticalSolidList"/>
    <dgm:cxn modelId="{CE0E94EB-3E22-43C6-86CA-6D8A4FA5AFDF}" type="presParOf" srcId="{3CD48AE7-D4F6-4B3D-B68E-EF7140BC6B9E}" destId="{4F3A3109-73D7-4A54-B6B0-184DFE516A95}" srcOrd="5" destOrd="0" presId="urn:microsoft.com/office/officeart/2018/2/layout/IconVerticalSolidList"/>
    <dgm:cxn modelId="{C0AEA2AA-5B5F-417A-9292-7218A372FE04}" type="presParOf" srcId="{3CD48AE7-D4F6-4B3D-B68E-EF7140BC6B9E}" destId="{E4A0CB12-F2B6-4A62-82C8-3506427C9164}" srcOrd="6" destOrd="0" presId="urn:microsoft.com/office/officeart/2018/2/layout/IconVerticalSolidList"/>
    <dgm:cxn modelId="{1019F0F0-1272-4EF2-A25E-9569C95B866B}" type="presParOf" srcId="{E4A0CB12-F2B6-4A62-82C8-3506427C9164}" destId="{58117011-8D5D-4747-80CD-8D2788FAFE28}" srcOrd="0" destOrd="0" presId="urn:microsoft.com/office/officeart/2018/2/layout/IconVerticalSolidList"/>
    <dgm:cxn modelId="{A0DC90DF-0683-43FD-AEE7-B828CCDBA25C}" type="presParOf" srcId="{E4A0CB12-F2B6-4A62-82C8-3506427C9164}" destId="{1C7B136C-B410-4D35-8B00-A9E44608E48D}" srcOrd="1" destOrd="0" presId="urn:microsoft.com/office/officeart/2018/2/layout/IconVerticalSolidList"/>
    <dgm:cxn modelId="{27E8384C-B892-4043-8198-08AA6369FB58}" type="presParOf" srcId="{E4A0CB12-F2B6-4A62-82C8-3506427C9164}" destId="{A148DB27-A5C7-43D0-8D46-434DE35488A9}" srcOrd="2" destOrd="0" presId="urn:microsoft.com/office/officeart/2018/2/layout/IconVerticalSolidList"/>
    <dgm:cxn modelId="{A5688826-91CE-4EF0-A544-2ED0AF773360}" type="presParOf" srcId="{E4A0CB12-F2B6-4A62-82C8-3506427C9164}" destId="{7EC0067D-B60D-46D0-8AC8-C58B64D277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8E734-2918-4E99-ACF3-FB9FB02E1AAA}">
      <dsp:nvSpPr>
        <dsp:cNvPr id="0" name=""/>
        <dsp:cNvSpPr/>
      </dsp:nvSpPr>
      <dsp:spPr>
        <a:xfrm>
          <a:off x="0" y="2006238"/>
          <a:ext cx="1318262" cy="14061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Municipality Submits Request </a:t>
          </a:r>
        </a:p>
      </dsp:txBody>
      <dsp:txXfrm>
        <a:off x="38611" y="2044849"/>
        <a:ext cx="1241040" cy="1328967"/>
      </dsp:txXfrm>
    </dsp:sp>
    <dsp:sp modelId="{13AE1E97-D61A-42C0-ABA1-DDEC4C03CFF1}">
      <dsp:nvSpPr>
        <dsp:cNvPr id="0" name=""/>
        <dsp:cNvSpPr/>
      </dsp:nvSpPr>
      <dsp:spPr>
        <a:xfrm>
          <a:off x="1450088" y="2545868"/>
          <a:ext cx="279471" cy="3269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450088" y="2611254"/>
        <a:ext cx="195630" cy="196157"/>
      </dsp:txXfrm>
    </dsp:sp>
    <dsp:sp modelId="{84D4B3A4-AF2E-430A-A4ED-9D7571ECFED9}">
      <dsp:nvSpPr>
        <dsp:cNvPr id="0" name=""/>
        <dsp:cNvSpPr/>
      </dsp:nvSpPr>
      <dsp:spPr>
        <a:xfrm>
          <a:off x="1845567" y="2006238"/>
          <a:ext cx="1318262" cy="14061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MassDOT and Committee* Review Request</a:t>
          </a:r>
        </a:p>
      </dsp:txBody>
      <dsp:txXfrm>
        <a:off x="1884178" y="2044849"/>
        <a:ext cx="1241040" cy="1328967"/>
      </dsp:txXfrm>
    </dsp:sp>
    <dsp:sp modelId="{B06BD420-5BBC-4584-B6D0-A53D0B868DDB}">
      <dsp:nvSpPr>
        <dsp:cNvPr id="0" name=""/>
        <dsp:cNvSpPr/>
      </dsp:nvSpPr>
      <dsp:spPr>
        <a:xfrm rot="18006005">
          <a:off x="3284566" y="2167779"/>
          <a:ext cx="301652" cy="3269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307122" y="2272311"/>
        <a:ext cx="211156" cy="196157"/>
      </dsp:txXfrm>
    </dsp:sp>
    <dsp:sp modelId="{6A1B3888-344C-4753-949A-0D751C919307}">
      <dsp:nvSpPr>
        <dsp:cNvPr id="0" name=""/>
        <dsp:cNvSpPr/>
      </dsp:nvSpPr>
      <dsp:spPr>
        <a:xfrm>
          <a:off x="3691135" y="1256486"/>
          <a:ext cx="1318262" cy="140618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Request Approved for LEAP Support</a:t>
          </a:r>
        </a:p>
      </dsp:txBody>
      <dsp:txXfrm>
        <a:off x="3729746" y="1295097"/>
        <a:ext cx="1241040" cy="1328967"/>
      </dsp:txXfrm>
    </dsp:sp>
    <dsp:sp modelId="{A69997B4-D946-4861-9368-7F1C187DD67A}">
      <dsp:nvSpPr>
        <dsp:cNvPr id="0" name=""/>
        <dsp:cNvSpPr/>
      </dsp:nvSpPr>
      <dsp:spPr>
        <a:xfrm>
          <a:off x="5141224" y="1796116"/>
          <a:ext cx="279471" cy="3269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141224" y="1861502"/>
        <a:ext cx="195630" cy="196157"/>
      </dsp:txXfrm>
    </dsp:sp>
    <dsp:sp modelId="{8D34783C-1C30-4819-B1BD-0A42A995EA19}">
      <dsp:nvSpPr>
        <dsp:cNvPr id="0" name=""/>
        <dsp:cNvSpPr/>
      </dsp:nvSpPr>
      <dsp:spPr>
        <a:xfrm>
          <a:off x="5536703" y="1256486"/>
          <a:ext cx="1318262" cy="140618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Assigned to LEAP Consultant Team</a:t>
          </a:r>
        </a:p>
      </dsp:txBody>
      <dsp:txXfrm>
        <a:off x="5575314" y="1295097"/>
        <a:ext cx="1241040" cy="1328967"/>
      </dsp:txXfrm>
    </dsp:sp>
    <dsp:sp modelId="{1232B903-B256-4DE8-B15C-79B1566E5205}">
      <dsp:nvSpPr>
        <dsp:cNvPr id="0" name=""/>
        <dsp:cNvSpPr/>
      </dsp:nvSpPr>
      <dsp:spPr>
        <a:xfrm>
          <a:off x="6986791" y="1796116"/>
          <a:ext cx="279471" cy="3269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986791" y="1861502"/>
        <a:ext cx="195630" cy="196157"/>
      </dsp:txXfrm>
    </dsp:sp>
    <dsp:sp modelId="{FD17F926-0A5D-4A05-BD4A-71C5A5B66269}">
      <dsp:nvSpPr>
        <dsp:cNvPr id="0" name=""/>
        <dsp:cNvSpPr/>
      </dsp:nvSpPr>
      <dsp:spPr>
        <a:xfrm>
          <a:off x="7382270" y="1256486"/>
          <a:ext cx="1318262" cy="140618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Project is Scoped**</a:t>
          </a:r>
        </a:p>
      </dsp:txBody>
      <dsp:txXfrm>
        <a:off x="7420881" y="1295097"/>
        <a:ext cx="1241040" cy="1328967"/>
      </dsp:txXfrm>
    </dsp:sp>
    <dsp:sp modelId="{83AC90D2-6D2C-467D-99E5-4D072D033624}">
      <dsp:nvSpPr>
        <dsp:cNvPr id="0" name=""/>
        <dsp:cNvSpPr/>
      </dsp:nvSpPr>
      <dsp:spPr>
        <a:xfrm rot="50916">
          <a:off x="8832344" y="1809902"/>
          <a:ext cx="279502" cy="3269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832349" y="1874667"/>
        <a:ext cx="195651" cy="196157"/>
      </dsp:txXfrm>
    </dsp:sp>
    <dsp:sp modelId="{5342EEE4-DFFA-4E65-923A-57CD0DC77FFC}">
      <dsp:nvSpPr>
        <dsp:cNvPr id="0" name=""/>
        <dsp:cNvSpPr/>
      </dsp:nvSpPr>
      <dsp:spPr>
        <a:xfrm>
          <a:off x="9227838" y="1283822"/>
          <a:ext cx="1318262" cy="140618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Consultant Team Produces Requested Deliverables</a:t>
          </a:r>
        </a:p>
      </dsp:txBody>
      <dsp:txXfrm>
        <a:off x="9266449" y="1322433"/>
        <a:ext cx="1241040" cy="1328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6B40C-1DCC-46D6-BCE8-C9E227714BD3}">
      <dsp:nvSpPr>
        <dsp:cNvPr id="0" name=""/>
        <dsp:cNvSpPr/>
      </dsp:nvSpPr>
      <dsp:spPr>
        <a:xfrm>
          <a:off x="922" y="0"/>
          <a:ext cx="1967030" cy="9550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Request Not Approved for </a:t>
          </a:r>
          <a:r>
            <a:rPr lang="en-US" sz="1100" kern="1200">
              <a:solidFill>
                <a:schemeClr val="tx1"/>
              </a:solidFill>
            </a:rPr>
            <a:t>LEAP Support</a:t>
          </a:r>
          <a:endParaRPr lang="en-US" sz="1100" kern="1200" dirty="0">
            <a:solidFill>
              <a:schemeClr val="tx1"/>
            </a:solidFill>
          </a:endParaRPr>
        </a:p>
      </dsp:txBody>
      <dsp:txXfrm>
        <a:off x="28895" y="27973"/>
        <a:ext cx="1911084" cy="899109"/>
      </dsp:txXfrm>
    </dsp:sp>
    <dsp:sp modelId="{9B2B7BFA-7BAB-4FE0-B2A5-21B831A6C3C0}">
      <dsp:nvSpPr>
        <dsp:cNvPr id="0" name=""/>
        <dsp:cNvSpPr/>
      </dsp:nvSpPr>
      <dsp:spPr>
        <a:xfrm>
          <a:off x="2164886" y="233615"/>
          <a:ext cx="417499" cy="4878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64886" y="331180"/>
        <a:ext cx="292249" cy="292693"/>
      </dsp:txXfrm>
    </dsp:sp>
    <dsp:sp modelId="{2039AB05-803E-456E-A0DB-3962D7173EA6}">
      <dsp:nvSpPr>
        <dsp:cNvPr id="0" name=""/>
        <dsp:cNvSpPr/>
      </dsp:nvSpPr>
      <dsp:spPr>
        <a:xfrm>
          <a:off x="2755687" y="0"/>
          <a:ext cx="1967030" cy="9550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MassDOT Provides Suggestions for Other Opportunities for Project Advancement</a:t>
          </a:r>
        </a:p>
      </dsp:txBody>
      <dsp:txXfrm>
        <a:off x="2783660" y="27973"/>
        <a:ext cx="1911084" cy="899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C0CFE-CB0A-44B3-89C8-D749A9E1B18C}">
      <dsp:nvSpPr>
        <dsp:cNvPr id="0" name=""/>
        <dsp:cNvSpPr/>
      </dsp:nvSpPr>
      <dsp:spPr>
        <a:xfrm>
          <a:off x="0" y="0"/>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8E8319-B6D5-49D3-B540-92B6D9A64BEC}">
      <dsp:nvSpPr>
        <dsp:cNvPr id="0" name=""/>
        <dsp:cNvSpPr/>
      </dsp:nvSpPr>
      <dsp:spPr>
        <a:xfrm>
          <a:off x="347869" y="261014"/>
          <a:ext cx="632489" cy="63248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83FDD-2842-4E49-87E1-009417EEDE74}">
      <dsp:nvSpPr>
        <dsp:cNvPr id="0" name=""/>
        <dsp:cNvSpPr/>
      </dsp:nvSpPr>
      <dsp:spPr>
        <a:xfrm>
          <a:off x="1328227" y="2268"/>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i="0" kern="1200"/>
            <a:t>Identifying and tracking key federal funding opportunities </a:t>
          </a:r>
          <a:r>
            <a:rPr lang="en-US" sz="1600" b="1" kern="1200"/>
            <a:t>and Massachusetts applications through the State Clearinghouse</a:t>
          </a:r>
          <a:endParaRPr lang="en-US" sz="1600" kern="1200"/>
        </a:p>
      </dsp:txBody>
      <dsp:txXfrm>
        <a:off x="1328227" y="2268"/>
        <a:ext cx="5914790" cy="1149980"/>
      </dsp:txXfrm>
    </dsp:sp>
    <dsp:sp modelId="{B8DB16D8-4226-454D-9A09-BB040DD2E36C}">
      <dsp:nvSpPr>
        <dsp:cNvPr id="0" name=""/>
        <dsp:cNvSpPr/>
      </dsp:nvSpPr>
      <dsp:spPr>
        <a:xfrm>
          <a:off x="0" y="1439744"/>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4C5C8F-9437-4747-BE47-8A248FCF0411}">
      <dsp:nvSpPr>
        <dsp:cNvPr id="0" name=""/>
        <dsp:cNvSpPr/>
      </dsp:nvSpPr>
      <dsp:spPr>
        <a:xfrm>
          <a:off x="347869" y="1698490"/>
          <a:ext cx="632489" cy="63248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CC648-1946-4024-BC72-12F157BF1C01}">
      <dsp:nvSpPr>
        <dsp:cNvPr id="0" name=""/>
        <dsp:cNvSpPr/>
      </dsp:nvSpPr>
      <dsp:spPr>
        <a:xfrm>
          <a:off x="1328227" y="1439744"/>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i="0" kern="1200" dirty="0"/>
            <a:t>Leading bi-weekly meetings of the interagency Advisory Council on Federal Funds and Infrastructure</a:t>
          </a:r>
          <a:endParaRPr lang="en-US" sz="1600" b="1" kern="1200" dirty="0"/>
        </a:p>
      </dsp:txBody>
      <dsp:txXfrm>
        <a:off x="1328227" y="1439744"/>
        <a:ext cx="5914790" cy="1149980"/>
      </dsp:txXfrm>
    </dsp:sp>
    <dsp:sp modelId="{2424DD3C-D8C4-4E3B-93BA-991BC7EAB6F2}">
      <dsp:nvSpPr>
        <dsp:cNvPr id="0" name=""/>
        <dsp:cNvSpPr/>
      </dsp:nvSpPr>
      <dsp:spPr>
        <a:xfrm>
          <a:off x="0" y="2877220"/>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EB0C4-30B7-4493-ACBB-424B6B9D5B6B}">
      <dsp:nvSpPr>
        <dsp:cNvPr id="0" name=""/>
        <dsp:cNvSpPr/>
      </dsp:nvSpPr>
      <dsp:spPr>
        <a:xfrm>
          <a:off x="347869" y="3135965"/>
          <a:ext cx="632489" cy="63248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99E753-F35B-4A24-8E1C-78892999158A}">
      <dsp:nvSpPr>
        <dsp:cNvPr id="0" name=""/>
        <dsp:cNvSpPr/>
      </dsp:nvSpPr>
      <dsp:spPr>
        <a:xfrm>
          <a:off x="1328227" y="2877220"/>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kern="1200"/>
            <a:t>Leading the Massachusetts Federal Funds Partnership and other meetings to support local governments in their applications for federal funding</a:t>
          </a:r>
        </a:p>
      </dsp:txBody>
      <dsp:txXfrm>
        <a:off x="1328227" y="2877220"/>
        <a:ext cx="5914790" cy="1149980"/>
      </dsp:txXfrm>
    </dsp:sp>
    <dsp:sp modelId="{58117011-8D5D-4747-80CD-8D2788FAFE28}">
      <dsp:nvSpPr>
        <dsp:cNvPr id="0" name=""/>
        <dsp:cNvSpPr/>
      </dsp:nvSpPr>
      <dsp:spPr>
        <a:xfrm>
          <a:off x="0" y="4314695"/>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7B136C-B410-4D35-8B00-A9E44608E48D}">
      <dsp:nvSpPr>
        <dsp:cNvPr id="0" name=""/>
        <dsp:cNvSpPr/>
      </dsp:nvSpPr>
      <dsp:spPr>
        <a:xfrm>
          <a:off x="347869" y="4573441"/>
          <a:ext cx="632489" cy="63248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C0067D-B60D-46D0-8AC8-C58B64D277FA}">
      <dsp:nvSpPr>
        <dsp:cNvPr id="0" name=""/>
        <dsp:cNvSpPr/>
      </dsp:nvSpPr>
      <dsp:spPr>
        <a:xfrm>
          <a:off x="1328227" y="4314695"/>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kern="1200"/>
            <a:t>Implementing the Federal Match legislation (</a:t>
          </a:r>
          <a:r>
            <a:rPr lang="en-US" sz="1600" b="1" i="1" kern="1200"/>
            <a:t>Chapter 214 of the Acts of 2024)</a:t>
          </a:r>
          <a:endParaRPr lang="en-US" sz="1600" b="1" kern="1200"/>
        </a:p>
      </dsp:txBody>
      <dsp:txXfrm>
        <a:off x="1328227" y="4314695"/>
        <a:ext cx="5914790" cy="11499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62515-010B-46BF-A3B7-A683F190E996}"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817C9-84D9-449D-9360-C3E1B569DA1D}" type="slidenum">
              <a:rPr lang="en-US" smtClean="0"/>
              <a:t>‹#›</a:t>
            </a:fld>
            <a:endParaRPr lang="en-US"/>
          </a:p>
        </p:txBody>
      </p:sp>
    </p:spTree>
    <p:extLst>
      <p:ext uri="{BB962C8B-B14F-4D97-AF65-F5344CB8AC3E}">
        <p14:creationId xmlns:p14="http://schemas.microsoft.com/office/powerpoint/2010/main" val="889871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6817C9-84D9-449D-9360-C3E1B569DA1D}" type="slidenum">
              <a:rPr lang="en-US" smtClean="0"/>
              <a:t>4</a:t>
            </a:fld>
            <a:endParaRPr lang="en-US"/>
          </a:p>
        </p:txBody>
      </p:sp>
    </p:spTree>
    <p:extLst>
      <p:ext uri="{BB962C8B-B14F-4D97-AF65-F5344CB8AC3E}">
        <p14:creationId xmlns:p14="http://schemas.microsoft.com/office/powerpoint/2010/main" val="297480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Organizational Structure: </a:t>
            </a:r>
            <a:r>
              <a:rPr lang="en-US" sz="1200" b="0" i="0" kern="1200" dirty="0">
                <a:solidFill>
                  <a:schemeClr val="tx1"/>
                </a:solidFill>
                <a:effectLst/>
                <a:latin typeface="+mn-lt"/>
                <a:ea typeface="+mn-ea"/>
                <a:cs typeface="+mn-cs"/>
              </a:rPr>
              <a:t>The Massachusetts Association of Regional Planning Agencies is a formal organization with established bylaws. The association consists of the state’s 13 regional development organizations, known as regional planning agencies in the state. Two of the member organizations receive modest funding to provide staff support for the association.  The Pioneer Valley Planning Commission provides administrative support and the Metropolitan Area Planning Council, located in the state capital, provides legislative research and advocacy support. Committees are formed on an as-needed basis.</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Governing Structure: </a:t>
            </a:r>
            <a:r>
              <a:rPr lang="en-US" sz="1200" b="0" i="0" kern="1200" dirty="0">
                <a:solidFill>
                  <a:schemeClr val="tx1"/>
                </a:solidFill>
                <a:effectLst/>
                <a:latin typeface="+mn-lt"/>
                <a:ea typeface="+mn-ea"/>
                <a:cs typeface="+mn-cs"/>
              </a:rPr>
              <a:t>The executive directors and the chair of each regional organization form the state association board. Each member of the board has one vote. The president, vice president and secretary/treasurer form an executive committee.</a:t>
            </a:r>
          </a:p>
          <a:p>
            <a:endParaRPr lang="en-US" dirty="0"/>
          </a:p>
        </p:txBody>
      </p:sp>
      <p:sp>
        <p:nvSpPr>
          <p:cNvPr id="4" name="Slide Number Placeholder 3"/>
          <p:cNvSpPr>
            <a:spLocks noGrp="1"/>
          </p:cNvSpPr>
          <p:nvPr>
            <p:ph type="sldNum" sz="quarter" idx="10"/>
          </p:nvPr>
        </p:nvSpPr>
        <p:spPr/>
        <p:txBody>
          <a:bodyPr/>
          <a:lstStyle/>
          <a:p>
            <a:fld id="{09085D75-DE9D-4495-A051-75CB5F354D6D}" type="slidenum">
              <a:rPr lang="en-US" smtClean="0"/>
              <a:t>6</a:t>
            </a:fld>
            <a:endParaRPr lang="en-US"/>
          </a:p>
        </p:txBody>
      </p:sp>
    </p:spTree>
    <p:extLst>
      <p:ext uri="{BB962C8B-B14F-4D97-AF65-F5344CB8AC3E}">
        <p14:creationId xmlns:p14="http://schemas.microsoft.com/office/powerpoint/2010/main" val="157900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1D3DD-7879-7894-FC87-CC7345B52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E8A29-160D-1860-5B8E-B4C713202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CC5DB8-7517-7F87-9D41-31231079A82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597F0552-93ED-A345-A014-348111736475}"/>
              </a:ext>
            </a:extLst>
          </p:cNvPr>
          <p:cNvSpPr>
            <a:spLocks noGrp="1"/>
          </p:cNvSpPr>
          <p:nvPr>
            <p:ph type="ftr"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rPr>
              <a:t>Massachusetts Department of Transportation</a:t>
            </a:r>
          </a:p>
        </p:txBody>
      </p:sp>
      <p:sp>
        <p:nvSpPr>
          <p:cNvPr id="5" name="Slide Number Placeholder 4">
            <a:extLst>
              <a:ext uri="{FF2B5EF4-FFF2-40B4-BE49-F238E27FC236}">
                <a16:creationId xmlns:a16="http://schemas.microsoft.com/office/drawing/2014/main" id="{65A25564-A324-652A-1A09-C61F0BA5BBDC}"/>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0EC990F-AF88-6F48-BC7C-F5E6BF830A3F}"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6782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A0C2C59-2378-4B0C-9397-BF9D0BCEF8DF}"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9466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5456-9324-8A06-A88A-7FEAD195ED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41FDF-F17C-4BB5-A10B-F0F37CD9EF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7A07F1-1AA5-C21C-BEAA-FE7127517732}"/>
              </a:ext>
            </a:extLst>
          </p:cNvPr>
          <p:cNvSpPr>
            <a:spLocks noGrp="1"/>
          </p:cNvSpPr>
          <p:nvPr>
            <p:ph type="dt" sz="half" idx="10"/>
          </p:nvPr>
        </p:nvSpPr>
        <p:spPr/>
        <p:txBody>
          <a:bodyPr/>
          <a:lstStyle/>
          <a:p>
            <a:fld id="{85603CB3-2AE7-4704-B08D-4F248ADB5DB2}" type="datetimeFigureOut">
              <a:rPr lang="en-US" smtClean="0"/>
              <a:t>10/6/2025</a:t>
            </a:fld>
            <a:endParaRPr lang="en-US"/>
          </a:p>
        </p:txBody>
      </p:sp>
      <p:sp>
        <p:nvSpPr>
          <p:cNvPr id="5" name="Footer Placeholder 4">
            <a:extLst>
              <a:ext uri="{FF2B5EF4-FFF2-40B4-BE49-F238E27FC236}">
                <a16:creationId xmlns:a16="http://schemas.microsoft.com/office/drawing/2014/main" id="{582E3F54-DEB6-C9D5-C2B6-038240A66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510DD-839E-F04B-D619-B0E5CE87B433}"/>
              </a:ext>
            </a:extLst>
          </p:cNvPr>
          <p:cNvSpPr>
            <a:spLocks noGrp="1"/>
          </p:cNvSpPr>
          <p:nvPr>
            <p:ph type="sldNum" sz="quarter" idx="12"/>
          </p:nvPr>
        </p:nvSpPr>
        <p:spPr/>
        <p:txBody>
          <a:bodyPr/>
          <a:lstStyle/>
          <a:p>
            <a:fld id="{B690426F-67AB-477E-B0A6-DB1EF5EE1B20}" type="slidenum">
              <a:rPr lang="en-US" smtClean="0"/>
              <a:t>‹#›</a:t>
            </a:fld>
            <a:endParaRPr lang="en-US"/>
          </a:p>
        </p:txBody>
      </p:sp>
    </p:spTree>
    <p:extLst>
      <p:ext uri="{BB962C8B-B14F-4D97-AF65-F5344CB8AC3E}">
        <p14:creationId xmlns:p14="http://schemas.microsoft.com/office/powerpoint/2010/main" val="102276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6D14-6872-8270-2C1F-E103BACEAC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738372-4E67-4F87-3921-8C7099ECBE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E7381-F222-4F0A-D37F-B4EADE114B9B}"/>
              </a:ext>
            </a:extLst>
          </p:cNvPr>
          <p:cNvSpPr>
            <a:spLocks noGrp="1"/>
          </p:cNvSpPr>
          <p:nvPr>
            <p:ph type="dt" sz="half" idx="10"/>
          </p:nvPr>
        </p:nvSpPr>
        <p:spPr/>
        <p:txBody>
          <a:bodyPr/>
          <a:lstStyle/>
          <a:p>
            <a:fld id="{85603CB3-2AE7-4704-B08D-4F248ADB5DB2}" type="datetimeFigureOut">
              <a:rPr lang="en-US" smtClean="0"/>
              <a:t>10/6/2025</a:t>
            </a:fld>
            <a:endParaRPr lang="en-US"/>
          </a:p>
        </p:txBody>
      </p:sp>
      <p:sp>
        <p:nvSpPr>
          <p:cNvPr id="5" name="Footer Placeholder 4">
            <a:extLst>
              <a:ext uri="{FF2B5EF4-FFF2-40B4-BE49-F238E27FC236}">
                <a16:creationId xmlns:a16="http://schemas.microsoft.com/office/drawing/2014/main" id="{583A2D6B-1790-8635-4876-BAD978EEF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5B669-B1F2-4FAA-D0B7-3632A4603F58}"/>
              </a:ext>
            </a:extLst>
          </p:cNvPr>
          <p:cNvSpPr>
            <a:spLocks noGrp="1"/>
          </p:cNvSpPr>
          <p:nvPr>
            <p:ph type="sldNum" sz="quarter" idx="12"/>
          </p:nvPr>
        </p:nvSpPr>
        <p:spPr/>
        <p:txBody>
          <a:bodyPr/>
          <a:lstStyle/>
          <a:p>
            <a:fld id="{B690426F-67AB-477E-B0A6-DB1EF5EE1B20}" type="slidenum">
              <a:rPr lang="en-US" smtClean="0"/>
              <a:t>‹#›</a:t>
            </a:fld>
            <a:endParaRPr lang="en-US"/>
          </a:p>
        </p:txBody>
      </p:sp>
    </p:spTree>
    <p:extLst>
      <p:ext uri="{BB962C8B-B14F-4D97-AF65-F5344CB8AC3E}">
        <p14:creationId xmlns:p14="http://schemas.microsoft.com/office/powerpoint/2010/main" val="418755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474C3-32D8-7EEF-8E23-348B938745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EE2711-31C2-169C-D9BF-5284F8CE95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CA963-83F2-4DE1-A348-A3EC306B57C6}"/>
              </a:ext>
            </a:extLst>
          </p:cNvPr>
          <p:cNvSpPr>
            <a:spLocks noGrp="1"/>
          </p:cNvSpPr>
          <p:nvPr>
            <p:ph type="dt" sz="half" idx="10"/>
          </p:nvPr>
        </p:nvSpPr>
        <p:spPr/>
        <p:txBody>
          <a:bodyPr/>
          <a:lstStyle/>
          <a:p>
            <a:fld id="{85603CB3-2AE7-4704-B08D-4F248ADB5DB2}" type="datetimeFigureOut">
              <a:rPr lang="en-US" smtClean="0"/>
              <a:t>10/6/2025</a:t>
            </a:fld>
            <a:endParaRPr lang="en-US"/>
          </a:p>
        </p:txBody>
      </p:sp>
      <p:sp>
        <p:nvSpPr>
          <p:cNvPr id="5" name="Footer Placeholder 4">
            <a:extLst>
              <a:ext uri="{FF2B5EF4-FFF2-40B4-BE49-F238E27FC236}">
                <a16:creationId xmlns:a16="http://schemas.microsoft.com/office/drawing/2014/main" id="{CD254B81-DDE7-D3B6-CCF8-07707A215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AB9E7-143D-2C33-85ED-B4E8CE66D970}"/>
              </a:ext>
            </a:extLst>
          </p:cNvPr>
          <p:cNvSpPr>
            <a:spLocks noGrp="1"/>
          </p:cNvSpPr>
          <p:nvPr>
            <p:ph type="sldNum" sz="quarter" idx="12"/>
          </p:nvPr>
        </p:nvSpPr>
        <p:spPr/>
        <p:txBody>
          <a:bodyPr/>
          <a:lstStyle/>
          <a:p>
            <a:fld id="{B690426F-67AB-477E-B0A6-DB1EF5EE1B20}" type="slidenum">
              <a:rPr lang="en-US" smtClean="0"/>
              <a:t>‹#›</a:t>
            </a:fld>
            <a:endParaRPr lang="en-US"/>
          </a:p>
        </p:txBody>
      </p:sp>
    </p:spTree>
    <p:extLst>
      <p:ext uri="{BB962C8B-B14F-4D97-AF65-F5344CB8AC3E}">
        <p14:creationId xmlns:p14="http://schemas.microsoft.com/office/powerpoint/2010/main" val="1225048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47602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Arial" panose="020B0604020202020204" pitchFamily="34" charset="0"/>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23"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Arial" panose="020B0604020202020204" pitchFamily="34" charset="0"/>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2499775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375851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47675" y="2085628"/>
            <a:ext cx="1111567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700" b="0" i="0" u="none" strike="noStrike" kern="1200" cap="none" spc="0" normalizeH="0" baseline="0" noProof="0">
                <a:ln>
                  <a:noFill/>
                </a:ln>
                <a:solidFill>
                  <a:prstClr val="white">
                    <a:lumMod val="50000"/>
                  </a:prstClr>
                </a:solidFill>
                <a:effectLst/>
                <a:uLnTx/>
                <a:uFillTx/>
                <a:latin typeface="Calibri" panose="020F0502020204030204"/>
                <a:ea typeface="+mn-ea"/>
                <a:cs typeface="+mn-cs"/>
                <a:sym typeface="+mn-lt"/>
              </a:rPr>
              <a:t>Copyright © 2020 by Boston Consulting Group. All rights reserved.</a:t>
            </a:r>
          </a:p>
        </p:txBody>
      </p:sp>
      <p:cxnSp>
        <p:nvCxnSpPr>
          <p:cNvPr id="9" name="Straight Connector 8"/>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BE80981-3DA6-46C2-826D-0D8005ADC286}" type="slidenum">
              <a:rPr kumimoji="0" lang="en-US" altLang="en-US" sz="1050" b="0" i="0" u="none" strike="noStrike" kern="1200" cap="none" spc="0" normalizeH="0" baseline="0" noProof="0" smtClean="0">
                <a:ln>
                  <a:noFill/>
                </a:ln>
                <a:solidFill>
                  <a:prstClr val="black"/>
                </a:solidFill>
                <a:effectLst/>
                <a:uLnTx/>
                <a:uFillTx/>
                <a:latin typeface="Calibri" panose="020F0502020204030204"/>
                <a:ea typeface="+mn-ea"/>
                <a:cs typeface="Arial" charset="0"/>
                <a:sym typeface="+mn-lt"/>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prstClr val="black"/>
              </a:solidFill>
              <a:effectLst/>
              <a:uLnTx/>
              <a:uFillTx/>
              <a:latin typeface="Calibri" panose="020F0502020204030204"/>
              <a:ea typeface="+mn-ea"/>
              <a:cs typeface="Arial" charset="0"/>
              <a:sym typeface="+mn-lt"/>
            </a:endParaRPr>
          </a:p>
        </p:txBody>
      </p:sp>
      <p:sp>
        <p:nvSpPr>
          <p:cNvPr id="14"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8" name="Text Placeholder 16"/>
          <p:cNvSpPr>
            <a:spLocks noGrp="1"/>
          </p:cNvSpPr>
          <p:nvPr>
            <p:ph type="body" sz="quarter" idx="11"/>
          </p:nvPr>
        </p:nvSpPr>
        <p:spPr>
          <a:xfrm>
            <a:off x="403961" y="145409"/>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1081032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ivider Page">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56701B9-59D9-241D-F7F5-1E8A558B1112}"/>
              </a:ext>
              <a:ext uri="{C183D7F6-B498-43B3-948B-1728B52AA6E4}">
                <adec:decorative xmlns:adec="http://schemas.microsoft.com/office/drawing/2017/decorative" val="1"/>
              </a:ext>
            </a:extLst>
          </p:cNvPr>
          <p:cNvSpPr/>
          <p:nvPr/>
        </p:nvSpPr>
        <p:spPr>
          <a:xfrm>
            <a:off x="229870" y="228600"/>
            <a:ext cx="11732260" cy="6400800"/>
          </a:xfrm>
          <a:custGeom>
            <a:avLst/>
            <a:gdLst/>
            <a:ahLst/>
            <a:cxnLst/>
            <a:rect l="l" t="t" r="r" b="b"/>
            <a:pathLst>
              <a:path w="11732260" h="6400800">
                <a:moveTo>
                  <a:pt x="11731752" y="0"/>
                </a:moveTo>
                <a:lnTo>
                  <a:pt x="0" y="0"/>
                </a:lnTo>
                <a:lnTo>
                  <a:pt x="0" y="6400800"/>
                </a:lnTo>
                <a:lnTo>
                  <a:pt x="11731752" y="6400800"/>
                </a:lnTo>
                <a:lnTo>
                  <a:pt x="11731752" y="0"/>
                </a:lnTo>
                <a:close/>
              </a:path>
            </a:pathLst>
          </a:custGeom>
          <a:solidFill>
            <a:srgbClr val="005295"/>
          </a:solidFill>
        </p:spPr>
        <p:txBody>
          <a:bodyPr wrap="square" lIns="0" tIns="0" rIns="0" bIns="0" rtlCol="0"/>
          <a:lstStyle/>
          <a:p>
            <a:endParaRPr/>
          </a:p>
        </p:txBody>
      </p:sp>
      <p:sp>
        <p:nvSpPr>
          <p:cNvPr id="4" name="object 3">
            <a:extLst>
              <a:ext uri="{FF2B5EF4-FFF2-40B4-BE49-F238E27FC236}">
                <a16:creationId xmlns:a16="http://schemas.microsoft.com/office/drawing/2014/main" id="{DAF467DB-6942-0500-3F1B-E23DDEE2AC15}"/>
              </a:ext>
            </a:extLst>
          </p:cNvPr>
          <p:cNvSpPr txBox="1">
            <a:spLocks noGrp="1"/>
          </p:cNvSpPr>
          <p:nvPr>
            <p:ph type="title"/>
          </p:nvPr>
        </p:nvSpPr>
        <p:spPr>
          <a:xfrm>
            <a:off x="4809707" y="2949900"/>
            <a:ext cx="2810293" cy="536044"/>
          </a:xfrm>
          <a:prstGeom prst="rect">
            <a:avLst/>
          </a:prstGeom>
        </p:spPr>
        <p:txBody>
          <a:bodyPr vert="horz" wrap="square" lIns="0" tIns="12700" rIns="0" bIns="0" rtlCol="0">
            <a:spAutoFit/>
          </a:bodyPr>
          <a:lstStyle/>
          <a:p>
            <a:pPr marL="12700">
              <a:lnSpc>
                <a:spcPct val="100000"/>
              </a:lnSpc>
              <a:spcBef>
                <a:spcPts val="100"/>
              </a:spcBef>
            </a:pPr>
            <a:r>
              <a:rPr lang="en-US" sz="3400" b="0" i="0">
                <a:solidFill>
                  <a:srgbClr val="FFFFFF"/>
                </a:solidFill>
                <a:latin typeface="Poppins" panose="00000500000000000000" pitchFamily="2" charset="0"/>
                <a:cs typeface="Poppins" panose="00000500000000000000" pitchFamily="2" charset="0"/>
              </a:rPr>
              <a:t>Click to edit Master title style</a:t>
            </a:r>
            <a:endParaRPr sz="3400">
              <a:latin typeface="Poppins" panose="00000500000000000000" pitchFamily="2" charset="0"/>
              <a:cs typeface="Poppins" panose="00000500000000000000" pitchFamily="2" charset="0"/>
            </a:endParaRPr>
          </a:p>
        </p:txBody>
      </p:sp>
      <p:sp>
        <p:nvSpPr>
          <p:cNvPr id="3" name="object 2">
            <a:extLst>
              <a:ext uri="{FF2B5EF4-FFF2-40B4-BE49-F238E27FC236}">
                <a16:creationId xmlns:a16="http://schemas.microsoft.com/office/drawing/2014/main" id="{3178C474-2CA3-1DB5-D6F3-B33FDD9774D7}"/>
              </a:ext>
              <a:ext uri="{C183D7F6-B498-43B3-948B-1728B52AA6E4}">
                <adec:decorative xmlns:adec="http://schemas.microsoft.com/office/drawing/2017/decorative" val="1"/>
              </a:ext>
            </a:extLst>
          </p:cNvPr>
          <p:cNvSpPr/>
          <p:nvPr userDrawn="1"/>
        </p:nvSpPr>
        <p:spPr>
          <a:xfrm>
            <a:off x="229870" y="228600"/>
            <a:ext cx="11732260" cy="6400800"/>
          </a:xfrm>
          <a:custGeom>
            <a:avLst/>
            <a:gdLst/>
            <a:ahLst/>
            <a:cxnLst/>
            <a:rect l="l" t="t" r="r" b="b"/>
            <a:pathLst>
              <a:path w="11732260" h="6400800">
                <a:moveTo>
                  <a:pt x="11731752" y="0"/>
                </a:moveTo>
                <a:lnTo>
                  <a:pt x="0" y="0"/>
                </a:lnTo>
                <a:lnTo>
                  <a:pt x="0" y="6400800"/>
                </a:lnTo>
                <a:lnTo>
                  <a:pt x="11731752" y="6400800"/>
                </a:lnTo>
                <a:lnTo>
                  <a:pt x="11731752" y="0"/>
                </a:lnTo>
                <a:close/>
              </a:path>
            </a:pathLst>
          </a:custGeom>
          <a:solidFill>
            <a:srgbClr val="005295"/>
          </a:solidFill>
        </p:spPr>
        <p:txBody>
          <a:bodyPr wrap="square" lIns="0" tIns="0" rIns="0" bIns="0" rtlCol="0"/>
          <a:lstStyle/>
          <a:p>
            <a:endParaRPr/>
          </a:p>
        </p:txBody>
      </p:sp>
    </p:spTree>
    <p:extLst>
      <p:ext uri="{BB962C8B-B14F-4D97-AF65-F5344CB8AC3E}">
        <p14:creationId xmlns:p14="http://schemas.microsoft.com/office/powerpoint/2010/main" val="287554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901700" y="474979"/>
            <a:ext cx="10147300" cy="744221"/>
          </a:xfrm>
        </p:spPr>
        <p:txBody>
          <a:bodyPr lIns="0" tIns="0" rIns="0" bIns="0"/>
          <a:lstStyle>
            <a:lvl1pPr>
              <a:defRPr sz="3000" b="1" i="1">
                <a:solidFill>
                  <a:srgbClr val="005295"/>
                </a:solidFill>
                <a:latin typeface="ITCErasStd-Demi"/>
                <a:cs typeface="ITCErasStd-Demi"/>
              </a:defRPr>
            </a:lvl1pPr>
          </a:lstStyle>
          <a:p>
            <a:pPr marL="12700">
              <a:lnSpc>
                <a:spcPts val="3479"/>
              </a:lnSpc>
              <a:spcBef>
                <a:spcPts val="100"/>
              </a:spcBef>
            </a:pPr>
            <a:r>
              <a:rPr lang="en-US" sz="3200" i="0" spc="-10">
                <a:latin typeface="Poppins" pitchFamily="2" charset="77"/>
                <a:cs typeface="Poppins" pitchFamily="2" charset="77"/>
              </a:rPr>
              <a:t>Title</a:t>
            </a:r>
            <a:r>
              <a:rPr lang="en-US" sz="3200" i="0" spc="-180">
                <a:latin typeface="Poppins" pitchFamily="2" charset="77"/>
                <a:cs typeface="Poppins" pitchFamily="2" charset="77"/>
              </a:rPr>
              <a:t> </a:t>
            </a:r>
            <a:r>
              <a:rPr lang="en-US" sz="3200" i="0">
                <a:latin typeface="Poppins" pitchFamily="2" charset="77"/>
                <a:cs typeface="Poppins" pitchFamily="2" charset="77"/>
              </a:rPr>
              <a:t>Goes</a:t>
            </a:r>
            <a:r>
              <a:rPr lang="en-US" sz="3200" i="0" spc="-175">
                <a:latin typeface="Poppins" pitchFamily="2" charset="77"/>
                <a:cs typeface="Poppins" pitchFamily="2" charset="77"/>
              </a:rPr>
              <a:t> </a:t>
            </a:r>
            <a:r>
              <a:rPr lang="en-US" sz="3200" i="0" spc="-40">
                <a:latin typeface="Poppins" pitchFamily="2" charset="77"/>
                <a:cs typeface="Poppins" pitchFamily="2" charset="77"/>
              </a:rPr>
              <a:t>Here</a:t>
            </a:r>
            <a:br>
              <a:rPr lang="en-US" sz="3200" i="0" spc="-40">
                <a:latin typeface="Poppins" pitchFamily="2" charset="77"/>
                <a:cs typeface="Poppins" pitchFamily="2" charset="77"/>
              </a:rPr>
            </a:br>
            <a:r>
              <a:rPr lang="en-US" sz="2000" b="0" i="0" spc="-10">
                <a:latin typeface="Poppins" pitchFamily="2" charset="77"/>
                <a:cs typeface="Poppins" pitchFamily="2" charset="77"/>
              </a:rPr>
              <a:t>Subtitle</a:t>
            </a:r>
            <a:endParaRPr/>
          </a:p>
        </p:txBody>
      </p:sp>
      <p:sp>
        <p:nvSpPr>
          <p:cNvPr id="5" name="Holder 5">
            <a:extLst>
              <a:ext uri="{FF2B5EF4-FFF2-40B4-BE49-F238E27FC236}">
                <a16:creationId xmlns:a16="http://schemas.microsoft.com/office/drawing/2014/main" id="{DECF9B3F-75C0-8F6B-AEA8-DD20C3134515}"/>
              </a:ext>
            </a:extLst>
          </p:cNvPr>
          <p:cNvSpPr>
            <a:spLocks noGrp="1"/>
          </p:cNvSpPr>
          <p:nvPr>
            <p:ph type="sldNum" sz="quarter" idx="7"/>
          </p:nvPr>
        </p:nvSpPr>
        <p:spPr>
          <a:xfrm>
            <a:off x="8740140" y="903141"/>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
        <p:nvSpPr>
          <p:cNvPr id="6" name="Holder 3">
            <a:extLst>
              <a:ext uri="{FF2B5EF4-FFF2-40B4-BE49-F238E27FC236}">
                <a16:creationId xmlns:a16="http://schemas.microsoft.com/office/drawing/2014/main" id="{6962396F-9465-BEA5-7DBF-E925965D7879}"/>
              </a:ext>
            </a:extLst>
          </p:cNvPr>
          <p:cNvSpPr>
            <a:spLocks noGrp="1"/>
          </p:cNvSpPr>
          <p:nvPr>
            <p:ph idx="1"/>
          </p:nvPr>
        </p:nvSpPr>
        <p:spPr>
          <a:xfrm>
            <a:off x="901700" y="1959367"/>
            <a:ext cx="10199370" cy="2069797"/>
          </a:xfrm>
          <a:prstGeom prst="rect">
            <a:avLst/>
          </a:prstGeom>
        </p:spPr>
        <p:txBody>
          <a:bodyPr wrap="square" lIns="0" tIns="0" rIns="0" bIns="0">
            <a:spAutoFit/>
          </a:bodyPr>
          <a:lstStyle>
            <a:lvl1pPr>
              <a:defRPr sz="1600" b="1" i="0">
                <a:solidFill>
                  <a:srgbClr val="231F20"/>
                </a:solidFill>
                <a:latin typeface="HelveticaNeueLT Std"/>
                <a:cs typeface="HelveticaNeueLT Std"/>
              </a:defRPr>
            </a:lvl1pPr>
          </a:lstStyle>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Click to edit Master text styles</a:t>
            </a:r>
          </a:p>
          <a:p>
            <a:pPr marL="241300" marR="5080" lvl="1"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Second level</a:t>
            </a:r>
          </a:p>
          <a:p>
            <a:pPr marL="241300" marR="5080" lvl="2"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Third level</a:t>
            </a:r>
          </a:p>
          <a:p>
            <a:pPr marL="241300" marR="5080" lvl="3"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Fourth level</a:t>
            </a:r>
          </a:p>
        </p:txBody>
      </p:sp>
      <p:sp>
        <p:nvSpPr>
          <p:cNvPr id="4" name="bg object 18">
            <a:extLst>
              <a:ext uri="{FF2B5EF4-FFF2-40B4-BE49-F238E27FC236}">
                <a16:creationId xmlns:a16="http://schemas.microsoft.com/office/drawing/2014/main" id="{2DD23F18-BACB-51E5-D986-AF468DA0BBE6}"/>
              </a:ext>
              <a:ext uri="{C183D7F6-B498-43B3-948B-1728B52AA6E4}">
                <adec:decorative xmlns:adec="http://schemas.microsoft.com/office/drawing/2017/decorative" val="1"/>
              </a:ext>
            </a:extLst>
          </p:cNvPr>
          <p:cNvSpPr/>
          <p:nvPr/>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sp>
        <p:nvSpPr>
          <p:cNvPr id="3" name="bg object 18">
            <a:extLst>
              <a:ext uri="{FF2B5EF4-FFF2-40B4-BE49-F238E27FC236}">
                <a16:creationId xmlns:a16="http://schemas.microsoft.com/office/drawing/2014/main" id="{C0C25CA3-2238-AC3C-CC80-142EBA7CB74D}"/>
              </a:ext>
              <a:ext uri="{C183D7F6-B498-43B3-948B-1728B52AA6E4}">
                <adec:decorative xmlns:adec="http://schemas.microsoft.com/office/drawing/2017/decorative" val="1"/>
              </a:ext>
            </a:extLst>
          </p:cNvPr>
          <p:cNvSpPr/>
          <p:nvPr userDrawn="1"/>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spTree>
    <p:extLst>
      <p:ext uri="{BB962C8B-B14F-4D97-AF65-F5344CB8AC3E}">
        <p14:creationId xmlns:p14="http://schemas.microsoft.com/office/powerpoint/2010/main" val="4194828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chemeClr val="bg1"/>
        </a:solidFill>
        <a:effectLst/>
      </p:bgPr>
    </p:bg>
    <p:spTree>
      <p:nvGrpSpPr>
        <p:cNvPr id="1" name=""/>
        <p:cNvGrpSpPr/>
        <p:nvPr/>
      </p:nvGrpSpPr>
      <p:grpSpPr>
        <a:xfrm>
          <a:off x="0" y="0"/>
          <a:ext cx="0" cy="0"/>
          <a:chOff x="0" y="0"/>
          <a:chExt cx="0" cy="0"/>
        </a:xfrm>
      </p:grpSpPr>
      <p:sp>
        <p:nvSpPr>
          <p:cNvPr id="19" name="bg object 16">
            <a:extLst>
              <a:ext uri="{FF2B5EF4-FFF2-40B4-BE49-F238E27FC236}">
                <a16:creationId xmlns:a16="http://schemas.microsoft.com/office/drawing/2014/main" id="{2AC8AB4D-6CCA-9C10-4439-1845DC24E5AD}"/>
              </a:ext>
              <a:ext uri="{C183D7F6-B498-43B3-948B-1728B52AA6E4}">
                <adec:decorative xmlns:adec="http://schemas.microsoft.com/office/drawing/2017/decorative" val="1"/>
              </a:ext>
            </a:extLst>
          </p:cNvPr>
          <p:cNvSpPr/>
          <p:nvPr/>
        </p:nvSpPr>
        <p:spPr>
          <a:xfrm>
            <a:off x="5029199" y="228600"/>
            <a:ext cx="6931659" cy="6400800"/>
          </a:xfrm>
          <a:custGeom>
            <a:avLst/>
            <a:gdLst/>
            <a:ahLst/>
            <a:cxnLst/>
            <a:rect l="l" t="t" r="r" b="b"/>
            <a:pathLst>
              <a:path w="6931659" h="6400800">
                <a:moveTo>
                  <a:pt x="6931152" y="0"/>
                </a:moveTo>
                <a:lnTo>
                  <a:pt x="0" y="0"/>
                </a:lnTo>
                <a:lnTo>
                  <a:pt x="0" y="6400800"/>
                </a:lnTo>
                <a:lnTo>
                  <a:pt x="6931152" y="6400800"/>
                </a:lnTo>
                <a:lnTo>
                  <a:pt x="6931152" y="0"/>
                </a:lnTo>
                <a:close/>
              </a:path>
            </a:pathLst>
          </a:custGeom>
          <a:solidFill>
            <a:srgbClr val="005295"/>
          </a:solidFill>
        </p:spPr>
        <p:txBody>
          <a:bodyPr wrap="square" lIns="0" tIns="0" rIns="0" bIns="0" rtlCol="0"/>
          <a:lstStyle/>
          <a:p>
            <a:endParaRPr/>
          </a:p>
        </p:txBody>
      </p:sp>
      <p:sp>
        <p:nvSpPr>
          <p:cNvPr id="20" name="bg object 17">
            <a:extLst>
              <a:ext uri="{FF2B5EF4-FFF2-40B4-BE49-F238E27FC236}">
                <a16:creationId xmlns:a16="http://schemas.microsoft.com/office/drawing/2014/main" id="{306F9929-309B-AE0A-0801-DEA2FA8780F7}"/>
              </a:ext>
              <a:ext uri="{C183D7F6-B498-43B3-948B-1728B52AA6E4}">
                <adec:decorative xmlns:adec="http://schemas.microsoft.com/office/drawing/2017/decorative" val="1"/>
              </a:ext>
            </a:extLst>
          </p:cNvPr>
          <p:cNvSpPr/>
          <p:nvPr/>
        </p:nvSpPr>
        <p:spPr>
          <a:xfrm>
            <a:off x="4594859" y="228600"/>
            <a:ext cx="219710" cy="6400800"/>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endParaRPr/>
          </a:p>
        </p:txBody>
      </p:sp>
      <p:sp>
        <p:nvSpPr>
          <p:cNvPr id="21" name="bg object 18">
            <a:extLst>
              <a:ext uri="{FF2B5EF4-FFF2-40B4-BE49-F238E27FC236}">
                <a16:creationId xmlns:a16="http://schemas.microsoft.com/office/drawing/2014/main" id="{013F3A6A-D126-C795-AE9C-EDBE980AC27D}"/>
              </a:ext>
              <a:ext uri="{C183D7F6-B498-43B3-948B-1728B52AA6E4}">
                <adec:decorative xmlns:adec="http://schemas.microsoft.com/office/drawing/2017/decorative" val="1"/>
              </a:ext>
            </a:extLst>
          </p:cNvPr>
          <p:cNvSpPr/>
          <p:nvPr/>
        </p:nvSpPr>
        <p:spPr>
          <a:xfrm>
            <a:off x="4813299" y="228600"/>
            <a:ext cx="219710" cy="6400800"/>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sp>
        <p:nvSpPr>
          <p:cNvPr id="22" name="object 2">
            <a:extLst>
              <a:ext uri="{FF2B5EF4-FFF2-40B4-BE49-F238E27FC236}">
                <a16:creationId xmlns:a16="http://schemas.microsoft.com/office/drawing/2014/main" id="{DCEC600F-3810-77DA-CB9B-79BE090A57F9}"/>
              </a:ext>
            </a:extLst>
          </p:cNvPr>
          <p:cNvSpPr txBox="1">
            <a:spLocks noGrp="1"/>
          </p:cNvSpPr>
          <p:nvPr>
            <p:ph type="title" idx="4294967295"/>
          </p:nvPr>
        </p:nvSpPr>
        <p:spPr>
          <a:xfrm>
            <a:off x="444500" y="2787736"/>
            <a:ext cx="2280920" cy="1213794"/>
          </a:xfrm>
          <a:prstGeom prst="rect">
            <a:avLst/>
          </a:prstGeom>
          <a:noFill/>
          <a:ln>
            <a:noFill/>
            <a:prstDash/>
          </a:ln>
          <a:effectLst/>
        </p:spPr>
        <p:txBody>
          <a:bodyPr rot="0" spcFirstLastPara="0" vertOverflow="overflow" horzOverflow="overflow" vert="horz" wrap="square" lIns="0" tIns="109220" rIns="0" bIns="0" numCol="1" spcCol="0" rtlCol="0" fromWordArt="0" anchor="t" anchorCtr="0" forceAA="0" compatLnSpc="1">
            <a:prstTxWarp prst="textNoShape">
              <a:avLst/>
            </a:prstTxWarp>
            <a:spAutoFit/>
          </a:bodyPr>
          <a:lstStyle/>
          <a:p>
            <a:pPr marL="12700" marR="5080" lvl="0" indent="0" defTabSz="914400" eaLnBrk="1" fontAlgn="auto" latinLnBrk="0" hangingPunct="1">
              <a:lnSpc>
                <a:spcPts val="4300"/>
              </a:lnSpc>
              <a:spcBef>
                <a:spcPts val="860"/>
              </a:spcBef>
              <a:spcAft>
                <a:spcPts val="0"/>
              </a:spcAft>
              <a:buClrTx/>
              <a:buSzTx/>
              <a:buFontTx/>
              <a:buNone/>
              <a:tabLst/>
              <a:defRPr/>
            </a:pPr>
            <a:r>
              <a:rPr kumimoji="0" lang="en-US" sz="3600" b="1" i="0" u="none" strike="noStrike" kern="0" cap="none" spc="-70" normalizeH="0" baseline="0" noProof="0">
                <a:ln>
                  <a:noFill/>
                </a:ln>
                <a:solidFill>
                  <a:srgbClr val="005295"/>
                </a:solidFill>
                <a:effectLst/>
                <a:uLnTx/>
                <a:uFillTx/>
                <a:latin typeface="Poppins" pitchFamily="2" charset="77"/>
                <a:cs typeface="Poppins" pitchFamily="2" charset="77"/>
              </a:rPr>
              <a:t>Click to edit Master title style</a:t>
            </a:r>
            <a:endParaRPr kumimoji="0" lang="en-US" sz="3600" b="0" i="0" u="none" strike="noStrike" kern="0" cap="none" spc="0" normalizeH="0" baseline="0" noProof="0">
              <a:ln>
                <a:noFill/>
              </a:ln>
              <a:solidFill>
                <a:sysClr val="windowText" lastClr="000000"/>
              </a:solidFill>
              <a:effectLst/>
              <a:uLnTx/>
              <a:uFillTx/>
              <a:latin typeface="Poppins" pitchFamily="2" charset="77"/>
              <a:cs typeface="Poppins" pitchFamily="2" charset="77"/>
            </a:endParaRPr>
          </a:p>
        </p:txBody>
      </p:sp>
    </p:spTree>
    <p:extLst>
      <p:ext uri="{BB962C8B-B14F-4D97-AF65-F5344CB8AC3E}">
        <p14:creationId xmlns:p14="http://schemas.microsoft.com/office/powerpoint/2010/main" val="411603749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901700" y="474979"/>
            <a:ext cx="10199370" cy="707886"/>
          </a:xfrm>
        </p:spPr>
        <p:txBody>
          <a:bodyPr lIns="0" tIns="0" rIns="0" bIns="0"/>
          <a:lstStyle>
            <a:lvl1pPr>
              <a:defRPr sz="3000" b="1" i="1">
                <a:solidFill>
                  <a:srgbClr val="005295"/>
                </a:solidFill>
                <a:latin typeface="ITCErasStd-Demi"/>
                <a:cs typeface="ITCErasStd-Demi"/>
              </a:defRPr>
            </a:lvl1pPr>
          </a:lstStyle>
          <a:p>
            <a:r>
              <a:rPr lang="en-US" sz="2800" i="0" spc="-10">
                <a:latin typeface="Poppins" pitchFamily="2" charset="77"/>
                <a:cs typeface="Poppins" pitchFamily="2" charset="77"/>
              </a:rPr>
              <a:t>Title</a:t>
            </a:r>
            <a:r>
              <a:rPr lang="en-US" sz="2800" i="0" spc="-180">
                <a:latin typeface="Poppins" pitchFamily="2" charset="77"/>
                <a:cs typeface="Poppins" pitchFamily="2" charset="77"/>
              </a:rPr>
              <a:t> </a:t>
            </a:r>
            <a:r>
              <a:rPr lang="en-US" sz="2800" i="0">
                <a:latin typeface="Poppins" pitchFamily="2" charset="77"/>
                <a:cs typeface="Poppins" pitchFamily="2" charset="77"/>
              </a:rPr>
              <a:t>Goes</a:t>
            </a:r>
            <a:r>
              <a:rPr lang="en-US" sz="2800" i="0" spc="-175">
                <a:latin typeface="Poppins" pitchFamily="2" charset="77"/>
                <a:cs typeface="Poppins" pitchFamily="2" charset="77"/>
              </a:rPr>
              <a:t> </a:t>
            </a:r>
            <a:r>
              <a:rPr lang="en-US" sz="2800" i="0" spc="-40">
                <a:latin typeface="Poppins" pitchFamily="2" charset="77"/>
                <a:cs typeface="Poppins" pitchFamily="2" charset="77"/>
              </a:rPr>
              <a:t>Here</a:t>
            </a:r>
            <a:br>
              <a:rPr lang="en-US" sz="2800" i="0" spc="-40">
                <a:latin typeface="Poppins" pitchFamily="2" charset="77"/>
                <a:cs typeface="Poppins" pitchFamily="2" charset="77"/>
              </a:rPr>
            </a:br>
            <a:r>
              <a:rPr lang="en-US" sz="1800" b="0" i="0" spc="-10">
                <a:latin typeface="Poppins" pitchFamily="2" charset="77"/>
                <a:cs typeface="Poppins" pitchFamily="2" charset="77"/>
              </a:rPr>
              <a:t>Subtitle</a:t>
            </a:r>
            <a:endParaRPr/>
          </a:p>
        </p:txBody>
      </p:sp>
      <p:sp>
        <p:nvSpPr>
          <p:cNvPr id="5" name="Holder 5"/>
          <p:cNvSpPr>
            <a:spLocks noGrp="1"/>
          </p:cNvSpPr>
          <p:nvPr>
            <p:ph type="sldNum" sz="quarter" idx="7"/>
          </p:nvPr>
        </p:nvSpPr>
        <p:spPr>
          <a:xfrm>
            <a:off x="8740140" y="903141"/>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
        <p:nvSpPr>
          <p:cNvPr id="6" name="bg object 17">
            <a:extLst>
              <a:ext uri="{FF2B5EF4-FFF2-40B4-BE49-F238E27FC236}">
                <a16:creationId xmlns:a16="http://schemas.microsoft.com/office/drawing/2014/main" id="{E9FD20BA-76F9-B031-0B79-3F63B4ACFE75}"/>
              </a:ext>
              <a:ext uri="{C183D7F6-B498-43B3-948B-1728B52AA6E4}">
                <adec:decorative xmlns:adec="http://schemas.microsoft.com/office/drawing/2017/decorative" val="1"/>
              </a:ext>
            </a:extLst>
          </p:cNvPr>
          <p:cNvSpPr/>
          <p:nvPr/>
        </p:nvSpPr>
        <p:spPr>
          <a:xfrm rot="16200000">
            <a:off x="6206492" y="-3990649"/>
            <a:ext cx="45720" cy="10629902"/>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endParaRPr/>
          </a:p>
        </p:txBody>
      </p:sp>
      <p:sp>
        <p:nvSpPr>
          <p:cNvPr id="7" name="bg object 18">
            <a:extLst>
              <a:ext uri="{FF2B5EF4-FFF2-40B4-BE49-F238E27FC236}">
                <a16:creationId xmlns:a16="http://schemas.microsoft.com/office/drawing/2014/main" id="{59C7F3AD-CABD-3374-7597-CE359F051C10}"/>
              </a:ext>
              <a:ext uri="{C183D7F6-B498-43B3-948B-1728B52AA6E4}">
                <adec:decorative xmlns:adec="http://schemas.microsoft.com/office/drawing/2017/decorative" val="1"/>
              </a:ext>
            </a:extLst>
          </p:cNvPr>
          <p:cNvSpPr/>
          <p:nvPr/>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pic>
        <p:nvPicPr>
          <p:cNvPr id="9" name="object 7" descr="MassDOT Logo">
            <a:extLst>
              <a:ext uri="{FF2B5EF4-FFF2-40B4-BE49-F238E27FC236}">
                <a16:creationId xmlns:a16="http://schemas.microsoft.com/office/drawing/2014/main" id="{E83F4B9E-CC08-E107-C5C1-CC2F1C2A9EBF}"/>
              </a:ext>
              <a:ext uri="{C183D7F6-B498-43B3-948B-1728B52AA6E4}">
                <adec:decorative xmlns:adec="http://schemas.microsoft.com/office/drawing/2017/decorative" val="0"/>
              </a:ext>
            </a:extLst>
          </p:cNvPr>
          <p:cNvPicPr/>
          <p:nvPr/>
        </p:nvPicPr>
        <p:blipFill>
          <a:blip r:embed="rId2" cstate="print"/>
          <a:stretch>
            <a:fillRect/>
          </a:stretch>
        </p:blipFill>
        <p:spPr>
          <a:xfrm>
            <a:off x="9345193" y="6083300"/>
            <a:ext cx="2199100" cy="444494"/>
          </a:xfrm>
          <a:prstGeom prst="rect">
            <a:avLst/>
          </a:prstGeom>
        </p:spPr>
      </p:pic>
      <p:sp>
        <p:nvSpPr>
          <p:cNvPr id="3" name="bg object 17">
            <a:extLst>
              <a:ext uri="{FF2B5EF4-FFF2-40B4-BE49-F238E27FC236}">
                <a16:creationId xmlns:a16="http://schemas.microsoft.com/office/drawing/2014/main" id="{C67C198E-4ABA-27D9-DA23-7DB3AF5FF06B}"/>
              </a:ext>
              <a:ext uri="{C183D7F6-B498-43B3-948B-1728B52AA6E4}">
                <adec:decorative xmlns:adec="http://schemas.microsoft.com/office/drawing/2017/decorative" val="1"/>
              </a:ext>
            </a:extLst>
          </p:cNvPr>
          <p:cNvSpPr/>
          <p:nvPr userDrawn="1"/>
        </p:nvSpPr>
        <p:spPr>
          <a:xfrm rot="16200000">
            <a:off x="6206492" y="-3990649"/>
            <a:ext cx="45720" cy="10629902"/>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endParaRPr/>
          </a:p>
        </p:txBody>
      </p:sp>
      <p:sp>
        <p:nvSpPr>
          <p:cNvPr id="4" name="bg object 18">
            <a:extLst>
              <a:ext uri="{FF2B5EF4-FFF2-40B4-BE49-F238E27FC236}">
                <a16:creationId xmlns:a16="http://schemas.microsoft.com/office/drawing/2014/main" id="{E436AAC6-AF63-E7BB-67AD-452A82281523}"/>
              </a:ext>
              <a:ext uri="{C183D7F6-B498-43B3-948B-1728B52AA6E4}">
                <adec:decorative xmlns:adec="http://schemas.microsoft.com/office/drawing/2017/decorative" val="1"/>
              </a:ext>
            </a:extLst>
          </p:cNvPr>
          <p:cNvSpPr/>
          <p:nvPr userDrawn="1"/>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pic>
        <p:nvPicPr>
          <p:cNvPr id="8" name="object 7" descr="MassDOT Logo">
            <a:extLst>
              <a:ext uri="{FF2B5EF4-FFF2-40B4-BE49-F238E27FC236}">
                <a16:creationId xmlns:a16="http://schemas.microsoft.com/office/drawing/2014/main" id="{AD9E2D9A-8E05-A8B3-F335-714E33A2A28F}"/>
              </a:ext>
              <a:ext uri="{C183D7F6-B498-43B3-948B-1728B52AA6E4}">
                <adec:decorative xmlns:adec="http://schemas.microsoft.com/office/drawing/2017/decorative" val="0"/>
              </a:ext>
            </a:extLst>
          </p:cNvPr>
          <p:cNvPicPr/>
          <p:nvPr userDrawn="1"/>
        </p:nvPicPr>
        <p:blipFill>
          <a:blip r:embed="rId2" cstate="print"/>
          <a:stretch>
            <a:fillRect/>
          </a:stretch>
        </p:blipFill>
        <p:spPr>
          <a:xfrm>
            <a:off x="9345193" y="6083300"/>
            <a:ext cx="2199100" cy="444494"/>
          </a:xfrm>
          <a:prstGeom prst="rect">
            <a:avLst/>
          </a:prstGeom>
        </p:spPr>
      </p:pic>
    </p:spTree>
    <p:extLst>
      <p:ext uri="{BB962C8B-B14F-4D97-AF65-F5344CB8AC3E}">
        <p14:creationId xmlns:p14="http://schemas.microsoft.com/office/powerpoint/2010/main" val="870206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Holder 5">
            <a:extLst>
              <a:ext uri="{FF2B5EF4-FFF2-40B4-BE49-F238E27FC236}">
                <a16:creationId xmlns:a16="http://schemas.microsoft.com/office/drawing/2014/main" id="{6880C750-AB3C-9851-A6E3-E0E2F0194127}"/>
              </a:ext>
            </a:extLst>
          </p:cNvPr>
          <p:cNvSpPr txBox="1">
            <a:spLocks/>
          </p:cNvSpPr>
          <p:nvPr/>
        </p:nvSpPr>
        <p:spPr>
          <a:xfrm>
            <a:off x="8740140" y="903141"/>
            <a:ext cx="2804160" cy="342900"/>
          </a:xfrm>
          <a:prstGeom prst="rect">
            <a:avLst/>
          </a:prstGeom>
        </p:spPr>
        <p:txBody>
          <a:bodyPr lIns="0" tIns="0" rIns="0" bIns="0"/>
          <a:lstStyle>
            <a:defPPr>
              <a:defRPr kern="0"/>
            </a:defPPr>
            <a:lvl1pPr algn="r">
              <a:defRPr>
                <a:solidFill>
                  <a:schemeClr val="tx1">
                    <a:tint val="75000"/>
                  </a:schemeClr>
                </a:solidFill>
              </a:defRPr>
            </a:lvl1pPr>
          </a:lstStyle>
          <a:p>
            <a:fld id="{B6F15528-21DE-4FAA-801E-634DDDAF4B2B}" type="slidenum">
              <a:rPr lang="en-US" smtClean="0"/>
              <a:pPr/>
              <a:t>‹#›</a:t>
            </a:fld>
            <a:endParaRPr lang="en-US"/>
          </a:p>
        </p:txBody>
      </p:sp>
      <p:sp>
        <p:nvSpPr>
          <p:cNvPr id="2" name="Holder 5">
            <a:extLst>
              <a:ext uri="{FF2B5EF4-FFF2-40B4-BE49-F238E27FC236}">
                <a16:creationId xmlns:a16="http://schemas.microsoft.com/office/drawing/2014/main" id="{1496C1EB-2919-0530-D2C7-0A64CFBE92E1}"/>
              </a:ext>
            </a:extLst>
          </p:cNvPr>
          <p:cNvSpPr txBox="1">
            <a:spLocks/>
          </p:cNvSpPr>
          <p:nvPr userDrawn="1"/>
        </p:nvSpPr>
        <p:spPr>
          <a:xfrm>
            <a:off x="8740140" y="903141"/>
            <a:ext cx="2804160" cy="342900"/>
          </a:xfrm>
          <a:prstGeom prst="rect">
            <a:avLst/>
          </a:prstGeom>
        </p:spPr>
        <p:txBody>
          <a:bodyPr lIns="0" tIns="0" rIns="0" bIns="0"/>
          <a:lstStyle>
            <a:defPPr>
              <a:defRPr kern="0"/>
            </a:defPPr>
            <a:lvl1pPr algn="r">
              <a:defRPr>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0279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Divider Page">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56701B9-59D9-241D-F7F5-1E8A558B1112}"/>
              </a:ext>
              <a:ext uri="{C183D7F6-B498-43B3-948B-1728B52AA6E4}">
                <adec:decorative xmlns:adec="http://schemas.microsoft.com/office/drawing/2017/decorative" val="1"/>
              </a:ext>
            </a:extLst>
          </p:cNvPr>
          <p:cNvSpPr/>
          <p:nvPr userDrawn="1"/>
        </p:nvSpPr>
        <p:spPr>
          <a:xfrm>
            <a:off x="229870" y="228600"/>
            <a:ext cx="11732260" cy="6400800"/>
          </a:xfrm>
          <a:custGeom>
            <a:avLst/>
            <a:gdLst/>
            <a:ahLst/>
            <a:cxnLst/>
            <a:rect l="l" t="t" r="r" b="b"/>
            <a:pathLst>
              <a:path w="11732260" h="6400800">
                <a:moveTo>
                  <a:pt x="11731752" y="0"/>
                </a:moveTo>
                <a:lnTo>
                  <a:pt x="0" y="0"/>
                </a:lnTo>
                <a:lnTo>
                  <a:pt x="0" y="6400800"/>
                </a:lnTo>
                <a:lnTo>
                  <a:pt x="11731752" y="6400800"/>
                </a:lnTo>
                <a:lnTo>
                  <a:pt x="11731752" y="0"/>
                </a:lnTo>
                <a:close/>
              </a:path>
            </a:pathLst>
          </a:custGeom>
          <a:solidFill>
            <a:srgbClr val="005295"/>
          </a:solidFill>
        </p:spPr>
        <p:txBody>
          <a:bodyPr wrap="square" lIns="0" tIns="0" rIns="0" bIns="0" rtlCol="0"/>
          <a:lstStyle/>
          <a:p>
            <a:endParaRPr/>
          </a:p>
        </p:txBody>
      </p:sp>
      <p:sp>
        <p:nvSpPr>
          <p:cNvPr id="4" name="object 3">
            <a:extLst>
              <a:ext uri="{FF2B5EF4-FFF2-40B4-BE49-F238E27FC236}">
                <a16:creationId xmlns:a16="http://schemas.microsoft.com/office/drawing/2014/main" id="{DAF467DB-6942-0500-3F1B-E23DDEE2AC15}"/>
              </a:ext>
            </a:extLst>
          </p:cNvPr>
          <p:cNvSpPr txBox="1">
            <a:spLocks noGrp="1"/>
          </p:cNvSpPr>
          <p:nvPr>
            <p:ph type="title"/>
          </p:nvPr>
        </p:nvSpPr>
        <p:spPr>
          <a:xfrm>
            <a:off x="4809707" y="2949900"/>
            <a:ext cx="2810293" cy="536044"/>
          </a:xfrm>
          <a:prstGeom prst="rect">
            <a:avLst/>
          </a:prstGeom>
        </p:spPr>
        <p:txBody>
          <a:bodyPr vert="horz" wrap="square" lIns="0" tIns="12700" rIns="0" bIns="0" rtlCol="0">
            <a:spAutoFit/>
          </a:bodyPr>
          <a:lstStyle/>
          <a:p>
            <a:pPr marL="12700">
              <a:lnSpc>
                <a:spcPct val="100000"/>
              </a:lnSpc>
              <a:spcBef>
                <a:spcPts val="100"/>
              </a:spcBef>
            </a:pPr>
            <a:r>
              <a:rPr sz="3400" b="0" i="0">
                <a:solidFill>
                  <a:srgbClr val="FFFFFF"/>
                </a:solidFill>
                <a:latin typeface="Poppins" panose="00000500000000000000" pitchFamily="2" charset="0"/>
                <a:cs typeface="Poppins" panose="00000500000000000000" pitchFamily="2" charset="0"/>
              </a:rPr>
              <a:t>Divider </a:t>
            </a:r>
            <a:r>
              <a:rPr sz="3400" b="0" i="0" spc="-20">
                <a:solidFill>
                  <a:srgbClr val="FFFFFF"/>
                </a:solidFill>
                <a:latin typeface="Poppins" panose="00000500000000000000" pitchFamily="2" charset="0"/>
                <a:cs typeface="Poppins" panose="00000500000000000000" pitchFamily="2" charset="0"/>
              </a:rPr>
              <a:t>Page</a:t>
            </a:r>
            <a:endParaRPr sz="340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27878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C7BC-C24F-E0C5-AE8A-40DEE1B9C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A1F73-B345-3398-0EEB-213D6AC2E7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887FA-D409-3BA5-E1CA-4B4CB7818C14}"/>
              </a:ext>
            </a:extLst>
          </p:cNvPr>
          <p:cNvSpPr>
            <a:spLocks noGrp="1"/>
          </p:cNvSpPr>
          <p:nvPr>
            <p:ph type="dt" sz="half" idx="10"/>
          </p:nvPr>
        </p:nvSpPr>
        <p:spPr/>
        <p:txBody>
          <a:bodyPr/>
          <a:lstStyle/>
          <a:p>
            <a:fld id="{85603CB3-2AE7-4704-B08D-4F248ADB5DB2}" type="datetimeFigureOut">
              <a:rPr lang="en-US" smtClean="0"/>
              <a:t>10/6/2025</a:t>
            </a:fld>
            <a:endParaRPr lang="en-US"/>
          </a:p>
        </p:txBody>
      </p:sp>
      <p:sp>
        <p:nvSpPr>
          <p:cNvPr id="5" name="Footer Placeholder 4">
            <a:extLst>
              <a:ext uri="{FF2B5EF4-FFF2-40B4-BE49-F238E27FC236}">
                <a16:creationId xmlns:a16="http://schemas.microsoft.com/office/drawing/2014/main" id="{DCBF89E0-AAB0-FFD0-36F5-5798F68B2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B5B4C-3E30-2AD5-A8CC-1BE722A0E345}"/>
              </a:ext>
            </a:extLst>
          </p:cNvPr>
          <p:cNvSpPr>
            <a:spLocks noGrp="1"/>
          </p:cNvSpPr>
          <p:nvPr>
            <p:ph type="sldNum" sz="quarter" idx="12"/>
          </p:nvPr>
        </p:nvSpPr>
        <p:spPr/>
        <p:txBody>
          <a:bodyPr/>
          <a:lstStyle/>
          <a:p>
            <a:fld id="{B690426F-67AB-477E-B0A6-DB1EF5EE1B20}" type="slidenum">
              <a:rPr lang="en-US" smtClean="0"/>
              <a:t>‹#›</a:t>
            </a:fld>
            <a:endParaRPr lang="en-US"/>
          </a:p>
        </p:txBody>
      </p:sp>
    </p:spTree>
    <p:extLst>
      <p:ext uri="{BB962C8B-B14F-4D97-AF65-F5344CB8AC3E}">
        <p14:creationId xmlns:p14="http://schemas.microsoft.com/office/powerpoint/2010/main" val="2481664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901700" y="474979"/>
            <a:ext cx="10147300" cy="744221"/>
          </a:xfrm>
        </p:spPr>
        <p:txBody>
          <a:bodyPr lIns="0" tIns="0" rIns="0" bIns="0"/>
          <a:lstStyle>
            <a:lvl1pPr>
              <a:defRPr sz="3000" b="1" i="1">
                <a:solidFill>
                  <a:srgbClr val="005295"/>
                </a:solidFill>
                <a:latin typeface="ITCErasStd-Demi"/>
                <a:cs typeface="ITCErasStd-Demi"/>
              </a:defRPr>
            </a:lvl1pPr>
          </a:lstStyle>
          <a:p>
            <a:pPr marL="12700">
              <a:lnSpc>
                <a:spcPts val="3479"/>
              </a:lnSpc>
              <a:spcBef>
                <a:spcPts val="100"/>
              </a:spcBef>
            </a:pPr>
            <a:r>
              <a:rPr lang="en-US" sz="3200" i="0" spc="-10">
                <a:latin typeface="Poppins" pitchFamily="2" charset="77"/>
                <a:cs typeface="Poppins" pitchFamily="2" charset="77"/>
              </a:rPr>
              <a:t>Title</a:t>
            </a:r>
            <a:r>
              <a:rPr lang="en-US" sz="3200" i="0" spc="-180">
                <a:latin typeface="Poppins" pitchFamily="2" charset="77"/>
                <a:cs typeface="Poppins" pitchFamily="2" charset="77"/>
              </a:rPr>
              <a:t> </a:t>
            </a:r>
            <a:r>
              <a:rPr lang="en-US" sz="3200" i="0">
                <a:latin typeface="Poppins" pitchFamily="2" charset="77"/>
                <a:cs typeface="Poppins" pitchFamily="2" charset="77"/>
              </a:rPr>
              <a:t>Goes</a:t>
            </a:r>
            <a:r>
              <a:rPr lang="en-US" sz="3200" i="0" spc="-175">
                <a:latin typeface="Poppins" pitchFamily="2" charset="77"/>
                <a:cs typeface="Poppins" pitchFamily="2" charset="77"/>
              </a:rPr>
              <a:t> </a:t>
            </a:r>
            <a:r>
              <a:rPr lang="en-US" sz="3200" i="0" spc="-40">
                <a:latin typeface="Poppins" pitchFamily="2" charset="77"/>
                <a:cs typeface="Poppins" pitchFamily="2" charset="77"/>
              </a:rPr>
              <a:t>Here</a:t>
            </a:r>
            <a:br>
              <a:rPr lang="en-US" sz="3200" i="0" spc="-40">
                <a:latin typeface="Poppins" pitchFamily="2" charset="77"/>
                <a:cs typeface="Poppins" pitchFamily="2" charset="77"/>
              </a:rPr>
            </a:br>
            <a:r>
              <a:rPr lang="en-US" sz="2000" b="0" i="0" spc="-10">
                <a:latin typeface="Poppins" pitchFamily="2" charset="77"/>
                <a:cs typeface="Poppins" pitchFamily="2" charset="77"/>
              </a:rPr>
              <a:t>Subtitle</a:t>
            </a:r>
            <a:endParaRPr/>
          </a:p>
        </p:txBody>
      </p:sp>
      <p:sp>
        <p:nvSpPr>
          <p:cNvPr id="5" name="Holder 5">
            <a:extLst>
              <a:ext uri="{FF2B5EF4-FFF2-40B4-BE49-F238E27FC236}">
                <a16:creationId xmlns:a16="http://schemas.microsoft.com/office/drawing/2014/main" id="{DECF9B3F-75C0-8F6B-AEA8-DD20C3134515}"/>
              </a:ext>
            </a:extLst>
          </p:cNvPr>
          <p:cNvSpPr>
            <a:spLocks noGrp="1"/>
          </p:cNvSpPr>
          <p:nvPr>
            <p:ph type="sldNum" sz="quarter" idx="7"/>
          </p:nvPr>
        </p:nvSpPr>
        <p:spPr>
          <a:xfrm>
            <a:off x="8740140" y="903141"/>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Holder 3">
            <a:extLst>
              <a:ext uri="{FF2B5EF4-FFF2-40B4-BE49-F238E27FC236}">
                <a16:creationId xmlns:a16="http://schemas.microsoft.com/office/drawing/2014/main" id="{6962396F-9465-BEA5-7DBF-E925965D7879}"/>
              </a:ext>
            </a:extLst>
          </p:cNvPr>
          <p:cNvSpPr>
            <a:spLocks noGrp="1"/>
          </p:cNvSpPr>
          <p:nvPr>
            <p:ph idx="1"/>
          </p:nvPr>
        </p:nvSpPr>
        <p:spPr>
          <a:xfrm>
            <a:off x="901700" y="1959367"/>
            <a:ext cx="10199370" cy="2069797"/>
          </a:xfrm>
          <a:prstGeom prst="rect">
            <a:avLst/>
          </a:prstGeom>
        </p:spPr>
        <p:txBody>
          <a:bodyPr wrap="square" lIns="0" tIns="0" rIns="0" bIns="0">
            <a:spAutoFit/>
          </a:bodyPr>
          <a:lstStyle>
            <a:lvl1pPr>
              <a:defRPr sz="1600" b="1" i="0">
                <a:solidFill>
                  <a:srgbClr val="231F20"/>
                </a:solidFill>
                <a:latin typeface="HelveticaNeueLT Std"/>
                <a:cs typeface="HelveticaNeueLT Std"/>
              </a:defRPr>
            </a:lvl1pPr>
          </a:lstStyle>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For accessibility and usability, use Poppins font with the smallest size being 14pt font on all slides.</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Remember to run the accessibility checker! It’s built into all Microsoft products. To run, go to the ribbon and select Review &gt; Check Accessibility. OR go to File &gt; Info &gt; Inspect Presentation drop down &gt; Select Check Accessibility.  It will show the results in a pane on the right side. By selecting each item listed, it will jump you to the issue. There is information about the error and support for fixing it. </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Always start your presentation with a new template. Do not reuse a previous presentation.</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Make sure each slide has a unique title. Use ‘Part 1’ and ‘Part 2’ if you have more than one slide for the same topic.</a:t>
            </a:r>
          </a:p>
        </p:txBody>
      </p:sp>
      <p:sp>
        <p:nvSpPr>
          <p:cNvPr id="4" name="bg object 18">
            <a:extLst>
              <a:ext uri="{FF2B5EF4-FFF2-40B4-BE49-F238E27FC236}">
                <a16:creationId xmlns:a16="http://schemas.microsoft.com/office/drawing/2014/main" id="{2DD23F18-BACB-51E5-D986-AF468DA0BBE6}"/>
              </a:ext>
              <a:ext uri="{C183D7F6-B498-43B3-948B-1728B52AA6E4}">
                <adec:decorative xmlns:adec="http://schemas.microsoft.com/office/drawing/2017/decorative" val="1"/>
              </a:ext>
            </a:extLst>
          </p:cNvPr>
          <p:cNvSpPr/>
          <p:nvPr userDrawn="1"/>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spTree>
    <p:extLst>
      <p:ext uri="{BB962C8B-B14F-4D97-AF65-F5344CB8AC3E}">
        <p14:creationId xmlns:p14="http://schemas.microsoft.com/office/powerpoint/2010/main" val="1763214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Holder 5">
            <a:extLst>
              <a:ext uri="{FF2B5EF4-FFF2-40B4-BE49-F238E27FC236}">
                <a16:creationId xmlns:a16="http://schemas.microsoft.com/office/drawing/2014/main" id="{6880C750-AB3C-9851-A6E3-E0E2F0194127}"/>
              </a:ext>
            </a:extLst>
          </p:cNvPr>
          <p:cNvSpPr txBox="1">
            <a:spLocks/>
          </p:cNvSpPr>
          <p:nvPr userDrawn="1"/>
        </p:nvSpPr>
        <p:spPr>
          <a:xfrm>
            <a:off x="8740140" y="903141"/>
            <a:ext cx="2804160" cy="342900"/>
          </a:xfrm>
          <a:prstGeom prst="rect">
            <a:avLst/>
          </a:prstGeom>
        </p:spPr>
        <p:txBody>
          <a:bodyPr lIns="0" tIns="0" rIns="0" bIns="0"/>
          <a:lstStyle>
            <a:defPPr>
              <a:defRPr kern="0"/>
            </a:defPPr>
            <a:lvl1pPr algn="r">
              <a:defRPr>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80745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B941-875B-4870-6901-B47AEA2BDA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2C5CEC-E67D-51F1-CC86-BCC775C2D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C700D6-1E53-05E1-A893-100A5CC3ECF2}"/>
              </a:ext>
            </a:extLst>
          </p:cNvPr>
          <p:cNvSpPr>
            <a:spLocks noGrp="1"/>
          </p:cNvSpPr>
          <p:nvPr>
            <p:ph type="dt" sz="half" idx="10"/>
          </p:nvPr>
        </p:nvSpPr>
        <p:spPr/>
        <p:txBody>
          <a:bodyPr/>
          <a:lstStyle/>
          <a:p>
            <a:fld id="{71E4D831-C583-4838-B2A9-8C05C81289D6}" type="datetimeFigureOut">
              <a:rPr lang="en-US" smtClean="0"/>
              <a:t>10/6/2025</a:t>
            </a:fld>
            <a:endParaRPr lang="en-US"/>
          </a:p>
        </p:txBody>
      </p:sp>
      <p:sp>
        <p:nvSpPr>
          <p:cNvPr id="5" name="Footer Placeholder 4">
            <a:extLst>
              <a:ext uri="{FF2B5EF4-FFF2-40B4-BE49-F238E27FC236}">
                <a16:creationId xmlns:a16="http://schemas.microsoft.com/office/drawing/2014/main" id="{024A791A-EC7E-3C5A-F99A-11DDDA091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44347-DE0E-09DE-3B53-17AAD4FA2A63}"/>
              </a:ext>
            </a:extLst>
          </p:cNvPr>
          <p:cNvSpPr>
            <a:spLocks noGrp="1"/>
          </p:cNvSpPr>
          <p:nvPr>
            <p:ph type="sldNum" sz="quarter" idx="12"/>
          </p:nvPr>
        </p:nvSpPr>
        <p:spPr/>
        <p:txBody>
          <a:bodyPr/>
          <a:lstStyle/>
          <a:p>
            <a:fld id="{4648DA33-25B5-4D9D-B3D4-AE070CEE50AA}" type="slidenum">
              <a:rPr lang="en-US" smtClean="0"/>
              <a:t>‹#›</a:t>
            </a:fld>
            <a:endParaRPr lang="en-US"/>
          </a:p>
        </p:txBody>
      </p:sp>
    </p:spTree>
    <p:extLst>
      <p:ext uri="{BB962C8B-B14F-4D97-AF65-F5344CB8AC3E}">
        <p14:creationId xmlns:p14="http://schemas.microsoft.com/office/powerpoint/2010/main" val="1618333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ront 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03DD7D-44AA-8647-AE9F-E1828F21B451}"/>
              </a:ext>
            </a:extLst>
          </p:cNvPr>
          <p:cNvSpPr/>
          <p:nvPr userDrawn="1"/>
        </p:nvSpPr>
        <p:spPr>
          <a:xfrm>
            <a:off x="-13602" y="1133395"/>
            <a:ext cx="628568" cy="3340619"/>
          </a:xfrm>
          <a:prstGeom prst="rect">
            <a:avLst/>
          </a:prstGeom>
          <a:solidFill>
            <a:srgbClr val="007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3">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6A24995-DFDB-194C-BAF6-047B06207F21}"/>
              </a:ext>
            </a:extLst>
          </p:cNvPr>
          <p:cNvSpPr/>
          <p:nvPr userDrawn="1"/>
        </p:nvSpPr>
        <p:spPr>
          <a:xfrm>
            <a:off x="-13601" y="4474014"/>
            <a:ext cx="628567" cy="1045014"/>
          </a:xfrm>
          <a:prstGeom prst="rect">
            <a:avLst/>
          </a:prstGeom>
          <a:solidFill>
            <a:srgbClr val="469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3">
              <a:latin typeface="Arial" panose="020B0604020202020204" pitchFamily="34" charset="0"/>
              <a:cs typeface="Arial" panose="020B0604020202020204" pitchFamily="34" charset="0"/>
            </a:endParaRPr>
          </a:p>
        </p:txBody>
      </p:sp>
      <p:sp>
        <p:nvSpPr>
          <p:cNvPr id="24" name="Text Placeholder 23">
            <a:extLst>
              <a:ext uri="{FF2B5EF4-FFF2-40B4-BE49-F238E27FC236}">
                <a16:creationId xmlns:a16="http://schemas.microsoft.com/office/drawing/2014/main" id="{657CE55E-573F-2E49-A0D1-EC64C6423921}"/>
              </a:ext>
            </a:extLst>
          </p:cNvPr>
          <p:cNvSpPr>
            <a:spLocks noGrp="1"/>
          </p:cNvSpPr>
          <p:nvPr>
            <p:ph type="body" sz="quarter" idx="11" hasCustomPrompt="1"/>
          </p:nvPr>
        </p:nvSpPr>
        <p:spPr>
          <a:xfrm>
            <a:off x="1483162" y="3847807"/>
            <a:ext cx="4319287" cy="371512"/>
          </a:xfrm>
          <a:prstGeom prst="rect">
            <a:avLst/>
          </a:prstGeom>
        </p:spPr>
        <p:txBody>
          <a:bodyPr/>
          <a:lstStyle>
            <a:lvl1pPr marL="0" indent="0">
              <a:buNone/>
              <a:defRPr sz="2414" b="0" i="1">
                <a:solidFill>
                  <a:schemeClr val="bg1">
                    <a:lumMod val="50000"/>
                  </a:schemeClr>
                </a:solidFill>
                <a:latin typeface="Arial" panose="020B0604020202020204" pitchFamily="34" charset="0"/>
                <a:cs typeface="Arial" panose="020B0604020202020204" pitchFamily="34" charset="0"/>
              </a:defRPr>
            </a:lvl1pPr>
          </a:lstStyle>
          <a:p>
            <a:pPr lvl="0"/>
            <a:r>
              <a:rPr lang="en-US"/>
              <a:t>Subtitle</a:t>
            </a:r>
          </a:p>
        </p:txBody>
      </p:sp>
      <p:sp>
        <p:nvSpPr>
          <p:cNvPr id="27" name="Text Placeholder 26">
            <a:extLst>
              <a:ext uri="{FF2B5EF4-FFF2-40B4-BE49-F238E27FC236}">
                <a16:creationId xmlns:a16="http://schemas.microsoft.com/office/drawing/2014/main" id="{7A882FC8-A94B-8945-ABED-13B8F6A2B1E8}"/>
              </a:ext>
            </a:extLst>
          </p:cNvPr>
          <p:cNvSpPr>
            <a:spLocks noGrp="1"/>
          </p:cNvSpPr>
          <p:nvPr>
            <p:ph type="body" sz="quarter" idx="12" hasCustomPrompt="1"/>
          </p:nvPr>
        </p:nvSpPr>
        <p:spPr>
          <a:xfrm>
            <a:off x="1482825" y="4718731"/>
            <a:ext cx="4319287" cy="181140"/>
          </a:xfrm>
          <a:prstGeom prst="rect">
            <a:avLst/>
          </a:prstGeom>
        </p:spPr>
        <p:txBody>
          <a:bodyPr/>
          <a:lstStyle>
            <a:lvl1pPr marL="0" indent="0">
              <a:buNone/>
              <a:defRPr sz="1177" b="0" i="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a:t>Location  |  Date  |  Time</a:t>
            </a:r>
          </a:p>
        </p:txBody>
      </p:sp>
      <p:sp>
        <p:nvSpPr>
          <p:cNvPr id="9" name="Text Placeholder 26">
            <a:extLst>
              <a:ext uri="{FF2B5EF4-FFF2-40B4-BE49-F238E27FC236}">
                <a16:creationId xmlns:a16="http://schemas.microsoft.com/office/drawing/2014/main" id="{3AA70989-54D2-D340-BBC1-B4E9A466AAA1}"/>
              </a:ext>
            </a:extLst>
          </p:cNvPr>
          <p:cNvSpPr>
            <a:spLocks noGrp="1"/>
          </p:cNvSpPr>
          <p:nvPr>
            <p:ph type="body" sz="quarter" idx="13" hasCustomPrompt="1"/>
          </p:nvPr>
        </p:nvSpPr>
        <p:spPr>
          <a:xfrm>
            <a:off x="1482825" y="4987892"/>
            <a:ext cx="4319287" cy="181140"/>
          </a:xfrm>
          <a:prstGeom prst="rect">
            <a:avLst/>
          </a:prstGeom>
        </p:spPr>
        <p:txBody>
          <a:bodyPr/>
          <a:lstStyle>
            <a:lvl1pPr marL="0" indent="0">
              <a:buNone/>
              <a:defRPr sz="1177" b="0" i="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a:t>Project File No. </a:t>
            </a:r>
            <a:r>
              <a:rPr lang="en-US" err="1"/>
              <a:t>xxxxxx</a:t>
            </a:r>
            <a:endParaRPr lang="en-US"/>
          </a:p>
        </p:txBody>
      </p:sp>
      <p:sp>
        <p:nvSpPr>
          <p:cNvPr id="11" name="Text Placeholder 26">
            <a:extLst>
              <a:ext uri="{FF2B5EF4-FFF2-40B4-BE49-F238E27FC236}">
                <a16:creationId xmlns:a16="http://schemas.microsoft.com/office/drawing/2014/main" id="{33A496CF-53EB-1E4A-9518-F94377CD21A6}"/>
              </a:ext>
            </a:extLst>
          </p:cNvPr>
          <p:cNvSpPr>
            <a:spLocks noGrp="1"/>
          </p:cNvSpPr>
          <p:nvPr>
            <p:ph type="body" sz="quarter" idx="14" hasCustomPrompt="1"/>
          </p:nvPr>
        </p:nvSpPr>
        <p:spPr>
          <a:xfrm>
            <a:off x="5104958" y="1763623"/>
            <a:ext cx="1124223" cy="362279"/>
          </a:xfrm>
          <a:prstGeom prst="rect">
            <a:avLst/>
          </a:prstGeom>
        </p:spPr>
        <p:txBody>
          <a:bodyPr/>
          <a:lstStyle>
            <a:lvl1pPr marL="0" indent="0">
              <a:buNone/>
              <a:defRPr sz="1177" b="0" i="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a:t>Insert partner logo here</a:t>
            </a:r>
          </a:p>
        </p:txBody>
      </p:sp>
      <p:sp>
        <p:nvSpPr>
          <p:cNvPr id="8" name="Title 7">
            <a:extLst>
              <a:ext uri="{FF2B5EF4-FFF2-40B4-BE49-F238E27FC236}">
                <a16:creationId xmlns:a16="http://schemas.microsoft.com/office/drawing/2014/main" id="{23362D7F-F810-A440-8BF2-2B3924A78DF0}"/>
              </a:ext>
            </a:extLst>
          </p:cNvPr>
          <p:cNvSpPr>
            <a:spLocks noGrp="1"/>
          </p:cNvSpPr>
          <p:nvPr>
            <p:ph type="title" hasCustomPrompt="1"/>
          </p:nvPr>
        </p:nvSpPr>
        <p:spPr>
          <a:xfrm>
            <a:off x="1482643" y="2753986"/>
            <a:ext cx="4319287" cy="498278"/>
          </a:xfrm>
          <a:prstGeom prst="rect">
            <a:avLst/>
          </a:prstGeom>
        </p:spPr>
        <p:txBody>
          <a:bodyPr/>
          <a:lstStyle>
            <a:lvl1pPr>
              <a:defRPr sz="3238" b="1">
                <a:solidFill>
                  <a:srgbClr val="635B52"/>
                </a:solidFill>
                <a:latin typeface="Arial" panose="020B0604020202020204" pitchFamily="34" charset="0"/>
                <a:cs typeface="Arial" panose="020B0604020202020204" pitchFamily="34" charset="0"/>
              </a:defRPr>
            </a:lvl1pPr>
          </a:lstStyle>
          <a:p>
            <a:r>
              <a:rPr lang="en-US"/>
              <a:t>Presentation Title</a:t>
            </a:r>
          </a:p>
        </p:txBody>
      </p:sp>
      <p:sp>
        <p:nvSpPr>
          <p:cNvPr id="14" name="Picture Placeholder 13">
            <a:extLst>
              <a:ext uri="{FF2B5EF4-FFF2-40B4-BE49-F238E27FC236}">
                <a16:creationId xmlns:a16="http://schemas.microsoft.com/office/drawing/2014/main" id="{36F99ED5-0BEF-CC49-85F9-EF76448B0ABA}"/>
              </a:ext>
            </a:extLst>
          </p:cNvPr>
          <p:cNvSpPr>
            <a:spLocks noGrp="1"/>
          </p:cNvSpPr>
          <p:nvPr>
            <p:ph type="pic" sz="quarter" idx="10"/>
          </p:nvPr>
        </p:nvSpPr>
        <p:spPr>
          <a:xfrm>
            <a:off x="-13602" y="15790"/>
            <a:ext cx="12290513" cy="6858000"/>
          </a:xfrm>
          <a:custGeom>
            <a:avLst/>
            <a:gdLst>
              <a:gd name="connsiteX0" fmla="*/ 0 w 18646776"/>
              <a:gd name="connsiteY0" fmla="*/ 0 h 11649075"/>
              <a:gd name="connsiteX1" fmla="*/ 18646776 w 18646776"/>
              <a:gd name="connsiteY1" fmla="*/ 0 h 11649075"/>
              <a:gd name="connsiteX2" fmla="*/ 18646776 w 18646776"/>
              <a:gd name="connsiteY2" fmla="*/ 11649075 h 11649075"/>
              <a:gd name="connsiteX3" fmla="*/ 0 w 18646776"/>
              <a:gd name="connsiteY3" fmla="*/ 11649075 h 11649075"/>
              <a:gd name="connsiteX4" fmla="*/ 0 w 18646776"/>
              <a:gd name="connsiteY4" fmla="*/ 9374682 h 11649075"/>
              <a:gd name="connsiteX5" fmla="*/ 10525203 w 18646776"/>
              <a:gd name="connsiteY5" fmla="*/ 9374682 h 11649075"/>
              <a:gd name="connsiteX6" fmla="*/ 10525203 w 18646776"/>
              <a:gd name="connsiteY6" fmla="*/ 1925197 h 11649075"/>
              <a:gd name="connsiteX7" fmla="*/ 0 w 18646776"/>
              <a:gd name="connsiteY7" fmla="*/ 1925197 h 11649075"/>
              <a:gd name="connsiteX0" fmla="*/ 0 w 18646776"/>
              <a:gd name="connsiteY0" fmla="*/ 0 h 11649075"/>
              <a:gd name="connsiteX1" fmla="*/ 18646776 w 18646776"/>
              <a:gd name="connsiteY1" fmla="*/ 0 h 11649075"/>
              <a:gd name="connsiteX2" fmla="*/ 16873976 w 18646776"/>
              <a:gd name="connsiteY2" fmla="*/ 10310648 h 11649075"/>
              <a:gd name="connsiteX3" fmla="*/ 18646776 w 18646776"/>
              <a:gd name="connsiteY3" fmla="*/ 11649075 h 11649075"/>
              <a:gd name="connsiteX4" fmla="*/ 0 w 18646776"/>
              <a:gd name="connsiteY4" fmla="*/ 11649075 h 11649075"/>
              <a:gd name="connsiteX5" fmla="*/ 0 w 18646776"/>
              <a:gd name="connsiteY5" fmla="*/ 9374682 h 11649075"/>
              <a:gd name="connsiteX6" fmla="*/ 10525203 w 18646776"/>
              <a:gd name="connsiteY6" fmla="*/ 9374682 h 11649075"/>
              <a:gd name="connsiteX7" fmla="*/ 10525203 w 18646776"/>
              <a:gd name="connsiteY7" fmla="*/ 1925197 h 11649075"/>
              <a:gd name="connsiteX8" fmla="*/ 0 w 18646776"/>
              <a:gd name="connsiteY8" fmla="*/ 1925197 h 11649075"/>
              <a:gd name="connsiteX9" fmla="*/ 0 w 18646776"/>
              <a:gd name="connsiteY9" fmla="*/ 0 h 11649075"/>
              <a:gd name="connsiteX0" fmla="*/ 0 w 19357042"/>
              <a:gd name="connsiteY0" fmla="*/ 0 h 11649075"/>
              <a:gd name="connsiteX1" fmla="*/ 18646776 w 19357042"/>
              <a:gd name="connsiteY1" fmla="*/ 0 h 11649075"/>
              <a:gd name="connsiteX2" fmla="*/ 14714100 w 19357042"/>
              <a:gd name="connsiteY2" fmla="*/ 9396248 h 11649075"/>
              <a:gd name="connsiteX3" fmla="*/ 16873976 w 19357042"/>
              <a:gd name="connsiteY3" fmla="*/ 10310648 h 11649075"/>
              <a:gd name="connsiteX4" fmla="*/ 18646776 w 19357042"/>
              <a:gd name="connsiteY4" fmla="*/ 11649075 h 11649075"/>
              <a:gd name="connsiteX5" fmla="*/ 0 w 19357042"/>
              <a:gd name="connsiteY5" fmla="*/ 11649075 h 11649075"/>
              <a:gd name="connsiteX6" fmla="*/ 0 w 19357042"/>
              <a:gd name="connsiteY6" fmla="*/ 9374682 h 11649075"/>
              <a:gd name="connsiteX7" fmla="*/ 10525203 w 19357042"/>
              <a:gd name="connsiteY7" fmla="*/ 9374682 h 11649075"/>
              <a:gd name="connsiteX8" fmla="*/ 10525203 w 19357042"/>
              <a:gd name="connsiteY8" fmla="*/ 1925197 h 11649075"/>
              <a:gd name="connsiteX9" fmla="*/ 0 w 19357042"/>
              <a:gd name="connsiteY9" fmla="*/ 1925197 h 11649075"/>
              <a:gd name="connsiteX10" fmla="*/ 0 w 19357042"/>
              <a:gd name="connsiteY10" fmla="*/ 0 h 11649075"/>
              <a:gd name="connsiteX0" fmla="*/ 0 w 19357042"/>
              <a:gd name="connsiteY0" fmla="*/ 0 h 11649075"/>
              <a:gd name="connsiteX1" fmla="*/ 18646776 w 19357042"/>
              <a:gd name="connsiteY1" fmla="*/ 0 h 11649075"/>
              <a:gd name="connsiteX2" fmla="*/ 14714100 w 19357042"/>
              <a:gd name="connsiteY2" fmla="*/ 9396248 h 11649075"/>
              <a:gd name="connsiteX3" fmla="*/ 16873976 w 19357042"/>
              <a:gd name="connsiteY3" fmla="*/ 10310648 h 11649075"/>
              <a:gd name="connsiteX4" fmla="*/ 18646776 w 19357042"/>
              <a:gd name="connsiteY4" fmla="*/ 11649075 h 11649075"/>
              <a:gd name="connsiteX5" fmla="*/ 0 w 19357042"/>
              <a:gd name="connsiteY5" fmla="*/ 11649075 h 11649075"/>
              <a:gd name="connsiteX6" fmla="*/ 0 w 19357042"/>
              <a:gd name="connsiteY6" fmla="*/ 9374682 h 11649075"/>
              <a:gd name="connsiteX7" fmla="*/ 10525203 w 19357042"/>
              <a:gd name="connsiteY7" fmla="*/ 9374682 h 11649075"/>
              <a:gd name="connsiteX8" fmla="*/ 10525203 w 19357042"/>
              <a:gd name="connsiteY8" fmla="*/ 1925197 h 11649075"/>
              <a:gd name="connsiteX9" fmla="*/ 0 w 19357042"/>
              <a:gd name="connsiteY9" fmla="*/ 1925197 h 11649075"/>
              <a:gd name="connsiteX10" fmla="*/ 0 w 19357042"/>
              <a:gd name="connsiteY10" fmla="*/ 0 h 11649075"/>
              <a:gd name="connsiteX0" fmla="*/ 0 w 19929029"/>
              <a:gd name="connsiteY0" fmla="*/ 0 h 11649075"/>
              <a:gd name="connsiteX1" fmla="*/ 18646776 w 19929029"/>
              <a:gd name="connsiteY1" fmla="*/ 0 h 11649075"/>
              <a:gd name="connsiteX2" fmla="*/ 18545121 w 19929029"/>
              <a:gd name="connsiteY2" fmla="*/ 8182303 h 11649075"/>
              <a:gd name="connsiteX3" fmla="*/ 14714100 w 19929029"/>
              <a:gd name="connsiteY3" fmla="*/ 9396248 h 11649075"/>
              <a:gd name="connsiteX4" fmla="*/ 16873976 w 19929029"/>
              <a:gd name="connsiteY4" fmla="*/ 10310648 h 11649075"/>
              <a:gd name="connsiteX5" fmla="*/ 18646776 w 19929029"/>
              <a:gd name="connsiteY5" fmla="*/ 11649075 h 11649075"/>
              <a:gd name="connsiteX6" fmla="*/ 0 w 19929029"/>
              <a:gd name="connsiteY6" fmla="*/ 11649075 h 11649075"/>
              <a:gd name="connsiteX7" fmla="*/ 0 w 19929029"/>
              <a:gd name="connsiteY7" fmla="*/ 9374682 h 11649075"/>
              <a:gd name="connsiteX8" fmla="*/ 10525203 w 19929029"/>
              <a:gd name="connsiteY8" fmla="*/ 9374682 h 11649075"/>
              <a:gd name="connsiteX9" fmla="*/ 10525203 w 19929029"/>
              <a:gd name="connsiteY9" fmla="*/ 1925197 h 11649075"/>
              <a:gd name="connsiteX10" fmla="*/ 0 w 19929029"/>
              <a:gd name="connsiteY10" fmla="*/ 1925197 h 11649075"/>
              <a:gd name="connsiteX11" fmla="*/ 0 w 19929029"/>
              <a:gd name="connsiteY11" fmla="*/ 0 h 11649075"/>
              <a:gd name="connsiteX0" fmla="*/ 0 w 19953577"/>
              <a:gd name="connsiteY0" fmla="*/ 0 h 11649075"/>
              <a:gd name="connsiteX1" fmla="*/ 18646776 w 19953577"/>
              <a:gd name="connsiteY1" fmla="*/ 0 h 11649075"/>
              <a:gd name="connsiteX2" fmla="*/ 18623948 w 19953577"/>
              <a:gd name="connsiteY2" fmla="*/ 8213834 h 11649075"/>
              <a:gd name="connsiteX3" fmla="*/ 14714100 w 19953577"/>
              <a:gd name="connsiteY3" fmla="*/ 9396248 h 11649075"/>
              <a:gd name="connsiteX4" fmla="*/ 16873976 w 19953577"/>
              <a:gd name="connsiteY4" fmla="*/ 10310648 h 11649075"/>
              <a:gd name="connsiteX5" fmla="*/ 18646776 w 19953577"/>
              <a:gd name="connsiteY5" fmla="*/ 11649075 h 11649075"/>
              <a:gd name="connsiteX6" fmla="*/ 0 w 19953577"/>
              <a:gd name="connsiteY6" fmla="*/ 11649075 h 11649075"/>
              <a:gd name="connsiteX7" fmla="*/ 0 w 19953577"/>
              <a:gd name="connsiteY7" fmla="*/ 9374682 h 11649075"/>
              <a:gd name="connsiteX8" fmla="*/ 10525203 w 19953577"/>
              <a:gd name="connsiteY8" fmla="*/ 9374682 h 11649075"/>
              <a:gd name="connsiteX9" fmla="*/ 10525203 w 19953577"/>
              <a:gd name="connsiteY9" fmla="*/ 1925197 h 11649075"/>
              <a:gd name="connsiteX10" fmla="*/ 0 w 19953577"/>
              <a:gd name="connsiteY10" fmla="*/ 1925197 h 11649075"/>
              <a:gd name="connsiteX11" fmla="*/ 0 w 19953577"/>
              <a:gd name="connsiteY11" fmla="*/ 0 h 11649075"/>
              <a:gd name="connsiteX0" fmla="*/ 0 w 19797048"/>
              <a:gd name="connsiteY0" fmla="*/ 0 h 11649075"/>
              <a:gd name="connsiteX1" fmla="*/ 18646776 w 19797048"/>
              <a:gd name="connsiteY1" fmla="*/ 0 h 11649075"/>
              <a:gd name="connsiteX2" fmla="*/ 18623948 w 19797048"/>
              <a:gd name="connsiteY2" fmla="*/ 8213834 h 11649075"/>
              <a:gd name="connsiteX3" fmla="*/ 14714100 w 19797048"/>
              <a:gd name="connsiteY3" fmla="*/ 9396248 h 11649075"/>
              <a:gd name="connsiteX4" fmla="*/ 16873976 w 19797048"/>
              <a:gd name="connsiteY4" fmla="*/ 10310648 h 11649075"/>
              <a:gd name="connsiteX5" fmla="*/ 18646776 w 19797048"/>
              <a:gd name="connsiteY5" fmla="*/ 11649075 h 11649075"/>
              <a:gd name="connsiteX6" fmla="*/ 0 w 19797048"/>
              <a:gd name="connsiteY6" fmla="*/ 11649075 h 11649075"/>
              <a:gd name="connsiteX7" fmla="*/ 0 w 19797048"/>
              <a:gd name="connsiteY7" fmla="*/ 9374682 h 11649075"/>
              <a:gd name="connsiteX8" fmla="*/ 10525203 w 19797048"/>
              <a:gd name="connsiteY8" fmla="*/ 9374682 h 11649075"/>
              <a:gd name="connsiteX9" fmla="*/ 10525203 w 19797048"/>
              <a:gd name="connsiteY9" fmla="*/ 1925197 h 11649075"/>
              <a:gd name="connsiteX10" fmla="*/ 0 w 19797048"/>
              <a:gd name="connsiteY10" fmla="*/ 1925197 h 11649075"/>
              <a:gd name="connsiteX11" fmla="*/ 0 w 19797048"/>
              <a:gd name="connsiteY11" fmla="*/ 0 h 11649075"/>
              <a:gd name="connsiteX0" fmla="*/ 0 w 19797048"/>
              <a:gd name="connsiteY0" fmla="*/ 0 h 11649075"/>
              <a:gd name="connsiteX1" fmla="*/ 18646776 w 19797048"/>
              <a:gd name="connsiteY1" fmla="*/ 0 h 11649075"/>
              <a:gd name="connsiteX2" fmla="*/ 18623948 w 19797048"/>
              <a:gd name="connsiteY2" fmla="*/ 8213834 h 11649075"/>
              <a:gd name="connsiteX3" fmla="*/ 14714100 w 19797048"/>
              <a:gd name="connsiteY3" fmla="*/ 9396248 h 11649075"/>
              <a:gd name="connsiteX4" fmla="*/ 18655479 w 19797048"/>
              <a:gd name="connsiteY4" fmla="*/ 10547131 h 11649075"/>
              <a:gd name="connsiteX5" fmla="*/ 18646776 w 19797048"/>
              <a:gd name="connsiteY5" fmla="*/ 11649075 h 11649075"/>
              <a:gd name="connsiteX6" fmla="*/ 0 w 19797048"/>
              <a:gd name="connsiteY6" fmla="*/ 11649075 h 11649075"/>
              <a:gd name="connsiteX7" fmla="*/ 0 w 19797048"/>
              <a:gd name="connsiteY7" fmla="*/ 9374682 h 11649075"/>
              <a:gd name="connsiteX8" fmla="*/ 10525203 w 19797048"/>
              <a:gd name="connsiteY8" fmla="*/ 9374682 h 11649075"/>
              <a:gd name="connsiteX9" fmla="*/ 10525203 w 19797048"/>
              <a:gd name="connsiteY9" fmla="*/ 1925197 h 11649075"/>
              <a:gd name="connsiteX10" fmla="*/ 0 w 19797048"/>
              <a:gd name="connsiteY10" fmla="*/ 1925197 h 11649075"/>
              <a:gd name="connsiteX11" fmla="*/ 0 w 19797048"/>
              <a:gd name="connsiteY11" fmla="*/ 0 h 11649075"/>
              <a:gd name="connsiteX0" fmla="*/ 0 w 19797048"/>
              <a:gd name="connsiteY0" fmla="*/ 0 h 11649075"/>
              <a:gd name="connsiteX1" fmla="*/ 18646776 w 19797048"/>
              <a:gd name="connsiteY1" fmla="*/ 0 h 11649075"/>
              <a:gd name="connsiteX2" fmla="*/ 18623948 w 19797048"/>
              <a:gd name="connsiteY2" fmla="*/ 8213834 h 11649075"/>
              <a:gd name="connsiteX3" fmla="*/ 14714100 w 19797048"/>
              <a:gd name="connsiteY3" fmla="*/ 9396248 h 11649075"/>
              <a:gd name="connsiteX4" fmla="*/ 15171300 w 19797048"/>
              <a:gd name="connsiteY4" fmla="*/ 10137228 h 11649075"/>
              <a:gd name="connsiteX5" fmla="*/ 18655479 w 19797048"/>
              <a:gd name="connsiteY5" fmla="*/ 10547131 h 11649075"/>
              <a:gd name="connsiteX6" fmla="*/ 18646776 w 19797048"/>
              <a:gd name="connsiteY6" fmla="*/ 11649075 h 11649075"/>
              <a:gd name="connsiteX7" fmla="*/ 0 w 19797048"/>
              <a:gd name="connsiteY7" fmla="*/ 11649075 h 11649075"/>
              <a:gd name="connsiteX8" fmla="*/ 0 w 19797048"/>
              <a:gd name="connsiteY8" fmla="*/ 9374682 h 11649075"/>
              <a:gd name="connsiteX9" fmla="*/ 10525203 w 19797048"/>
              <a:gd name="connsiteY9" fmla="*/ 9374682 h 11649075"/>
              <a:gd name="connsiteX10" fmla="*/ 10525203 w 19797048"/>
              <a:gd name="connsiteY10" fmla="*/ 1925197 h 11649075"/>
              <a:gd name="connsiteX11" fmla="*/ 0 w 19797048"/>
              <a:gd name="connsiteY11" fmla="*/ 1925197 h 11649075"/>
              <a:gd name="connsiteX12" fmla="*/ 0 w 19797048"/>
              <a:gd name="connsiteY12" fmla="*/ 0 h 11649075"/>
              <a:gd name="connsiteX0" fmla="*/ 0 w 19797048"/>
              <a:gd name="connsiteY0" fmla="*/ 0 h 11649075"/>
              <a:gd name="connsiteX1" fmla="*/ 18646776 w 19797048"/>
              <a:gd name="connsiteY1" fmla="*/ 0 h 11649075"/>
              <a:gd name="connsiteX2" fmla="*/ 18623948 w 19797048"/>
              <a:gd name="connsiteY2" fmla="*/ 8213834 h 11649075"/>
              <a:gd name="connsiteX3" fmla="*/ 14714100 w 19797048"/>
              <a:gd name="connsiteY3" fmla="*/ 9396248 h 11649075"/>
              <a:gd name="connsiteX4" fmla="*/ 14729865 w 19797048"/>
              <a:gd name="connsiteY4" fmla="*/ 10357945 h 11649075"/>
              <a:gd name="connsiteX5" fmla="*/ 18655479 w 19797048"/>
              <a:gd name="connsiteY5" fmla="*/ 10547131 h 11649075"/>
              <a:gd name="connsiteX6" fmla="*/ 18646776 w 19797048"/>
              <a:gd name="connsiteY6" fmla="*/ 11649075 h 11649075"/>
              <a:gd name="connsiteX7" fmla="*/ 0 w 19797048"/>
              <a:gd name="connsiteY7" fmla="*/ 11649075 h 11649075"/>
              <a:gd name="connsiteX8" fmla="*/ 0 w 19797048"/>
              <a:gd name="connsiteY8" fmla="*/ 9374682 h 11649075"/>
              <a:gd name="connsiteX9" fmla="*/ 10525203 w 19797048"/>
              <a:gd name="connsiteY9" fmla="*/ 9374682 h 11649075"/>
              <a:gd name="connsiteX10" fmla="*/ 10525203 w 19797048"/>
              <a:gd name="connsiteY10" fmla="*/ 1925197 h 11649075"/>
              <a:gd name="connsiteX11" fmla="*/ 0 w 19797048"/>
              <a:gd name="connsiteY11" fmla="*/ 1925197 h 11649075"/>
              <a:gd name="connsiteX12" fmla="*/ 0 w 19797048"/>
              <a:gd name="connsiteY12" fmla="*/ 0 h 11649075"/>
              <a:gd name="connsiteX0" fmla="*/ 0 w 19797048"/>
              <a:gd name="connsiteY0" fmla="*/ 0 h 11649075"/>
              <a:gd name="connsiteX1" fmla="*/ 18646776 w 19797048"/>
              <a:gd name="connsiteY1" fmla="*/ 0 h 11649075"/>
              <a:gd name="connsiteX2" fmla="*/ 18623948 w 19797048"/>
              <a:gd name="connsiteY2" fmla="*/ 8213834 h 11649075"/>
              <a:gd name="connsiteX3" fmla="*/ 14714100 w 19797048"/>
              <a:gd name="connsiteY3" fmla="*/ 9396248 h 11649075"/>
              <a:gd name="connsiteX4" fmla="*/ 14729865 w 19797048"/>
              <a:gd name="connsiteY4" fmla="*/ 10357945 h 11649075"/>
              <a:gd name="connsiteX5" fmla="*/ 18655479 w 19797048"/>
              <a:gd name="connsiteY5" fmla="*/ 10547131 h 11649075"/>
              <a:gd name="connsiteX6" fmla="*/ 18646776 w 19797048"/>
              <a:gd name="connsiteY6" fmla="*/ 11649075 h 11649075"/>
              <a:gd name="connsiteX7" fmla="*/ 0 w 19797048"/>
              <a:gd name="connsiteY7" fmla="*/ 11649075 h 11649075"/>
              <a:gd name="connsiteX8" fmla="*/ 0 w 19797048"/>
              <a:gd name="connsiteY8" fmla="*/ 9374682 h 11649075"/>
              <a:gd name="connsiteX9" fmla="*/ 10525203 w 19797048"/>
              <a:gd name="connsiteY9" fmla="*/ 9374682 h 11649075"/>
              <a:gd name="connsiteX10" fmla="*/ 10525203 w 19797048"/>
              <a:gd name="connsiteY10" fmla="*/ 1925197 h 11649075"/>
              <a:gd name="connsiteX11" fmla="*/ 0 w 19797048"/>
              <a:gd name="connsiteY11" fmla="*/ 1925197 h 11649075"/>
              <a:gd name="connsiteX12" fmla="*/ 0 w 19797048"/>
              <a:gd name="connsiteY12" fmla="*/ 0 h 11649075"/>
              <a:gd name="connsiteX0" fmla="*/ 0 w 19797048"/>
              <a:gd name="connsiteY0" fmla="*/ 0 h 11649075"/>
              <a:gd name="connsiteX1" fmla="*/ 18646776 w 19797048"/>
              <a:gd name="connsiteY1" fmla="*/ 0 h 11649075"/>
              <a:gd name="connsiteX2" fmla="*/ 18623948 w 19797048"/>
              <a:gd name="connsiteY2" fmla="*/ 8213834 h 11649075"/>
              <a:gd name="connsiteX3" fmla="*/ 14714100 w 19797048"/>
              <a:gd name="connsiteY3" fmla="*/ 9396248 h 11649075"/>
              <a:gd name="connsiteX4" fmla="*/ 14950582 w 19797048"/>
              <a:gd name="connsiteY4" fmla="*/ 10452538 h 11649075"/>
              <a:gd name="connsiteX5" fmla="*/ 18655479 w 19797048"/>
              <a:gd name="connsiteY5" fmla="*/ 10547131 h 11649075"/>
              <a:gd name="connsiteX6" fmla="*/ 18646776 w 19797048"/>
              <a:gd name="connsiteY6" fmla="*/ 11649075 h 11649075"/>
              <a:gd name="connsiteX7" fmla="*/ 0 w 19797048"/>
              <a:gd name="connsiteY7" fmla="*/ 11649075 h 11649075"/>
              <a:gd name="connsiteX8" fmla="*/ 0 w 19797048"/>
              <a:gd name="connsiteY8" fmla="*/ 9374682 h 11649075"/>
              <a:gd name="connsiteX9" fmla="*/ 10525203 w 19797048"/>
              <a:gd name="connsiteY9" fmla="*/ 9374682 h 11649075"/>
              <a:gd name="connsiteX10" fmla="*/ 10525203 w 19797048"/>
              <a:gd name="connsiteY10" fmla="*/ 1925197 h 11649075"/>
              <a:gd name="connsiteX11" fmla="*/ 0 w 19797048"/>
              <a:gd name="connsiteY11" fmla="*/ 1925197 h 11649075"/>
              <a:gd name="connsiteX12" fmla="*/ 0 w 19797048"/>
              <a:gd name="connsiteY12" fmla="*/ 0 h 11649075"/>
              <a:gd name="connsiteX0" fmla="*/ 0 w 19797048"/>
              <a:gd name="connsiteY0" fmla="*/ 0 h 11649075"/>
              <a:gd name="connsiteX1" fmla="*/ 18646776 w 19797048"/>
              <a:gd name="connsiteY1" fmla="*/ 0 h 11649075"/>
              <a:gd name="connsiteX2" fmla="*/ 18623948 w 19797048"/>
              <a:gd name="connsiteY2" fmla="*/ 8213834 h 11649075"/>
              <a:gd name="connsiteX3" fmla="*/ 14714100 w 19797048"/>
              <a:gd name="connsiteY3" fmla="*/ 9396248 h 11649075"/>
              <a:gd name="connsiteX4" fmla="*/ 14950582 w 19797048"/>
              <a:gd name="connsiteY4" fmla="*/ 10452538 h 11649075"/>
              <a:gd name="connsiteX5" fmla="*/ 18655479 w 19797048"/>
              <a:gd name="connsiteY5" fmla="*/ 10547131 h 11649075"/>
              <a:gd name="connsiteX6" fmla="*/ 18646776 w 19797048"/>
              <a:gd name="connsiteY6" fmla="*/ 11649075 h 11649075"/>
              <a:gd name="connsiteX7" fmla="*/ 0 w 19797048"/>
              <a:gd name="connsiteY7" fmla="*/ 11649075 h 11649075"/>
              <a:gd name="connsiteX8" fmla="*/ 0 w 19797048"/>
              <a:gd name="connsiteY8" fmla="*/ 9374682 h 11649075"/>
              <a:gd name="connsiteX9" fmla="*/ 10525203 w 19797048"/>
              <a:gd name="connsiteY9" fmla="*/ 9374682 h 11649075"/>
              <a:gd name="connsiteX10" fmla="*/ 10525203 w 19797048"/>
              <a:gd name="connsiteY10" fmla="*/ 1925197 h 11649075"/>
              <a:gd name="connsiteX11" fmla="*/ 0 w 19797048"/>
              <a:gd name="connsiteY11" fmla="*/ 1925197 h 11649075"/>
              <a:gd name="connsiteX12" fmla="*/ 0 w 19797048"/>
              <a:gd name="connsiteY12" fmla="*/ 0 h 11649075"/>
              <a:gd name="connsiteX0" fmla="*/ 0 w 19797048"/>
              <a:gd name="connsiteY0" fmla="*/ 0 h 11649075"/>
              <a:gd name="connsiteX1" fmla="*/ 18646776 w 19797048"/>
              <a:gd name="connsiteY1" fmla="*/ 0 h 11649075"/>
              <a:gd name="connsiteX2" fmla="*/ 18623948 w 19797048"/>
              <a:gd name="connsiteY2" fmla="*/ 8213834 h 11649075"/>
              <a:gd name="connsiteX3" fmla="*/ 14714100 w 19797048"/>
              <a:gd name="connsiteY3" fmla="*/ 9396248 h 11649075"/>
              <a:gd name="connsiteX4" fmla="*/ 14950582 w 19797048"/>
              <a:gd name="connsiteY4" fmla="*/ 10452538 h 11649075"/>
              <a:gd name="connsiteX5" fmla="*/ 18655479 w 19797048"/>
              <a:gd name="connsiteY5" fmla="*/ 10547131 h 11649075"/>
              <a:gd name="connsiteX6" fmla="*/ 18646776 w 19797048"/>
              <a:gd name="connsiteY6" fmla="*/ 11649075 h 11649075"/>
              <a:gd name="connsiteX7" fmla="*/ 0 w 19797048"/>
              <a:gd name="connsiteY7" fmla="*/ 11649075 h 11649075"/>
              <a:gd name="connsiteX8" fmla="*/ 0 w 19797048"/>
              <a:gd name="connsiteY8" fmla="*/ 9374682 h 11649075"/>
              <a:gd name="connsiteX9" fmla="*/ 10525203 w 19797048"/>
              <a:gd name="connsiteY9" fmla="*/ 9374682 h 11649075"/>
              <a:gd name="connsiteX10" fmla="*/ 10525203 w 19797048"/>
              <a:gd name="connsiteY10" fmla="*/ 1925197 h 11649075"/>
              <a:gd name="connsiteX11" fmla="*/ 0 w 19797048"/>
              <a:gd name="connsiteY11" fmla="*/ 1925197 h 11649075"/>
              <a:gd name="connsiteX12" fmla="*/ 0 w 19797048"/>
              <a:gd name="connsiteY12" fmla="*/ 0 h 11649075"/>
              <a:gd name="connsiteX0" fmla="*/ 0 w 19797048"/>
              <a:gd name="connsiteY0" fmla="*/ 0 h 11649075"/>
              <a:gd name="connsiteX1" fmla="*/ 18646776 w 19797048"/>
              <a:gd name="connsiteY1" fmla="*/ 0 h 11649075"/>
              <a:gd name="connsiteX2" fmla="*/ 18623948 w 19797048"/>
              <a:gd name="connsiteY2" fmla="*/ 8213834 h 11649075"/>
              <a:gd name="connsiteX3" fmla="*/ 14714100 w 19797048"/>
              <a:gd name="connsiteY3" fmla="*/ 9396248 h 11649075"/>
              <a:gd name="connsiteX4" fmla="*/ 14950582 w 19797048"/>
              <a:gd name="connsiteY4" fmla="*/ 10452538 h 11649075"/>
              <a:gd name="connsiteX5" fmla="*/ 18655479 w 19797048"/>
              <a:gd name="connsiteY5" fmla="*/ 10547131 h 11649075"/>
              <a:gd name="connsiteX6" fmla="*/ 18646776 w 19797048"/>
              <a:gd name="connsiteY6" fmla="*/ 11649075 h 11649075"/>
              <a:gd name="connsiteX7" fmla="*/ 0 w 19797048"/>
              <a:gd name="connsiteY7" fmla="*/ 11649075 h 11649075"/>
              <a:gd name="connsiteX8" fmla="*/ 0 w 19797048"/>
              <a:gd name="connsiteY8" fmla="*/ 9374682 h 11649075"/>
              <a:gd name="connsiteX9" fmla="*/ 10525203 w 19797048"/>
              <a:gd name="connsiteY9" fmla="*/ 9374682 h 11649075"/>
              <a:gd name="connsiteX10" fmla="*/ 10525203 w 19797048"/>
              <a:gd name="connsiteY10" fmla="*/ 1925197 h 11649075"/>
              <a:gd name="connsiteX11" fmla="*/ 0 w 19797048"/>
              <a:gd name="connsiteY11" fmla="*/ 1925197 h 11649075"/>
              <a:gd name="connsiteX12" fmla="*/ 0 w 19797048"/>
              <a:gd name="connsiteY12" fmla="*/ 0 h 11649075"/>
              <a:gd name="connsiteX0" fmla="*/ 0 w 19797048"/>
              <a:gd name="connsiteY0" fmla="*/ 0 h 11649075"/>
              <a:gd name="connsiteX1" fmla="*/ 18646776 w 19797048"/>
              <a:gd name="connsiteY1" fmla="*/ 0 h 11649075"/>
              <a:gd name="connsiteX2" fmla="*/ 18623948 w 19797048"/>
              <a:gd name="connsiteY2" fmla="*/ 8213834 h 11649075"/>
              <a:gd name="connsiteX3" fmla="*/ 14871755 w 19797048"/>
              <a:gd name="connsiteY3" fmla="*/ 9364717 h 11649075"/>
              <a:gd name="connsiteX4" fmla="*/ 14950582 w 19797048"/>
              <a:gd name="connsiteY4" fmla="*/ 10452538 h 11649075"/>
              <a:gd name="connsiteX5" fmla="*/ 18655479 w 19797048"/>
              <a:gd name="connsiteY5" fmla="*/ 10547131 h 11649075"/>
              <a:gd name="connsiteX6" fmla="*/ 18646776 w 19797048"/>
              <a:gd name="connsiteY6" fmla="*/ 11649075 h 11649075"/>
              <a:gd name="connsiteX7" fmla="*/ 0 w 19797048"/>
              <a:gd name="connsiteY7" fmla="*/ 11649075 h 11649075"/>
              <a:gd name="connsiteX8" fmla="*/ 0 w 19797048"/>
              <a:gd name="connsiteY8" fmla="*/ 9374682 h 11649075"/>
              <a:gd name="connsiteX9" fmla="*/ 10525203 w 19797048"/>
              <a:gd name="connsiteY9" fmla="*/ 9374682 h 11649075"/>
              <a:gd name="connsiteX10" fmla="*/ 10525203 w 19797048"/>
              <a:gd name="connsiteY10" fmla="*/ 1925197 h 11649075"/>
              <a:gd name="connsiteX11" fmla="*/ 0 w 19797048"/>
              <a:gd name="connsiteY11" fmla="*/ 1925197 h 11649075"/>
              <a:gd name="connsiteX12" fmla="*/ 0 w 19797048"/>
              <a:gd name="connsiteY12" fmla="*/ 0 h 11649075"/>
              <a:gd name="connsiteX0" fmla="*/ 0 w 19797048"/>
              <a:gd name="connsiteY0" fmla="*/ 0 h 11649075"/>
              <a:gd name="connsiteX1" fmla="*/ 18646776 w 19797048"/>
              <a:gd name="connsiteY1" fmla="*/ 0 h 11649075"/>
              <a:gd name="connsiteX2" fmla="*/ 18623948 w 19797048"/>
              <a:gd name="connsiteY2" fmla="*/ 8213834 h 11649075"/>
              <a:gd name="connsiteX3" fmla="*/ 14871755 w 19797048"/>
              <a:gd name="connsiteY3" fmla="*/ 9364717 h 11649075"/>
              <a:gd name="connsiteX4" fmla="*/ 14950582 w 19797048"/>
              <a:gd name="connsiteY4" fmla="*/ 10452538 h 11649075"/>
              <a:gd name="connsiteX5" fmla="*/ 18655479 w 19797048"/>
              <a:gd name="connsiteY5" fmla="*/ 10547131 h 11649075"/>
              <a:gd name="connsiteX6" fmla="*/ 18646776 w 19797048"/>
              <a:gd name="connsiteY6" fmla="*/ 11649075 h 11649075"/>
              <a:gd name="connsiteX7" fmla="*/ 0 w 19797048"/>
              <a:gd name="connsiteY7" fmla="*/ 11649075 h 11649075"/>
              <a:gd name="connsiteX8" fmla="*/ 0 w 19797048"/>
              <a:gd name="connsiteY8" fmla="*/ 9374682 h 11649075"/>
              <a:gd name="connsiteX9" fmla="*/ 10525203 w 19797048"/>
              <a:gd name="connsiteY9" fmla="*/ 9374682 h 11649075"/>
              <a:gd name="connsiteX10" fmla="*/ 10525203 w 19797048"/>
              <a:gd name="connsiteY10" fmla="*/ 1925197 h 11649075"/>
              <a:gd name="connsiteX11" fmla="*/ 0 w 19797048"/>
              <a:gd name="connsiteY11" fmla="*/ 1925197 h 11649075"/>
              <a:gd name="connsiteX12" fmla="*/ 0 w 19797048"/>
              <a:gd name="connsiteY12" fmla="*/ 0 h 11649075"/>
              <a:gd name="connsiteX0" fmla="*/ 0 w 19797048"/>
              <a:gd name="connsiteY0" fmla="*/ 0 h 11649075"/>
              <a:gd name="connsiteX1" fmla="*/ 18646776 w 19797048"/>
              <a:gd name="connsiteY1" fmla="*/ 0 h 11649075"/>
              <a:gd name="connsiteX2" fmla="*/ 18623948 w 19797048"/>
              <a:gd name="connsiteY2" fmla="*/ 8213834 h 11649075"/>
              <a:gd name="connsiteX3" fmla="*/ 14871755 w 19797048"/>
              <a:gd name="connsiteY3" fmla="*/ 9364717 h 11649075"/>
              <a:gd name="connsiteX4" fmla="*/ 14950582 w 19797048"/>
              <a:gd name="connsiteY4" fmla="*/ 10452538 h 11649075"/>
              <a:gd name="connsiteX5" fmla="*/ 18655479 w 19797048"/>
              <a:gd name="connsiteY5" fmla="*/ 10547131 h 11649075"/>
              <a:gd name="connsiteX6" fmla="*/ 18646776 w 19797048"/>
              <a:gd name="connsiteY6" fmla="*/ 11649075 h 11649075"/>
              <a:gd name="connsiteX7" fmla="*/ 0 w 19797048"/>
              <a:gd name="connsiteY7" fmla="*/ 11649075 h 11649075"/>
              <a:gd name="connsiteX8" fmla="*/ 0 w 19797048"/>
              <a:gd name="connsiteY8" fmla="*/ 9374682 h 11649075"/>
              <a:gd name="connsiteX9" fmla="*/ 10525203 w 19797048"/>
              <a:gd name="connsiteY9" fmla="*/ 9374682 h 11649075"/>
              <a:gd name="connsiteX10" fmla="*/ 10525203 w 19797048"/>
              <a:gd name="connsiteY10" fmla="*/ 1925197 h 11649075"/>
              <a:gd name="connsiteX11" fmla="*/ 0 w 19797048"/>
              <a:gd name="connsiteY11" fmla="*/ 1925197 h 11649075"/>
              <a:gd name="connsiteX12" fmla="*/ 0 w 19797048"/>
              <a:gd name="connsiteY12" fmla="*/ 0 h 11649075"/>
              <a:gd name="connsiteX0" fmla="*/ 0 w 19797048"/>
              <a:gd name="connsiteY0" fmla="*/ 0 h 11649075"/>
              <a:gd name="connsiteX1" fmla="*/ 18646776 w 19797048"/>
              <a:gd name="connsiteY1" fmla="*/ 0 h 11649075"/>
              <a:gd name="connsiteX2" fmla="*/ 18623948 w 19797048"/>
              <a:gd name="connsiteY2" fmla="*/ 8213834 h 11649075"/>
              <a:gd name="connsiteX3" fmla="*/ 14871755 w 19797048"/>
              <a:gd name="connsiteY3" fmla="*/ 9364717 h 11649075"/>
              <a:gd name="connsiteX4" fmla="*/ 14950582 w 19797048"/>
              <a:gd name="connsiteY4" fmla="*/ 10452538 h 11649075"/>
              <a:gd name="connsiteX5" fmla="*/ 18655479 w 19797048"/>
              <a:gd name="connsiteY5" fmla="*/ 10547131 h 11649075"/>
              <a:gd name="connsiteX6" fmla="*/ 18646776 w 19797048"/>
              <a:gd name="connsiteY6" fmla="*/ 11649075 h 11649075"/>
              <a:gd name="connsiteX7" fmla="*/ 0 w 19797048"/>
              <a:gd name="connsiteY7" fmla="*/ 11649075 h 11649075"/>
              <a:gd name="connsiteX8" fmla="*/ 0 w 19797048"/>
              <a:gd name="connsiteY8" fmla="*/ 9374682 h 11649075"/>
              <a:gd name="connsiteX9" fmla="*/ 10525203 w 19797048"/>
              <a:gd name="connsiteY9" fmla="*/ 9374682 h 11649075"/>
              <a:gd name="connsiteX10" fmla="*/ 10525203 w 19797048"/>
              <a:gd name="connsiteY10" fmla="*/ 1925197 h 11649075"/>
              <a:gd name="connsiteX11" fmla="*/ 0 w 19797048"/>
              <a:gd name="connsiteY11" fmla="*/ 1925197 h 11649075"/>
              <a:gd name="connsiteX12" fmla="*/ 0 w 19797048"/>
              <a:gd name="connsiteY12" fmla="*/ 0 h 11649075"/>
              <a:gd name="connsiteX0" fmla="*/ 0 w 19788987"/>
              <a:gd name="connsiteY0" fmla="*/ 0 h 11649075"/>
              <a:gd name="connsiteX1" fmla="*/ 18646776 w 19788987"/>
              <a:gd name="connsiteY1" fmla="*/ 0 h 11649075"/>
              <a:gd name="connsiteX2" fmla="*/ 18592417 w 19788987"/>
              <a:gd name="connsiteY2" fmla="*/ 8276896 h 11649075"/>
              <a:gd name="connsiteX3" fmla="*/ 14871755 w 19788987"/>
              <a:gd name="connsiteY3" fmla="*/ 9364717 h 11649075"/>
              <a:gd name="connsiteX4" fmla="*/ 14950582 w 19788987"/>
              <a:gd name="connsiteY4" fmla="*/ 10452538 h 11649075"/>
              <a:gd name="connsiteX5" fmla="*/ 18655479 w 19788987"/>
              <a:gd name="connsiteY5" fmla="*/ 10547131 h 11649075"/>
              <a:gd name="connsiteX6" fmla="*/ 18646776 w 19788987"/>
              <a:gd name="connsiteY6" fmla="*/ 11649075 h 11649075"/>
              <a:gd name="connsiteX7" fmla="*/ 0 w 19788987"/>
              <a:gd name="connsiteY7" fmla="*/ 11649075 h 11649075"/>
              <a:gd name="connsiteX8" fmla="*/ 0 w 19788987"/>
              <a:gd name="connsiteY8" fmla="*/ 9374682 h 11649075"/>
              <a:gd name="connsiteX9" fmla="*/ 10525203 w 19788987"/>
              <a:gd name="connsiteY9" fmla="*/ 9374682 h 11649075"/>
              <a:gd name="connsiteX10" fmla="*/ 10525203 w 19788987"/>
              <a:gd name="connsiteY10" fmla="*/ 1925197 h 11649075"/>
              <a:gd name="connsiteX11" fmla="*/ 0 w 19788987"/>
              <a:gd name="connsiteY11" fmla="*/ 1925197 h 11649075"/>
              <a:gd name="connsiteX12" fmla="*/ 0 w 19788987"/>
              <a:gd name="connsiteY12" fmla="*/ 0 h 11649075"/>
              <a:gd name="connsiteX0" fmla="*/ 0 w 19797048"/>
              <a:gd name="connsiteY0" fmla="*/ 0 h 11649075"/>
              <a:gd name="connsiteX1" fmla="*/ 18646776 w 19797048"/>
              <a:gd name="connsiteY1" fmla="*/ 0 h 11649075"/>
              <a:gd name="connsiteX2" fmla="*/ 18623947 w 19797048"/>
              <a:gd name="connsiteY2" fmla="*/ 8403020 h 11649075"/>
              <a:gd name="connsiteX3" fmla="*/ 14871755 w 19797048"/>
              <a:gd name="connsiteY3" fmla="*/ 9364717 h 11649075"/>
              <a:gd name="connsiteX4" fmla="*/ 14950582 w 19797048"/>
              <a:gd name="connsiteY4" fmla="*/ 10452538 h 11649075"/>
              <a:gd name="connsiteX5" fmla="*/ 18655479 w 19797048"/>
              <a:gd name="connsiteY5" fmla="*/ 10547131 h 11649075"/>
              <a:gd name="connsiteX6" fmla="*/ 18646776 w 19797048"/>
              <a:gd name="connsiteY6" fmla="*/ 11649075 h 11649075"/>
              <a:gd name="connsiteX7" fmla="*/ 0 w 19797048"/>
              <a:gd name="connsiteY7" fmla="*/ 11649075 h 11649075"/>
              <a:gd name="connsiteX8" fmla="*/ 0 w 19797048"/>
              <a:gd name="connsiteY8" fmla="*/ 9374682 h 11649075"/>
              <a:gd name="connsiteX9" fmla="*/ 10525203 w 19797048"/>
              <a:gd name="connsiteY9" fmla="*/ 9374682 h 11649075"/>
              <a:gd name="connsiteX10" fmla="*/ 10525203 w 19797048"/>
              <a:gd name="connsiteY10" fmla="*/ 1925197 h 11649075"/>
              <a:gd name="connsiteX11" fmla="*/ 0 w 19797048"/>
              <a:gd name="connsiteY11" fmla="*/ 1925197 h 11649075"/>
              <a:gd name="connsiteX12" fmla="*/ 0 w 19797048"/>
              <a:gd name="connsiteY12" fmla="*/ 0 h 11649075"/>
              <a:gd name="connsiteX0" fmla="*/ 0 w 19797048"/>
              <a:gd name="connsiteY0" fmla="*/ 0 h 11649075"/>
              <a:gd name="connsiteX1" fmla="*/ 18646776 w 19797048"/>
              <a:gd name="connsiteY1" fmla="*/ 0 h 11649075"/>
              <a:gd name="connsiteX2" fmla="*/ 18623947 w 19797048"/>
              <a:gd name="connsiteY2" fmla="*/ 8403020 h 11649075"/>
              <a:gd name="connsiteX3" fmla="*/ 14871755 w 19797048"/>
              <a:gd name="connsiteY3" fmla="*/ 9364717 h 11649075"/>
              <a:gd name="connsiteX4" fmla="*/ 14950582 w 19797048"/>
              <a:gd name="connsiteY4" fmla="*/ 10452538 h 11649075"/>
              <a:gd name="connsiteX5" fmla="*/ 18655479 w 19797048"/>
              <a:gd name="connsiteY5" fmla="*/ 10547131 h 11649075"/>
              <a:gd name="connsiteX6" fmla="*/ 18646776 w 19797048"/>
              <a:gd name="connsiteY6" fmla="*/ 11649075 h 11649075"/>
              <a:gd name="connsiteX7" fmla="*/ 0 w 19797048"/>
              <a:gd name="connsiteY7" fmla="*/ 11649075 h 11649075"/>
              <a:gd name="connsiteX8" fmla="*/ 0 w 19797048"/>
              <a:gd name="connsiteY8" fmla="*/ 9374682 h 11649075"/>
              <a:gd name="connsiteX9" fmla="*/ 10525203 w 19797048"/>
              <a:gd name="connsiteY9" fmla="*/ 9374682 h 11649075"/>
              <a:gd name="connsiteX10" fmla="*/ 10525203 w 19797048"/>
              <a:gd name="connsiteY10" fmla="*/ 1925197 h 11649075"/>
              <a:gd name="connsiteX11" fmla="*/ 0 w 19797048"/>
              <a:gd name="connsiteY11" fmla="*/ 1925197 h 11649075"/>
              <a:gd name="connsiteX12" fmla="*/ 0 w 19797048"/>
              <a:gd name="connsiteY12" fmla="*/ 0 h 11649075"/>
              <a:gd name="connsiteX0" fmla="*/ 0 w 19793004"/>
              <a:gd name="connsiteY0" fmla="*/ 0 h 11649075"/>
              <a:gd name="connsiteX1" fmla="*/ 18646776 w 19793004"/>
              <a:gd name="connsiteY1" fmla="*/ 0 h 11649075"/>
              <a:gd name="connsiteX2" fmla="*/ 18608183 w 19793004"/>
              <a:gd name="connsiteY2" fmla="*/ 8513379 h 11649075"/>
              <a:gd name="connsiteX3" fmla="*/ 14871755 w 19793004"/>
              <a:gd name="connsiteY3" fmla="*/ 9364717 h 11649075"/>
              <a:gd name="connsiteX4" fmla="*/ 14950582 w 19793004"/>
              <a:gd name="connsiteY4" fmla="*/ 10452538 h 11649075"/>
              <a:gd name="connsiteX5" fmla="*/ 18655479 w 19793004"/>
              <a:gd name="connsiteY5" fmla="*/ 10547131 h 11649075"/>
              <a:gd name="connsiteX6" fmla="*/ 18646776 w 19793004"/>
              <a:gd name="connsiteY6" fmla="*/ 11649075 h 11649075"/>
              <a:gd name="connsiteX7" fmla="*/ 0 w 19793004"/>
              <a:gd name="connsiteY7" fmla="*/ 11649075 h 11649075"/>
              <a:gd name="connsiteX8" fmla="*/ 0 w 19793004"/>
              <a:gd name="connsiteY8" fmla="*/ 9374682 h 11649075"/>
              <a:gd name="connsiteX9" fmla="*/ 10525203 w 19793004"/>
              <a:gd name="connsiteY9" fmla="*/ 9374682 h 11649075"/>
              <a:gd name="connsiteX10" fmla="*/ 10525203 w 19793004"/>
              <a:gd name="connsiteY10" fmla="*/ 1925197 h 11649075"/>
              <a:gd name="connsiteX11" fmla="*/ 0 w 19793004"/>
              <a:gd name="connsiteY11" fmla="*/ 1925197 h 11649075"/>
              <a:gd name="connsiteX12" fmla="*/ 0 w 19793004"/>
              <a:gd name="connsiteY12" fmla="*/ 0 h 11649075"/>
              <a:gd name="connsiteX0" fmla="*/ 0 w 19793004"/>
              <a:gd name="connsiteY0" fmla="*/ 0 h 11649075"/>
              <a:gd name="connsiteX1" fmla="*/ 18646776 w 19793004"/>
              <a:gd name="connsiteY1" fmla="*/ 0 h 11649075"/>
              <a:gd name="connsiteX2" fmla="*/ 18608183 w 19793004"/>
              <a:gd name="connsiteY2" fmla="*/ 8513379 h 11649075"/>
              <a:gd name="connsiteX3" fmla="*/ 14871755 w 19793004"/>
              <a:gd name="connsiteY3" fmla="*/ 9364717 h 11649075"/>
              <a:gd name="connsiteX4" fmla="*/ 14950582 w 19793004"/>
              <a:gd name="connsiteY4" fmla="*/ 10452538 h 11649075"/>
              <a:gd name="connsiteX5" fmla="*/ 18655479 w 19793004"/>
              <a:gd name="connsiteY5" fmla="*/ 10547131 h 11649075"/>
              <a:gd name="connsiteX6" fmla="*/ 18646776 w 19793004"/>
              <a:gd name="connsiteY6" fmla="*/ 11649075 h 11649075"/>
              <a:gd name="connsiteX7" fmla="*/ 0 w 19793004"/>
              <a:gd name="connsiteY7" fmla="*/ 11649075 h 11649075"/>
              <a:gd name="connsiteX8" fmla="*/ 0 w 19793004"/>
              <a:gd name="connsiteY8" fmla="*/ 9374682 h 11649075"/>
              <a:gd name="connsiteX9" fmla="*/ 10525203 w 19793004"/>
              <a:gd name="connsiteY9" fmla="*/ 9374682 h 11649075"/>
              <a:gd name="connsiteX10" fmla="*/ 10525203 w 19793004"/>
              <a:gd name="connsiteY10" fmla="*/ 1925197 h 11649075"/>
              <a:gd name="connsiteX11" fmla="*/ 0 w 19793004"/>
              <a:gd name="connsiteY11" fmla="*/ 1925197 h 11649075"/>
              <a:gd name="connsiteX12" fmla="*/ 0 w 19793004"/>
              <a:gd name="connsiteY12" fmla="*/ 0 h 11649075"/>
              <a:gd name="connsiteX0" fmla="*/ 0 w 19805223"/>
              <a:gd name="connsiteY0" fmla="*/ 0 h 11649075"/>
              <a:gd name="connsiteX1" fmla="*/ 18646776 w 19805223"/>
              <a:gd name="connsiteY1" fmla="*/ 0 h 11649075"/>
              <a:gd name="connsiteX2" fmla="*/ 18655481 w 19805223"/>
              <a:gd name="connsiteY2" fmla="*/ 9317420 h 11649075"/>
              <a:gd name="connsiteX3" fmla="*/ 14871755 w 19805223"/>
              <a:gd name="connsiteY3" fmla="*/ 9364717 h 11649075"/>
              <a:gd name="connsiteX4" fmla="*/ 14950582 w 19805223"/>
              <a:gd name="connsiteY4" fmla="*/ 10452538 h 11649075"/>
              <a:gd name="connsiteX5" fmla="*/ 18655479 w 19805223"/>
              <a:gd name="connsiteY5" fmla="*/ 10547131 h 11649075"/>
              <a:gd name="connsiteX6" fmla="*/ 18646776 w 19805223"/>
              <a:gd name="connsiteY6" fmla="*/ 11649075 h 11649075"/>
              <a:gd name="connsiteX7" fmla="*/ 0 w 19805223"/>
              <a:gd name="connsiteY7" fmla="*/ 11649075 h 11649075"/>
              <a:gd name="connsiteX8" fmla="*/ 0 w 19805223"/>
              <a:gd name="connsiteY8" fmla="*/ 9374682 h 11649075"/>
              <a:gd name="connsiteX9" fmla="*/ 10525203 w 19805223"/>
              <a:gd name="connsiteY9" fmla="*/ 9374682 h 11649075"/>
              <a:gd name="connsiteX10" fmla="*/ 10525203 w 19805223"/>
              <a:gd name="connsiteY10" fmla="*/ 1925197 h 11649075"/>
              <a:gd name="connsiteX11" fmla="*/ 0 w 19805223"/>
              <a:gd name="connsiteY11" fmla="*/ 1925197 h 11649075"/>
              <a:gd name="connsiteX12" fmla="*/ 0 w 19805223"/>
              <a:gd name="connsiteY12" fmla="*/ 0 h 11649075"/>
              <a:gd name="connsiteX0" fmla="*/ 0 w 19805223"/>
              <a:gd name="connsiteY0" fmla="*/ 0 h 11649075"/>
              <a:gd name="connsiteX1" fmla="*/ 18646776 w 19805223"/>
              <a:gd name="connsiteY1" fmla="*/ 0 h 11649075"/>
              <a:gd name="connsiteX2" fmla="*/ 18655481 w 19805223"/>
              <a:gd name="connsiteY2" fmla="*/ 9317420 h 11649075"/>
              <a:gd name="connsiteX3" fmla="*/ 14871755 w 19805223"/>
              <a:gd name="connsiteY3" fmla="*/ 9364717 h 11649075"/>
              <a:gd name="connsiteX4" fmla="*/ 14950582 w 19805223"/>
              <a:gd name="connsiteY4" fmla="*/ 10452538 h 11649075"/>
              <a:gd name="connsiteX5" fmla="*/ 18655479 w 19805223"/>
              <a:gd name="connsiteY5" fmla="*/ 10547131 h 11649075"/>
              <a:gd name="connsiteX6" fmla="*/ 18646776 w 19805223"/>
              <a:gd name="connsiteY6" fmla="*/ 11649075 h 11649075"/>
              <a:gd name="connsiteX7" fmla="*/ 0 w 19805223"/>
              <a:gd name="connsiteY7" fmla="*/ 11649075 h 11649075"/>
              <a:gd name="connsiteX8" fmla="*/ 0 w 19805223"/>
              <a:gd name="connsiteY8" fmla="*/ 9374682 h 11649075"/>
              <a:gd name="connsiteX9" fmla="*/ 10525203 w 19805223"/>
              <a:gd name="connsiteY9" fmla="*/ 9374682 h 11649075"/>
              <a:gd name="connsiteX10" fmla="*/ 10525203 w 19805223"/>
              <a:gd name="connsiteY10" fmla="*/ 1925197 h 11649075"/>
              <a:gd name="connsiteX11" fmla="*/ 0 w 19805223"/>
              <a:gd name="connsiteY11" fmla="*/ 1925197 h 11649075"/>
              <a:gd name="connsiteX12" fmla="*/ 0 w 19805223"/>
              <a:gd name="connsiteY12" fmla="*/ 0 h 11649075"/>
              <a:gd name="connsiteX0" fmla="*/ 0 w 19805223"/>
              <a:gd name="connsiteY0" fmla="*/ 0 h 11649075"/>
              <a:gd name="connsiteX1" fmla="*/ 18646776 w 19805223"/>
              <a:gd name="connsiteY1" fmla="*/ 0 h 11649075"/>
              <a:gd name="connsiteX2" fmla="*/ 18655481 w 19805223"/>
              <a:gd name="connsiteY2" fmla="*/ 9317420 h 11649075"/>
              <a:gd name="connsiteX3" fmla="*/ 14871755 w 19805223"/>
              <a:gd name="connsiteY3" fmla="*/ 9364717 h 11649075"/>
              <a:gd name="connsiteX4" fmla="*/ 14887520 w 19805223"/>
              <a:gd name="connsiteY4" fmla="*/ 10594428 h 11649075"/>
              <a:gd name="connsiteX5" fmla="*/ 18655479 w 19805223"/>
              <a:gd name="connsiteY5" fmla="*/ 10547131 h 11649075"/>
              <a:gd name="connsiteX6" fmla="*/ 18646776 w 19805223"/>
              <a:gd name="connsiteY6" fmla="*/ 11649075 h 11649075"/>
              <a:gd name="connsiteX7" fmla="*/ 0 w 19805223"/>
              <a:gd name="connsiteY7" fmla="*/ 11649075 h 11649075"/>
              <a:gd name="connsiteX8" fmla="*/ 0 w 19805223"/>
              <a:gd name="connsiteY8" fmla="*/ 9374682 h 11649075"/>
              <a:gd name="connsiteX9" fmla="*/ 10525203 w 19805223"/>
              <a:gd name="connsiteY9" fmla="*/ 9374682 h 11649075"/>
              <a:gd name="connsiteX10" fmla="*/ 10525203 w 19805223"/>
              <a:gd name="connsiteY10" fmla="*/ 1925197 h 11649075"/>
              <a:gd name="connsiteX11" fmla="*/ 0 w 19805223"/>
              <a:gd name="connsiteY11" fmla="*/ 1925197 h 11649075"/>
              <a:gd name="connsiteX12" fmla="*/ 0 w 19805223"/>
              <a:gd name="connsiteY12" fmla="*/ 0 h 11649075"/>
              <a:gd name="connsiteX0" fmla="*/ 0 w 19805223"/>
              <a:gd name="connsiteY0" fmla="*/ 0 h 11649075"/>
              <a:gd name="connsiteX1" fmla="*/ 18646776 w 19805223"/>
              <a:gd name="connsiteY1" fmla="*/ 0 h 11649075"/>
              <a:gd name="connsiteX2" fmla="*/ 18655481 w 19805223"/>
              <a:gd name="connsiteY2" fmla="*/ 9317420 h 11649075"/>
              <a:gd name="connsiteX3" fmla="*/ 14871755 w 19805223"/>
              <a:gd name="connsiteY3" fmla="*/ 9364717 h 11649075"/>
              <a:gd name="connsiteX4" fmla="*/ 14887520 w 19805223"/>
              <a:gd name="connsiteY4" fmla="*/ 10594428 h 11649075"/>
              <a:gd name="connsiteX5" fmla="*/ 18655479 w 19805223"/>
              <a:gd name="connsiteY5" fmla="*/ 10547131 h 11649075"/>
              <a:gd name="connsiteX6" fmla="*/ 18646776 w 19805223"/>
              <a:gd name="connsiteY6" fmla="*/ 11649075 h 11649075"/>
              <a:gd name="connsiteX7" fmla="*/ 0 w 19805223"/>
              <a:gd name="connsiteY7" fmla="*/ 11649075 h 11649075"/>
              <a:gd name="connsiteX8" fmla="*/ 0 w 19805223"/>
              <a:gd name="connsiteY8" fmla="*/ 9374682 h 11649075"/>
              <a:gd name="connsiteX9" fmla="*/ 10525203 w 19805223"/>
              <a:gd name="connsiteY9" fmla="*/ 9374682 h 11649075"/>
              <a:gd name="connsiteX10" fmla="*/ 10525203 w 19805223"/>
              <a:gd name="connsiteY10" fmla="*/ 1925197 h 11649075"/>
              <a:gd name="connsiteX11" fmla="*/ 0 w 19805223"/>
              <a:gd name="connsiteY11" fmla="*/ 1925197 h 11649075"/>
              <a:gd name="connsiteX12" fmla="*/ 0 w 19805223"/>
              <a:gd name="connsiteY12" fmla="*/ 0 h 11649075"/>
              <a:gd name="connsiteX0" fmla="*/ 0 w 19805223"/>
              <a:gd name="connsiteY0" fmla="*/ 0 h 11649075"/>
              <a:gd name="connsiteX1" fmla="*/ 18646776 w 19805223"/>
              <a:gd name="connsiteY1" fmla="*/ 0 h 11649075"/>
              <a:gd name="connsiteX2" fmla="*/ 18655481 w 19805223"/>
              <a:gd name="connsiteY2" fmla="*/ 9317420 h 11649075"/>
              <a:gd name="connsiteX3" fmla="*/ 14871755 w 19805223"/>
              <a:gd name="connsiteY3" fmla="*/ 9364717 h 11649075"/>
              <a:gd name="connsiteX4" fmla="*/ 14871755 w 19805223"/>
              <a:gd name="connsiteY4" fmla="*/ 10531366 h 11649075"/>
              <a:gd name="connsiteX5" fmla="*/ 18655479 w 19805223"/>
              <a:gd name="connsiteY5" fmla="*/ 10547131 h 11649075"/>
              <a:gd name="connsiteX6" fmla="*/ 18646776 w 19805223"/>
              <a:gd name="connsiteY6" fmla="*/ 11649075 h 11649075"/>
              <a:gd name="connsiteX7" fmla="*/ 0 w 19805223"/>
              <a:gd name="connsiteY7" fmla="*/ 11649075 h 11649075"/>
              <a:gd name="connsiteX8" fmla="*/ 0 w 19805223"/>
              <a:gd name="connsiteY8" fmla="*/ 9374682 h 11649075"/>
              <a:gd name="connsiteX9" fmla="*/ 10525203 w 19805223"/>
              <a:gd name="connsiteY9" fmla="*/ 9374682 h 11649075"/>
              <a:gd name="connsiteX10" fmla="*/ 10525203 w 19805223"/>
              <a:gd name="connsiteY10" fmla="*/ 1925197 h 11649075"/>
              <a:gd name="connsiteX11" fmla="*/ 0 w 19805223"/>
              <a:gd name="connsiteY11" fmla="*/ 1925197 h 11649075"/>
              <a:gd name="connsiteX12" fmla="*/ 0 w 19805223"/>
              <a:gd name="connsiteY12" fmla="*/ 0 h 11649075"/>
              <a:gd name="connsiteX0" fmla="*/ 0 w 19793004"/>
              <a:gd name="connsiteY0" fmla="*/ 0 h 11649075"/>
              <a:gd name="connsiteX1" fmla="*/ 18646776 w 19793004"/>
              <a:gd name="connsiteY1" fmla="*/ 0 h 11649075"/>
              <a:gd name="connsiteX2" fmla="*/ 18608183 w 19793004"/>
              <a:gd name="connsiteY2" fmla="*/ 9396247 h 11649075"/>
              <a:gd name="connsiteX3" fmla="*/ 14871755 w 19793004"/>
              <a:gd name="connsiteY3" fmla="*/ 9364717 h 11649075"/>
              <a:gd name="connsiteX4" fmla="*/ 14871755 w 19793004"/>
              <a:gd name="connsiteY4" fmla="*/ 10531366 h 11649075"/>
              <a:gd name="connsiteX5" fmla="*/ 18655479 w 19793004"/>
              <a:gd name="connsiteY5" fmla="*/ 10547131 h 11649075"/>
              <a:gd name="connsiteX6" fmla="*/ 18646776 w 19793004"/>
              <a:gd name="connsiteY6" fmla="*/ 11649075 h 11649075"/>
              <a:gd name="connsiteX7" fmla="*/ 0 w 19793004"/>
              <a:gd name="connsiteY7" fmla="*/ 11649075 h 11649075"/>
              <a:gd name="connsiteX8" fmla="*/ 0 w 19793004"/>
              <a:gd name="connsiteY8" fmla="*/ 9374682 h 11649075"/>
              <a:gd name="connsiteX9" fmla="*/ 10525203 w 19793004"/>
              <a:gd name="connsiteY9" fmla="*/ 9374682 h 11649075"/>
              <a:gd name="connsiteX10" fmla="*/ 10525203 w 19793004"/>
              <a:gd name="connsiteY10" fmla="*/ 1925197 h 11649075"/>
              <a:gd name="connsiteX11" fmla="*/ 0 w 19793004"/>
              <a:gd name="connsiteY11" fmla="*/ 1925197 h 11649075"/>
              <a:gd name="connsiteX12" fmla="*/ 0 w 19793004"/>
              <a:gd name="connsiteY12" fmla="*/ 0 h 11649075"/>
              <a:gd name="connsiteX0" fmla="*/ 0 w 19801121"/>
              <a:gd name="connsiteY0" fmla="*/ 0 h 11649075"/>
              <a:gd name="connsiteX1" fmla="*/ 18646776 w 19801121"/>
              <a:gd name="connsiteY1" fmla="*/ 0 h 11649075"/>
              <a:gd name="connsiteX2" fmla="*/ 18639715 w 19801121"/>
              <a:gd name="connsiteY2" fmla="*/ 9396247 h 11649075"/>
              <a:gd name="connsiteX3" fmla="*/ 14871755 w 19801121"/>
              <a:gd name="connsiteY3" fmla="*/ 9364717 h 11649075"/>
              <a:gd name="connsiteX4" fmla="*/ 14871755 w 19801121"/>
              <a:gd name="connsiteY4" fmla="*/ 10531366 h 11649075"/>
              <a:gd name="connsiteX5" fmla="*/ 18655479 w 19801121"/>
              <a:gd name="connsiteY5" fmla="*/ 10547131 h 11649075"/>
              <a:gd name="connsiteX6" fmla="*/ 18646776 w 19801121"/>
              <a:gd name="connsiteY6" fmla="*/ 11649075 h 11649075"/>
              <a:gd name="connsiteX7" fmla="*/ 0 w 19801121"/>
              <a:gd name="connsiteY7" fmla="*/ 11649075 h 11649075"/>
              <a:gd name="connsiteX8" fmla="*/ 0 w 19801121"/>
              <a:gd name="connsiteY8" fmla="*/ 9374682 h 11649075"/>
              <a:gd name="connsiteX9" fmla="*/ 10525203 w 19801121"/>
              <a:gd name="connsiteY9" fmla="*/ 9374682 h 11649075"/>
              <a:gd name="connsiteX10" fmla="*/ 10525203 w 19801121"/>
              <a:gd name="connsiteY10" fmla="*/ 1925197 h 11649075"/>
              <a:gd name="connsiteX11" fmla="*/ 0 w 19801121"/>
              <a:gd name="connsiteY11" fmla="*/ 1925197 h 11649075"/>
              <a:gd name="connsiteX12" fmla="*/ 0 w 19801121"/>
              <a:gd name="connsiteY12" fmla="*/ 0 h 11649075"/>
              <a:gd name="connsiteX0" fmla="*/ 0 w 19794147"/>
              <a:gd name="connsiteY0" fmla="*/ 0 h 11649075"/>
              <a:gd name="connsiteX1" fmla="*/ 18646776 w 19794147"/>
              <a:gd name="connsiteY1" fmla="*/ 0 h 11649075"/>
              <a:gd name="connsiteX2" fmla="*/ 18639715 w 19794147"/>
              <a:gd name="connsiteY2" fmla="*/ 9396247 h 11649075"/>
              <a:gd name="connsiteX3" fmla="*/ 14871755 w 19794147"/>
              <a:gd name="connsiteY3" fmla="*/ 9364717 h 11649075"/>
              <a:gd name="connsiteX4" fmla="*/ 14871755 w 19794147"/>
              <a:gd name="connsiteY4" fmla="*/ 10531366 h 11649075"/>
              <a:gd name="connsiteX5" fmla="*/ 18655479 w 19794147"/>
              <a:gd name="connsiteY5" fmla="*/ 10547131 h 11649075"/>
              <a:gd name="connsiteX6" fmla="*/ 18646776 w 19794147"/>
              <a:gd name="connsiteY6" fmla="*/ 11649075 h 11649075"/>
              <a:gd name="connsiteX7" fmla="*/ 0 w 19794147"/>
              <a:gd name="connsiteY7" fmla="*/ 11649075 h 11649075"/>
              <a:gd name="connsiteX8" fmla="*/ 0 w 19794147"/>
              <a:gd name="connsiteY8" fmla="*/ 9374682 h 11649075"/>
              <a:gd name="connsiteX9" fmla="*/ 10525203 w 19794147"/>
              <a:gd name="connsiteY9" fmla="*/ 9374682 h 11649075"/>
              <a:gd name="connsiteX10" fmla="*/ 10525203 w 19794147"/>
              <a:gd name="connsiteY10" fmla="*/ 1925197 h 11649075"/>
              <a:gd name="connsiteX11" fmla="*/ 0 w 19794147"/>
              <a:gd name="connsiteY11" fmla="*/ 1925197 h 11649075"/>
              <a:gd name="connsiteX12" fmla="*/ 0 w 19794147"/>
              <a:gd name="connsiteY12" fmla="*/ 0 h 11649075"/>
              <a:gd name="connsiteX0" fmla="*/ 0 w 18662860"/>
              <a:gd name="connsiteY0" fmla="*/ 0 h 11649075"/>
              <a:gd name="connsiteX1" fmla="*/ 18646776 w 18662860"/>
              <a:gd name="connsiteY1" fmla="*/ 0 h 11649075"/>
              <a:gd name="connsiteX2" fmla="*/ 18639715 w 18662860"/>
              <a:gd name="connsiteY2" fmla="*/ 9396247 h 11649075"/>
              <a:gd name="connsiteX3" fmla="*/ 14871755 w 18662860"/>
              <a:gd name="connsiteY3" fmla="*/ 9364717 h 11649075"/>
              <a:gd name="connsiteX4" fmla="*/ 14871755 w 18662860"/>
              <a:gd name="connsiteY4" fmla="*/ 10531366 h 11649075"/>
              <a:gd name="connsiteX5" fmla="*/ 18655479 w 18662860"/>
              <a:gd name="connsiteY5" fmla="*/ 10547131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5 w 18662860"/>
              <a:gd name="connsiteY2" fmla="*/ 9396247 h 11649075"/>
              <a:gd name="connsiteX3" fmla="*/ 14871755 w 18662860"/>
              <a:gd name="connsiteY3" fmla="*/ 9364717 h 11649075"/>
              <a:gd name="connsiteX4" fmla="*/ 14891210 w 18662860"/>
              <a:gd name="connsiteY4" fmla="*/ 10589732 h 11649075"/>
              <a:gd name="connsiteX5" fmla="*/ 18655479 w 18662860"/>
              <a:gd name="connsiteY5" fmla="*/ 10547131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57192"/>
              <a:gd name="connsiteY0" fmla="*/ 0 h 11649075"/>
              <a:gd name="connsiteX1" fmla="*/ 18646776 w 18657192"/>
              <a:gd name="connsiteY1" fmla="*/ 0 h 11649075"/>
              <a:gd name="connsiteX2" fmla="*/ 18581350 w 18657192"/>
              <a:gd name="connsiteY2" fmla="*/ 9357336 h 11649075"/>
              <a:gd name="connsiteX3" fmla="*/ 14871755 w 18657192"/>
              <a:gd name="connsiteY3" fmla="*/ 9364717 h 11649075"/>
              <a:gd name="connsiteX4" fmla="*/ 14891210 w 18657192"/>
              <a:gd name="connsiteY4" fmla="*/ 10589732 h 11649075"/>
              <a:gd name="connsiteX5" fmla="*/ 18655479 w 18657192"/>
              <a:gd name="connsiteY5" fmla="*/ 10547131 h 11649075"/>
              <a:gd name="connsiteX6" fmla="*/ 18646776 w 18657192"/>
              <a:gd name="connsiteY6" fmla="*/ 11649075 h 11649075"/>
              <a:gd name="connsiteX7" fmla="*/ 0 w 18657192"/>
              <a:gd name="connsiteY7" fmla="*/ 11649075 h 11649075"/>
              <a:gd name="connsiteX8" fmla="*/ 0 w 18657192"/>
              <a:gd name="connsiteY8" fmla="*/ 9374682 h 11649075"/>
              <a:gd name="connsiteX9" fmla="*/ 10525203 w 18657192"/>
              <a:gd name="connsiteY9" fmla="*/ 9374682 h 11649075"/>
              <a:gd name="connsiteX10" fmla="*/ 10525203 w 18657192"/>
              <a:gd name="connsiteY10" fmla="*/ 1925197 h 11649075"/>
              <a:gd name="connsiteX11" fmla="*/ 0 w 18657192"/>
              <a:gd name="connsiteY11" fmla="*/ 1925197 h 11649075"/>
              <a:gd name="connsiteX12" fmla="*/ 0 w 18657192"/>
              <a:gd name="connsiteY12" fmla="*/ 0 h 11649075"/>
              <a:gd name="connsiteX0" fmla="*/ 0 w 18666492"/>
              <a:gd name="connsiteY0" fmla="*/ 0 h 11649075"/>
              <a:gd name="connsiteX1" fmla="*/ 18646776 w 18666492"/>
              <a:gd name="connsiteY1" fmla="*/ 0 h 11649075"/>
              <a:gd name="connsiteX2" fmla="*/ 18659172 w 18666492"/>
              <a:gd name="connsiteY2" fmla="*/ 9376792 h 11649075"/>
              <a:gd name="connsiteX3" fmla="*/ 14871755 w 18666492"/>
              <a:gd name="connsiteY3" fmla="*/ 9364717 h 11649075"/>
              <a:gd name="connsiteX4" fmla="*/ 14891210 w 18666492"/>
              <a:gd name="connsiteY4" fmla="*/ 10589732 h 11649075"/>
              <a:gd name="connsiteX5" fmla="*/ 18655479 w 18666492"/>
              <a:gd name="connsiteY5" fmla="*/ 10547131 h 11649075"/>
              <a:gd name="connsiteX6" fmla="*/ 18646776 w 18666492"/>
              <a:gd name="connsiteY6" fmla="*/ 11649075 h 11649075"/>
              <a:gd name="connsiteX7" fmla="*/ 0 w 18666492"/>
              <a:gd name="connsiteY7" fmla="*/ 11649075 h 11649075"/>
              <a:gd name="connsiteX8" fmla="*/ 0 w 18666492"/>
              <a:gd name="connsiteY8" fmla="*/ 9374682 h 11649075"/>
              <a:gd name="connsiteX9" fmla="*/ 10525203 w 18666492"/>
              <a:gd name="connsiteY9" fmla="*/ 9374682 h 11649075"/>
              <a:gd name="connsiteX10" fmla="*/ 10525203 w 18666492"/>
              <a:gd name="connsiteY10" fmla="*/ 1925197 h 11649075"/>
              <a:gd name="connsiteX11" fmla="*/ 0 w 18666492"/>
              <a:gd name="connsiteY11" fmla="*/ 1925197 h 11649075"/>
              <a:gd name="connsiteX12" fmla="*/ 0 w 18666492"/>
              <a:gd name="connsiteY12" fmla="*/ 0 h 11649075"/>
              <a:gd name="connsiteX0" fmla="*/ 0 w 18666492"/>
              <a:gd name="connsiteY0" fmla="*/ 0 h 11649075"/>
              <a:gd name="connsiteX1" fmla="*/ 18646776 w 18666492"/>
              <a:gd name="connsiteY1" fmla="*/ 0 h 11649075"/>
              <a:gd name="connsiteX2" fmla="*/ 18659172 w 18666492"/>
              <a:gd name="connsiteY2" fmla="*/ 9376792 h 11649075"/>
              <a:gd name="connsiteX3" fmla="*/ 14871755 w 18666492"/>
              <a:gd name="connsiteY3" fmla="*/ 9364717 h 11649075"/>
              <a:gd name="connsiteX4" fmla="*/ 14891210 w 18666492"/>
              <a:gd name="connsiteY4" fmla="*/ 10589732 h 11649075"/>
              <a:gd name="connsiteX5" fmla="*/ 18636025 w 18666492"/>
              <a:gd name="connsiteY5" fmla="*/ 10624952 h 11649075"/>
              <a:gd name="connsiteX6" fmla="*/ 18646776 w 18666492"/>
              <a:gd name="connsiteY6" fmla="*/ 11649075 h 11649075"/>
              <a:gd name="connsiteX7" fmla="*/ 0 w 18666492"/>
              <a:gd name="connsiteY7" fmla="*/ 11649075 h 11649075"/>
              <a:gd name="connsiteX8" fmla="*/ 0 w 18666492"/>
              <a:gd name="connsiteY8" fmla="*/ 9374682 h 11649075"/>
              <a:gd name="connsiteX9" fmla="*/ 10525203 w 18666492"/>
              <a:gd name="connsiteY9" fmla="*/ 9374682 h 11649075"/>
              <a:gd name="connsiteX10" fmla="*/ 10525203 w 18666492"/>
              <a:gd name="connsiteY10" fmla="*/ 1925197 h 11649075"/>
              <a:gd name="connsiteX11" fmla="*/ 0 w 18666492"/>
              <a:gd name="connsiteY11" fmla="*/ 1925197 h 11649075"/>
              <a:gd name="connsiteX12" fmla="*/ 0 w 18666492"/>
              <a:gd name="connsiteY12" fmla="*/ 0 h 11649075"/>
              <a:gd name="connsiteX0" fmla="*/ 0 w 18666492"/>
              <a:gd name="connsiteY0" fmla="*/ 0 h 11649075"/>
              <a:gd name="connsiteX1" fmla="*/ 18646776 w 18666492"/>
              <a:gd name="connsiteY1" fmla="*/ 0 h 11649075"/>
              <a:gd name="connsiteX2" fmla="*/ 18659172 w 18666492"/>
              <a:gd name="connsiteY2" fmla="*/ 9376792 h 11649075"/>
              <a:gd name="connsiteX3" fmla="*/ 14871755 w 18666492"/>
              <a:gd name="connsiteY3" fmla="*/ 9364717 h 11649075"/>
              <a:gd name="connsiteX4" fmla="*/ 14891210 w 18666492"/>
              <a:gd name="connsiteY4" fmla="*/ 10648098 h 11649075"/>
              <a:gd name="connsiteX5" fmla="*/ 18636025 w 18666492"/>
              <a:gd name="connsiteY5" fmla="*/ 10624952 h 11649075"/>
              <a:gd name="connsiteX6" fmla="*/ 18646776 w 18666492"/>
              <a:gd name="connsiteY6" fmla="*/ 11649075 h 11649075"/>
              <a:gd name="connsiteX7" fmla="*/ 0 w 18666492"/>
              <a:gd name="connsiteY7" fmla="*/ 11649075 h 11649075"/>
              <a:gd name="connsiteX8" fmla="*/ 0 w 18666492"/>
              <a:gd name="connsiteY8" fmla="*/ 9374682 h 11649075"/>
              <a:gd name="connsiteX9" fmla="*/ 10525203 w 18666492"/>
              <a:gd name="connsiteY9" fmla="*/ 9374682 h 11649075"/>
              <a:gd name="connsiteX10" fmla="*/ 10525203 w 18666492"/>
              <a:gd name="connsiteY10" fmla="*/ 1925197 h 11649075"/>
              <a:gd name="connsiteX11" fmla="*/ 0 w 18666492"/>
              <a:gd name="connsiteY11" fmla="*/ 1925197 h 11649075"/>
              <a:gd name="connsiteX12" fmla="*/ 0 w 18666492"/>
              <a:gd name="connsiteY12" fmla="*/ 0 h 11649075"/>
              <a:gd name="connsiteX0" fmla="*/ 0 w 18666492"/>
              <a:gd name="connsiteY0" fmla="*/ 0 h 11649075"/>
              <a:gd name="connsiteX1" fmla="*/ 18646776 w 18666492"/>
              <a:gd name="connsiteY1" fmla="*/ 0 h 11649075"/>
              <a:gd name="connsiteX2" fmla="*/ 18659172 w 18666492"/>
              <a:gd name="connsiteY2" fmla="*/ 9376792 h 11649075"/>
              <a:gd name="connsiteX3" fmla="*/ 14871755 w 18666492"/>
              <a:gd name="connsiteY3" fmla="*/ 9423083 h 11649075"/>
              <a:gd name="connsiteX4" fmla="*/ 14891210 w 18666492"/>
              <a:gd name="connsiteY4" fmla="*/ 10648098 h 11649075"/>
              <a:gd name="connsiteX5" fmla="*/ 18636025 w 18666492"/>
              <a:gd name="connsiteY5" fmla="*/ 10624952 h 11649075"/>
              <a:gd name="connsiteX6" fmla="*/ 18646776 w 18666492"/>
              <a:gd name="connsiteY6" fmla="*/ 11649075 h 11649075"/>
              <a:gd name="connsiteX7" fmla="*/ 0 w 18666492"/>
              <a:gd name="connsiteY7" fmla="*/ 11649075 h 11649075"/>
              <a:gd name="connsiteX8" fmla="*/ 0 w 18666492"/>
              <a:gd name="connsiteY8" fmla="*/ 9374682 h 11649075"/>
              <a:gd name="connsiteX9" fmla="*/ 10525203 w 18666492"/>
              <a:gd name="connsiteY9" fmla="*/ 9374682 h 11649075"/>
              <a:gd name="connsiteX10" fmla="*/ 10525203 w 18666492"/>
              <a:gd name="connsiteY10" fmla="*/ 1925197 h 11649075"/>
              <a:gd name="connsiteX11" fmla="*/ 0 w 18666492"/>
              <a:gd name="connsiteY11" fmla="*/ 1925197 h 11649075"/>
              <a:gd name="connsiteX12" fmla="*/ 0 w 18666492"/>
              <a:gd name="connsiteY12" fmla="*/ 0 h 11649075"/>
              <a:gd name="connsiteX0" fmla="*/ 0 w 18666492"/>
              <a:gd name="connsiteY0" fmla="*/ 0 h 11649075"/>
              <a:gd name="connsiteX1" fmla="*/ 18646776 w 18666492"/>
              <a:gd name="connsiteY1" fmla="*/ 0 h 11649075"/>
              <a:gd name="connsiteX2" fmla="*/ 18659172 w 18666492"/>
              <a:gd name="connsiteY2" fmla="*/ 9376792 h 11649075"/>
              <a:gd name="connsiteX3" fmla="*/ 14871755 w 18666492"/>
              <a:gd name="connsiteY3" fmla="*/ 9423083 h 11649075"/>
              <a:gd name="connsiteX4" fmla="*/ 14891210 w 18666492"/>
              <a:gd name="connsiteY4" fmla="*/ 10648098 h 11649075"/>
              <a:gd name="connsiteX5" fmla="*/ 18636025 w 18666492"/>
              <a:gd name="connsiteY5" fmla="*/ 10624952 h 11649075"/>
              <a:gd name="connsiteX6" fmla="*/ 18646776 w 18666492"/>
              <a:gd name="connsiteY6" fmla="*/ 11649075 h 11649075"/>
              <a:gd name="connsiteX7" fmla="*/ 0 w 18666492"/>
              <a:gd name="connsiteY7" fmla="*/ 11649075 h 11649075"/>
              <a:gd name="connsiteX8" fmla="*/ 0 w 18666492"/>
              <a:gd name="connsiteY8" fmla="*/ 9374682 h 11649075"/>
              <a:gd name="connsiteX9" fmla="*/ 10525203 w 18666492"/>
              <a:gd name="connsiteY9" fmla="*/ 9374682 h 11649075"/>
              <a:gd name="connsiteX10" fmla="*/ 10525203 w 18666492"/>
              <a:gd name="connsiteY10" fmla="*/ 1925197 h 11649075"/>
              <a:gd name="connsiteX11" fmla="*/ 0 w 18666492"/>
              <a:gd name="connsiteY11" fmla="*/ 1925197 h 11649075"/>
              <a:gd name="connsiteX12" fmla="*/ 0 w 18666492"/>
              <a:gd name="connsiteY12" fmla="*/ 0 h 11649075"/>
              <a:gd name="connsiteX0" fmla="*/ 0 w 18666492"/>
              <a:gd name="connsiteY0" fmla="*/ 0 h 11649075"/>
              <a:gd name="connsiteX1" fmla="*/ 18646776 w 18666492"/>
              <a:gd name="connsiteY1" fmla="*/ 0 h 11649075"/>
              <a:gd name="connsiteX2" fmla="*/ 18659172 w 18666492"/>
              <a:gd name="connsiteY2" fmla="*/ 9376792 h 11649075"/>
              <a:gd name="connsiteX3" fmla="*/ 14871755 w 18666492"/>
              <a:gd name="connsiteY3" fmla="*/ 9423083 h 11649075"/>
              <a:gd name="connsiteX4" fmla="*/ 14891210 w 18666492"/>
              <a:gd name="connsiteY4" fmla="*/ 10648098 h 11649075"/>
              <a:gd name="connsiteX5" fmla="*/ 18636025 w 18666492"/>
              <a:gd name="connsiteY5" fmla="*/ 10624952 h 11649075"/>
              <a:gd name="connsiteX6" fmla="*/ 18646776 w 18666492"/>
              <a:gd name="connsiteY6" fmla="*/ 11649075 h 11649075"/>
              <a:gd name="connsiteX7" fmla="*/ 0 w 18666492"/>
              <a:gd name="connsiteY7" fmla="*/ 11649075 h 11649075"/>
              <a:gd name="connsiteX8" fmla="*/ 0 w 18666492"/>
              <a:gd name="connsiteY8" fmla="*/ 9374682 h 11649075"/>
              <a:gd name="connsiteX9" fmla="*/ 10525203 w 18666492"/>
              <a:gd name="connsiteY9" fmla="*/ 9374682 h 11649075"/>
              <a:gd name="connsiteX10" fmla="*/ 10525203 w 18666492"/>
              <a:gd name="connsiteY10" fmla="*/ 1925197 h 11649075"/>
              <a:gd name="connsiteX11" fmla="*/ 0 w 18666492"/>
              <a:gd name="connsiteY11" fmla="*/ 1925197 h 11649075"/>
              <a:gd name="connsiteX12" fmla="*/ 0 w 18666492"/>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71755 w 18662860"/>
              <a:gd name="connsiteY3" fmla="*/ 9423083 h 11649075"/>
              <a:gd name="connsiteX4" fmla="*/ 14891210 w 18662860"/>
              <a:gd name="connsiteY4" fmla="*/ 10648098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71755 w 18662860"/>
              <a:gd name="connsiteY3" fmla="*/ 9423083 h 11649075"/>
              <a:gd name="connsiteX4" fmla="*/ 14891210 w 18662860"/>
              <a:gd name="connsiteY4" fmla="*/ 10648098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71755 w 18662860"/>
              <a:gd name="connsiteY3" fmla="*/ 9423083 h 11649075"/>
              <a:gd name="connsiteX4" fmla="*/ 14891210 w 18662860"/>
              <a:gd name="connsiteY4" fmla="*/ 10648098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71755 w 18662860"/>
              <a:gd name="connsiteY3" fmla="*/ 9423083 h 11649075"/>
              <a:gd name="connsiteX4" fmla="*/ 14891210 w 18662860"/>
              <a:gd name="connsiteY4" fmla="*/ 10648098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71755 w 18662860"/>
              <a:gd name="connsiteY3" fmla="*/ 9423083 h 11649075"/>
              <a:gd name="connsiteX4" fmla="*/ 14891210 w 18662860"/>
              <a:gd name="connsiteY4" fmla="*/ 10648098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71755 w 18662860"/>
              <a:gd name="connsiteY3" fmla="*/ 9423083 h 11649075"/>
              <a:gd name="connsiteX4" fmla="*/ 14891210 w 18662860"/>
              <a:gd name="connsiteY4" fmla="*/ 10648098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71755 w 18662860"/>
              <a:gd name="connsiteY3" fmla="*/ 9423083 h 11649075"/>
              <a:gd name="connsiteX4" fmla="*/ 14891210 w 18662860"/>
              <a:gd name="connsiteY4" fmla="*/ 10589732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71755 w 18662860"/>
              <a:gd name="connsiteY3" fmla="*/ 9423083 h 11649075"/>
              <a:gd name="connsiteX4" fmla="*/ 14900735 w 18662860"/>
              <a:gd name="connsiteY4" fmla="*/ 10627832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71755 w 18662860"/>
              <a:gd name="connsiteY3" fmla="*/ 9423083 h 11649075"/>
              <a:gd name="connsiteX4" fmla="*/ 14891210 w 18662860"/>
              <a:gd name="connsiteY4" fmla="*/ 10618307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71755 w 18662860"/>
              <a:gd name="connsiteY3" fmla="*/ 9442133 h 11649075"/>
              <a:gd name="connsiteX4" fmla="*/ 14891210 w 18662860"/>
              <a:gd name="connsiteY4" fmla="*/ 10618307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71755 w 18662860"/>
              <a:gd name="connsiteY3" fmla="*/ 9442133 h 11649075"/>
              <a:gd name="connsiteX4" fmla="*/ 14891210 w 18662860"/>
              <a:gd name="connsiteY4" fmla="*/ 10618307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81280 w 18662860"/>
              <a:gd name="connsiteY3" fmla="*/ 9461183 h 11649075"/>
              <a:gd name="connsiteX4" fmla="*/ 14891210 w 18662860"/>
              <a:gd name="connsiteY4" fmla="*/ 10618307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81280 w 18662860"/>
              <a:gd name="connsiteY3" fmla="*/ 9451658 h 11649075"/>
              <a:gd name="connsiteX4" fmla="*/ 14891210 w 18662860"/>
              <a:gd name="connsiteY4" fmla="*/ 10618307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81280 w 18662860"/>
              <a:gd name="connsiteY3" fmla="*/ 9451658 h 11649075"/>
              <a:gd name="connsiteX4" fmla="*/ 14891210 w 18662860"/>
              <a:gd name="connsiteY4" fmla="*/ 10618307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96394 w 18662860"/>
              <a:gd name="connsiteY3" fmla="*/ 9451658 h 11649075"/>
              <a:gd name="connsiteX4" fmla="*/ 14891210 w 18662860"/>
              <a:gd name="connsiteY4" fmla="*/ 10618307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96394 w 18662860"/>
              <a:gd name="connsiteY3" fmla="*/ 9451658 h 11649075"/>
              <a:gd name="connsiteX4" fmla="*/ 14891210 w 18662860"/>
              <a:gd name="connsiteY4" fmla="*/ 10618307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96394 w 18662860"/>
              <a:gd name="connsiteY3" fmla="*/ 9451658 h 11649075"/>
              <a:gd name="connsiteX4" fmla="*/ 14891210 w 18662860"/>
              <a:gd name="connsiteY4" fmla="*/ 10618307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73723 w 18662860"/>
              <a:gd name="connsiteY3" fmla="*/ 9459215 h 11649075"/>
              <a:gd name="connsiteX4" fmla="*/ 14891210 w 18662860"/>
              <a:gd name="connsiteY4" fmla="*/ 10618307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96394 w 18662860"/>
              <a:gd name="connsiteY3" fmla="*/ 9459215 h 11649075"/>
              <a:gd name="connsiteX4" fmla="*/ 14891210 w 18662860"/>
              <a:gd name="connsiteY4" fmla="*/ 10618307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73723 w 18662860"/>
              <a:gd name="connsiteY3" fmla="*/ 9459215 h 11649075"/>
              <a:gd name="connsiteX4" fmla="*/ 14891210 w 18662860"/>
              <a:gd name="connsiteY4" fmla="*/ 10618307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81280 w 18662860"/>
              <a:gd name="connsiteY3" fmla="*/ 9459215 h 11649075"/>
              <a:gd name="connsiteX4" fmla="*/ 14891210 w 18662860"/>
              <a:gd name="connsiteY4" fmla="*/ 10618307 h 11649075"/>
              <a:gd name="connsiteX5" fmla="*/ 18636025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62860"/>
              <a:gd name="connsiteY0" fmla="*/ 0 h 11649075"/>
              <a:gd name="connsiteX1" fmla="*/ 18646776 w 18662860"/>
              <a:gd name="connsiteY1" fmla="*/ 0 h 11649075"/>
              <a:gd name="connsiteX2" fmla="*/ 18639716 w 18662860"/>
              <a:gd name="connsiteY2" fmla="*/ 9454613 h 11649075"/>
              <a:gd name="connsiteX3" fmla="*/ 14881280 w 18662860"/>
              <a:gd name="connsiteY3" fmla="*/ 9459215 h 11649075"/>
              <a:gd name="connsiteX4" fmla="*/ 14891210 w 18662860"/>
              <a:gd name="connsiteY4" fmla="*/ 10618307 h 11649075"/>
              <a:gd name="connsiteX5" fmla="*/ 18643581 w 18662860"/>
              <a:gd name="connsiteY5" fmla="*/ 10624952 h 11649075"/>
              <a:gd name="connsiteX6" fmla="*/ 18646776 w 18662860"/>
              <a:gd name="connsiteY6" fmla="*/ 11649075 h 11649075"/>
              <a:gd name="connsiteX7" fmla="*/ 0 w 18662860"/>
              <a:gd name="connsiteY7" fmla="*/ 11649075 h 11649075"/>
              <a:gd name="connsiteX8" fmla="*/ 0 w 18662860"/>
              <a:gd name="connsiteY8" fmla="*/ 9374682 h 11649075"/>
              <a:gd name="connsiteX9" fmla="*/ 10525203 w 18662860"/>
              <a:gd name="connsiteY9" fmla="*/ 9374682 h 11649075"/>
              <a:gd name="connsiteX10" fmla="*/ 10525203 w 18662860"/>
              <a:gd name="connsiteY10" fmla="*/ 1925197 h 11649075"/>
              <a:gd name="connsiteX11" fmla="*/ 0 w 18662860"/>
              <a:gd name="connsiteY11" fmla="*/ 1925197 h 11649075"/>
              <a:gd name="connsiteX12" fmla="*/ 0 w 18662860"/>
              <a:gd name="connsiteY12" fmla="*/ 0 h 11649075"/>
              <a:gd name="connsiteX0" fmla="*/ 0 w 18674360"/>
              <a:gd name="connsiteY0" fmla="*/ 0 h 11649075"/>
              <a:gd name="connsiteX1" fmla="*/ 18646776 w 18674360"/>
              <a:gd name="connsiteY1" fmla="*/ 0 h 11649075"/>
              <a:gd name="connsiteX2" fmla="*/ 18639716 w 18674360"/>
              <a:gd name="connsiteY2" fmla="*/ 9454613 h 11649075"/>
              <a:gd name="connsiteX3" fmla="*/ 18674347 w 18674360"/>
              <a:gd name="connsiteY3" fmla="*/ 10136549 h 11649075"/>
              <a:gd name="connsiteX4" fmla="*/ 14891210 w 18674360"/>
              <a:gd name="connsiteY4" fmla="*/ 10618307 h 11649075"/>
              <a:gd name="connsiteX5" fmla="*/ 18643581 w 18674360"/>
              <a:gd name="connsiteY5" fmla="*/ 10624952 h 11649075"/>
              <a:gd name="connsiteX6" fmla="*/ 18646776 w 18674360"/>
              <a:gd name="connsiteY6" fmla="*/ 11649075 h 11649075"/>
              <a:gd name="connsiteX7" fmla="*/ 0 w 18674360"/>
              <a:gd name="connsiteY7" fmla="*/ 11649075 h 11649075"/>
              <a:gd name="connsiteX8" fmla="*/ 0 w 18674360"/>
              <a:gd name="connsiteY8" fmla="*/ 9374682 h 11649075"/>
              <a:gd name="connsiteX9" fmla="*/ 10525203 w 18674360"/>
              <a:gd name="connsiteY9" fmla="*/ 9374682 h 11649075"/>
              <a:gd name="connsiteX10" fmla="*/ 10525203 w 18674360"/>
              <a:gd name="connsiteY10" fmla="*/ 1925197 h 11649075"/>
              <a:gd name="connsiteX11" fmla="*/ 0 w 18674360"/>
              <a:gd name="connsiteY11" fmla="*/ 1925197 h 11649075"/>
              <a:gd name="connsiteX12" fmla="*/ 0 w 18674360"/>
              <a:gd name="connsiteY12" fmla="*/ 0 h 11649075"/>
              <a:gd name="connsiteX0" fmla="*/ 0 w 18802810"/>
              <a:gd name="connsiteY0" fmla="*/ 0 h 11649075"/>
              <a:gd name="connsiteX1" fmla="*/ 18646776 w 18802810"/>
              <a:gd name="connsiteY1" fmla="*/ 0 h 11649075"/>
              <a:gd name="connsiteX2" fmla="*/ 18639716 w 18802810"/>
              <a:gd name="connsiteY2" fmla="*/ 9454613 h 11649075"/>
              <a:gd name="connsiteX3" fmla="*/ 18674347 w 18802810"/>
              <a:gd name="connsiteY3" fmla="*/ 10136549 h 11649075"/>
              <a:gd name="connsiteX4" fmla="*/ 18802810 w 18802810"/>
              <a:gd name="connsiteY4" fmla="*/ 10432040 h 11649075"/>
              <a:gd name="connsiteX5" fmla="*/ 18643581 w 18802810"/>
              <a:gd name="connsiteY5" fmla="*/ 10624952 h 11649075"/>
              <a:gd name="connsiteX6" fmla="*/ 18646776 w 18802810"/>
              <a:gd name="connsiteY6" fmla="*/ 11649075 h 11649075"/>
              <a:gd name="connsiteX7" fmla="*/ 0 w 18802810"/>
              <a:gd name="connsiteY7" fmla="*/ 11649075 h 11649075"/>
              <a:gd name="connsiteX8" fmla="*/ 0 w 18802810"/>
              <a:gd name="connsiteY8" fmla="*/ 9374682 h 11649075"/>
              <a:gd name="connsiteX9" fmla="*/ 10525203 w 18802810"/>
              <a:gd name="connsiteY9" fmla="*/ 9374682 h 11649075"/>
              <a:gd name="connsiteX10" fmla="*/ 10525203 w 18802810"/>
              <a:gd name="connsiteY10" fmla="*/ 1925197 h 11649075"/>
              <a:gd name="connsiteX11" fmla="*/ 0 w 18802810"/>
              <a:gd name="connsiteY11" fmla="*/ 1925197 h 11649075"/>
              <a:gd name="connsiteX12" fmla="*/ 0 w 18802810"/>
              <a:gd name="connsiteY12" fmla="*/ 0 h 11649075"/>
              <a:gd name="connsiteX0" fmla="*/ 0 w 18802810"/>
              <a:gd name="connsiteY0" fmla="*/ 0 h 11649075"/>
              <a:gd name="connsiteX1" fmla="*/ 18646776 w 18802810"/>
              <a:gd name="connsiteY1" fmla="*/ 0 h 11649075"/>
              <a:gd name="connsiteX2" fmla="*/ 18639716 w 18802810"/>
              <a:gd name="connsiteY2" fmla="*/ 9454613 h 11649075"/>
              <a:gd name="connsiteX3" fmla="*/ 18674347 w 18802810"/>
              <a:gd name="connsiteY3" fmla="*/ 10136549 h 11649075"/>
              <a:gd name="connsiteX4" fmla="*/ 18802810 w 18802810"/>
              <a:gd name="connsiteY4" fmla="*/ 10432040 h 11649075"/>
              <a:gd name="connsiteX5" fmla="*/ 18643581 w 18802810"/>
              <a:gd name="connsiteY5" fmla="*/ 10624952 h 11649075"/>
              <a:gd name="connsiteX6" fmla="*/ 18646776 w 18802810"/>
              <a:gd name="connsiteY6" fmla="*/ 11649075 h 11649075"/>
              <a:gd name="connsiteX7" fmla="*/ 0 w 18802810"/>
              <a:gd name="connsiteY7" fmla="*/ 11649075 h 11649075"/>
              <a:gd name="connsiteX8" fmla="*/ 0 w 18802810"/>
              <a:gd name="connsiteY8" fmla="*/ 9374682 h 11649075"/>
              <a:gd name="connsiteX9" fmla="*/ 10525203 w 18802810"/>
              <a:gd name="connsiteY9" fmla="*/ 9374682 h 11649075"/>
              <a:gd name="connsiteX10" fmla="*/ 10525203 w 18802810"/>
              <a:gd name="connsiteY10" fmla="*/ 1925197 h 11649075"/>
              <a:gd name="connsiteX11" fmla="*/ 0 w 18802810"/>
              <a:gd name="connsiteY11" fmla="*/ 1925197 h 11649075"/>
              <a:gd name="connsiteX12" fmla="*/ 0 w 18802810"/>
              <a:gd name="connsiteY12" fmla="*/ 0 h 11649075"/>
              <a:gd name="connsiteX0" fmla="*/ 0 w 18735076"/>
              <a:gd name="connsiteY0" fmla="*/ 0 h 11649075"/>
              <a:gd name="connsiteX1" fmla="*/ 18646776 w 18735076"/>
              <a:gd name="connsiteY1" fmla="*/ 0 h 11649075"/>
              <a:gd name="connsiteX2" fmla="*/ 18639716 w 18735076"/>
              <a:gd name="connsiteY2" fmla="*/ 9454613 h 11649075"/>
              <a:gd name="connsiteX3" fmla="*/ 18674347 w 18735076"/>
              <a:gd name="connsiteY3" fmla="*/ 10136549 h 11649075"/>
              <a:gd name="connsiteX4" fmla="*/ 18735076 w 18735076"/>
              <a:gd name="connsiteY4" fmla="*/ 10415107 h 11649075"/>
              <a:gd name="connsiteX5" fmla="*/ 18643581 w 18735076"/>
              <a:gd name="connsiteY5" fmla="*/ 10624952 h 11649075"/>
              <a:gd name="connsiteX6" fmla="*/ 18646776 w 18735076"/>
              <a:gd name="connsiteY6" fmla="*/ 11649075 h 11649075"/>
              <a:gd name="connsiteX7" fmla="*/ 0 w 18735076"/>
              <a:gd name="connsiteY7" fmla="*/ 11649075 h 11649075"/>
              <a:gd name="connsiteX8" fmla="*/ 0 w 18735076"/>
              <a:gd name="connsiteY8" fmla="*/ 9374682 h 11649075"/>
              <a:gd name="connsiteX9" fmla="*/ 10525203 w 18735076"/>
              <a:gd name="connsiteY9" fmla="*/ 9374682 h 11649075"/>
              <a:gd name="connsiteX10" fmla="*/ 10525203 w 18735076"/>
              <a:gd name="connsiteY10" fmla="*/ 1925197 h 11649075"/>
              <a:gd name="connsiteX11" fmla="*/ 0 w 18735076"/>
              <a:gd name="connsiteY11" fmla="*/ 1925197 h 11649075"/>
              <a:gd name="connsiteX12" fmla="*/ 0 w 18735076"/>
              <a:gd name="connsiteY12" fmla="*/ 0 h 11649075"/>
              <a:gd name="connsiteX0" fmla="*/ 0 w 18735076"/>
              <a:gd name="connsiteY0" fmla="*/ 0 h 11649075"/>
              <a:gd name="connsiteX1" fmla="*/ 18646776 w 18735076"/>
              <a:gd name="connsiteY1" fmla="*/ 0 h 11649075"/>
              <a:gd name="connsiteX2" fmla="*/ 18722843 w 18735076"/>
              <a:gd name="connsiteY2" fmla="*/ 9454613 h 11649075"/>
              <a:gd name="connsiteX3" fmla="*/ 18674347 w 18735076"/>
              <a:gd name="connsiteY3" fmla="*/ 10136549 h 11649075"/>
              <a:gd name="connsiteX4" fmla="*/ 18735076 w 18735076"/>
              <a:gd name="connsiteY4" fmla="*/ 10415107 h 11649075"/>
              <a:gd name="connsiteX5" fmla="*/ 18643581 w 18735076"/>
              <a:gd name="connsiteY5" fmla="*/ 10624952 h 11649075"/>
              <a:gd name="connsiteX6" fmla="*/ 18646776 w 18735076"/>
              <a:gd name="connsiteY6" fmla="*/ 11649075 h 11649075"/>
              <a:gd name="connsiteX7" fmla="*/ 0 w 18735076"/>
              <a:gd name="connsiteY7" fmla="*/ 11649075 h 11649075"/>
              <a:gd name="connsiteX8" fmla="*/ 0 w 18735076"/>
              <a:gd name="connsiteY8" fmla="*/ 9374682 h 11649075"/>
              <a:gd name="connsiteX9" fmla="*/ 10525203 w 18735076"/>
              <a:gd name="connsiteY9" fmla="*/ 9374682 h 11649075"/>
              <a:gd name="connsiteX10" fmla="*/ 10525203 w 18735076"/>
              <a:gd name="connsiteY10" fmla="*/ 1925197 h 11649075"/>
              <a:gd name="connsiteX11" fmla="*/ 0 w 18735076"/>
              <a:gd name="connsiteY11" fmla="*/ 1925197 h 11649075"/>
              <a:gd name="connsiteX12" fmla="*/ 0 w 18735076"/>
              <a:gd name="connsiteY12" fmla="*/ 0 h 11649075"/>
              <a:gd name="connsiteX0" fmla="*/ 0 w 18735076"/>
              <a:gd name="connsiteY0" fmla="*/ 0 h 11649075"/>
              <a:gd name="connsiteX1" fmla="*/ 18646776 w 18735076"/>
              <a:gd name="connsiteY1" fmla="*/ 0 h 11649075"/>
              <a:gd name="connsiteX2" fmla="*/ 18722843 w 18735076"/>
              <a:gd name="connsiteY2" fmla="*/ 9454613 h 11649075"/>
              <a:gd name="connsiteX3" fmla="*/ 18674347 w 18735076"/>
              <a:gd name="connsiteY3" fmla="*/ 10136549 h 11649075"/>
              <a:gd name="connsiteX4" fmla="*/ 18735076 w 18735076"/>
              <a:gd name="connsiteY4" fmla="*/ 10415107 h 11649075"/>
              <a:gd name="connsiteX5" fmla="*/ 18698998 w 18735076"/>
              <a:gd name="connsiteY5" fmla="*/ 10652661 h 11649075"/>
              <a:gd name="connsiteX6" fmla="*/ 18646776 w 18735076"/>
              <a:gd name="connsiteY6" fmla="*/ 11649075 h 11649075"/>
              <a:gd name="connsiteX7" fmla="*/ 0 w 18735076"/>
              <a:gd name="connsiteY7" fmla="*/ 11649075 h 11649075"/>
              <a:gd name="connsiteX8" fmla="*/ 0 w 18735076"/>
              <a:gd name="connsiteY8" fmla="*/ 9374682 h 11649075"/>
              <a:gd name="connsiteX9" fmla="*/ 10525203 w 18735076"/>
              <a:gd name="connsiteY9" fmla="*/ 9374682 h 11649075"/>
              <a:gd name="connsiteX10" fmla="*/ 10525203 w 18735076"/>
              <a:gd name="connsiteY10" fmla="*/ 1925197 h 11649075"/>
              <a:gd name="connsiteX11" fmla="*/ 0 w 18735076"/>
              <a:gd name="connsiteY11" fmla="*/ 1925197 h 11649075"/>
              <a:gd name="connsiteX12" fmla="*/ 0 w 18735076"/>
              <a:gd name="connsiteY12" fmla="*/ 0 h 11649075"/>
              <a:gd name="connsiteX0" fmla="*/ 0 w 18776639"/>
              <a:gd name="connsiteY0" fmla="*/ 0 h 11649075"/>
              <a:gd name="connsiteX1" fmla="*/ 18646776 w 18776639"/>
              <a:gd name="connsiteY1" fmla="*/ 0 h 11649075"/>
              <a:gd name="connsiteX2" fmla="*/ 18722843 w 18776639"/>
              <a:gd name="connsiteY2" fmla="*/ 9454613 h 11649075"/>
              <a:gd name="connsiteX3" fmla="*/ 18674347 w 18776639"/>
              <a:gd name="connsiteY3" fmla="*/ 10136549 h 11649075"/>
              <a:gd name="connsiteX4" fmla="*/ 18776639 w 18776639"/>
              <a:gd name="connsiteY4" fmla="*/ 10442816 h 11649075"/>
              <a:gd name="connsiteX5" fmla="*/ 18698998 w 18776639"/>
              <a:gd name="connsiteY5" fmla="*/ 10652661 h 11649075"/>
              <a:gd name="connsiteX6" fmla="*/ 18646776 w 18776639"/>
              <a:gd name="connsiteY6" fmla="*/ 11649075 h 11649075"/>
              <a:gd name="connsiteX7" fmla="*/ 0 w 18776639"/>
              <a:gd name="connsiteY7" fmla="*/ 11649075 h 11649075"/>
              <a:gd name="connsiteX8" fmla="*/ 0 w 18776639"/>
              <a:gd name="connsiteY8" fmla="*/ 9374682 h 11649075"/>
              <a:gd name="connsiteX9" fmla="*/ 10525203 w 18776639"/>
              <a:gd name="connsiteY9" fmla="*/ 9374682 h 11649075"/>
              <a:gd name="connsiteX10" fmla="*/ 10525203 w 18776639"/>
              <a:gd name="connsiteY10" fmla="*/ 1925197 h 11649075"/>
              <a:gd name="connsiteX11" fmla="*/ 0 w 18776639"/>
              <a:gd name="connsiteY11" fmla="*/ 1925197 h 11649075"/>
              <a:gd name="connsiteX12" fmla="*/ 0 w 18776639"/>
              <a:gd name="connsiteY12" fmla="*/ 0 h 11649075"/>
              <a:gd name="connsiteX0" fmla="*/ 0 w 18776639"/>
              <a:gd name="connsiteY0" fmla="*/ 0 h 11649075"/>
              <a:gd name="connsiteX1" fmla="*/ 18646776 w 18776639"/>
              <a:gd name="connsiteY1" fmla="*/ 0 h 11649075"/>
              <a:gd name="connsiteX2" fmla="*/ 18722843 w 18776639"/>
              <a:gd name="connsiteY2" fmla="*/ 9454613 h 11649075"/>
              <a:gd name="connsiteX3" fmla="*/ 18674347 w 18776639"/>
              <a:gd name="connsiteY3" fmla="*/ 10136549 h 11649075"/>
              <a:gd name="connsiteX4" fmla="*/ 18776639 w 18776639"/>
              <a:gd name="connsiteY4" fmla="*/ 10442816 h 11649075"/>
              <a:gd name="connsiteX5" fmla="*/ 18698998 w 18776639"/>
              <a:gd name="connsiteY5" fmla="*/ 10652661 h 11649075"/>
              <a:gd name="connsiteX6" fmla="*/ 18646776 w 18776639"/>
              <a:gd name="connsiteY6" fmla="*/ 11649075 h 11649075"/>
              <a:gd name="connsiteX7" fmla="*/ 0 w 18776639"/>
              <a:gd name="connsiteY7" fmla="*/ 11649075 h 11649075"/>
              <a:gd name="connsiteX8" fmla="*/ 0 w 18776639"/>
              <a:gd name="connsiteY8" fmla="*/ 9374682 h 11649075"/>
              <a:gd name="connsiteX9" fmla="*/ 10525203 w 18776639"/>
              <a:gd name="connsiteY9" fmla="*/ 9374682 h 11649075"/>
              <a:gd name="connsiteX10" fmla="*/ 10525203 w 18776639"/>
              <a:gd name="connsiteY10" fmla="*/ 1925197 h 11649075"/>
              <a:gd name="connsiteX11" fmla="*/ 0 w 18776639"/>
              <a:gd name="connsiteY11" fmla="*/ 1925197 h 11649075"/>
              <a:gd name="connsiteX12" fmla="*/ 0 w 18776639"/>
              <a:gd name="connsiteY12" fmla="*/ 0 h 1164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76639" h="11649075">
                <a:moveTo>
                  <a:pt x="0" y="0"/>
                </a:moveTo>
                <a:lnTo>
                  <a:pt x="18646776" y="0"/>
                </a:lnTo>
                <a:cubicBezTo>
                  <a:pt x="18694997" y="1809121"/>
                  <a:pt x="18700373" y="9449358"/>
                  <a:pt x="18722843" y="9454613"/>
                </a:cubicBezTo>
                <a:cubicBezTo>
                  <a:pt x="18698017" y="9459868"/>
                  <a:pt x="18665381" y="9971849"/>
                  <a:pt x="18674347" y="10136549"/>
                </a:cubicBezTo>
                <a:cubicBezTo>
                  <a:pt x="18683313" y="10301250"/>
                  <a:pt x="18741357" y="10226058"/>
                  <a:pt x="18776639" y="10442816"/>
                </a:cubicBezTo>
                <a:lnTo>
                  <a:pt x="18698998" y="10652661"/>
                </a:lnTo>
                <a:cubicBezTo>
                  <a:pt x="18702581" y="10663295"/>
                  <a:pt x="18643192" y="11307701"/>
                  <a:pt x="18646776" y="11649075"/>
                </a:cubicBezTo>
                <a:lnTo>
                  <a:pt x="0" y="11649075"/>
                </a:lnTo>
                <a:lnTo>
                  <a:pt x="0" y="9374682"/>
                </a:lnTo>
                <a:lnTo>
                  <a:pt x="10525203" y="9374682"/>
                </a:lnTo>
                <a:lnTo>
                  <a:pt x="10525203" y="1925197"/>
                </a:lnTo>
                <a:lnTo>
                  <a:pt x="0" y="1925197"/>
                </a:lnTo>
                <a:lnTo>
                  <a:pt x="0" y="0"/>
                </a:lnTo>
                <a:close/>
              </a:path>
            </a:pathLst>
          </a:custGeom>
        </p:spPr>
        <p:txBody>
          <a:bodyPr wrap="square">
            <a:noAutofit/>
          </a:bodyPr>
          <a:lstStyle>
            <a:lvl1pPr marL="0" indent="0">
              <a:buNone/>
              <a:defRPr/>
            </a:lvl1pPr>
          </a:lstStyle>
          <a:p>
            <a:endParaRPr lang="en-US"/>
          </a:p>
        </p:txBody>
      </p:sp>
      <p:pic>
        <p:nvPicPr>
          <p:cNvPr id="3" name="Picture 2" descr="A logo of a company&#10;&#10;Description automatically generated">
            <a:extLst>
              <a:ext uri="{FF2B5EF4-FFF2-40B4-BE49-F238E27FC236}">
                <a16:creationId xmlns:a16="http://schemas.microsoft.com/office/drawing/2014/main" id="{56698249-7C8C-8BB0-BF86-A48141F56B57}"/>
              </a:ext>
            </a:extLst>
          </p:cNvPr>
          <p:cNvPicPr>
            <a:picLocks noChangeAspect="1"/>
          </p:cNvPicPr>
          <p:nvPr userDrawn="1"/>
        </p:nvPicPr>
        <p:blipFill>
          <a:blip r:embed="rId2"/>
          <a:stretch>
            <a:fillRect/>
          </a:stretch>
        </p:blipFill>
        <p:spPr>
          <a:xfrm>
            <a:off x="1417989" y="1543842"/>
            <a:ext cx="3300449" cy="760864"/>
          </a:xfrm>
          <a:prstGeom prst="rect">
            <a:avLst/>
          </a:prstGeom>
        </p:spPr>
      </p:pic>
      <p:pic>
        <p:nvPicPr>
          <p:cNvPr id="7" name="Picture 6" descr="A logo of a company&#10;&#10;Description automatically generated">
            <a:extLst>
              <a:ext uri="{FF2B5EF4-FFF2-40B4-BE49-F238E27FC236}">
                <a16:creationId xmlns:a16="http://schemas.microsoft.com/office/drawing/2014/main" id="{0E91FDAE-0A46-F5C8-79A2-A9BA92A639F6}"/>
              </a:ext>
            </a:extLst>
          </p:cNvPr>
          <p:cNvPicPr>
            <a:picLocks noChangeAspect="1"/>
          </p:cNvPicPr>
          <p:nvPr userDrawn="1"/>
        </p:nvPicPr>
        <p:blipFill>
          <a:blip r:embed="rId2"/>
          <a:stretch>
            <a:fillRect/>
          </a:stretch>
        </p:blipFill>
        <p:spPr>
          <a:xfrm>
            <a:off x="10035410" y="6249797"/>
            <a:ext cx="1874206" cy="432067"/>
          </a:xfrm>
          <a:prstGeom prst="rect">
            <a:avLst/>
          </a:prstGeom>
        </p:spPr>
      </p:pic>
    </p:spTree>
    <p:extLst>
      <p:ext uri="{BB962C8B-B14F-4D97-AF65-F5344CB8AC3E}">
        <p14:creationId xmlns:p14="http://schemas.microsoft.com/office/powerpoint/2010/main" val="58664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E0EB-33DA-F5AE-567F-DB93ABC775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A8D547-184A-718F-3DD0-EBA2D5013E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4014C4-F497-BB6A-9FC9-167CD492A973}"/>
              </a:ext>
            </a:extLst>
          </p:cNvPr>
          <p:cNvSpPr>
            <a:spLocks noGrp="1"/>
          </p:cNvSpPr>
          <p:nvPr>
            <p:ph type="dt" sz="half" idx="10"/>
          </p:nvPr>
        </p:nvSpPr>
        <p:spPr/>
        <p:txBody>
          <a:bodyPr/>
          <a:lstStyle/>
          <a:p>
            <a:fld id="{85603CB3-2AE7-4704-B08D-4F248ADB5DB2}" type="datetimeFigureOut">
              <a:rPr lang="en-US" smtClean="0"/>
              <a:t>10/6/2025</a:t>
            </a:fld>
            <a:endParaRPr lang="en-US"/>
          </a:p>
        </p:txBody>
      </p:sp>
      <p:sp>
        <p:nvSpPr>
          <p:cNvPr id="5" name="Footer Placeholder 4">
            <a:extLst>
              <a:ext uri="{FF2B5EF4-FFF2-40B4-BE49-F238E27FC236}">
                <a16:creationId xmlns:a16="http://schemas.microsoft.com/office/drawing/2014/main" id="{F5B1B5DF-969C-37AB-C533-7C2C5743E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98338-B0BD-3799-FAE0-4812A55F5033}"/>
              </a:ext>
            </a:extLst>
          </p:cNvPr>
          <p:cNvSpPr>
            <a:spLocks noGrp="1"/>
          </p:cNvSpPr>
          <p:nvPr>
            <p:ph type="sldNum" sz="quarter" idx="12"/>
          </p:nvPr>
        </p:nvSpPr>
        <p:spPr/>
        <p:txBody>
          <a:bodyPr/>
          <a:lstStyle/>
          <a:p>
            <a:fld id="{B690426F-67AB-477E-B0A6-DB1EF5EE1B20}" type="slidenum">
              <a:rPr lang="en-US" smtClean="0"/>
              <a:t>‹#›</a:t>
            </a:fld>
            <a:endParaRPr lang="en-US"/>
          </a:p>
        </p:txBody>
      </p:sp>
    </p:spTree>
    <p:extLst>
      <p:ext uri="{BB962C8B-B14F-4D97-AF65-F5344CB8AC3E}">
        <p14:creationId xmlns:p14="http://schemas.microsoft.com/office/powerpoint/2010/main" val="341831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00F4-B0A7-9F21-B2AE-8F66B4814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FDFC4D-C09C-4D4B-480C-C594881936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3D758A-CC2D-ED06-887E-DB1756731D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1F3DAE-C8BA-EBE3-D16B-39CDFA75537D}"/>
              </a:ext>
            </a:extLst>
          </p:cNvPr>
          <p:cNvSpPr>
            <a:spLocks noGrp="1"/>
          </p:cNvSpPr>
          <p:nvPr>
            <p:ph type="dt" sz="half" idx="10"/>
          </p:nvPr>
        </p:nvSpPr>
        <p:spPr/>
        <p:txBody>
          <a:bodyPr/>
          <a:lstStyle/>
          <a:p>
            <a:fld id="{85603CB3-2AE7-4704-B08D-4F248ADB5DB2}" type="datetimeFigureOut">
              <a:rPr lang="en-US" smtClean="0"/>
              <a:t>10/6/2025</a:t>
            </a:fld>
            <a:endParaRPr lang="en-US"/>
          </a:p>
        </p:txBody>
      </p:sp>
      <p:sp>
        <p:nvSpPr>
          <p:cNvPr id="6" name="Footer Placeholder 5">
            <a:extLst>
              <a:ext uri="{FF2B5EF4-FFF2-40B4-BE49-F238E27FC236}">
                <a16:creationId xmlns:a16="http://schemas.microsoft.com/office/drawing/2014/main" id="{36BC22CE-3C7E-2FE7-DF4E-2E76DA7EA5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F841B7-1A68-7924-6D22-261C59E4FABD}"/>
              </a:ext>
            </a:extLst>
          </p:cNvPr>
          <p:cNvSpPr>
            <a:spLocks noGrp="1"/>
          </p:cNvSpPr>
          <p:nvPr>
            <p:ph type="sldNum" sz="quarter" idx="12"/>
          </p:nvPr>
        </p:nvSpPr>
        <p:spPr/>
        <p:txBody>
          <a:bodyPr/>
          <a:lstStyle/>
          <a:p>
            <a:fld id="{B690426F-67AB-477E-B0A6-DB1EF5EE1B20}" type="slidenum">
              <a:rPr lang="en-US" smtClean="0"/>
              <a:t>‹#›</a:t>
            </a:fld>
            <a:endParaRPr lang="en-US"/>
          </a:p>
        </p:txBody>
      </p:sp>
    </p:spTree>
    <p:extLst>
      <p:ext uri="{BB962C8B-B14F-4D97-AF65-F5344CB8AC3E}">
        <p14:creationId xmlns:p14="http://schemas.microsoft.com/office/powerpoint/2010/main" val="245639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51EC-AF1F-893D-698E-64EFCFF268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71D4BD-D9B2-9448-AD1F-DF1667221C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EA32FA-F38B-9BC2-102E-D976AC8506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12C0E-019D-AF58-FCA6-432512D2CE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D7ADE7-554F-CBB8-063E-8844F97E26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C91C02-155B-0558-489B-C0EF75530BC9}"/>
              </a:ext>
            </a:extLst>
          </p:cNvPr>
          <p:cNvSpPr>
            <a:spLocks noGrp="1"/>
          </p:cNvSpPr>
          <p:nvPr>
            <p:ph type="dt" sz="half" idx="10"/>
          </p:nvPr>
        </p:nvSpPr>
        <p:spPr/>
        <p:txBody>
          <a:bodyPr/>
          <a:lstStyle/>
          <a:p>
            <a:fld id="{85603CB3-2AE7-4704-B08D-4F248ADB5DB2}" type="datetimeFigureOut">
              <a:rPr lang="en-US" smtClean="0"/>
              <a:t>10/6/2025</a:t>
            </a:fld>
            <a:endParaRPr lang="en-US"/>
          </a:p>
        </p:txBody>
      </p:sp>
      <p:sp>
        <p:nvSpPr>
          <p:cNvPr id="8" name="Footer Placeholder 7">
            <a:extLst>
              <a:ext uri="{FF2B5EF4-FFF2-40B4-BE49-F238E27FC236}">
                <a16:creationId xmlns:a16="http://schemas.microsoft.com/office/drawing/2014/main" id="{D77370FA-D404-D1E2-7B1E-1101A21A5D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230954-05A2-143D-C66E-327BEB1242CE}"/>
              </a:ext>
            </a:extLst>
          </p:cNvPr>
          <p:cNvSpPr>
            <a:spLocks noGrp="1"/>
          </p:cNvSpPr>
          <p:nvPr>
            <p:ph type="sldNum" sz="quarter" idx="12"/>
          </p:nvPr>
        </p:nvSpPr>
        <p:spPr/>
        <p:txBody>
          <a:bodyPr/>
          <a:lstStyle/>
          <a:p>
            <a:fld id="{B690426F-67AB-477E-B0A6-DB1EF5EE1B20}" type="slidenum">
              <a:rPr lang="en-US" smtClean="0"/>
              <a:t>‹#›</a:t>
            </a:fld>
            <a:endParaRPr lang="en-US"/>
          </a:p>
        </p:txBody>
      </p:sp>
    </p:spTree>
    <p:extLst>
      <p:ext uri="{BB962C8B-B14F-4D97-AF65-F5344CB8AC3E}">
        <p14:creationId xmlns:p14="http://schemas.microsoft.com/office/powerpoint/2010/main" val="189257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79EB-A162-6C57-3270-2A61AFDF0C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634DB3-1901-6205-04C8-EF3B9DF3FA04}"/>
              </a:ext>
            </a:extLst>
          </p:cNvPr>
          <p:cNvSpPr>
            <a:spLocks noGrp="1"/>
          </p:cNvSpPr>
          <p:nvPr>
            <p:ph type="dt" sz="half" idx="10"/>
          </p:nvPr>
        </p:nvSpPr>
        <p:spPr/>
        <p:txBody>
          <a:bodyPr/>
          <a:lstStyle/>
          <a:p>
            <a:fld id="{85603CB3-2AE7-4704-B08D-4F248ADB5DB2}" type="datetimeFigureOut">
              <a:rPr lang="en-US" smtClean="0"/>
              <a:t>10/6/2025</a:t>
            </a:fld>
            <a:endParaRPr lang="en-US"/>
          </a:p>
        </p:txBody>
      </p:sp>
      <p:sp>
        <p:nvSpPr>
          <p:cNvPr id="4" name="Footer Placeholder 3">
            <a:extLst>
              <a:ext uri="{FF2B5EF4-FFF2-40B4-BE49-F238E27FC236}">
                <a16:creationId xmlns:a16="http://schemas.microsoft.com/office/drawing/2014/main" id="{3C7D6E8B-E5FE-5B04-B13F-9F821CD182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46E6A8-432D-72D3-4961-918DAF8A7F0F}"/>
              </a:ext>
            </a:extLst>
          </p:cNvPr>
          <p:cNvSpPr>
            <a:spLocks noGrp="1"/>
          </p:cNvSpPr>
          <p:nvPr>
            <p:ph type="sldNum" sz="quarter" idx="12"/>
          </p:nvPr>
        </p:nvSpPr>
        <p:spPr/>
        <p:txBody>
          <a:bodyPr/>
          <a:lstStyle/>
          <a:p>
            <a:fld id="{B690426F-67AB-477E-B0A6-DB1EF5EE1B20}" type="slidenum">
              <a:rPr lang="en-US" smtClean="0"/>
              <a:t>‹#›</a:t>
            </a:fld>
            <a:endParaRPr lang="en-US"/>
          </a:p>
        </p:txBody>
      </p:sp>
    </p:spTree>
    <p:extLst>
      <p:ext uri="{BB962C8B-B14F-4D97-AF65-F5344CB8AC3E}">
        <p14:creationId xmlns:p14="http://schemas.microsoft.com/office/powerpoint/2010/main" val="86211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781E96-BB66-FD8A-3A7D-C036C76ADD38}"/>
              </a:ext>
            </a:extLst>
          </p:cNvPr>
          <p:cNvSpPr>
            <a:spLocks noGrp="1"/>
          </p:cNvSpPr>
          <p:nvPr>
            <p:ph type="dt" sz="half" idx="10"/>
          </p:nvPr>
        </p:nvSpPr>
        <p:spPr/>
        <p:txBody>
          <a:bodyPr/>
          <a:lstStyle/>
          <a:p>
            <a:fld id="{85603CB3-2AE7-4704-B08D-4F248ADB5DB2}" type="datetimeFigureOut">
              <a:rPr lang="en-US" smtClean="0"/>
              <a:t>10/6/2025</a:t>
            </a:fld>
            <a:endParaRPr lang="en-US"/>
          </a:p>
        </p:txBody>
      </p:sp>
      <p:sp>
        <p:nvSpPr>
          <p:cNvPr id="3" name="Footer Placeholder 2">
            <a:extLst>
              <a:ext uri="{FF2B5EF4-FFF2-40B4-BE49-F238E27FC236}">
                <a16:creationId xmlns:a16="http://schemas.microsoft.com/office/drawing/2014/main" id="{A84DA9C0-878A-F015-E110-3EE515F0EE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5D377F-CD98-D4C3-87F8-6015996026D3}"/>
              </a:ext>
            </a:extLst>
          </p:cNvPr>
          <p:cNvSpPr>
            <a:spLocks noGrp="1"/>
          </p:cNvSpPr>
          <p:nvPr>
            <p:ph type="sldNum" sz="quarter" idx="12"/>
          </p:nvPr>
        </p:nvSpPr>
        <p:spPr/>
        <p:txBody>
          <a:bodyPr/>
          <a:lstStyle/>
          <a:p>
            <a:fld id="{B690426F-67AB-477E-B0A6-DB1EF5EE1B20}" type="slidenum">
              <a:rPr lang="en-US" smtClean="0"/>
              <a:t>‹#›</a:t>
            </a:fld>
            <a:endParaRPr lang="en-US"/>
          </a:p>
        </p:txBody>
      </p:sp>
    </p:spTree>
    <p:extLst>
      <p:ext uri="{BB962C8B-B14F-4D97-AF65-F5344CB8AC3E}">
        <p14:creationId xmlns:p14="http://schemas.microsoft.com/office/powerpoint/2010/main" val="138209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6CC7-C39A-1DAD-0360-000D11CDB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132BAD-15EA-EF98-51CB-39A23F66FE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71EF14-1119-0D24-ABA0-B13F3D748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0DD44-BB94-F6FF-EE35-82BA6E787FC1}"/>
              </a:ext>
            </a:extLst>
          </p:cNvPr>
          <p:cNvSpPr>
            <a:spLocks noGrp="1"/>
          </p:cNvSpPr>
          <p:nvPr>
            <p:ph type="dt" sz="half" idx="10"/>
          </p:nvPr>
        </p:nvSpPr>
        <p:spPr/>
        <p:txBody>
          <a:bodyPr/>
          <a:lstStyle/>
          <a:p>
            <a:fld id="{85603CB3-2AE7-4704-B08D-4F248ADB5DB2}" type="datetimeFigureOut">
              <a:rPr lang="en-US" smtClean="0"/>
              <a:t>10/6/2025</a:t>
            </a:fld>
            <a:endParaRPr lang="en-US"/>
          </a:p>
        </p:txBody>
      </p:sp>
      <p:sp>
        <p:nvSpPr>
          <p:cNvPr id="6" name="Footer Placeholder 5">
            <a:extLst>
              <a:ext uri="{FF2B5EF4-FFF2-40B4-BE49-F238E27FC236}">
                <a16:creationId xmlns:a16="http://schemas.microsoft.com/office/drawing/2014/main" id="{D266FEA2-306F-6B2D-3D1E-7C2920A7E6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E95DAF-A511-7724-9828-4293EDF135B3}"/>
              </a:ext>
            </a:extLst>
          </p:cNvPr>
          <p:cNvSpPr>
            <a:spLocks noGrp="1"/>
          </p:cNvSpPr>
          <p:nvPr>
            <p:ph type="sldNum" sz="quarter" idx="12"/>
          </p:nvPr>
        </p:nvSpPr>
        <p:spPr/>
        <p:txBody>
          <a:bodyPr/>
          <a:lstStyle/>
          <a:p>
            <a:fld id="{B690426F-67AB-477E-B0A6-DB1EF5EE1B20}" type="slidenum">
              <a:rPr lang="en-US" smtClean="0"/>
              <a:t>‹#›</a:t>
            </a:fld>
            <a:endParaRPr lang="en-US"/>
          </a:p>
        </p:txBody>
      </p:sp>
    </p:spTree>
    <p:extLst>
      <p:ext uri="{BB962C8B-B14F-4D97-AF65-F5344CB8AC3E}">
        <p14:creationId xmlns:p14="http://schemas.microsoft.com/office/powerpoint/2010/main" val="347600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2A84-458E-47BC-DABB-03E29C3918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3E12B6-6C76-FFAC-7996-565E6EEC3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1FB532-8B66-8288-646F-3AE9FF536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1BC03-F041-E1EC-B0C9-726209EF10E7}"/>
              </a:ext>
            </a:extLst>
          </p:cNvPr>
          <p:cNvSpPr>
            <a:spLocks noGrp="1"/>
          </p:cNvSpPr>
          <p:nvPr>
            <p:ph type="dt" sz="half" idx="10"/>
          </p:nvPr>
        </p:nvSpPr>
        <p:spPr/>
        <p:txBody>
          <a:bodyPr/>
          <a:lstStyle/>
          <a:p>
            <a:fld id="{85603CB3-2AE7-4704-B08D-4F248ADB5DB2}" type="datetimeFigureOut">
              <a:rPr lang="en-US" smtClean="0"/>
              <a:t>10/6/2025</a:t>
            </a:fld>
            <a:endParaRPr lang="en-US"/>
          </a:p>
        </p:txBody>
      </p:sp>
      <p:sp>
        <p:nvSpPr>
          <p:cNvPr id="6" name="Footer Placeholder 5">
            <a:extLst>
              <a:ext uri="{FF2B5EF4-FFF2-40B4-BE49-F238E27FC236}">
                <a16:creationId xmlns:a16="http://schemas.microsoft.com/office/drawing/2014/main" id="{60FA3E76-8B6C-DEA1-F035-26703EE53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64666-BEB0-48B7-204B-6ADBA4A631FD}"/>
              </a:ext>
            </a:extLst>
          </p:cNvPr>
          <p:cNvSpPr>
            <a:spLocks noGrp="1"/>
          </p:cNvSpPr>
          <p:nvPr>
            <p:ph type="sldNum" sz="quarter" idx="12"/>
          </p:nvPr>
        </p:nvSpPr>
        <p:spPr/>
        <p:txBody>
          <a:bodyPr/>
          <a:lstStyle/>
          <a:p>
            <a:fld id="{B690426F-67AB-477E-B0A6-DB1EF5EE1B20}" type="slidenum">
              <a:rPr lang="en-US" smtClean="0"/>
              <a:t>‹#›</a:t>
            </a:fld>
            <a:endParaRPr lang="en-US"/>
          </a:p>
        </p:txBody>
      </p:sp>
    </p:spTree>
    <p:extLst>
      <p:ext uri="{BB962C8B-B14F-4D97-AF65-F5344CB8AC3E}">
        <p14:creationId xmlns:p14="http://schemas.microsoft.com/office/powerpoint/2010/main" val="366402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F9785-1E78-9FFA-9C31-2FDAC2114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32AED0-3CFF-0D0F-3C02-5D2BF373C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F0C55-D8DC-2452-74D8-8FCF5CF15E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603CB3-2AE7-4704-B08D-4F248ADB5DB2}" type="datetimeFigureOut">
              <a:rPr lang="en-US" smtClean="0"/>
              <a:t>10/6/2025</a:t>
            </a:fld>
            <a:endParaRPr lang="en-US"/>
          </a:p>
        </p:txBody>
      </p:sp>
      <p:sp>
        <p:nvSpPr>
          <p:cNvPr id="5" name="Footer Placeholder 4">
            <a:extLst>
              <a:ext uri="{FF2B5EF4-FFF2-40B4-BE49-F238E27FC236}">
                <a16:creationId xmlns:a16="http://schemas.microsoft.com/office/drawing/2014/main" id="{6D539FE9-9D0E-30FC-9667-2B81CE42D2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D8446E-1D19-9FA8-1334-FC77CE503B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90426F-67AB-477E-B0A6-DB1EF5EE1B20}" type="slidenum">
              <a:rPr lang="en-US" smtClean="0"/>
              <a:t>‹#›</a:t>
            </a:fld>
            <a:endParaRPr lang="en-US"/>
          </a:p>
        </p:txBody>
      </p:sp>
    </p:spTree>
    <p:extLst>
      <p:ext uri="{BB962C8B-B14F-4D97-AF65-F5344CB8AC3E}">
        <p14:creationId xmlns:p14="http://schemas.microsoft.com/office/powerpoint/2010/main" val="829259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1700" y="474979"/>
            <a:ext cx="10199370" cy="856325"/>
          </a:xfrm>
          <a:prstGeom prst="rect">
            <a:avLst/>
          </a:prstGeom>
        </p:spPr>
        <p:txBody>
          <a:bodyPr wrap="square" lIns="0" tIns="0" rIns="0" bIns="0">
            <a:spAutoFit/>
          </a:bodyPr>
          <a:lstStyle>
            <a:lvl1pPr>
              <a:defRPr sz="3000" b="1" i="1">
                <a:solidFill>
                  <a:srgbClr val="005295"/>
                </a:solidFill>
                <a:latin typeface="ITCErasStd-Demi"/>
                <a:cs typeface="ITCErasStd-Demi"/>
              </a:defRPr>
            </a:lvl1pPr>
          </a:lstStyle>
          <a:p>
            <a:pPr marL="12700">
              <a:lnSpc>
                <a:spcPts val="3479"/>
              </a:lnSpc>
              <a:spcBef>
                <a:spcPts val="100"/>
              </a:spcBef>
            </a:pPr>
            <a:r>
              <a:rPr lang="en-US" sz="3200" i="0" spc="-10">
                <a:latin typeface="Poppins" pitchFamily="2" charset="77"/>
                <a:cs typeface="Poppins" pitchFamily="2" charset="77"/>
              </a:rPr>
              <a:t>Title</a:t>
            </a:r>
            <a:r>
              <a:rPr lang="en-US" sz="3200" i="0" spc="-180">
                <a:latin typeface="Poppins" pitchFamily="2" charset="77"/>
                <a:cs typeface="Poppins" pitchFamily="2" charset="77"/>
              </a:rPr>
              <a:t> </a:t>
            </a:r>
            <a:r>
              <a:rPr lang="en-US" sz="3200" i="0">
                <a:latin typeface="Poppins" pitchFamily="2" charset="77"/>
                <a:cs typeface="Poppins" pitchFamily="2" charset="77"/>
              </a:rPr>
              <a:t>Goes</a:t>
            </a:r>
            <a:r>
              <a:rPr lang="en-US" sz="3200" i="0" spc="-175">
                <a:latin typeface="Poppins" pitchFamily="2" charset="77"/>
                <a:cs typeface="Poppins" pitchFamily="2" charset="77"/>
              </a:rPr>
              <a:t> </a:t>
            </a:r>
            <a:r>
              <a:rPr lang="en-US" sz="3200" i="0" spc="-40">
                <a:latin typeface="Poppins" pitchFamily="2" charset="77"/>
                <a:cs typeface="Poppins" pitchFamily="2" charset="77"/>
              </a:rPr>
              <a:t>Here</a:t>
            </a:r>
            <a:br>
              <a:rPr lang="en-US" sz="3200" i="0" spc="-40">
                <a:latin typeface="Poppins" pitchFamily="2" charset="77"/>
                <a:cs typeface="Poppins" pitchFamily="2" charset="77"/>
              </a:rPr>
            </a:br>
            <a:r>
              <a:rPr lang="en-US" sz="2000" b="0" i="0" spc="-10">
                <a:latin typeface="Poppins" pitchFamily="2" charset="77"/>
                <a:cs typeface="Poppins" pitchFamily="2" charset="77"/>
              </a:rPr>
              <a:t>Subtitle</a:t>
            </a:r>
            <a:endParaRPr/>
          </a:p>
        </p:txBody>
      </p:sp>
      <p:sp>
        <p:nvSpPr>
          <p:cNvPr id="3" name="Holder 3"/>
          <p:cNvSpPr>
            <a:spLocks noGrp="1"/>
          </p:cNvSpPr>
          <p:nvPr>
            <p:ph type="body" idx="1"/>
          </p:nvPr>
        </p:nvSpPr>
        <p:spPr>
          <a:xfrm>
            <a:off x="901700" y="1959367"/>
            <a:ext cx="10199370" cy="2069797"/>
          </a:xfrm>
          <a:prstGeom prst="rect">
            <a:avLst/>
          </a:prstGeom>
        </p:spPr>
        <p:txBody>
          <a:bodyPr wrap="square" lIns="0" tIns="0" rIns="0" bIns="0">
            <a:spAutoFit/>
          </a:bodyPr>
          <a:lstStyle>
            <a:lvl1pPr>
              <a:defRPr sz="1800" b="1" i="0">
                <a:solidFill>
                  <a:srgbClr val="231F20"/>
                </a:solidFill>
                <a:latin typeface="HelveticaNeueLT Std"/>
                <a:cs typeface="HelveticaNeueLT Std"/>
              </a:defRPr>
            </a:lvl1pPr>
          </a:lstStyle>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For accessibility and usability, use Poppins font with the smallest size being 14pt font on all slides.</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Remember to run the accessibility checker! It’s built into all Microsoft products. To run, go to the ribbon and select Review &gt; Check Accessibility. OR go to File &gt; Info &gt; Inspect Presentation drop down &gt; Select Check Accessibility.  It will show the results in a pane on the right side. By selecting each item listed, it will jump you to the issue. There is information about the error and support for fixing it. </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Always start your presentation with a new template. Do not reuse a previous presentation.</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Make sure each slide has a unique title. Use ‘Part 1’ and ‘Part 2’ if you have more than one slide for the same topic.</a:t>
            </a:r>
          </a:p>
        </p:txBody>
      </p:sp>
      <p:sp>
        <p:nvSpPr>
          <p:cNvPr id="7" name="bg object 17">
            <a:extLst>
              <a:ext uri="{FF2B5EF4-FFF2-40B4-BE49-F238E27FC236}">
                <a16:creationId xmlns:a16="http://schemas.microsoft.com/office/drawing/2014/main" id="{5104C654-EB52-AD93-04AC-CB454DD5F31F}"/>
              </a:ext>
              <a:ext uri="{C183D7F6-B498-43B3-948B-1728B52AA6E4}">
                <adec:decorative xmlns:adec="http://schemas.microsoft.com/office/drawing/2017/decorative" val="1"/>
              </a:ext>
            </a:extLst>
          </p:cNvPr>
          <p:cNvSpPr/>
          <p:nvPr/>
        </p:nvSpPr>
        <p:spPr>
          <a:xfrm rot="16200000">
            <a:off x="6206492" y="-3990649"/>
            <a:ext cx="45720" cy="10629902"/>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endParaRPr/>
          </a:p>
        </p:txBody>
      </p:sp>
      <p:sp>
        <p:nvSpPr>
          <p:cNvPr id="8" name="bg object 18">
            <a:extLst>
              <a:ext uri="{FF2B5EF4-FFF2-40B4-BE49-F238E27FC236}">
                <a16:creationId xmlns:a16="http://schemas.microsoft.com/office/drawing/2014/main" id="{6154190B-DFD1-6D3D-E16D-4BA473BE13E3}"/>
              </a:ext>
              <a:ext uri="{C183D7F6-B498-43B3-948B-1728B52AA6E4}">
                <adec:decorative xmlns:adec="http://schemas.microsoft.com/office/drawing/2017/decorative" val="1"/>
              </a:ext>
            </a:extLst>
          </p:cNvPr>
          <p:cNvSpPr/>
          <p:nvPr/>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pic>
        <p:nvPicPr>
          <p:cNvPr id="9" name="object 7" descr="MassDOT Logo">
            <a:extLst>
              <a:ext uri="{FF2B5EF4-FFF2-40B4-BE49-F238E27FC236}">
                <a16:creationId xmlns:a16="http://schemas.microsoft.com/office/drawing/2014/main" id="{443BEFB0-71BD-4149-0537-7447E565E401}"/>
              </a:ext>
              <a:ext uri="{C183D7F6-B498-43B3-948B-1728B52AA6E4}">
                <adec:decorative xmlns:adec="http://schemas.microsoft.com/office/drawing/2017/decorative" val="0"/>
              </a:ext>
            </a:extLst>
          </p:cNvPr>
          <p:cNvPicPr/>
          <p:nvPr/>
        </p:nvPicPr>
        <p:blipFill>
          <a:blip r:embed="rId12" cstate="print"/>
          <a:stretch>
            <a:fillRect/>
          </a:stretch>
        </p:blipFill>
        <p:spPr>
          <a:xfrm>
            <a:off x="9345193" y="6083300"/>
            <a:ext cx="2199100" cy="444494"/>
          </a:xfrm>
          <a:prstGeom prst="rect">
            <a:avLst/>
          </a:prstGeom>
        </p:spPr>
      </p:pic>
      <p:sp>
        <p:nvSpPr>
          <p:cNvPr id="4" name="bg object 17">
            <a:extLst>
              <a:ext uri="{FF2B5EF4-FFF2-40B4-BE49-F238E27FC236}">
                <a16:creationId xmlns:a16="http://schemas.microsoft.com/office/drawing/2014/main" id="{022259BC-4E9D-9794-E40F-3D7450B97BBE}"/>
              </a:ext>
              <a:ext uri="{C183D7F6-B498-43B3-948B-1728B52AA6E4}">
                <adec:decorative xmlns:adec="http://schemas.microsoft.com/office/drawing/2017/decorative" val="1"/>
              </a:ext>
            </a:extLst>
          </p:cNvPr>
          <p:cNvSpPr/>
          <p:nvPr userDrawn="1"/>
        </p:nvSpPr>
        <p:spPr>
          <a:xfrm rot="16200000">
            <a:off x="6206492" y="-3990649"/>
            <a:ext cx="45720" cy="10629902"/>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endParaRPr/>
          </a:p>
        </p:txBody>
      </p:sp>
      <p:sp>
        <p:nvSpPr>
          <p:cNvPr id="5" name="bg object 18">
            <a:extLst>
              <a:ext uri="{FF2B5EF4-FFF2-40B4-BE49-F238E27FC236}">
                <a16:creationId xmlns:a16="http://schemas.microsoft.com/office/drawing/2014/main" id="{BD615877-9B07-91D4-E99D-23592BF1C071}"/>
              </a:ext>
              <a:ext uri="{C183D7F6-B498-43B3-948B-1728B52AA6E4}">
                <adec:decorative xmlns:adec="http://schemas.microsoft.com/office/drawing/2017/decorative" val="1"/>
              </a:ext>
            </a:extLst>
          </p:cNvPr>
          <p:cNvSpPr/>
          <p:nvPr userDrawn="1"/>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pic>
        <p:nvPicPr>
          <p:cNvPr id="6" name="object 7" descr="MassDOT Logo">
            <a:extLst>
              <a:ext uri="{FF2B5EF4-FFF2-40B4-BE49-F238E27FC236}">
                <a16:creationId xmlns:a16="http://schemas.microsoft.com/office/drawing/2014/main" id="{C9FCAC5B-52B7-F521-E34E-42BB4C523815}"/>
              </a:ext>
              <a:ext uri="{C183D7F6-B498-43B3-948B-1728B52AA6E4}">
                <adec:decorative xmlns:adec="http://schemas.microsoft.com/office/drawing/2017/decorative" val="0"/>
              </a:ext>
            </a:extLst>
          </p:cNvPr>
          <p:cNvPicPr/>
          <p:nvPr userDrawn="1"/>
        </p:nvPicPr>
        <p:blipFill>
          <a:blip r:embed="rId12" cstate="print"/>
          <a:stretch>
            <a:fillRect/>
          </a:stretch>
        </p:blipFill>
        <p:spPr>
          <a:xfrm>
            <a:off x="9345193" y="6083300"/>
            <a:ext cx="2199100" cy="444494"/>
          </a:xfrm>
          <a:prstGeom prst="rect">
            <a:avLst/>
          </a:prstGeom>
        </p:spPr>
      </p:pic>
    </p:spTree>
    <p:extLst>
      <p:ext uri="{BB962C8B-B14F-4D97-AF65-F5344CB8AC3E}">
        <p14:creationId xmlns:p14="http://schemas.microsoft.com/office/powerpoint/2010/main" val="791102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eaLnBrk="1" hangingPunct="1">
        <a:defRPr>
          <a:latin typeface="+mj-lt"/>
          <a:ea typeface="+mj-ea"/>
          <a:cs typeface="+mj-cs"/>
        </a:defRPr>
      </a:lvl1pPr>
    </p:titleStyle>
    <p:bodyStyle>
      <a:lvl1pPr marL="12700" indent="0" eaLnBrk="1" hangingPunct="1">
        <a:buNone/>
        <a:defRPr lang="en-US" sz="1600" b="0" baseline="0" dirty="0" smtClean="0">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ss.gov/info-details/reporting-prop-2-12-election-results-and-related-fy2025-analysis" TargetMode="External"/><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mbta.qualtrics.com/jfe/form/SV_d5YEu8i81ktYxlY" TargetMode="Externa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hyperlink" Target="https://storymaps.arcgis.com/stories/44bd95c792684645abb8eaee0e37e347"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mailto:noah.a.harper@dot.state.ma.us" TargetMode="External"/><Relationship Id="rId2" Type="http://schemas.openxmlformats.org/officeDocument/2006/relationships/hyperlink" Target="mailto:lily.n.wallace@dot.state.ma.us" TargetMode="External"/><Relationship Id="rId1" Type="http://schemas.openxmlformats.org/officeDocument/2006/relationships/slideLayout" Target="../slideLayouts/slideLayout22.xml"/><Relationship Id="rId6" Type="http://schemas.openxmlformats.org/officeDocument/2006/relationships/hyperlink" Target="mailto:leah.i.pickett@dot.state.ma.us" TargetMode="External"/><Relationship Id="rId5" Type="http://schemas.openxmlformats.org/officeDocument/2006/relationships/hyperlink" Target="mailto:erek.Krevat@dot.state.ma.us" TargetMode="External"/><Relationship Id="rId4" Type="http://schemas.openxmlformats.org/officeDocument/2006/relationships/hyperlink" Target="mailto:Derek.Krevat@dot.state.ma.u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mass.gov/forms/technical-assistance-grants-for-regional-planning-agencies-application" TargetMode="External"/><Relationship Id="rId2" Type="http://schemas.openxmlformats.org/officeDocument/2006/relationships/hyperlink" Target="https://www.mass.gov/forms/municipal-and-tribal-technical-assistance-grant-program-application"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www.mass.gov/info-details/ffio-technical-assistance-program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crdownload"/><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uilding with a white railing&#10;&#10;Description automatically generated">
            <a:extLst>
              <a:ext uri="{FF2B5EF4-FFF2-40B4-BE49-F238E27FC236}">
                <a16:creationId xmlns:a16="http://schemas.microsoft.com/office/drawing/2014/main" id="{00EEF05A-32D7-5513-B03B-423975AA37B1}"/>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136187" y="-931806"/>
            <a:ext cx="12464374" cy="9348281"/>
          </a:xfrm>
          <a:prstGeom prst="rect">
            <a:avLst/>
          </a:prstGeom>
        </p:spPr>
      </p:pic>
      <p:sp>
        <p:nvSpPr>
          <p:cNvPr id="6" name="Rectangle 5">
            <a:extLst>
              <a:ext uri="{FF2B5EF4-FFF2-40B4-BE49-F238E27FC236}">
                <a16:creationId xmlns:a16="http://schemas.microsoft.com/office/drawing/2014/main" id="{2F1EFC46-8939-79C5-1066-F60D1DD12B8E}"/>
              </a:ext>
            </a:extLst>
          </p:cNvPr>
          <p:cNvSpPr/>
          <p:nvPr/>
        </p:nvSpPr>
        <p:spPr>
          <a:xfrm>
            <a:off x="-834189" y="5325979"/>
            <a:ext cx="14389769" cy="2011250"/>
          </a:xfrm>
          <a:prstGeom prst="rect">
            <a:avLst/>
          </a:prstGeom>
          <a:solidFill>
            <a:schemeClr val="bg1">
              <a:alpha val="86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050BED-51A7-C9A9-2071-C3C9D49D784C}"/>
              </a:ext>
            </a:extLst>
          </p:cNvPr>
          <p:cNvSpPr>
            <a:spLocks noGrp="1"/>
          </p:cNvSpPr>
          <p:nvPr>
            <p:ph type="ctrTitle"/>
          </p:nvPr>
        </p:nvSpPr>
        <p:spPr>
          <a:xfrm>
            <a:off x="0" y="5325979"/>
            <a:ext cx="12192000" cy="720231"/>
          </a:xfrm>
        </p:spPr>
        <p:txBody>
          <a:bodyPr>
            <a:normAutofit fontScale="90000"/>
          </a:bodyPr>
          <a:lstStyle/>
          <a:p>
            <a:pPr>
              <a:lnSpc>
                <a:spcPct val="100000"/>
              </a:lnSpc>
            </a:pPr>
            <a:r>
              <a:rPr lang="en-US" sz="3600" b="1" dirty="0">
                <a:solidFill>
                  <a:srgbClr val="A26117"/>
                </a:solidFill>
                <a:latin typeface="Segoe UI" panose="020B0502040204020203" pitchFamily="34" charset="0"/>
                <a:cs typeface="Segoe UI" panose="020B0502040204020203" pitchFamily="34" charset="0"/>
              </a:rPr>
              <a:t>Expanding Municipal Capacity: Regional and State Supports  </a:t>
            </a:r>
          </a:p>
        </p:txBody>
      </p:sp>
      <p:sp>
        <p:nvSpPr>
          <p:cNvPr id="3" name="Subtitle 2">
            <a:extLst>
              <a:ext uri="{FF2B5EF4-FFF2-40B4-BE49-F238E27FC236}">
                <a16:creationId xmlns:a16="http://schemas.microsoft.com/office/drawing/2014/main" id="{939DEA94-6C43-83EF-9EED-8069D06416C2}"/>
              </a:ext>
            </a:extLst>
          </p:cNvPr>
          <p:cNvSpPr>
            <a:spLocks noGrp="1"/>
          </p:cNvSpPr>
          <p:nvPr>
            <p:ph type="subTitle" idx="1"/>
          </p:nvPr>
        </p:nvSpPr>
        <p:spPr>
          <a:xfrm>
            <a:off x="1524000" y="6014127"/>
            <a:ext cx="9144000" cy="996272"/>
          </a:xfrm>
        </p:spPr>
        <p:txBody>
          <a:bodyPr/>
          <a:lstStyle/>
          <a:p>
            <a:pPr>
              <a:lnSpc>
                <a:spcPct val="100000"/>
              </a:lnSpc>
              <a:spcBef>
                <a:spcPts val="0"/>
              </a:spcBef>
            </a:pPr>
            <a:r>
              <a:rPr lang="en-US" dirty="0">
                <a:solidFill>
                  <a:srgbClr val="0F5171"/>
                </a:solidFill>
                <a:latin typeface="Segoe UI Semibold" panose="020B0702040204020203" pitchFamily="34" charset="0"/>
                <a:cs typeface="Segoe UI Semibold" panose="020B0702040204020203" pitchFamily="34" charset="0"/>
              </a:rPr>
              <a:t>2025 Statewide Municipal Partnership Conference</a:t>
            </a:r>
          </a:p>
          <a:p>
            <a:pPr>
              <a:lnSpc>
                <a:spcPct val="100000"/>
              </a:lnSpc>
              <a:spcBef>
                <a:spcPts val="0"/>
              </a:spcBef>
            </a:pPr>
            <a:r>
              <a:rPr lang="en-US" sz="1600" dirty="0">
                <a:solidFill>
                  <a:srgbClr val="0F5171"/>
                </a:solidFill>
                <a:latin typeface="Segoe UI Semibold" panose="020B0702040204020203" pitchFamily="34" charset="0"/>
                <a:cs typeface="Segoe UI Semibold" panose="020B0702040204020203" pitchFamily="34" charset="0"/>
              </a:rPr>
              <a:t>October 7, 2025</a:t>
            </a:r>
          </a:p>
        </p:txBody>
      </p:sp>
    </p:spTree>
    <p:extLst>
      <p:ext uri="{BB962C8B-B14F-4D97-AF65-F5344CB8AC3E}">
        <p14:creationId xmlns:p14="http://schemas.microsoft.com/office/powerpoint/2010/main" val="52002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02AD-414D-2029-DC5B-33AA86B35076}"/>
              </a:ext>
            </a:extLst>
          </p:cNvPr>
          <p:cNvSpPr>
            <a:spLocks noGrp="1"/>
          </p:cNvSpPr>
          <p:nvPr>
            <p:ph type="title"/>
          </p:nvPr>
        </p:nvSpPr>
        <p:spPr>
          <a:xfrm>
            <a:off x="574250" y="327418"/>
            <a:ext cx="10515600" cy="1190297"/>
          </a:xfrm>
        </p:spPr>
        <p:txBody>
          <a:bodyPr>
            <a:normAutofit/>
          </a:bodyPr>
          <a:lstStyle/>
          <a:p>
            <a:r>
              <a:rPr lang="en-US" sz="3600" b="1" dirty="0">
                <a:solidFill>
                  <a:srgbClr val="0F5171"/>
                </a:solidFill>
                <a:latin typeface="Segoe UI" panose="020B0502040204020203" pitchFamily="34" charset="0"/>
                <a:cs typeface="Segoe UI" panose="020B0502040204020203" pitchFamily="34" charset="0"/>
              </a:rPr>
              <a:t>If an RPA Can’t Help, Where Do You Go Next?</a:t>
            </a:r>
          </a:p>
        </p:txBody>
      </p:sp>
      <p:sp>
        <p:nvSpPr>
          <p:cNvPr id="3" name="Content Placeholder 2">
            <a:extLst>
              <a:ext uri="{FF2B5EF4-FFF2-40B4-BE49-F238E27FC236}">
                <a16:creationId xmlns:a16="http://schemas.microsoft.com/office/drawing/2014/main" id="{3874D1AA-562D-FF2E-9927-9205786604CF}"/>
              </a:ext>
            </a:extLst>
          </p:cNvPr>
          <p:cNvSpPr>
            <a:spLocks noGrp="1"/>
          </p:cNvSpPr>
          <p:nvPr>
            <p:ph idx="1"/>
          </p:nvPr>
        </p:nvSpPr>
        <p:spPr>
          <a:xfrm>
            <a:off x="838200" y="4571999"/>
            <a:ext cx="10515600" cy="1604963"/>
          </a:xfrm>
          <a:solidFill>
            <a:srgbClr val="E8F1F6"/>
          </a:solidFill>
          <a:ln w="12700">
            <a:solidFill>
              <a:srgbClr val="0F5171"/>
            </a:solidFill>
          </a:ln>
          <a:effectLst>
            <a:outerShdw blurRad="50800" dist="38100" dir="5400000" algn="t" rotWithShape="0">
              <a:prstClr val="black">
                <a:alpha val="40000"/>
              </a:prstClr>
            </a:outerShdw>
          </a:effectLst>
        </p:spPr>
        <p:txBody>
          <a:bodyPr anchor="ctr" anchorCtr="0">
            <a:normAutofit lnSpcReduction="10000"/>
          </a:bodyPr>
          <a:lstStyle/>
          <a:p>
            <a:pPr>
              <a:lnSpc>
                <a:spcPct val="100000"/>
              </a:lnSpc>
              <a:spcBef>
                <a:spcPts val="600"/>
              </a:spcBef>
              <a:spcAft>
                <a:spcPts val="1800"/>
              </a:spcAft>
            </a:pPr>
            <a:r>
              <a:rPr lang="en-US" dirty="0">
                <a:latin typeface="Segoe UI Semibold" panose="020B0702040204020203" pitchFamily="34" charset="0"/>
                <a:cs typeface="Segoe UI Semibold" panose="020B0702040204020203" pitchFamily="34" charset="0"/>
              </a:rPr>
              <a:t>Are you a rural municipality or a Gateway City and is it a transportation project?</a:t>
            </a:r>
          </a:p>
          <a:p>
            <a:pPr>
              <a:lnSpc>
                <a:spcPct val="100000"/>
              </a:lnSpc>
              <a:spcBef>
                <a:spcPts val="600"/>
              </a:spcBef>
              <a:spcAft>
                <a:spcPts val="1800"/>
              </a:spcAft>
            </a:pPr>
            <a:r>
              <a:rPr lang="en-US" dirty="0">
                <a:latin typeface="Segoe UI Semibold" panose="020B0702040204020203" pitchFamily="34" charset="0"/>
                <a:cs typeface="Segoe UI Semibold" panose="020B0702040204020203" pitchFamily="34" charset="0"/>
              </a:rPr>
              <a:t>Go to LEAP</a:t>
            </a:r>
          </a:p>
        </p:txBody>
      </p:sp>
    </p:spTree>
    <p:extLst>
      <p:ext uri="{BB962C8B-B14F-4D97-AF65-F5344CB8AC3E}">
        <p14:creationId xmlns:p14="http://schemas.microsoft.com/office/powerpoint/2010/main" val="4002345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1FD56-59A9-00D1-85C3-2605B3521785}"/>
            </a:ext>
          </a:extLst>
        </p:cNvPr>
        <p:cNvGrpSpPr/>
        <p:nvPr/>
      </p:nvGrpSpPr>
      <p:grpSpPr>
        <a:xfrm>
          <a:off x="0" y="0"/>
          <a:ext cx="0" cy="0"/>
          <a:chOff x="0" y="0"/>
          <a:chExt cx="0" cy="0"/>
        </a:xfrm>
      </p:grpSpPr>
      <p:pic>
        <p:nvPicPr>
          <p:cNvPr id="21" name="Picture Placeholder 20" descr="Roundabout intersection from an aerial view with cars driving around it. Residential area with houses around the intersection.">
            <a:extLst>
              <a:ext uri="{FF2B5EF4-FFF2-40B4-BE49-F238E27FC236}">
                <a16:creationId xmlns:a16="http://schemas.microsoft.com/office/drawing/2014/main" id="{0150583E-71C0-4974-DB52-C1D30E1B76ED}"/>
              </a:ext>
              <a:ext uri="{C183D7F6-B498-43B3-948B-1728B52AA6E4}">
                <adec:decorative xmlns:adec="http://schemas.microsoft.com/office/drawing/2017/decorative" val="0"/>
              </a:ext>
            </a:extLst>
          </p:cNvPr>
          <p:cNvPicPr>
            <a:picLocks noGrp="1" noChangeAspect="1"/>
          </p:cNvPicPr>
          <p:nvPr>
            <p:ph type="pic" sz="quarter" idx="10"/>
          </p:nvPr>
        </p:nvPicPr>
        <p:blipFill rotWithShape="1">
          <a:blip r:embed="rId3"/>
          <a:srcRect t="403" b="403"/>
          <a:stretch/>
        </p:blipFill>
        <p:spPr/>
      </p:pic>
      <p:sp>
        <p:nvSpPr>
          <p:cNvPr id="12" name="Text Placeholder 11">
            <a:extLst>
              <a:ext uri="{FF2B5EF4-FFF2-40B4-BE49-F238E27FC236}">
                <a16:creationId xmlns:a16="http://schemas.microsoft.com/office/drawing/2014/main" id="{22676AD0-CE13-F8B3-22F4-44AF479FF209}"/>
              </a:ext>
            </a:extLst>
          </p:cNvPr>
          <p:cNvSpPr>
            <a:spLocks noGrp="1"/>
          </p:cNvSpPr>
          <p:nvPr>
            <p:ph type="body" sz="quarter" idx="11"/>
          </p:nvPr>
        </p:nvSpPr>
        <p:spPr>
          <a:xfrm>
            <a:off x="1451412" y="4324057"/>
            <a:ext cx="5197038" cy="743024"/>
          </a:xfrm>
        </p:spPr>
        <p:txBody>
          <a:bodyPr/>
          <a:lstStyle/>
          <a:p>
            <a:r>
              <a:rPr lang="en-US"/>
              <a:t>Introduction and Available Services</a:t>
            </a:r>
          </a:p>
        </p:txBody>
      </p:sp>
      <p:sp>
        <p:nvSpPr>
          <p:cNvPr id="6" name="Title 5">
            <a:extLst>
              <a:ext uri="{FF2B5EF4-FFF2-40B4-BE49-F238E27FC236}">
                <a16:creationId xmlns:a16="http://schemas.microsoft.com/office/drawing/2014/main" id="{5B8BF7A6-FD9A-2CB8-543D-5409F651A2A1}"/>
              </a:ext>
            </a:extLst>
          </p:cNvPr>
          <p:cNvSpPr>
            <a:spLocks noGrp="1"/>
          </p:cNvSpPr>
          <p:nvPr>
            <p:ph type="title"/>
          </p:nvPr>
        </p:nvSpPr>
        <p:spPr>
          <a:xfrm>
            <a:off x="1451412" y="2341236"/>
            <a:ext cx="4411331" cy="690804"/>
          </a:xfrm>
        </p:spPr>
        <p:txBody>
          <a:bodyPr>
            <a:normAutofit fontScale="90000"/>
          </a:bodyPr>
          <a:lstStyle/>
          <a:p>
            <a:r>
              <a:rPr lang="en-US">
                <a:latin typeface="Arial"/>
                <a:cs typeface="Arial"/>
              </a:rPr>
              <a:t>Municipal Planning &amp; Support (MP&amp;S) Team</a:t>
            </a:r>
          </a:p>
        </p:txBody>
      </p:sp>
      <p:pic>
        <p:nvPicPr>
          <p:cNvPr id="3" name="Picture 2">
            <a:extLst>
              <a:ext uri="{FF2B5EF4-FFF2-40B4-BE49-F238E27FC236}">
                <a16:creationId xmlns:a16="http://schemas.microsoft.com/office/drawing/2014/main" id="{68994311-7E47-4600-AAE3-8F2635F68C0A}"/>
              </a:ext>
            </a:extLst>
          </p:cNvPr>
          <p:cNvPicPr>
            <a:picLocks noChangeAspect="1"/>
          </p:cNvPicPr>
          <p:nvPr/>
        </p:nvPicPr>
        <p:blipFill>
          <a:blip r:embed="rId4"/>
          <a:stretch>
            <a:fillRect/>
          </a:stretch>
        </p:blipFill>
        <p:spPr>
          <a:xfrm>
            <a:off x="1371600" y="3240201"/>
            <a:ext cx="3661152" cy="1083856"/>
          </a:xfrm>
          <a:prstGeom prst="rect">
            <a:avLst/>
          </a:prstGeom>
        </p:spPr>
      </p:pic>
    </p:spTree>
    <p:extLst>
      <p:ext uri="{BB962C8B-B14F-4D97-AF65-F5344CB8AC3E}">
        <p14:creationId xmlns:p14="http://schemas.microsoft.com/office/powerpoint/2010/main" val="228680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4FC7-A12E-D340-F820-FD75118A7DC5}"/>
              </a:ext>
            </a:extLst>
          </p:cNvPr>
          <p:cNvSpPr>
            <a:spLocks noGrp="1"/>
          </p:cNvSpPr>
          <p:nvPr>
            <p:ph type="title"/>
          </p:nvPr>
        </p:nvSpPr>
        <p:spPr>
          <a:xfrm>
            <a:off x="908050" y="784376"/>
            <a:ext cx="10199370" cy="461665"/>
          </a:xfrm>
        </p:spPr>
        <p:txBody>
          <a:bodyPr/>
          <a:lstStyle/>
          <a:p>
            <a:r>
              <a:rPr lang="en-US" i="0"/>
              <a:t>Background </a:t>
            </a:r>
          </a:p>
        </p:txBody>
      </p:sp>
      <p:sp>
        <p:nvSpPr>
          <p:cNvPr id="3" name="Slide Number Placeholder 2">
            <a:extLst>
              <a:ext uri="{FF2B5EF4-FFF2-40B4-BE49-F238E27FC236}">
                <a16:creationId xmlns:a16="http://schemas.microsoft.com/office/drawing/2014/main" id="{92E6AC76-A4A7-BBF3-C3E0-07C5FA6DA6EE}"/>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prstClr val="black">
                  <a:tint val="75000"/>
                </a:prstClr>
              </a:solidFill>
              <a:effectLst/>
              <a:uLnTx/>
              <a:uFillTx/>
            </a:endParaRPr>
          </a:p>
        </p:txBody>
      </p:sp>
      <p:sp>
        <p:nvSpPr>
          <p:cNvPr id="12" name="TextBox 4">
            <a:extLst>
              <a:ext uri="{FF2B5EF4-FFF2-40B4-BE49-F238E27FC236}">
                <a16:creationId xmlns:a16="http://schemas.microsoft.com/office/drawing/2014/main" id="{E9EB6E48-D239-8BC2-21CB-772A6C06D07A}"/>
              </a:ext>
            </a:extLst>
          </p:cNvPr>
          <p:cNvSpPr txBox="1"/>
          <p:nvPr/>
        </p:nvSpPr>
        <p:spPr>
          <a:xfrm>
            <a:off x="813578" y="1566546"/>
            <a:ext cx="6998011"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latin typeface="Poppins"/>
                <a:ea typeface="+mn-ea"/>
                <a:cs typeface="+mn-cs"/>
              </a:rPr>
              <a:t>MassDOT’s Municipal Planning &amp; Support Group’s mission is to </a:t>
            </a:r>
            <a:r>
              <a:rPr kumimoji="0" lang="en-US" sz="2000" b="1" i="0" u="none" strike="noStrike" kern="0" cap="none" spc="0" normalizeH="0" baseline="0" noProof="0">
                <a:ln>
                  <a:noFill/>
                </a:ln>
                <a:solidFill>
                  <a:srgbClr val="00B050"/>
                </a:solidFill>
                <a:effectLst/>
                <a:uLnTx/>
                <a:uFillTx/>
                <a:latin typeface="Poppins"/>
                <a:ea typeface="+mn-ea"/>
                <a:cs typeface="+mn-cs"/>
              </a:rPr>
              <a:t>connect municipalities with federal funding opportunities</a:t>
            </a:r>
            <a:r>
              <a:rPr kumimoji="0" lang="en-US" sz="2000" b="0" i="0" u="none" strike="noStrike" kern="0" cap="none" spc="0" normalizeH="0" baseline="0" noProof="0">
                <a:ln>
                  <a:noFill/>
                </a:ln>
                <a:solidFill>
                  <a:sysClr val="windowText" lastClr="000000"/>
                </a:solidFill>
                <a:effectLst/>
                <a:uLnTx/>
                <a:uFillTx/>
                <a:latin typeface="Poppins"/>
                <a:ea typeface="+mn-ea"/>
                <a:cs typeface="+mn-cs"/>
              </a:rPr>
              <a:t> to advance local and regional transportation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Poppi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sysClr val="windowText" lastClr="000000"/>
                </a:solidFill>
                <a:effectLst/>
                <a:uLnTx/>
                <a:uFillTx/>
                <a:latin typeface="Poppins"/>
                <a:ea typeface="+mn-ea"/>
                <a:cs typeface="+mn-cs"/>
              </a:rPr>
              <a:t>The group will also </a:t>
            </a:r>
            <a:r>
              <a:rPr kumimoji="0" lang="en-US" sz="2000" b="1" i="0" u="none" strike="noStrike" kern="0" cap="none" spc="0" normalizeH="0" baseline="0" noProof="0">
                <a:ln>
                  <a:noFill/>
                </a:ln>
                <a:solidFill>
                  <a:srgbClr val="007DC3"/>
                </a:solidFill>
                <a:effectLst/>
                <a:uLnTx/>
                <a:uFillTx/>
                <a:latin typeface="Poppins"/>
                <a:ea typeface="+mn-ea"/>
                <a:cs typeface="+mn-cs"/>
              </a:rPr>
              <a:t>provide technical assistance </a:t>
            </a:r>
            <a:r>
              <a:rPr kumimoji="0" lang="en-US" sz="2000" b="0" i="0" u="none" strike="noStrike" kern="0" cap="none" spc="0" normalizeH="0" baseline="0" noProof="0">
                <a:ln>
                  <a:noFill/>
                </a:ln>
                <a:solidFill>
                  <a:sysClr val="windowText" lastClr="000000"/>
                </a:solidFill>
                <a:effectLst/>
                <a:uLnTx/>
                <a:uFillTx/>
                <a:latin typeface="Poppins"/>
                <a:ea typeface="+mn-ea"/>
                <a:cs typeface="+mn-cs"/>
              </a:rPr>
              <a:t>to Massachusetts communities, with a focus on rural areas and Gateway Cities, to </a:t>
            </a:r>
            <a:r>
              <a:rPr kumimoji="0" lang="en-US" sz="2000" b="1" i="0" u="none" strike="noStrike" kern="0" cap="none" spc="0" normalizeH="0" baseline="0" noProof="0">
                <a:ln>
                  <a:noFill/>
                </a:ln>
                <a:solidFill>
                  <a:srgbClr val="007DC3"/>
                </a:solidFill>
                <a:effectLst/>
                <a:uLnTx/>
                <a:uFillTx/>
                <a:latin typeface="Poppins"/>
                <a:ea typeface="+mn-ea"/>
                <a:cs typeface="+mn-cs"/>
              </a:rPr>
              <a:t>prepare projects for the receipt of federal funding, develop discretionary grant applications, and assist with coordination efforts </a:t>
            </a:r>
            <a:r>
              <a:rPr kumimoji="0" lang="en-US" sz="2000" b="0" i="0" u="none" strike="noStrike" kern="0" cap="none" spc="0" normalizeH="0" baseline="0" noProof="0">
                <a:ln>
                  <a:noFill/>
                </a:ln>
                <a:solidFill>
                  <a:sysClr val="windowText" lastClr="000000"/>
                </a:solidFill>
                <a:effectLst/>
                <a:uLnTx/>
                <a:uFillTx/>
                <a:latin typeface="Poppins"/>
                <a:ea typeface="+mn-ea"/>
                <a:cs typeface="+mn-cs"/>
              </a:rPr>
              <a:t>across MassDOT, municipalities, and our partner agencies. </a:t>
            </a:r>
          </a:p>
        </p:txBody>
      </p:sp>
      <p:pic>
        <p:nvPicPr>
          <p:cNvPr id="13" name="Picture 12">
            <a:extLst>
              <a:ext uri="{FF2B5EF4-FFF2-40B4-BE49-F238E27FC236}">
                <a16:creationId xmlns:a16="http://schemas.microsoft.com/office/drawing/2014/main" id="{5BDF81D5-403B-F52C-81F8-EDA76D890B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64634" y="3479363"/>
            <a:ext cx="2842786" cy="2132596"/>
          </a:xfrm>
          <a:prstGeom prst="rect">
            <a:avLst/>
          </a:prstGeom>
        </p:spPr>
      </p:pic>
      <p:pic>
        <p:nvPicPr>
          <p:cNvPr id="14" name="Picture 13">
            <a:extLst>
              <a:ext uri="{FF2B5EF4-FFF2-40B4-BE49-F238E27FC236}">
                <a16:creationId xmlns:a16="http://schemas.microsoft.com/office/drawing/2014/main" id="{BE2BCEEC-C70A-4398-F6FF-83D7F02141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8689" y="1943156"/>
            <a:ext cx="2225368" cy="2971688"/>
          </a:xfrm>
          <a:prstGeom prst="rect">
            <a:avLst/>
          </a:prstGeom>
          <a:ln w="28575">
            <a:solidFill>
              <a:schemeClr val="tx1"/>
            </a:solidFill>
          </a:ln>
        </p:spPr>
      </p:pic>
      <p:pic>
        <p:nvPicPr>
          <p:cNvPr id="15" name="Picture 14">
            <a:extLst>
              <a:ext uri="{FF2B5EF4-FFF2-40B4-BE49-F238E27FC236}">
                <a16:creationId xmlns:a16="http://schemas.microsoft.com/office/drawing/2014/main" id="{C0B19FC6-3B25-74FF-2A7E-19B1870C97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12033" y="1566546"/>
            <a:ext cx="2233763" cy="1712714"/>
          </a:xfrm>
          <a:prstGeom prst="rect">
            <a:avLst/>
          </a:prstGeom>
          <a:ln w="28575">
            <a:solidFill>
              <a:schemeClr val="tx1"/>
            </a:solidFill>
          </a:ln>
        </p:spPr>
      </p:pic>
    </p:spTree>
    <p:extLst>
      <p:ext uri="{BB962C8B-B14F-4D97-AF65-F5344CB8AC3E}">
        <p14:creationId xmlns:p14="http://schemas.microsoft.com/office/powerpoint/2010/main" val="200134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F4DF-A710-7D44-CB20-FD2D4D53CA44}"/>
              </a:ext>
            </a:extLst>
          </p:cNvPr>
          <p:cNvSpPr>
            <a:spLocks noGrp="1"/>
          </p:cNvSpPr>
          <p:nvPr>
            <p:ph type="title"/>
          </p:nvPr>
        </p:nvSpPr>
        <p:spPr>
          <a:xfrm>
            <a:off x="889000" y="735329"/>
            <a:ext cx="10199370" cy="461665"/>
          </a:xfrm>
        </p:spPr>
        <p:txBody>
          <a:bodyPr/>
          <a:lstStyle/>
          <a:p>
            <a:r>
              <a:rPr lang="en-US" i="0" dirty="0"/>
              <a:t>Big Picture Local Funding Challenges</a:t>
            </a:r>
          </a:p>
        </p:txBody>
      </p:sp>
      <p:sp>
        <p:nvSpPr>
          <p:cNvPr id="3" name="Slide Number Placeholder 2">
            <a:extLst>
              <a:ext uri="{FF2B5EF4-FFF2-40B4-BE49-F238E27FC236}">
                <a16:creationId xmlns:a16="http://schemas.microsoft.com/office/drawing/2014/main" id="{6DC7B891-A80D-2919-13D7-2A0424F7184D}"/>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prstClr val="black">
                  <a:tint val="75000"/>
                </a:prstClr>
              </a:solidFill>
              <a:effectLst/>
              <a:uLnTx/>
              <a:uFillTx/>
            </a:endParaRPr>
          </a:p>
        </p:txBody>
      </p:sp>
      <p:pic>
        <p:nvPicPr>
          <p:cNvPr id="4" name="Picture 3" descr="Chart&#10;&#10;AI-generated content may be incorrect.">
            <a:extLst>
              <a:ext uri="{FF2B5EF4-FFF2-40B4-BE49-F238E27FC236}">
                <a16:creationId xmlns:a16="http://schemas.microsoft.com/office/drawing/2014/main" id="{D1726473-F57A-BCED-C8A7-D6189A8AE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5259" y="1413853"/>
            <a:ext cx="5679042" cy="3865709"/>
          </a:xfrm>
          <a:prstGeom prst="rect">
            <a:avLst/>
          </a:prstGeom>
        </p:spPr>
      </p:pic>
      <p:sp>
        <p:nvSpPr>
          <p:cNvPr id="5" name="TextBox 4">
            <a:extLst>
              <a:ext uri="{FF2B5EF4-FFF2-40B4-BE49-F238E27FC236}">
                <a16:creationId xmlns:a16="http://schemas.microsoft.com/office/drawing/2014/main" id="{FA4A0CFC-79CE-F36D-F915-DDC5D2AA54AB}"/>
              </a:ext>
            </a:extLst>
          </p:cNvPr>
          <p:cNvSpPr txBox="1"/>
          <p:nvPr/>
        </p:nvSpPr>
        <p:spPr>
          <a:xfrm>
            <a:off x="647700" y="1196994"/>
            <a:ext cx="5015821" cy="5262979"/>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Poppin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ysClr val="windowText" lastClr="000000"/>
                </a:solidFill>
                <a:effectLst/>
                <a:uLnTx/>
                <a:uFillTx/>
                <a:latin typeface="Poppins"/>
              </a:rPr>
              <a:t>While the Chapter 90 Program has remained level-funded since 2012, construction and labor costs have experienced significant inflationary pressure during this period.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Poppin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Poppins"/>
              </a:rPr>
              <a:t>Asphalt costs have increased by 167 percent compared to 2003 costs, with the highest increases occurring in 2008 and between Q1 and Q3 of 2023.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Poppin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Poppins"/>
              </a:rPr>
              <a:t>Grading and Excavation costs have experienced the second highest increases during this period, rising by 143 percent.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Poppin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Poppins"/>
              </a:rPr>
              <a:t>Bridge costs saw the third highest spike, increasing by 129 percent.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Poppin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Poppins"/>
              </a:rPr>
              <a:t>Concrete costs saw the fourth highest increase, rising by 114 percent. </a:t>
            </a:r>
          </a:p>
        </p:txBody>
      </p:sp>
    </p:spTree>
    <p:extLst>
      <p:ext uri="{BB962C8B-B14F-4D97-AF65-F5344CB8AC3E}">
        <p14:creationId xmlns:p14="http://schemas.microsoft.com/office/powerpoint/2010/main" val="173116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356A-6727-95FC-A3DB-593AE799568D}"/>
              </a:ext>
            </a:extLst>
          </p:cNvPr>
          <p:cNvSpPr>
            <a:spLocks noGrp="1"/>
          </p:cNvSpPr>
          <p:nvPr>
            <p:ph type="title"/>
          </p:nvPr>
        </p:nvSpPr>
        <p:spPr>
          <a:xfrm>
            <a:off x="889000" y="784376"/>
            <a:ext cx="10199370" cy="461665"/>
          </a:xfrm>
        </p:spPr>
        <p:txBody>
          <a:bodyPr/>
          <a:lstStyle/>
          <a:p>
            <a:r>
              <a:rPr lang="en-US" i="0" dirty="0"/>
              <a:t>Big Picture Local Funding Challenges (cont.)</a:t>
            </a:r>
            <a:endParaRPr lang="en-US" dirty="0"/>
          </a:p>
        </p:txBody>
      </p:sp>
      <p:sp>
        <p:nvSpPr>
          <p:cNvPr id="3" name="Slide Number Placeholder 2">
            <a:extLst>
              <a:ext uri="{FF2B5EF4-FFF2-40B4-BE49-F238E27FC236}">
                <a16:creationId xmlns:a16="http://schemas.microsoft.com/office/drawing/2014/main" id="{C5FCD10A-B806-54CF-9DD5-C9B8953CCDAB}"/>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prstClr val="black">
                  <a:tint val="75000"/>
                </a:prstClr>
              </a:solidFill>
              <a:effectLst/>
              <a:uLnTx/>
              <a:uFillTx/>
            </a:endParaRPr>
          </a:p>
        </p:txBody>
      </p:sp>
      <p:sp>
        <p:nvSpPr>
          <p:cNvPr id="4" name="Content Placeholder 2">
            <a:extLst>
              <a:ext uri="{FF2B5EF4-FFF2-40B4-BE49-F238E27FC236}">
                <a16:creationId xmlns:a16="http://schemas.microsoft.com/office/drawing/2014/main" id="{83C90843-6E57-A289-9B1D-121D44DCCE81}"/>
              </a:ext>
            </a:extLst>
          </p:cNvPr>
          <p:cNvSpPr txBox="1">
            <a:spLocks/>
          </p:cNvSpPr>
          <p:nvPr/>
        </p:nvSpPr>
        <p:spPr>
          <a:xfrm>
            <a:off x="838199" y="1508835"/>
            <a:ext cx="11223172" cy="1668073"/>
          </a:xfrm>
          <a:prstGeom prst="rect">
            <a:avLst/>
          </a:prstGeom>
        </p:spPr>
        <p:txBody>
          <a:bodyPr>
            <a:normAutofit/>
          </a:bodyPr>
          <a:lstStyle>
            <a:lvl1pPr marL="12700" indent="0" eaLnBrk="1" hangingPunct="1">
              <a:buNone/>
              <a:defRPr lang="en-US" sz="1600" b="0" baseline="0" dirty="0" smtClean="0">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Poppins"/>
                <a:ea typeface="+mn-ea"/>
                <a:cs typeface="+mn-cs"/>
              </a:rPr>
              <a:t>Municipal budgets are strained, prompting more proposition 2.5 override in Massachusetts votes in FY24 and FY25 at any point since the Great Recession in 2009.</a:t>
            </a:r>
          </a:p>
        </p:txBody>
      </p:sp>
      <p:pic>
        <p:nvPicPr>
          <p:cNvPr id="5" name="Picture 2">
            <a:extLst>
              <a:ext uri="{FF2B5EF4-FFF2-40B4-BE49-F238E27FC236}">
                <a16:creationId xmlns:a16="http://schemas.microsoft.com/office/drawing/2014/main" id="{606BDC6B-2E79-19A3-2497-A2D6D9AC11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1" y="2342872"/>
            <a:ext cx="8512834" cy="41500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2969B7-E703-A7AD-18B0-5C4DAEFB148B}"/>
              </a:ext>
            </a:extLst>
          </p:cNvPr>
          <p:cNvSpPr txBox="1"/>
          <p:nvPr/>
        </p:nvSpPr>
        <p:spPr>
          <a:xfrm>
            <a:off x="838200" y="6492875"/>
            <a:ext cx="10515599"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Poppins"/>
              </a:rPr>
              <a:t>Source: </a:t>
            </a:r>
            <a:r>
              <a:rPr kumimoji="0" lang="en-US" sz="1400" b="0" i="0" u="none" strike="noStrike" kern="0" cap="none" spc="0" normalizeH="0" baseline="0" noProof="0" dirty="0">
                <a:ln>
                  <a:noFill/>
                </a:ln>
                <a:solidFill>
                  <a:sysClr val="windowText" lastClr="000000"/>
                </a:solidFill>
                <a:effectLst/>
                <a:uLnTx/>
                <a:uFillTx/>
                <a:latin typeface="Poppins"/>
                <a:hlinkClick r:id="rId3"/>
              </a:rPr>
              <a:t>https://www.mass.gov/info-details/reporting-prop-2-12-election-results-and-related-fy2025-analysis</a:t>
            </a:r>
            <a:r>
              <a:rPr kumimoji="0" lang="en-US" sz="1400" b="0" i="0" u="none" strike="noStrike" kern="0" cap="none" spc="0" normalizeH="0" baseline="0" noProof="0" dirty="0">
                <a:ln>
                  <a:noFill/>
                </a:ln>
                <a:solidFill>
                  <a:sysClr val="windowText" lastClr="000000"/>
                </a:solidFill>
                <a:effectLst/>
                <a:uLnTx/>
                <a:uFillTx/>
                <a:latin typeface="Poppins"/>
              </a:rPr>
              <a:t> </a:t>
            </a:r>
          </a:p>
        </p:txBody>
      </p:sp>
    </p:spTree>
    <p:extLst>
      <p:ext uri="{BB962C8B-B14F-4D97-AF65-F5344CB8AC3E}">
        <p14:creationId xmlns:p14="http://schemas.microsoft.com/office/powerpoint/2010/main" val="328757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74C6A8-D275-C9DF-9110-3D2A4386D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7726" y="4023747"/>
            <a:ext cx="2256274" cy="1692206"/>
          </a:xfrm>
          <a:prstGeom prst="rect">
            <a:avLst/>
          </a:prstGeom>
        </p:spPr>
      </p:pic>
      <p:sp>
        <p:nvSpPr>
          <p:cNvPr id="2" name="Title 1">
            <a:extLst>
              <a:ext uri="{FF2B5EF4-FFF2-40B4-BE49-F238E27FC236}">
                <a16:creationId xmlns:a16="http://schemas.microsoft.com/office/drawing/2014/main" id="{21FD03CE-0619-B98F-6575-AAA77FF1FA0F}"/>
              </a:ext>
            </a:extLst>
          </p:cNvPr>
          <p:cNvSpPr>
            <a:spLocks noGrp="1"/>
          </p:cNvSpPr>
          <p:nvPr>
            <p:ph type="title"/>
          </p:nvPr>
        </p:nvSpPr>
        <p:spPr>
          <a:xfrm>
            <a:off x="914400" y="747067"/>
            <a:ext cx="10199370" cy="461665"/>
          </a:xfrm>
        </p:spPr>
        <p:txBody>
          <a:bodyPr/>
          <a:lstStyle/>
          <a:p>
            <a:r>
              <a:rPr lang="en-US" i="0">
                <a:latin typeface="+mj-lt"/>
              </a:rPr>
              <a:t>LEAP Program Overview</a:t>
            </a:r>
          </a:p>
        </p:txBody>
      </p:sp>
      <p:sp>
        <p:nvSpPr>
          <p:cNvPr id="5" name="TextBox 4">
            <a:extLst>
              <a:ext uri="{FF2B5EF4-FFF2-40B4-BE49-F238E27FC236}">
                <a16:creationId xmlns:a16="http://schemas.microsoft.com/office/drawing/2014/main" id="{16E37ADE-88E2-89B0-F8EB-06DB4CF64B48}"/>
              </a:ext>
            </a:extLst>
          </p:cNvPr>
          <p:cNvSpPr txBox="1"/>
          <p:nvPr/>
        </p:nvSpPr>
        <p:spPr>
          <a:xfrm>
            <a:off x="760918" y="1447800"/>
            <a:ext cx="5877626" cy="5201424"/>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ysClr val="windowText" lastClr="000000"/>
                </a:solidFill>
                <a:effectLst/>
                <a:uLnTx/>
                <a:uFillTx/>
                <a:latin typeface="Poppins"/>
              </a:rPr>
              <a:t>MassDOT’s Municipal Planning &amp; Support (MP&amp;S) Group is </a:t>
            </a:r>
            <a:r>
              <a:rPr kumimoji="0" lang="en-US" sz="1500" b="1" i="0" u="none" strike="noStrike" kern="0" cap="none" spc="0" normalizeH="0" baseline="0" noProof="0" dirty="0">
                <a:ln>
                  <a:noFill/>
                </a:ln>
                <a:solidFill>
                  <a:sysClr val="windowText" lastClr="000000"/>
                </a:solidFill>
                <a:effectLst/>
                <a:uLnTx/>
                <a:uFillTx/>
                <a:latin typeface="Poppins"/>
              </a:rPr>
              <a:t>procuring consultant support </a:t>
            </a:r>
            <a:r>
              <a:rPr kumimoji="0" lang="en-US" sz="1500" b="0" i="0" u="none" strike="noStrike" kern="0" cap="none" spc="0" normalizeH="0" baseline="0" noProof="0" dirty="0">
                <a:ln>
                  <a:noFill/>
                </a:ln>
                <a:solidFill>
                  <a:sysClr val="windowText" lastClr="000000"/>
                </a:solidFill>
                <a:effectLst/>
                <a:uLnTx/>
                <a:uFillTx/>
                <a:latin typeface="Poppins"/>
              </a:rPr>
              <a:t>to provide early-stage planning and project development activities (see next slide for details) for underserved municipalities in Massachusetts.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ysClr val="windowText" lastClr="000000"/>
              </a:solidFill>
              <a:effectLst/>
              <a:uLnTx/>
              <a:uFillTx/>
              <a:latin typeface="Poppin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ysClr val="windowText" lastClr="000000"/>
                </a:solidFill>
                <a:effectLst/>
                <a:uLnTx/>
                <a:uFillTx/>
                <a:latin typeface="Poppins"/>
              </a:rPr>
              <a:t>Two consultant teams will be procured in the summer of 2025 with an expected notice to proceed in October 2025.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ysClr val="windowText" lastClr="000000"/>
              </a:solidFill>
              <a:effectLst/>
              <a:uLnTx/>
              <a:uFillTx/>
              <a:latin typeface="Poppin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sysClr val="windowText" lastClr="000000"/>
                </a:solidFill>
                <a:effectLst/>
                <a:uLnTx/>
                <a:uFillTx/>
                <a:latin typeface="Poppins"/>
              </a:rPr>
              <a:t>MassDOT anticipates that individual tasks funded as part of this program and performed by these consultant teams on behalf of municipalities will be roughly between </a:t>
            </a:r>
            <a:r>
              <a:rPr kumimoji="0" lang="en-US" sz="1500" b="1" i="0" u="none" strike="noStrike" kern="0" cap="none" spc="0" normalizeH="0" baseline="0" noProof="0" dirty="0">
                <a:ln>
                  <a:noFill/>
                </a:ln>
                <a:solidFill>
                  <a:sysClr val="windowText" lastClr="000000"/>
                </a:solidFill>
                <a:effectLst/>
                <a:uLnTx/>
                <a:uFillTx/>
                <a:latin typeface="Poppins"/>
              </a:rPr>
              <a:t>$25,000 - $100,000 per project.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ysClr val="windowText" lastClr="000000"/>
              </a:solidFill>
              <a:effectLst/>
              <a:uLnTx/>
              <a:uFillTx/>
              <a:latin typeface="Poppi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a:ln>
                  <a:noFill/>
                </a:ln>
                <a:solidFill>
                  <a:sysClr val="windowText" lastClr="000000"/>
                </a:solidFill>
                <a:effectLst/>
                <a:uLnTx/>
                <a:uFillTx/>
                <a:latin typeface="Poppins"/>
              </a:rPr>
              <a:t>Requests from municipalities are currently being accepted on a rolling basis. Municipalities can make requests using the form linked here: </a:t>
            </a:r>
            <a:r>
              <a:rPr kumimoji="0" lang="en-US" sz="1600" b="1" i="0" u="sng" strike="noStrike" kern="0" cap="none" spc="0" normalizeH="0" baseline="0" noProof="0" dirty="0">
                <a:ln>
                  <a:noFill/>
                </a:ln>
                <a:solidFill>
                  <a:srgbClr val="467886"/>
                </a:solidFill>
                <a:effectLst/>
                <a:uLnTx/>
                <a:uFillTx/>
                <a:latin typeface="Poppins" panose="00000500000000000000" pitchFamily="2" charset="0"/>
                <a:ea typeface="Aptos" panose="020B0004020202020204" pitchFamily="34" charset="0"/>
                <a:cs typeface="Times New Roman" panose="02020603050405020304" pitchFamily="18" charset="0"/>
                <a:hlinkClick r:id="rId4"/>
              </a:rPr>
              <a:t>https://mbta.qualtrics.com/jfe/form/SV_d5YEu8i81ktYxlY</a:t>
            </a:r>
            <a:r>
              <a:rPr kumimoji="0" lang="en-US" sz="1600" b="0" i="0" u="none" strike="noStrike" kern="0" cap="none" spc="0" normalizeH="0" baseline="0" noProof="0" dirty="0">
                <a:ln>
                  <a:noFill/>
                </a:ln>
                <a:solidFill>
                  <a:sysClr val="windowText" lastClr="000000"/>
                </a:solidFill>
                <a:effectLst/>
                <a:uLnTx/>
                <a:uFillTx/>
                <a:latin typeface="Poppins" panose="00000500000000000000" pitchFamily="2" charset="0"/>
                <a:ea typeface="Aptos" panose="020B0004020202020204" pitchFamily="34" charset="0"/>
              </a:rPr>
              <a:t> </a:t>
            </a:r>
            <a:endParaRPr kumimoji="0" lang="en-US" sz="1600" b="0" i="0" u="none" strike="noStrike" kern="0" cap="none" spc="0" normalizeH="0" baseline="0" noProof="0" dirty="0">
              <a:ln>
                <a:noFill/>
              </a:ln>
              <a:solidFill>
                <a:srgbClr val="000000"/>
              </a:solidFill>
              <a:effectLst/>
              <a:uLnTx/>
              <a:uFillTx/>
              <a:latin typeface="Poppin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1" i="0" u="none" strike="noStrike" kern="0" cap="none" spc="0" normalizeH="0" baseline="0" noProof="0" dirty="0">
              <a:ln>
                <a:noFill/>
              </a:ln>
              <a:solidFill>
                <a:sysClr val="windowText" lastClr="000000"/>
              </a:solidFill>
              <a:effectLst/>
              <a:uLnTx/>
              <a:uFillTx/>
              <a:latin typeface="Poppin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ysClr val="windowText" lastClr="000000"/>
              </a:solidFill>
              <a:effectLst/>
              <a:uLnTx/>
              <a:uFillTx/>
              <a:latin typeface="Poppins"/>
            </a:endParaRPr>
          </a:p>
        </p:txBody>
      </p:sp>
      <p:pic>
        <p:nvPicPr>
          <p:cNvPr id="6" name="Picture 5">
            <a:extLst>
              <a:ext uri="{FF2B5EF4-FFF2-40B4-BE49-F238E27FC236}">
                <a16:creationId xmlns:a16="http://schemas.microsoft.com/office/drawing/2014/main" id="{4E625A83-3E74-A552-850A-B0E6A83FE5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44000" y="2256828"/>
            <a:ext cx="2752197" cy="3669596"/>
          </a:xfrm>
          <a:prstGeom prst="rect">
            <a:avLst/>
          </a:prstGeom>
          <a:ln w="28575">
            <a:solidFill>
              <a:schemeClr val="tx1"/>
            </a:solidFill>
          </a:ln>
        </p:spPr>
      </p:pic>
      <p:pic>
        <p:nvPicPr>
          <p:cNvPr id="4" name="Picture 3">
            <a:extLst>
              <a:ext uri="{FF2B5EF4-FFF2-40B4-BE49-F238E27FC236}">
                <a16:creationId xmlns:a16="http://schemas.microsoft.com/office/drawing/2014/main" id="{C89CE190-E3EF-BEDD-7D1A-AF002E82DE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0914" y="1662678"/>
            <a:ext cx="3124200" cy="2343150"/>
          </a:xfrm>
          <a:prstGeom prst="rect">
            <a:avLst/>
          </a:prstGeom>
          <a:ln w="28575">
            <a:solidFill>
              <a:schemeClr val="tx1"/>
            </a:solidFill>
          </a:ln>
        </p:spPr>
      </p:pic>
    </p:spTree>
    <p:extLst>
      <p:ext uri="{BB962C8B-B14F-4D97-AF65-F5344CB8AC3E}">
        <p14:creationId xmlns:p14="http://schemas.microsoft.com/office/powerpoint/2010/main" val="160307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5B1F5-FAAE-C382-1C6C-876772C43937}"/>
              </a:ext>
            </a:extLst>
          </p:cNvPr>
          <p:cNvSpPr>
            <a:spLocks noGrp="1"/>
          </p:cNvSpPr>
          <p:nvPr>
            <p:ph type="title"/>
          </p:nvPr>
        </p:nvSpPr>
        <p:spPr>
          <a:xfrm>
            <a:off x="994431" y="672308"/>
            <a:ext cx="10199370" cy="461665"/>
          </a:xfrm>
        </p:spPr>
        <p:txBody>
          <a:bodyPr/>
          <a:lstStyle/>
          <a:p>
            <a:r>
              <a:rPr lang="en-US" i="0" dirty="0"/>
              <a:t>LEAP Program Process Flow </a:t>
            </a:r>
            <a:endParaRPr lang="en-US" dirty="0"/>
          </a:p>
        </p:txBody>
      </p:sp>
      <p:sp>
        <p:nvSpPr>
          <p:cNvPr id="3" name="Slide Number Placeholder 2">
            <a:extLst>
              <a:ext uri="{FF2B5EF4-FFF2-40B4-BE49-F238E27FC236}">
                <a16:creationId xmlns:a16="http://schemas.microsoft.com/office/drawing/2014/main" id="{86FE22B0-EE94-FF7B-84C6-3EE7315B5607}"/>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prstClr val="black">
                  <a:tint val="75000"/>
                </a:prstClr>
              </a:solidFill>
              <a:effectLst/>
              <a:uLnTx/>
              <a:uFillTx/>
            </a:endParaRPr>
          </a:p>
        </p:txBody>
      </p:sp>
      <p:graphicFrame>
        <p:nvGraphicFramePr>
          <p:cNvPr id="8" name="Diagram 7">
            <a:extLst>
              <a:ext uri="{FF2B5EF4-FFF2-40B4-BE49-F238E27FC236}">
                <a16:creationId xmlns:a16="http://schemas.microsoft.com/office/drawing/2014/main" id="{B44A186B-DB06-7D27-A03B-9371E0043A11}"/>
              </a:ext>
            </a:extLst>
          </p:cNvPr>
          <p:cNvGraphicFramePr/>
          <p:nvPr/>
        </p:nvGraphicFramePr>
        <p:xfrm>
          <a:off x="998199" y="755611"/>
          <a:ext cx="1054610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rrow: Right 8">
            <a:extLst>
              <a:ext uri="{FF2B5EF4-FFF2-40B4-BE49-F238E27FC236}">
                <a16:creationId xmlns:a16="http://schemas.microsoft.com/office/drawing/2014/main" id="{6719760D-5AF9-439A-EB06-767016F6864E}"/>
              </a:ext>
            </a:extLst>
          </p:cNvPr>
          <p:cNvSpPr/>
          <p:nvPr/>
        </p:nvSpPr>
        <p:spPr>
          <a:xfrm rot="3131175">
            <a:off x="4374172" y="4030189"/>
            <a:ext cx="326571" cy="350923"/>
          </a:xfrm>
          <a:prstGeom prst="rightArrow">
            <a:avLst/>
          </a:prstGeom>
          <a:solidFill>
            <a:srgbClr val="4F81BD">
              <a:tint val="60000"/>
              <a:hueOff val="0"/>
              <a:satOff val="0"/>
              <a:lumOff val="0"/>
              <a:alphaOff val="0"/>
            </a:srgbClr>
          </a:solidFill>
          <a:ln>
            <a:noFill/>
          </a:ln>
          <a:effectLst/>
        </p:spPr>
        <p:txBody>
          <a:bodyPr spcFirstLastPara="0" vert="horz" wrap="square" lIns="0" tIns="0" rIns="0" bIns="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TextBox 9">
            <a:extLst>
              <a:ext uri="{FF2B5EF4-FFF2-40B4-BE49-F238E27FC236}">
                <a16:creationId xmlns:a16="http://schemas.microsoft.com/office/drawing/2014/main" id="{351E7E9C-7729-E024-5368-5E51D1A8F55D}"/>
              </a:ext>
            </a:extLst>
          </p:cNvPr>
          <p:cNvSpPr txBox="1"/>
          <p:nvPr/>
        </p:nvSpPr>
        <p:spPr>
          <a:xfrm>
            <a:off x="758413" y="5203374"/>
            <a:ext cx="5335017"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Poppins"/>
                <a:ea typeface="Calibri"/>
                <a:cs typeface="Calibri"/>
              </a:rPr>
              <a:t>*The Review Committee will be made up of MassDOT HQ and District Staff as well as RPAs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Poppins"/>
              <a:ea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Poppins"/>
                <a:ea typeface="Calibri"/>
                <a:cs typeface="Calibri"/>
              </a:rPr>
              <a:t>**  Scoping process will define consultant staffing hours, finalize project budget, and outline specific tasks</a:t>
            </a:r>
            <a:endParaRPr kumimoji="0" lang="en-US" sz="1400" b="0" i="0" u="none" strike="noStrike" kern="0" cap="none" spc="0" normalizeH="0" baseline="0" noProof="0" dirty="0">
              <a:ln>
                <a:noFill/>
              </a:ln>
              <a:solidFill>
                <a:sysClr val="windowText" lastClr="000000"/>
              </a:solidFill>
              <a:effectLst/>
              <a:uLnTx/>
              <a:uFillTx/>
              <a:latin typeface="Poppins"/>
            </a:endParaRPr>
          </a:p>
        </p:txBody>
      </p:sp>
      <p:graphicFrame>
        <p:nvGraphicFramePr>
          <p:cNvPr id="11" name="Diagram 10">
            <a:extLst>
              <a:ext uri="{FF2B5EF4-FFF2-40B4-BE49-F238E27FC236}">
                <a16:creationId xmlns:a16="http://schemas.microsoft.com/office/drawing/2014/main" id="{20B013B1-8D27-A2B9-42E3-0ACA090AEA0E}"/>
              </a:ext>
            </a:extLst>
          </p:cNvPr>
          <p:cNvGraphicFramePr/>
          <p:nvPr/>
        </p:nvGraphicFramePr>
        <p:xfrm>
          <a:off x="4776184" y="3991669"/>
          <a:ext cx="4722718" cy="9550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735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FA446-DA84-1B91-B7B2-970AFE5EEB4A}"/>
              </a:ext>
            </a:extLst>
          </p:cNvPr>
          <p:cNvSpPr>
            <a:spLocks noGrp="1"/>
          </p:cNvSpPr>
          <p:nvPr>
            <p:ph type="title"/>
          </p:nvPr>
        </p:nvSpPr>
        <p:spPr>
          <a:xfrm>
            <a:off x="901700" y="784376"/>
            <a:ext cx="10199370" cy="461665"/>
          </a:xfrm>
        </p:spPr>
        <p:txBody>
          <a:bodyPr/>
          <a:lstStyle/>
          <a:p>
            <a:r>
              <a:rPr lang="en-US" i="0" dirty="0">
                <a:latin typeface="+mj-lt"/>
              </a:rPr>
              <a:t>Eligible Activities </a:t>
            </a:r>
          </a:p>
        </p:txBody>
      </p:sp>
      <p:sp>
        <p:nvSpPr>
          <p:cNvPr id="3" name="Slide Number Placeholder 2">
            <a:extLst>
              <a:ext uri="{FF2B5EF4-FFF2-40B4-BE49-F238E27FC236}">
                <a16:creationId xmlns:a16="http://schemas.microsoft.com/office/drawing/2014/main" id="{A7C9C328-8698-63DA-007E-9D833149912C}"/>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prstClr val="black">
                  <a:tint val="75000"/>
                </a:prstClr>
              </a:solidFill>
              <a:effectLst/>
              <a:uLnTx/>
              <a:uFillTx/>
            </a:endParaRPr>
          </a:p>
        </p:txBody>
      </p:sp>
      <p:sp>
        <p:nvSpPr>
          <p:cNvPr id="10" name="Rectangle 3">
            <a:extLst>
              <a:ext uri="{FF2B5EF4-FFF2-40B4-BE49-F238E27FC236}">
                <a16:creationId xmlns:a16="http://schemas.microsoft.com/office/drawing/2014/main" id="{866EBE28-D172-9672-F610-CA8A62CCE530}"/>
              </a:ext>
            </a:extLst>
          </p:cNvPr>
          <p:cNvSpPr>
            <a:spLocks noChangeArrowheads="1"/>
          </p:cNvSpPr>
          <p:nvPr/>
        </p:nvSpPr>
        <p:spPr bwMode="auto">
          <a:xfrm>
            <a:off x="0" y="15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26DEA75B-99A9-E6F9-D52E-C309B7EAA023}"/>
              </a:ext>
            </a:extLst>
          </p:cNvPr>
          <p:cNvSpPr txBox="1"/>
          <p:nvPr/>
        </p:nvSpPr>
        <p:spPr>
          <a:xfrm>
            <a:off x="901700" y="1364806"/>
            <a:ext cx="9840094" cy="540147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sng" strike="noStrike" kern="0" cap="none" spc="0" normalizeH="0" baseline="0" noProof="0" dirty="0">
                <a:ln>
                  <a:noFill/>
                </a:ln>
                <a:solidFill>
                  <a:sysClr val="windowText" lastClr="000000"/>
                </a:solidFill>
                <a:effectLst/>
                <a:uLnTx/>
                <a:uFillTx/>
                <a:latin typeface="Poppins"/>
                <a:ea typeface="Yu Gothic Light" panose="020B0300000000000000" pitchFamily="34" charset="-128"/>
              </a:rPr>
              <a:t>Concept Development</a:t>
            </a:r>
            <a:b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b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Develop conceptual designs or sketch plans</a:t>
            </a:r>
            <a:b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b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Provide high-level alternatives for short-term improvements</a:t>
            </a:r>
            <a:b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b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Provide high-level alternatives for long-term improvements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sng" strike="noStrike" kern="0" cap="none" spc="0" normalizeH="0" baseline="0" noProof="0" dirty="0">
                <a:ln>
                  <a:noFill/>
                </a:ln>
                <a:solidFill>
                  <a:sysClr val="windowText" lastClr="000000"/>
                </a:solidFill>
                <a:effectLst/>
                <a:uLnTx/>
                <a:uFillTx/>
                <a:latin typeface="Poppins"/>
                <a:ea typeface="Yu Gothic Light" panose="020B0300000000000000" pitchFamily="34" charset="-128"/>
              </a:rPr>
              <a:t>Complete Streets Engineering &amp; Design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1" i="0" u="sng" strike="noStrike" kern="0" cap="none" spc="0" normalizeH="0" baseline="0" noProof="0" dirty="0">
              <a:ln>
                <a:noFill/>
              </a:ln>
              <a:solidFill>
                <a:sysClr val="windowText" lastClr="000000"/>
              </a:solidFill>
              <a:effectLst/>
              <a:uLnTx/>
              <a:uFillTx/>
              <a:latin typeface="Poppins"/>
              <a:ea typeface="Yu Gothic Light" panose="020B0300000000000000"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sng" strike="noStrike" kern="0" cap="none" spc="0" normalizeH="0" baseline="0" noProof="0" dirty="0">
                <a:ln>
                  <a:noFill/>
                </a:ln>
                <a:solidFill>
                  <a:sysClr val="windowText" lastClr="000000"/>
                </a:solidFill>
                <a:effectLst/>
                <a:uLnTx/>
                <a:uFillTx/>
                <a:latin typeface="Poppins"/>
                <a:ea typeface="Yu Gothic Light" panose="020B0300000000000000" pitchFamily="34" charset="-128"/>
              </a:rPr>
              <a:t>Safe Streets Network Strategy </a:t>
            </a:r>
            <a:endParaRPr kumimoji="0" lang="en-US" sz="1500" b="0" i="0" u="sng" strike="noStrike" kern="0" cap="none" spc="0" normalizeH="0" baseline="0" noProof="0" dirty="0">
              <a:ln>
                <a:noFill/>
              </a:ln>
              <a:solidFill>
                <a:sysClr val="windowText" lastClr="000000"/>
              </a:solidFill>
              <a:effectLst/>
              <a:uLnTx/>
              <a:uFillTx/>
              <a:latin typeface="Poppins"/>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	☐ </a:t>
            </a:r>
            <a:r>
              <a:rPr kumimoji="0" lang="en-US" sz="1500" b="0" i="0" u="none" strike="noStrike" kern="0" cap="none" spc="0" normalizeH="0" baseline="0" noProof="0" dirty="0">
                <a:ln>
                  <a:noFill/>
                </a:ln>
                <a:solidFill>
                  <a:sysClr val="windowText" lastClr="000000"/>
                </a:solidFill>
                <a:effectLst/>
                <a:uLnTx/>
                <a:uFillTx/>
                <a:latin typeface="Poppins"/>
                <a:ea typeface="Yu Gothic Light" panose="020B0300000000000000" pitchFamily="34" charset="-128"/>
              </a:rPr>
              <a:t>Identification of priority streets for improvement and development of strategies to 		support the creation of a safe network for all users, with an emphasis on walking, biking, 	and taking transit. </a:t>
            </a:r>
            <a:endPar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	☐ </a:t>
            </a:r>
            <a:r>
              <a:rPr kumimoji="0" lang="en-US" sz="1500" b="0" i="0" u="none" strike="noStrike" kern="0" cap="none" spc="0" normalizeH="0" baseline="0" noProof="0" dirty="0">
                <a:ln>
                  <a:noFill/>
                </a:ln>
                <a:solidFill>
                  <a:sysClr val="windowText" lastClr="000000"/>
                </a:solidFill>
                <a:effectLst/>
                <a:uLnTx/>
                <a:uFillTx/>
                <a:latin typeface="Poppins"/>
                <a:ea typeface="Yu Gothic Light" panose="020B0300000000000000" pitchFamily="34" charset="-128"/>
              </a:rPr>
              <a:t>For an example, please see the </a:t>
            </a:r>
            <a:r>
              <a:rPr kumimoji="0" lang="en-US" sz="1500" b="0" i="0" u="sng" strike="noStrike" kern="0" cap="none" spc="0" normalizeH="0" baseline="0" noProof="0" dirty="0">
                <a:ln>
                  <a:noFill/>
                </a:ln>
                <a:solidFill>
                  <a:srgbClr val="467886"/>
                </a:solidFill>
                <a:effectLst/>
                <a:uLnTx/>
                <a:uFillTx/>
                <a:latin typeface="Poppins"/>
                <a:ea typeface="Yu Gothic Light" panose="020B0300000000000000" pitchFamily="34" charset="-128"/>
                <a:hlinkClick r:id="rId2"/>
              </a:rPr>
              <a:t>Lynn Safe Streets for People Playbook</a:t>
            </a:r>
            <a:r>
              <a:rPr kumimoji="0" lang="en-US" sz="1500" b="0" i="0" u="none" strike="noStrike" kern="0" cap="none" spc="0" normalizeH="0" baseline="0" noProof="0" dirty="0">
                <a:ln>
                  <a:noFill/>
                </a:ln>
                <a:solidFill>
                  <a:sysClr val="windowText" lastClr="000000"/>
                </a:solidFill>
                <a:effectLst/>
                <a:uLnTx/>
                <a:uFillTx/>
                <a:latin typeface="Poppins"/>
                <a:ea typeface="Yu Gothic Light" panose="020B0300000000000000" pitchFamily="34" charset="-128"/>
              </a:rPr>
              <a:t> </a:t>
            </a:r>
            <a:endPar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sng" strike="noStrike" kern="0" cap="none" spc="0" normalizeH="0" baseline="0" noProof="0" dirty="0">
                <a:ln>
                  <a:noFill/>
                </a:ln>
                <a:solidFill>
                  <a:sysClr val="windowText" lastClr="000000"/>
                </a:solidFill>
                <a:effectLst/>
                <a:uLnTx/>
                <a:uFillTx/>
                <a:latin typeface="Poppins"/>
                <a:ea typeface="Yu Gothic Light" panose="020B0300000000000000" pitchFamily="34" charset="-128"/>
              </a:rPr>
              <a:t>Grant Application Development </a:t>
            </a:r>
            <a:b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b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Draft technical components of federal or state grant application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ysClr val="windowText" lastClr="000000"/>
              </a:solidFill>
              <a:effectLst/>
              <a:uLnTx/>
              <a:uFillTx/>
              <a:latin typeface="Poppins"/>
              <a:ea typeface="Yu Gothic Light" panose="020B0300000000000000"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sng" strike="noStrike" kern="0" cap="none" spc="0" normalizeH="0" baseline="0" noProof="0" dirty="0">
                <a:ln>
                  <a:noFill/>
                </a:ln>
                <a:solidFill>
                  <a:sysClr val="windowText" lastClr="000000"/>
                </a:solidFill>
                <a:effectLst/>
                <a:uLnTx/>
                <a:uFillTx/>
                <a:latin typeface="Poppins"/>
                <a:ea typeface="Yu Gothic Light" panose="020B0300000000000000" pitchFamily="34" charset="-128"/>
              </a:rPr>
              <a:t>Safety Analysis</a:t>
            </a:r>
            <a:b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b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Create crash diagrams</a:t>
            </a:r>
            <a:b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b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Conduct hot spot/crash pattern analysis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	</a:t>
            </a:r>
            <a:endParaRPr kumimoji="0" lang="en-US" sz="1500" b="1" i="0" u="none" strike="noStrike" kern="0" cap="none" spc="0" normalizeH="0" baseline="0" noProof="0" dirty="0">
              <a:ln>
                <a:noFill/>
              </a:ln>
              <a:solidFill>
                <a:sysClr val="windowText" lastClr="000000"/>
              </a:solidFill>
              <a:effectLst/>
              <a:uLnTx/>
              <a:uFillTx/>
              <a:latin typeface="Poppins"/>
              <a:ea typeface="Yu Gothic Light" panose="020B0300000000000000"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sng" strike="noStrike" kern="0" cap="none" spc="0" normalizeH="0" baseline="0" noProof="0" dirty="0">
                <a:ln>
                  <a:noFill/>
                </a:ln>
                <a:solidFill>
                  <a:sysClr val="windowText" lastClr="000000"/>
                </a:solidFill>
                <a:effectLst/>
                <a:uLnTx/>
                <a:uFillTx/>
                <a:latin typeface="Poppins"/>
                <a:ea typeface="Yu Gothic Light" panose="020B0300000000000000" pitchFamily="34" charset="-128"/>
              </a:rPr>
              <a:t>Traffic Analysis</a:t>
            </a:r>
            <a:b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b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Conduct a traffic study</a:t>
            </a:r>
            <a:b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b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500" b="0" i="0" u="none" strike="noStrike" kern="0" cap="none" spc="0" normalizeH="0" baseline="0" noProof="0" dirty="0">
                <a:ln>
                  <a:noFill/>
                </a:ln>
                <a:solidFill>
                  <a:sysClr val="windowText" lastClr="000000"/>
                </a:solidFill>
                <a:effectLst/>
                <a:uLnTx/>
                <a:uFillTx/>
                <a:latin typeface="Poppins"/>
                <a:ea typeface="Times New Roman" panose="02020603050405020304" pitchFamily="18" charset="0"/>
              </a:rPr>
              <a:t> Conduct a traffic impact assessment</a:t>
            </a:r>
          </a:p>
        </p:txBody>
      </p:sp>
    </p:spTree>
    <p:extLst>
      <p:ext uri="{BB962C8B-B14F-4D97-AF65-F5344CB8AC3E}">
        <p14:creationId xmlns:p14="http://schemas.microsoft.com/office/powerpoint/2010/main" val="1451600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26BC7-CDB3-DA14-3EE0-2E3CD412D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89E16-8362-BBCA-0007-EF11F673B9D4}"/>
              </a:ext>
            </a:extLst>
          </p:cNvPr>
          <p:cNvSpPr>
            <a:spLocks noGrp="1"/>
          </p:cNvSpPr>
          <p:nvPr>
            <p:ph type="title"/>
          </p:nvPr>
        </p:nvSpPr>
        <p:spPr>
          <a:xfrm>
            <a:off x="901700" y="838806"/>
            <a:ext cx="10199370" cy="461665"/>
          </a:xfrm>
        </p:spPr>
        <p:txBody>
          <a:bodyPr/>
          <a:lstStyle/>
          <a:p>
            <a:r>
              <a:rPr lang="en-US" i="0">
                <a:latin typeface="+mj-lt"/>
              </a:rPr>
              <a:t>Eligible Activities (cont.)  </a:t>
            </a:r>
          </a:p>
        </p:txBody>
      </p:sp>
      <p:sp>
        <p:nvSpPr>
          <p:cNvPr id="3" name="Slide Number Placeholder 2">
            <a:extLst>
              <a:ext uri="{FF2B5EF4-FFF2-40B4-BE49-F238E27FC236}">
                <a16:creationId xmlns:a16="http://schemas.microsoft.com/office/drawing/2014/main" id="{E7E3AE77-D3DB-27D0-1356-4134EB108922}"/>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prstClr val="black">
                  <a:tint val="75000"/>
                </a:prstClr>
              </a:solidFill>
              <a:effectLst/>
              <a:uLnTx/>
              <a:uFillTx/>
            </a:endParaRPr>
          </a:p>
        </p:txBody>
      </p:sp>
      <p:sp>
        <p:nvSpPr>
          <p:cNvPr id="10" name="Rectangle 3">
            <a:extLst>
              <a:ext uri="{FF2B5EF4-FFF2-40B4-BE49-F238E27FC236}">
                <a16:creationId xmlns:a16="http://schemas.microsoft.com/office/drawing/2014/main" id="{23EE25B0-1CDA-4CDE-C571-293BF7BC3797}"/>
              </a:ext>
            </a:extLst>
          </p:cNvPr>
          <p:cNvSpPr>
            <a:spLocks noChangeArrowheads="1"/>
          </p:cNvSpPr>
          <p:nvPr/>
        </p:nvSpPr>
        <p:spPr bwMode="auto">
          <a:xfrm>
            <a:off x="0" y="15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FC765A00-8A11-215B-B329-CC8C777D9BB7}"/>
              </a:ext>
            </a:extLst>
          </p:cNvPr>
          <p:cNvSpPr txBox="1"/>
          <p:nvPr/>
        </p:nvSpPr>
        <p:spPr>
          <a:xfrm>
            <a:off x="825499" y="1403454"/>
            <a:ext cx="8557987" cy="501675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a:ln>
                  <a:noFill/>
                </a:ln>
                <a:solidFill>
                  <a:sysClr val="windowText" lastClr="000000"/>
                </a:solidFill>
                <a:effectLst/>
                <a:uLnTx/>
                <a:uFillTx/>
                <a:latin typeface="Poppins"/>
                <a:ea typeface="Yu Gothic Light" panose="020B0300000000000000" pitchFamily="34" charset="-128"/>
              </a:rPr>
              <a:t>Site Investigation and Data Collection</a:t>
            </a:r>
            <a:b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b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Perform field reconnaissance of the project area / Field measurements </a:t>
            </a:r>
            <a:b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b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Collect traffic volume data</a:t>
            </a:r>
            <a:b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b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Conduct speed studies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	☐ </a:t>
            </a:r>
            <a:r>
              <a:rPr kumimoji="0" lang="en-US" sz="1600" b="0" i="0" u="none" strike="noStrike" kern="0" cap="none" spc="0" normalizeH="0" baseline="0" noProof="0">
                <a:ln>
                  <a:noFill/>
                </a:ln>
                <a:solidFill>
                  <a:sysClr val="windowText" lastClr="000000"/>
                </a:solidFill>
                <a:effectLst/>
                <a:uLnTx/>
                <a:uFillTx/>
                <a:latin typeface="Poppins"/>
              </a:rPr>
              <a:t>Automatic Traffic Recorder (ATR) counts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a:ln>
                  <a:noFill/>
                </a:ln>
                <a:solidFill>
                  <a:sysClr val="windowText" lastClr="000000"/>
                </a:solidFill>
                <a:effectLst/>
                <a:uLnTx/>
                <a:uFillTx/>
                <a:latin typeface="Poppins"/>
                <a:ea typeface="Yu Gothic Light" panose="020B0300000000000000" pitchFamily="34" charset="-128"/>
              </a:rPr>
              <a:t>Design Documentation Support</a:t>
            </a:r>
            <a:b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b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Assist with completing a Design Justification Workbook (DJW)</a:t>
            </a:r>
            <a:b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b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Provide guidance on required documentation for project development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ysClr val="windowText" lastClr="000000"/>
              </a:solidFill>
              <a:effectLst/>
              <a:uLnTx/>
              <a:uFillTx/>
              <a:latin typeface="Poppins"/>
              <a:ea typeface="Yu Gothic Light" panose="020B0300000000000000"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a:ln>
                  <a:noFill/>
                </a:ln>
                <a:solidFill>
                  <a:sysClr val="windowText" lastClr="000000"/>
                </a:solidFill>
                <a:effectLst/>
                <a:uLnTx/>
                <a:uFillTx/>
                <a:latin typeface="Poppins"/>
                <a:ea typeface="Yu Gothic Light" panose="020B0300000000000000" pitchFamily="34" charset="-128"/>
              </a:rPr>
              <a:t>Cost Estimation</a:t>
            </a:r>
            <a:b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b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Develop preliminary cost estimates for proposed improvements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ysClr val="windowText" lastClr="000000"/>
              </a:solidFill>
              <a:effectLst/>
              <a:uLnTx/>
              <a:uFillTx/>
              <a:latin typeface="Poppins"/>
              <a:ea typeface="Yu Gothic Light" panose="020B0300000000000000"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a:ln>
                  <a:noFill/>
                </a:ln>
                <a:solidFill>
                  <a:sysClr val="windowText" lastClr="000000"/>
                </a:solidFill>
                <a:effectLst/>
                <a:uLnTx/>
                <a:uFillTx/>
                <a:latin typeface="Poppins"/>
                <a:ea typeface="Yu Gothic Light" panose="020B0300000000000000" pitchFamily="34" charset="-128"/>
              </a:rPr>
              <a:t>Visual and Mapping Support</a:t>
            </a:r>
            <a:b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b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Create maps to support project understanding or communication</a:t>
            </a:r>
            <a:b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b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Provide graphic design for outreach materials or plan illustrations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ysClr val="windowText" lastClr="000000"/>
              </a:solidFill>
              <a:effectLst/>
              <a:uLnTx/>
              <a:uFillTx/>
              <a:latin typeface="Poppins"/>
              <a:ea typeface="Yu Gothic Light" panose="020B0300000000000000"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a:ln>
                  <a:noFill/>
                </a:ln>
                <a:solidFill>
                  <a:sysClr val="windowText" lastClr="000000"/>
                </a:solidFill>
                <a:effectLst/>
                <a:uLnTx/>
                <a:uFillTx/>
                <a:latin typeface="Poppins"/>
                <a:ea typeface="Yu Gothic Light" panose="020B0300000000000000" pitchFamily="34" charset="-128"/>
              </a:rPr>
              <a:t>Technical Analysis</a:t>
            </a:r>
            <a:b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b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Conduct geotechnical analysis (e.g., soil and subsurface conditions)</a:t>
            </a:r>
            <a:b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b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cs typeface="Segoe UI Symbol" panose="020B0502040204020203" pitchFamily="34" charset="0"/>
              </a:rPr>
              <a:t>☐</a:t>
            </a:r>
            <a:r>
              <a:rPr kumimoji="0" lang="en-US" sz="1600" b="0" i="0" u="none" strike="noStrike" kern="0" cap="none" spc="0" normalizeH="0" baseline="0" noProof="0">
                <a:ln>
                  <a:noFill/>
                </a:ln>
                <a:solidFill>
                  <a:sysClr val="windowText" lastClr="000000"/>
                </a:solidFill>
                <a:effectLst/>
                <a:uLnTx/>
                <a:uFillTx/>
                <a:latin typeface="Poppins"/>
                <a:ea typeface="Times New Roman" panose="02020603050405020304" pitchFamily="18" charset="0"/>
              </a:rPr>
              <a:t> Conduct hydraulic analysis (e.g., drainage or flood impacts)</a:t>
            </a:r>
          </a:p>
        </p:txBody>
      </p:sp>
    </p:spTree>
    <p:extLst>
      <p:ext uri="{BB962C8B-B14F-4D97-AF65-F5344CB8AC3E}">
        <p14:creationId xmlns:p14="http://schemas.microsoft.com/office/powerpoint/2010/main" val="2675883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15E8-01D2-E7F1-4740-8504400131E7}"/>
              </a:ext>
            </a:extLst>
          </p:cNvPr>
          <p:cNvSpPr>
            <a:spLocks noGrp="1"/>
          </p:cNvSpPr>
          <p:nvPr>
            <p:ph type="title"/>
          </p:nvPr>
        </p:nvSpPr>
        <p:spPr>
          <a:xfrm>
            <a:off x="892556" y="784376"/>
            <a:ext cx="10199370" cy="461665"/>
          </a:xfrm>
        </p:spPr>
        <p:txBody>
          <a:bodyPr/>
          <a:lstStyle/>
          <a:p>
            <a:r>
              <a:rPr lang="en-US" i="0">
                <a:latin typeface="+mj-lt"/>
              </a:rPr>
              <a:t>Review Process and Criteria </a:t>
            </a:r>
            <a:endParaRPr lang="en-US"/>
          </a:p>
        </p:txBody>
      </p:sp>
      <p:sp>
        <p:nvSpPr>
          <p:cNvPr id="3" name="Slide Number Placeholder 2">
            <a:extLst>
              <a:ext uri="{FF2B5EF4-FFF2-40B4-BE49-F238E27FC236}">
                <a16:creationId xmlns:a16="http://schemas.microsoft.com/office/drawing/2014/main" id="{B7553284-CBBB-8208-A6A7-E09D89350858}"/>
              </a:ext>
            </a:extLst>
          </p:cNvPr>
          <p:cNvSpPr>
            <a:spLocks noGrp="1"/>
          </p:cNvSpPr>
          <p:nvPr>
            <p:ph type="sldNum" sz="quarter" idx="7"/>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black">
                    <a:tint val="75000"/>
                  </a:prst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prstClr val="black">
                  <a:tint val="75000"/>
                </a:prstClr>
              </a:solidFill>
              <a:effectLst/>
              <a:uLnTx/>
              <a:uFillTx/>
            </a:endParaRPr>
          </a:p>
        </p:txBody>
      </p:sp>
      <p:sp>
        <p:nvSpPr>
          <p:cNvPr id="4" name="Rectangle 1">
            <a:extLst>
              <a:ext uri="{FF2B5EF4-FFF2-40B4-BE49-F238E27FC236}">
                <a16:creationId xmlns:a16="http://schemas.microsoft.com/office/drawing/2014/main" id="{6DCE6A72-5915-025F-888C-C6D9B5B2AE5B}"/>
              </a:ext>
            </a:extLst>
          </p:cNvPr>
          <p:cNvSpPr>
            <a:spLocks noChangeArrowheads="1"/>
          </p:cNvSpPr>
          <p:nvPr/>
        </p:nvSpPr>
        <p:spPr bwMode="auto">
          <a:xfrm>
            <a:off x="892556" y="1364806"/>
            <a:ext cx="10526538"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t>MassDOT will work </a:t>
            </a:r>
            <a:r>
              <a:rPr kumimoji="0" lang="en-US" altLang="en-US" sz="1800" b="1" i="0" u="none" strike="noStrike" kern="0" cap="none" spc="0" normalizeH="0" baseline="0" noProof="0">
                <a:ln>
                  <a:noFill/>
                </a:ln>
                <a:solidFill>
                  <a:prstClr val="black"/>
                </a:solidFill>
                <a:effectLst/>
                <a:uLnTx/>
                <a:uFillTx/>
                <a:latin typeface="Arial" panose="020B0604020202020204" pitchFamily="34" charset="0"/>
              </a:rPr>
              <a:t>in partnership with Regional Planning Agencies (RPAs) and MassDOT District offices</a:t>
            </a:r>
            <a: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t> to review and score each request on a recurring (likely quarterly) basis.</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br>
            <a: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t>A review team specific to each region will evaluate submissions based on the following criteria: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a:ln>
                  <a:noFill/>
                </a:ln>
                <a:solidFill>
                  <a:prstClr val="black"/>
                </a:solidFill>
                <a:effectLst/>
                <a:uLnTx/>
                <a:uFillTx/>
                <a:latin typeface="Arial" panose="020B0604020202020204" pitchFamily="34" charset="0"/>
              </a:rPr>
              <a:t>Scoring Criteria:</a:t>
            </a: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0" cap="none" spc="0" normalizeH="0" baseline="0" noProof="0">
                <a:ln>
                  <a:noFill/>
                </a:ln>
                <a:solidFill>
                  <a:srgbClr val="0070C0"/>
                </a:solidFill>
                <a:effectLst/>
                <a:uLnTx/>
                <a:uFillTx/>
                <a:latin typeface="Arial" panose="020B0604020202020204" pitchFamily="34" charset="0"/>
              </a:rPr>
              <a:t>Community Designation (30%)</a:t>
            </a:r>
            <a:b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br>
            <a: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t>Prioritizes </a:t>
            </a:r>
            <a:r>
              <a:rPr kumimoji="0" lang="en-US" altLang="en-US" sz="1800" b="1" i="0" u="none" strike="noStrike" kern="0" cap="none" spc="0" normalizeH="0" baseline="0" noProof="0">
                <a:ln>
                  <a:noFill/>
                </a:ln>
                <a:solidFill>
                  <a:prstClr val="black"/>
                </a:solidFill>
                <a:effectLst/>
                <a:uLnTx/>
                <a:uFillTx/>
                <a:latin typeface="Arial" panose="020B0604020202020204" pitchFamily="34" charset="0"/>
              </a:rPr>
              <a:t>Rural and Gateway Cities</a:t>
            </a:r>
            <a: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t>; also considers similar high-need communities.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0" cap="none" spc="0" normalizeH="0" baseline="0" noProof="0">
                <a:ln>
                  <a:noFill/>
                </a:ln>
                <a:solidFill>
                  <a:srgbClr val="0070C0"/>
                </a:solidFill>
                <a:effectLst/>
                <a:uLnTx/>
                <a:uFillTx/>
                <a:latin typeface="Arial" panose="020B0604020202020204" pitchFamily="34" charset="0"/>
              </a:rPr>
              <a:t>Community Needs (30%)</a:t>
            </a:r>
            <a:b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br>
            <a: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t>Assesses </a:t>
            </a:r>
            <a:r>
              <a:rPr kumimoji="0" lang="en-US" altLang="en-US" sz="1800" b="1" i="0" u="none" strike="noStrike" kern="0" cap="none" spc="0" normalizeH="0" baseline="0" noProof="0">
                <a:ln>
                  <a:noFill/>
                </a:ln>
                <a:solidFill>
                  <a:prstClr val="black"/>
                </a:solidFill>
                <a:effectLst/>
                <a:uLnTx/>
                <a:uFillTx/>
                <a:latin typeface="Arial" panose="020B0604020202020204" pitchFamily="34" charset="0"/>
              </a:rPr>
              <a:t>municipal capacity </a:t>
            </a:r>
            <a: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t>based on request form responses.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0" cap="none" spc="0" normalizeH="0" baseline="0" noProof="0">
                <a:ln>
                  <a:noFill/>
                </a:ln>
                <a:solidFill>
                  <a:srgbClr val="0070C0"/>
                </a:solidFill>
                <a:effectLst/>
                <a:uLnTx/>
                <a:uFillTx/>
                <a:latin typeface="Arial" panose="020B0604020202020204" pitchFamily="34" charset="0"/>
              </a:rPr>
              <a:t>Project Momentum (20%)</a:t>
            </a:r>
            <a:b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br>
            <a: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t>Favors projects with a </a:t>
            </a:r>
            <a:r>
              <a:rPr kumimoji="0" lang="en-US" altLang="en-US" sz="1800" b="1" i="0" u="none" strike="noStrike" kern="0" cap="none" spc="0" normalizeH="0" baseline="0" noProof="0">
                <a:ln>
                  <a:noFill/>
                </a:ln>
                <a:solidFill>
                  <a:prstClr val="black"/>
                </a:solidFill>
                <a:effectLst/>
                <a:uLnTx/>
                <a:uFillTx/>
                <a:latin typeface="Arial" panose="020B0604020202020204" pitchFamily="34" charset="0"/>
              </a:rPr>
              <a:t>clear, realistic path to implementation </a:t>
            </a:r>
            <a: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t>following LEAP Program assistance.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1" i="0" u="none" strike="noStrike" kern="0" cap="none" spc="0" normalizeH="0" baseline="0" noProof="0">
                <a:ln>
                  <a:noFill/>
                </a:ln>
                <a:solidFill>
                  <a:srgbClr val="0070C0"/>
                </a:solidFill>
                <a:effectLst/>
                <a:uLnTx/>
                <a:uFillTx/>
                <a:latin typeface="Arial" panose="020B0604020202020204" pitchFamily="34" charset="0"/>
              </a:rPr>
              <a:t>Availability of Alternative Funding (20%)</a:t>
            </a:r>
            <a:b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br>
            <a: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t>Considers </a:t>
            </a:r>
            <a:r>
              <a:rPr kumimoji="0" lang="en-US" altLang="en-US" sz="1800" b="1" i="0" u="none" strike="noStrike" kern="0" cap="none" spc="0" normalizeH="0" baseline="0" noProof="0">
                <a:ln>
                  <a:noFill/>
                </a:ln>
                <a:solidFill>
                  <a:prstClr val="black"/>
                </a:solidFill>
                <a:effectLst/>
                <a:uLnTx/>
                <a:uFillTx/>
                <a:latin typeface="Arial" panose="020B0604020202020204" pitchFamily="34" charset="0"/>
              </a:rPr>
              <a:t>local funding constraints </a:t>
            </a:r>
            <a:r>
              <a:rPr kumimoji="0" lang="en-US" altLang="en-US" sz="1800" b="0" i="0" u="none" strike="noStrike" kern="0" cap="none" spc="0" normalizeH="0" baseline="0" noProof="0">
                <a:ln>
                  <a:noFill/>
                </a:ln>
                <a:solidFill>
                  <a:prstClr val="black"/>
                </a:solidFill>
                <a:effectLst/>
                <a:uLnTx/>
                <a:uFillTx/>
                <a:latin typeface="Arial" panose="020B0604020202020204" pitchFamily="34" charset="0"/>
              </a:rPr>
              <a:t>and how program support fills gaps.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207951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BBA7-A2AE-B42C-46FD-091E05E50B94}"/>
              </a:ext>
            </a:extLst>
          </p:cNvPr>
          <p:cNvSpPr>
            <a:spLocks noGrp="1"/>
          </p:cNvSpPr>
          <p:nvPr>
            <p:ph type="title"/>
          </p:nvPr>
        </p:nvSpPr>
        <p:spPr>
          <a:xfrm>
            <a:off x="527116" y="374553"/>
            <a:ext cx="10515600" cy="1030042"/>
          </a:xfrm>
        </p:spPr>
        <p:txBody>
          <a:bodyPr/>
          <a:lstStyle/>
          <a:p>
            <a:r>
              <a:rPr lang="en-US" sz="3600" b="1" dirty="0">
                <a:solidFill>
                  <a:srgbClr val="0F5171"/>
                </a:solidFill>
                <a:latin typeface="Segoe UI" panose="020B0502040204020203" pitchFamily="34" charset="0"/>
                <a:cs typeface="Segoe UI" panose="020B0502040204020203" pitchFamily="34" charset="0"/>
              </a:rPr>
              <a:t>Panelists</a:t>
            </a:r>
            <a:r>
              <a:rPr lang="en-US" dirty="0"/>
              <a:t>	</a:t>
            </a:r>
          </a:p>
        </p:txBody>
      </p:sp>
      <p:sp>
        <p:nvSpPr>
          <p:cNvPr id="3" name="Content Placeholder 2">
            <a:extLst>
              <a:ext uri="{FF2B5EF4-FFF2-40B4-BE49-F238E27FC236}">
                <a16:creationId xmlns:a16="http://schemas.microsoft.com/office/drawing/2014/main" id="{22B10F7E-6191-70C2-B829-CE6FD3D113A3}"/>
              </a:ext>
            </a:extLst>
          </p:cNvPr>
          <p:cNvSpPr>
            <a:spLocks noGrp="1"/>
          </p:cNvSpPr>
          <p:nvPr>
            <p:ph idx="1"/>
          </p:nvPr>
        </p:nvSpPr>
        <p:spPr>
          <a:xfrm>
            <a:off x="898983" y="1511488"/>
            <a:ext cx="6007655" cy="5137965"/>
          </a:xfrm>
        </p:spPr>
        <p:txBody>
          <a:bodyPr>
            <a:normAutofit/>
          </a:bodyPr>
          <a:lstStyle/>
          <a:p>
            <a:pPr marL="0" indent="0">
              <a:buNone/>
            </a:pPr>
            <a:r>
              <a:rPr lang="en-US" sz="2000" b="1" dirty="0">
                <a:solidFill>
                  <a:srgbClr val="A26117"/>
                </a:solidFill>
                <a:latin typeface="Segoe UI" panose="020B0502040204020203" pitchFamily="34" charset="0"/>
                <a:cs typeface="Segoe UI" panose="020B0502040204020203" pitchFamily="34" charset="0"/>
              </a:rPr>
              <a:t>Linda Dunlavy</a:t>
            </a:r>
          </a:p>
          <a:p>
            <a:pPr marL="112713" indent="0">
              <a:lnSpc>
                <a:spcPct val="114000"/>
              </a:lnSpc>
              <a:spcBef>
                <a:spcPts val="0"/>
              </a:spcBef>
              <a:spcAft>
                <a:spcPts val="600"/>
              </a:spcAft>
              <a:buNone/>
            </a:pPr>
            <a:r>
              <a:rPr lang="en-US" sz="2000" dirty="0">
                <a:solidFill>
                  <a:srgbClr val="0F5171"/>
                </a:solidFill>
                <a:latin typeface="Segoe UI Semibold" panose="020B0702040204020203" pitchFamily="34" charset="0"/>
                <a:cs typeface="Segoe UI Semibold" panose="020B0702040204020203" pitchFamily="34" charset="0"/>
              </a:rPr>
              <a:t>Executive Director</a:t>
            </a:r>
            <a:br>
              <a:rPr lang="en-US" sz="2000" dirty="0">
                <a:solidFill>
                  <a:srgbClr val="0F5171"/>
                </a:solidFill>
                <a:latin typeface="Segoe UI Semibold" panose="020B0702040204020203" pitchFamily="34" charset="0"/>
                <a:cs typeface="Segoe UI Semibold" panose="020B0702040204020203" pitchFamily="34" charset="0"/>
              </a:rPr>
            </a:br>
            <a:r>
              <a:rPr lang="en-US" sz="2000" dirty="0">
                <a:solidFill>
                  <a:srgbClr val="0F5171"/>
                </a:solidFill>
                <a:latin typeface="Segoe UI Semibold" panose="020B0702040204020203" pitchFamily="34" charset="0"/>
                <a:cs typeface="Segoe UI Semibold" panose="020B0702040204020203" pitchFamily="34" charset="0"/>
              </a:rPr>
              <a:t>Franklin Regional Council of Governments</a:t>
            </a:r>
          </a:p>
          <a:p>
            <a:pPr marL="0" indent="0">
              <a:buNone/>
            </a:pPr>
            <a:endParaRPr lang="en-US" sz="2000" dirty="0">
              <a:latin typeface="Segoe UI Semibold" panose="020B0702040204020203" pitchFamily="34" charset="0"/>
              <a:cs typeface="Segoe UI Semibold" panose="020B0702040204020203" pitchFamily="34" charset="0"/>
            </a:endParaRPr>
          </a:p>
          <a:p>
            <a:pPr marL="0" indent="0">
              <a:buNone/>
            </a:pPr>
            <a:r>
              <a:rPr lang="en-US" sz="2000" b="1" dirty="0">
                <a:solidFill>
                  <a:srgbClr val="A26117"/>
                </a:solidFill>
                <a:latin typeface="Segoe UI" panose="020B0502040204020203" pitchFamily="34" charset="0"/>
                <a:cs typeface="Segoe UI" panose="020B0502040204020203" pitchFamily="34" charset="0"/>
              </a:rPr>
              <a:t>Derek </a:t>
            </a:r>
            <a:r>
              <a:rPr lang="en-US" sz="2000" b="1" dirty="0" err="1">
                <a:solidFill>
                  <a:srgbClr val="A26117"/>
                </a:solidFill>
                <a:latin typeface="Segoe UI" panose="020B0502040204020203" pitchFamily="34" charset="0"/>
                <a:cs typeface="Segoe UI" panose="020B0502040204020203" pitchFamily="34" charset="0"/>
              </a:rPr>
              <a:t>Krevat</a:t>
            </a:r>
            <a:endParaRPr lang="en-US" sz="2000" b="1" dirty="0">
              <a:solidFill>
                <a:srgbClr val="A26117"/>
              </a:solidFill>
              <a:latin typeface="Segoe UI" panose="020B0502040204020203" pitchFamily="34" charset="0"/>
              <a:cs typeface="Segoe UI" panose="020B0502040204020203" pitchFamily="34" charset="0"/>
            </a:endParaRPr>
          </a:p>
          <a:p>
            <a:pPr marL="112713" indent="0">
              <a:lnSpc>
                <a:spcPct val="114000"/>
              </a:lnSpc>
              <a:spcBef>
                <a:spcPts val="0"/>
              </a:spcBef>
              <a:spcAft>
                <a:spcPts val="600"/>
              </a:spcAft>
              <a:buNone/>
            </a:pPr>
            <a:r>
              <a:rPr lang="en-US" sz="2000" dirty="0">
                <a:solidFill>
                  <a:srgbClr val="0F5171"/>
                </a:solidFill>
                <a:latin typeface="Segoe UI Semibold" panose="020B0702040204020203" pitchFamily="34" charset="0"/>
                <a:cs typeface="Segoe UI Semibold" panose="020B0702040204020203" pitchFamily="34" charset="0"/>
              </a:rPr>
              <a:t>Manager of Municipal Planning and Support</a:t>
            </a:r>
            <a:br>
              <a:rPr lang="en-US" sz="2000" dirty="0">
                <a:solidFill>
                  <a:srgbClr val="0F5171"/>
                </a:solidFill>
                <a:latin typeface="Segoe UI Semibold" panose="020B0702040204020203" pitchFamily="34" charset="0"/>
                <a:cs typeface="Segoe UI Semibold" panose="020B0702040204020203" pitchFamily="34" charset="0"/>
              </a:rPr>
            </a:br>
            <a:r>
              <a:rPr lang="en-US" sz="2000" dirty="0">
                <a:solidFill>
                  <a:srgbClr val="0F5171"/>
                </a:solidFill>
                <a:latin typeface="Segoe UI Semibold" panose="020B0702040204020203" pitchFamily="34" charset="0"/>
                <a:cs typeface="Segoe UI Semibold" panose="020B0702040204020203" pitchFamily="34" charset="0"/>
              </a:rPr>
              <a:t>MassDOT Office of Transportation Planning</a:t>
            </a:r>
          </a:p>
          <a:p>
            <a:pPr marL="0" indent="0">
              <a:buNone/>
            </a:pPr>
            <a:endParaRPr lang="en-US" sz="2000" dirty="0">
              <a:latin typeface="Segoe UI Semibold" panose="020B0702040204020203" pitchFamily="34" charset="0"/>
              <a:cs typeface="Segoe UI Semibold" panose="020B0702040204020203" pitchFamily="34" charset="0"/>
            </a:endParaRPr>
          </a:p>
          <a:p>
            <a:pPr marL="0" indent="0">
              <a:buNone/>
            </a:pPr>
            <a:r>
              <a:rPr lang="en-US" sz="2000" b="1" dirty="0">
                <a:solidFill>
                  <a:srgbClr val="A26117"/>
                </a:solidFill>
                <a:latin typeface="Segoe UI" panose="020B0502040204020203" pitchFamily="34" charset="0"/>
                <a:cs typeface="Segoe UI" panose="020B0502040204020203" pitchFamily="34" charset="0"/>
              </a:rPr>
              <a:t>Quentin Palfrey</a:t>
            </a:r>
          </a:p>
          <a:p>
            <a:pPr marL="112713" indent="0">
              <a:lnSpc>
                <a:spcPct val="114000"/>
              </a:lnSpc>
              <a:spcBef>
                <a:spcPts val="0"/>
              </a:spcBef>
              <a:buNone/>
            </a:pPr>
            <a:r>
              <a:rPr lang="en-US" sz="2000">
                <a:solidFill>
                  <a:srgbClr val="0F5171"/>
                </a:solidFill>
                <a:latin typeface="Segoe UI Semibold" panose="020B0702040204020203" pitchFamily="34" charset="0"/>
                <a:cs typeface="Segoe UI Semibold" panose="020B0702040204020203" pitchFamily="34" charset="0"/>
              </a:rPr>
              <a:t>Director</a:t>
            </a:r>
            <a:br>
              <a:rPr lang="en-US" sz="2000" dirty="0">
                <a:solidFill>
                  <a:srgbClr val="0F5171"/>
                </a:solidFill>
                <a:latin typeface="Segoe UI Semibold" panose="020B0702040204020203" pitchFamily="34" charset="0"/>
                <a:cs typeface="Segoe UI Semibold" panose="020B0702040204020203" pitchFamily="34" charset="0"/>
              </a:rPr>
            </a:br>
            <a:r>
              <a:rPr lang="en-US" sz="2000" dirty="0">
                <a:solidFill>
                  <a:srgbClr val="0F5171"/>
                </a:solidFill>
                <a:latin typeface="Segoe UI Semibold" panose="020B0702040204020203" pitchFamily="34" charset="0"/>
                <a:cs typeface="Segoe UI Semibold" panose="020B0702040204020203" pitchFamily="34" charset="0"/>
              </a:rPr>
              <a:t>Federal Funds and Infrastructure Office</a:t>
            </a:r>
          </a:p>
          <a:p>
            <a:pPr marL="112713" indent="0">
              <a:lnSpc>
                <a:spcPct val="114000"/>
              </a:lnSpc>
              <a:spcBef>
                <a:spcPts val="0"/>
              </a:spcBef>
              <a:buNone/>
            </a:pPr>
            <a:r>
              <a:rPr lang="en-US" sz="2000" dirty="0">
                <a:solidFill>
                  <a:srgbClr val="0F5171"/>
                </a:solidFill>
                <a:latin typeface="Segoe UI Semibold" panose="020B0702040204020203" pitchFamily="34" charset="0"/>
                <a:cs typeface="Segoe UI Semibold" panose="020B0702040204020203" pitchFamily="34" charset="0"/>
              </a:rPr>
              <a:t>Executive Office for Administration and Finance</a:t>
            </a:r>
          </a:p>
          <a:p>
            <a:pPr marL="112713" indent="0">
              <a:lnSpc>
                <a:spcPct val="114000"/>
              </a:lnSpc>
              <a:spcBef>
                <a:spcPts val="0"/>
              </a:spcBef>
              <a:buNone/>
            </a:pPr>
            <a:r>
              <a:rPr lang="en-US" sz="2000" dirty="0">
                <a:solidFill>
                  <a:srgbClr val="0F5171"/>
                </a:solidFill>
                <a:latin typeface="Segoe UI Semibold" panose="020B0702040204020203" pitchFamily="34" charset="0"/>
                <a:cs typeface="Segoe UI Semibold" panose="020B0702040204020203" pitchFamily="34" charset="0"/>
              </a:rPr>
              <a:t>Commonwealth of Massachusetts</a:t>
            </a:r>
          </a:p>
        </p:txBody>
      </p:sp>
      <p:pic>
        <p:nvPicPr>
          <p:cNvPr id="5" name="Picture 4">
            <a:extLst>
              <a:ext uri="{FF2B5EF4-FFF2-40B4-BE49-F238E27FC236}">
                <a16:creationId xmlns:a16="http://schemas.microsoft.com/office/drawing/2014/main" id="{E5436991-337D-A750-B774-806E9498A2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82966" y="3395299"/>
            <a:ext cx="4210050" cy="1071476"/>
          </a:xfrm>
          <a:prstGeom prst="rect">
            <a:avLst/>
          </a:prstGeom>
        </p:spPr>
      </p:pic>
      <p:pic>
        <p:nvPicPr>
          <p:cNvPr id="6" name="Picture 5">
            <a:extLst>
              <a:ext uri="{FF2B5EF4-FFF2-40B4-BE49-F238E27FC236}">
                <a16:creationId xmlns:a16="http://schemas.microsoft.com/office/drawing/2014/main" id="{AC382BAF-DB8A-A83C-D897-BDB67F8F14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75138" y="1720035"/>
            <a:ext cx="3825707" cy="1147712"/>
          </a:xfrm>
          <a:prstGeom prst="rect">
            <a:avLst/>
          </a:prstGeom>
        </p:spPr>
      </p:pic>
      <p:pic>
        <p:nvPicPr>
          <p:cNvPr id="1026" name="x_Picture 2">
            <a:extLst>
              <a:ext uri="{FF2B5EF4-FFF2-40B4-BE49-F238E27FC236}">
                <a16:creationId xmlns:a16="http://schemas.microsoft.com/office/drawing/2014/main" id="{6D2FC953-91D2-C1BA-99EB-491B29D34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9470" y="4779086"/>
            <a:ext cx="1397877" cy="139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477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
            <a:extLst>
              <a:ext uri="{FF2B5EF4-FFF2-40B4-BE49-F238E27FC236}">
                <a16:creationId xmlns:a16="http://schemas.microsoft.com/office/drawing/2014/main" id="{64E381FF-57CC-0E28-7D42-5D1BE7D909D5}"/>
              </a:ext>
            </a:extLst>
          </p:cNvPr>
          <p:cNvSpPr txBox="1">
            <a:spLocks/>
          </p:cNvSpPr>
          <p:nvPr/>
        </p:nvSpPr>
        <p:spPr>
          <a:xfrm>
            <a:off x="525199" y="4068295"/>
            <a:ext cx="3331998" cy="432055"/>
          </a:xfrm>
          <a:prstGeom prst="rect">
            <a:avLst/>
          </a:prstGeom>
        </p:spPr>
        <p:txBody>
          <a:bodyPr vert="horz" lIns="91440" tIns="45720" rIns="91440" bIns="45720" rtlCol="0" anchor="t">
            <a:normAutofit/>
          </a:bodyPr>
          <a:lstStyle>
            <a:lvl1pPr algn="l" defTabSz="538307" rtl="0" eaLnBrk="1" latinLnBrk="0" hangingPunct="1">
              <a:lnSpc>
                <a:spcPct val="90000"/>
              </a:lnSpc>
              <a:spcBef>
                <a:spcPct val="0"/>
              </a:spcBef>
              <a:buNone/>
              <a:defRPr sz="2000" b="1" i="0" kern="1200">
                <a:solidFill>
                  <a:srgbClr val="00669C"/>
                </a:solidFill>
                <a:latin typeface="Franklin Gothic Book" panose="020B0503020102020204" pitchFamily="34" charset="0"/>
                <a:ea typeface="Helvetica Neue" panose="02000503000000020004" pitchFamily="2" charset="0"/>
                <a:cs typeface="Arial" panose="020B0604020202020204" pitchFamily="34" charset="0"/>
              </a:defRPr>
            </a:lvl1pPr>
          </a:lstStyle>
          <a:p>
            <a:pPr marL="0" marR="0" lvl="0" indent="0" algn="l" defTabSz="538307"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Franklin Gothic Book"/>
                <a:cs typeface="Arial"/>
              </a:rPr>
              <a:t>Program Staff by Region</a:t>
            </a:r>
          </a:p>
        </p:txBody>
      </p:sp>
      <p:sp>
        <p:nvSpPr>
          <p:cNvPr id="40" name="Freeform 5">
            <a:extLst>
              <a:ext uri="{FF2B5EF4-FFF2-40B4-BE49-F238E27FC236}">
                <a16:creationId xmlns:a16="http://schemas.microsoft.com/office/drawing/2014/main" id="{78BC691B-BB1D-5A74-9239-D1E2EEC1A0EC}"/>
              </a:ext>
            </a:extLst>
          </p:cNvPr>
          <p:cNvSpPr>
            <a:spLocks/>
          </p:cNvSpPr>
          <p:nvPr/>
        </p:nvSpPr>
        <p:spPr bwMode="auto">
          <a:xfrm>
            <a:off x="5737171" y="1665890"/>
            <a:ext cx="2002118" cy="2121477"/>
          </a:xfrm>
          <a:custGeom>
            <a:avLst/>
            <a:gdLst>
              <a:gd name="T0" fmla="*/ 1760 w 2144"/>
              <a:gd name="T1" fmla="*/ 1326 h 1960"/>
              <a:gd name="T2" fmla="*/ 1820 w 2144"/>
              <a:gd name="T3" fmla="*/ 1340 h 1960"/>
              <a:gd name="T4" fmla="*/ 1982 w 2144"/>
              <a:gd name="T5" fmla="*/ 1640 h 1960"/>
              <a:gd name="T6" fmla="*/ 2018 w 2144"/>
              <a:gd name="T7" fmla="*/ 1830 h 1960"/>
              <a:gd name="T8" fmla="*/ 1972 w 2144"/>
              <a:gd name="T9" fmla="*/ 1934 h 1960"/>
              <a:gd name="T10" fmla="*/ 1832 w 2144"/>
              <a:gd name="T11" fmla="*/ 1910 h 1960"/>
              <a:gd name="T12" fmla="*/ 1818 w 2144"/>
              <a:gd name="T13" fmla="*/ 1840 h 1960"/>
              <a:gd name="T14" fmla="*/ 1802 w 2144"/>
              <a:gd name="T15" fmla="*/ 1664 h 1960"/>
              <a:gd name="T16" fmla="*/ 1676 w 2144"/>
              <a:gd name="T17" fmla="*/ 1708 h 1960"/>
              <a:gd name="T18" fmla="*/ 1550 w 2144"/>
              <a:gd name="T19" fmla="*/ 1730 h 1960"/>
              <a:gd name="T20" fmla="*/ 1476 w 2144"/>
              <a:gd name="T21" fmla="*/ 1566 h 1960"/>
              <a:gd name="T22" fmla="*/ 1282 w 2144"/>
              <a:gd name="T23" fmla="*/ 1606 h 1960"/>
              <a:gd name="T24" fmla="*/ 1180 w 2144"/>
              <a:gd name="T25" fmla="*/ 1532 h 1960"/>
              <a:gd name="T26" fmla="*/ 1014 w 2144"/>
              <a:gd name="T27" fmla="*/ 1634 h 1960"/>
              <a:gd name="T28" fmla="*/ 1014 w 2144"/>
              <a:gd name="T29" fmla="*/ 1788 h 1960"/>
              <a:gd name="T30" fmla="*/ 752 w 2144"/>
              <a:gd name="T31" fmla="*/ 1858 h 1960"/>
              <a:gd name="T32" fmla="*/ 482 w 2144"/>
              <a:gd name="T33" fmla="*/ 1934 h 1960"/>
              <a:gd name="T34" fmla="*/ 324 w 2144"/>
              <a:gd name="T35" fmla="*/ 1684 h 1960"/>
              <a:gd name="T36" fmla="*/ 198 w 2144"/>
              <a:gd name="T37" fmla="*/ 1528 h 1960"/>
              <a:gd name="T38" fmla="*/ 190 w 2144"/>
              <a:gd name="T39" fmla="*/ 1446 h 1960"/>
              <a:gd name="T40" fmla="*/ 154 w 2144"/>
              <a:gd name="T41" fmla="*/ 1288 h 1960"/>
              <a:gd name="T42" fmla="*/ 134 w 2144"/>
              <a:gd name="T43" fmla="*/ 1110 h 1960"/>
              <a:gd name="T44" fmla="*/ 96 w 2144"/>
              <a:gd name="T45" fmla="*/ 1020 h 1960"/>
              <a:gd name="T46" fmla="*/ 126 w 2144"/>
              <a:gd name="T47" fmla="*/ 908 h 1960"/>
              <a:gd name="T48" fmla="*/ 30 w 2144"/>
              <a:gd name="T49" fmla="*/ 722 h 1960"/>
              <a:gd name="T50" fmla="*/ 226 w 2144"/>
              <a:gd name="T51" fmla="*/ 728 h 1960"/>
              <a:gd name="T52" fmla="*/ 252 w 2144"/>
              <a:gd name="T53" fmla="*/ 586 h 1960"/>
              <a:gd name="T54" fmla="*/ 318 w 2144"/>
              <a:gd name="T55" fmla="*/ 430 h 1960"/>
              <a:gd name="T56" fmla="*/ 484 w 2144"/>
              <a:gd name="T57" fmla="*/ 552 h 1960"/>
              <a:gd name="T58" fmla="*/ 598 w 2144"/>
              <a:gd name="T59" fmla="*/ 468 h 1960"/>
              <a:gd name="T60" fmla="*/ 690 w 2144"/>
              <a:gd name="T61" fmla="*/ 550 h 1960"/>
              <a:gd name="T62" fmla="*/ 784 w 2144"/>
              <a:gd name="T63" fmla="*/ 562 h 1960"/>
              <a:gd name="T64" fmla="*/ 916 w 2144"/>
              <a:gd name="T65" fmla="*/ 512 h 1960"/>
              <a:gd name="T66" fmla="*/ 980 w 2144"/>
              <a:gd name="T67" fmla="*/ 376 h 1960"/>
              <a:gd name="T68" fmla="*/ 1074 w 2144"/>
              <a:gd name="T69" fmla="*/ 368 h 1960"/>
              <a:gd name="T70" fmla="*/ 1238 w 2144"/>
              <a:gd name="T71" fmla="*/ 268 h 1960"/>
              <a:gd name="T72" fmla="*/ 1366 w 2144"/>
              <a:gd name="T73" fmla="*/ 306 h 1960"/>
              <a:gd name="T74" fmla="*/ 1414 w 2144"/>
              <a:gd name="T75" fmla="*/ 220 h 1960"/>
              <a:gd name="T76" fmla="*/ 1472 w 2144"/>
              <a:gd name="T77" fmla="*/ 116 h 1960"/>
              <a:gd name="T78" fmla="*/ 1658 w 2144"/>
              <a:gd name="T79" fmla="*/ 0 h 1960"/>
              <a:gd name="T80" fmla="*/ 1712 w 2144"/>
              <a:gd name="T81" fmla="*/ 60 h 1960"/>
              <a:gd name="T82" fmla="*/ 1878 w 2144"/>
              <a:gd name="T83" fmla="*/ 158 h 1960"/>
              <a:gd name="T84" fmla="*/ 2030 w 2144"/>
              <a:gd name="T85" fmla="*/ 138 h 1960"/>
              <a:gd name="T86" fmla="*/ 2092 w 2144"/>
              <a:gd name="T87" fmla="*/ 178 h 1960"/>
              <a:gd name="T88" fmla="*/ 2142 w 2144"/>
              <a:gd name="T89" fmla="*/ 226 h 1960"/>
              <a:gd name="T90" fmla="*/ 2054 w 2144"/>
              <a:gd name="T91" fmla="*/ 302 h 1960"/>
              <a:gd name="T92" fmla="*/ 2012 w 2144"/>
              <a:gd name="T93" fmla="*/ 306 h 1960"/>
              <a:gd name="T94" fmla="*/ 1928 w 2144"/>
              <a:gd name="T95" fmla="*/ 378 h 1960"/>
              <a:gd name="T96" fmla="*/ 1654 w 2144"/>
              <a:gd name="T97" fmla="*/ 466 h 1960"/>
              <a:gd name="T98" fmla="*/ 1566 w 2144"/>
              <a:gd name="T99" fmla="*/ 592 h 1960"/>
              <a:gd name="T100" fmla="*/ 1616 w 2144"/>
              <a:gd name="T101" fmla="*/ 616 h 1960"/>
              <a:gd name="T102" fmla="*/ 1516 w 2144"/>
              <a:gd name="T103" fmla="*/ 700 h 1960"/>
              <a:gd name="T104" fmla="*/ 1404 w 2144"/>
              <a:gd name="T105" fmla="*/ 744 h 1960"/>
              <a:gd name="T106" fmla="*/ 1366 w 2144"/>
              <a:gd name="T107" fmla="*/ 920 h 1960"/>
              <a:gd name="T108" fmla="*/ 1336 w 2144"/>
              <a:gd name="T109" fmla="*/ 970 h 1960"/>
              <a:gd name="T110" fmla="*/ 1230 w 2144"/>
              <a:gd name="T111" fmla="*/ 952 h 1960"/>
              <a:gd name="T112" fmla="*/ 1276 w 2144"/>
              <a:gd name="T113" fmla="*/ 1048 h 1960"/>
              <a:gd name="T114" fmla="*/ 1218 w 2144"/>
              <a:gd name="T115" fmla="*/ 1152 h 1960"/>
              <a:gd name="T116" fmla="*/ 1292 w 2144"/>
              <a:gd name="T117" fmla="*/ 1230 h 1960"/>
              <a:gd name="T118" fmla="*/ 1408 w 2144"/>
              <a:gd name="T119" fmla="*/ 1276 h 1960"/>
              <a:gd name="T120" fmla="*/ 1482 w 2144"/>
              <a:gd name="T121" fmla="*/ 1324 h 1960"/>
              <a:gd name="T122" fmla="*/ 1598 w 2144"/>
              <a:gd name="T123" fmla="*/ 1282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4" h="1960">
                <a:moveTo>
                  <a:pt x="1594" y="1224"/>
                </a:moveTo>
                <a:lnTo>
                  <a:pt x="1594" y="1224"/>
                </a:lnTo>
                <a:lnTo>
                  <a:pt x="1602" y="1238"/>
                </a:lnTo>
                <a:lnTo>
                  <a:pt x="1612" y="1248"/>
                </a:lnTo>
                <a:lnTo>
                  <a:pt x="1624" y="1258"/>
                </a:lnTo>
                <a:lnTo>
                  <a:pt x="1640" y="1264"/>
                </a:lnTo>
                <a:lnTo>
                  <a:pt x="1640" y="1264"/>
                </a:lnTo>
                <a:lnTo>
                  <a:pt x="1680" y="1280"/>
                </a:lnTo>
                <a:lnTo>
                  <a:pt x="1720" y="1296"/>
                </a:lnTo>
                <a:lnTo>
                  <a:pt x="1720" y="1296"/>
                </a:lnTo>
                <a:lnTo>
                  <a:pt x="1734" y="1302"/>
                </a:lnTo>
                <a:lnTo>
                  <a:pt x="1748" y="1308"/>
                </a:lnTo>
                <a:lnTo>
                  <a:pt x="1752" y="1312"/>
                </a:lnTo>
                <a:lnTo>
                  <a:pt x="1758" y="1318"/>
                </a:lnTo>
                <a:lnTo>
                  <a:pt x="1760" y="1326"/>
                </a:lnTo>
                <a:lnTo>
                  <a:pt x="1764" y="1334"/>
                </a:lnTo>
                <a:lnTo>
                  <a:pt x="1764" y="1334"/>
                </a:lnTo>
                <a:lnTo>
                  <a:pt x="1766" y="1340"/>
                </a:lnTo>
                <a:lnTo>
                  <a:pt x="1768" y="1344"/>
                </a:lnTo>
                <a:lnTo>
                  <a:pt x="1772" y="1348"/>
                </a:lnTo>
                <a:lnTo>
                  <a:pt x="1776" y="1348"/>
                </a:lnTo>
                <a:lnTo>
                  <a:pt x="1780" y="1348"/>
                </a:lnTo>
                <a:lnTo>
                  <a:pt x="1786" y="1346"/>
                </a:lnTo>
                <a:lnTo>
                  <a:pt x="1794" y="1338"/>
                </a:lnTo>
                <a:lnTo>
                  <a:pt x="1794" y="1338"/>
                </a:lnTo>
                <a:lnTo>
                  <a:pt x="1802" y="1334"/>
                </a:lnTo>
                <a:lnTo>
                  <a:pt x="1808" y="1332"/>
                </a:lnTo>
                <a:lnTo>
                  <a:pt x="1814" y="1334"/>
                </a:lnTo>
                <a:lnTo>
                  <a:pt x="1820" y="1340"/>
                </a:lnTo>
                <a:lnTo>
                  <a:pt x="1820" y="1340"/>
                </a:lnTo>
                <a:lnTo>
                  <a:pt x="1880" y="1410"/>
                </a:lnTo>
                <a:lnTo>
                  <a:pt x="1880" y="1410"/>
                </a:lnTo>
                <a:lnTo>
                  <a:pt x="1886" y="1418"/>
                </a:lnTo>
                <a:lnTo>
                  <a:pt x="1890" y="1428"/>
                </a:lnTo>
                <a:lnTo>
                  <a:pt x="1892" y="1436"/>
                </a:lnTo>
                <a:lnTo>
                  <a:pt x="1894" y="1446"/>
                </a:lnTo>
                <a:lnTo>
                  <a:pt x="1894" y="1468"/>
                </a:lnTo>
                <a:lnTo>
                  <a:pt x="1896" y="1488"/>
                </a:lnTo>
                <a:lnTo>
                  <a:pt x="1896" y="1488"/>
                </a:lnTo>
                <a:lnTo>
                  <a:pt x="1900" y="1512"/>
                </a:lnTo>
                <a:lnTo>
                  <a:pt x="1906" y="1532"/>
                </a:lnTo>
                <a:lnTo>
                  <a:pt x="1916" y="1554"/>
                </a:lnTo>
                <a:lnTo>
                  <a:pt x="1930" y="1572"/>
                </a:lnTo>
                <a:lnTo>
                  <a:pt x="1930" y="1572"/>
                </a:lnTo>
                <a:lnTo>
                  <a:pt x="1982" y="1640"/>
                </a:lnTo>
                <a:lnTo>
                  <a:pt x="2034" y="1706"/>
                </a:lnTo>
                <a:lnTo>
                  <a:pt x="2034" y="1706"/>
                </a:lnTo>
                <a:lnTo>
                  <a:pt x="2042" y="1720"/>
                </a:lnTo>
                <a:lnTo>
                  <a:pt x="2048" y="1734"/>
                </a:lnTo>
                <a:lnTo>
                  <a:pt x="2050" y="1748"/>
                </a:lnTo>
                <a:lnTo>
                  <a:pt x="2050" y="1764"/>
                </a:lnTo>
                <a:lnTo>
                  <a:pt x="2050" y="1764"/>
                </a:lnTo>
                <a:lnTo>
                  <a:pt x="2046" y="1796"/>
                </a:lnTo>
                <a:lnTo>
                  <a:pt x="2046" y="1796"/>
                </a:lnTo>
                <a:lnTo>
                  <a:pt x="2046" y="1810"/>
                </a:lnTo>
                <a:lnTo>
                  <a:pt x="2046" y="1824"/>
                </a:lnTo>
                <a:lnTo>
                  <a:pt x="2044" y="1828"/>
                </a:lnTo>
                <a:lnTo>
                  <a:pt x="2038" y="1832"/>
                </a:lnTo>
                <a:lnTo>
                  <a:pt x="2030" y="1832"/>
                </a:lnTo>
                <a:lnTo>
                  <a:pt x="2018" y="1830"/>
                </a:lnTo>
                <a:lnTo>
                  <a:pt x="2018" y="1830"/>
                </a:lnTo>
                <a:lnTo>
                  <a:pt x="2012" y="1830"/>
                </a:lnTo>
                <a:lnTo>
                  <a:pt x="2008" y="1834"/>
                </a:lnTo>
                <a:lnTo>
                  <a:pt x="2004" y="1840"/>
                </a:lnTo>
                <a:lnTo>
                  <a:pt x="2002" y="1848"/>
                </a:lnTo>
                <a:lnTo>
                  <a:pt x="2002" y="1848"/>
                </a:lnTo>
                <a:lnTo>
                  <a:pt x="1998" y="1864"/>
                </a:lnTo>
                <a:lnTo>
                  <a:pt x="1998" y="1874"/>
                </a:lnTo>
                <a:lnTo>
                  <a:pt x="1998" y="1882"/>
                </a:lnTo>
                <a:lnTo>
                  <a:pt x="1998" y="1882"/>
                </a:lnTo>
                <a:lnTo>
                  <a:pt x="1996" y="1896"/>
                </a:lnTo>
                <a:lnTo>
                  <a:pt x="1994" y="1908"/>
                </a:lnTo>
                <a:lnTo>
                  <a:pt x="1988" y="1918"/>
                </a:lnTo>
                <a:lnTo>
                  <a:pt x="1980" y="1926"/>
                </a:lnTo>
                <a:lnTo>
                  <a:pt x="1972" y="1934"/>
                </a:lnTo>
                <a:lnTo>
                  <a:pt x="1962" y="1942"/>
                </a:lnTo>
                <a:lnTo>
                  <a:pt x="1944" y="1956"/>
                </a:lnTo>
                <a:lnTo>
                  <a:pt x="1944" y="1956"/>
                </a:lnTo>
                <a:lnTo>
                  <a:pt x="1936" y="1960"/>
                </a:lnTo>
                <a:lnTo>
                  <a:pt x="1930" y="1958"/>
                </a:lnTo>
                <a:lnTo>
                  <a:pt x="1924" y="1956"/>
                </a:lnTo>
                <a:lnTo>
                  <a:pt x="1920" y="1950"/>
                </a:lnTo>
                <a:lnTo>
                  <a:pt x="1920" y="1950"/>
                </a:lnTo>
                <a:lnTo>
                  <a:pt x="1904" y="1936"/>
                </a:lnTo>
                <a:lnTo>
                  <a:pt x="1886" y="1926"/>
                </a:lnTo>
                <a:lnTo>
                  <a:pt x="1866" y="1918"/>
                </a:lnTo>
                <a:lnTo>
                  <a:pt x="1846" y="1916"/>
                </a:lnTo>
                <a:lnTo>
                  <a:pt x="1846" y="1916"/>
                </a:lnTo>
                <a:lnTo>
                  <a:pt x="1836" y="1914"/>
                </a:lnTo>
                <a:lnTo>
                  <a:pt x="1832" y="1910"/>
                </a:lnTo>
                <a:lnTo>
                  <a:pt x="1830" y="1904"/>
                </a:lnTo>
                <a:lnTo>
                  <a:pt x="1834" y="1894"/>
                </a:lnTo>
                <a:lnTo>
                  <a:pt x="1834" y="1894"/>
                </a:lnTo>
                <a:lnTo>
                  <a:pt x="1838" y="1882"/>
                </a:lnTo>
                <a:lnTo>
                  <a:pt x="1838" y="1876"/>
                </a:lnTo>
                <a:lnTo>
                  <a:pt x="1838" y="1870"/>
                </a:lnTo>
                <a:lnTo>
                  <a:pt x="1836" y="1866"/>
                </a:lnTo>
                <a:lnTo>
                  <a:pt x="1832" y="1862"/>
                </a:lnTo>
                <a:lnTo>
                  <a:pt x="1826" y="1858"/>
                </a:lnTo>
                <a:lnTo>
                  <a:pt x="1820" y="1854"/>
                </a:lnTo>
                <a:lnTo>
                  <a:pt x="1820" y="1854"/>
                </a:lnTo>
                <a:lnTo>
                  <a:pt x="1814" y="1852"/>
                </a:lnTo>
                <a:lnTo>
                  <a:pt x="1814" y="1848"/>
                </a:lnTo>
                <a:lnTo>
                  <a:pt x="1818" y="1840"/>
                </a:lnTo>
                <a:lnTo>
                  <a:pt x="1818" y="1840"/>
                </a:lnTo>
                <a:lnTo>
                  <a:pt x="1836" y="1798"/>
                </a:lnTo>
                <a:lnTo>
                  <a:pt x="1846" y="1778"/>
                </a:lnTo>
                <a:lnTo>
                  <a:pt x="1856" y="1758"/>
                </a:lnTo>
                <a:lnTo>
                  <a:pt x="1856" y="1758"/>
                </a:lnTo>
                <a:lnTo>
                  <a:pt x="1862" y="1748"/>
                </a:lnTo>
                <a:lnTo>
                  <a:pt x="1864" y="1740"/>
                </a:lnTo>
                <a:lnTo>
                  <a:pt x="1866" y="1730"/>
                </a:lnTo>
                <a:lnTo>
                  <a:pt x="1864" y="1722"/>
                </a:lnTo>
                <a:lnTo>
                  <a:pt x="1862" y="1712"/>
                </a:lnTo>
                <a:lnTo>
                  <a:pt x="1858" y="1704"/>
                </a:lnTo>
                <a:lnTo>
                  <a:pt x="1848" y="1690"/>
                </a:lnTo>
                <a:lnTo>
                  <a:pt x="1848" y="1690"/>
                </a:lnTo>
                <a:lnTo>
                  <a:pt x="1836" y="1678"/>
                </a:lnTo>
                <a:lnTo>
                  <a:pt x="1820" y="1670"/>
                </a:lnTo>
                <a:lnTo>
                  <a:pt x="1802" y="1664"/>
                </a:lnTo>
                <a:lnTo>
                  <a:pt x="1782" y="1660"/>
                </a:lnTo>
                <a:lnTo>
                  <a:pt x="1762" y="1660"/>
                </a:lnTo>
                <a:lnTo>
                  <a:pt x="1744" y="1660"/>
                </a:lnTo>
                <a:lnTo>
                  <a:pt x="1726" y="1666"/>
                </a:lnTo>
                <a:lnTo>
                  <a:pt x="1712" y="1672"/>
                </a:lnTo>
                <a:lnTo>
                  <a:pt x="1712" y="1672"/>
                </a:lnTo>
                <a:lnTo>
                  <a:pt x="1708" y="1676"/>
                </a:lnTo>
                <a:lnTo>
                  <a:pt x="1704" y="1680"/>
                </a:lnTo>
                <a:lnTo>
                  <a:pt x="1704" y="1680"/>
                </a:lnTo>
                <a:lnTo>
                  <a:pt x="1704" y="1692"/>
                </a:lnTo>
                <a:lnTo>
                  <a:pt x="1700" y="1698"/>
                </a:lnTo>
                <a:lnTo>
                  <a:pt x="1696" y="1704"/>
                </a:lnTo>
                <a:lnTo>
                  <a:pt x="1690" y="1706"/>
                </a:lnTo>
                <a:lnTo>
                  <a:pt x="1684" y="1708"/>
                </a:lnTo>
                <a:lnTo>
                  <a:pt x="1676" y="1708"/>
                </a:lnTo>
                <a:lnTo>
                  <a:pt x="1660" y="1708"/>
                </a:lnTo>
                <a:lnTo>
                  <a:pt x="1660" y="1708"/>
                </a:lnTo>
                <a:lnTo>
                  <a:pt x="1648" y="1710"/>
                </a:lnTo>
                <a:lnTo>
                  <a:pt x="1638" y="1712"/>
                </a:lnTo>
                <a:lnTo>
                  <a:pt x="1628" y="1716"/>
                </a:lnTo>
                <a:lnTo>
                  <a:pt x="1618" y="1722"/>
                </a:lnTo>
                <a:lnTo>
                  <a:pt x="1618" y="1722"/>
                </a:lnTo>
                <a:lnTo>
                  <a:pt x="1608" y="1730"/>
                </a:lnTo>
                <a:lnTo>
                  <a:pt x="1600" y="1732"/>
                </a:lnTo>
                <a:lnTo>
                  <a:pt x="1588" y="1734"/>
                </a:lnTo>
                <a:lnTo>
                  <a:pt x="1578" y="1734"/>
                </a:lnTo>
                <a:lnTo>
                  <a:pt x="1578" y="1734"/>
                </a:lnTo>
                <a:lnTo>
                  <a:pt x="1568" y="1734"/>
                </a:lnTo>
                <a:lnTo>
                  <a:pt x="1558" y="1732"/>
                </a:lnTo>
                <a:lnTo>
                  <a:pt x="1550" y="1730"/>
                </a:lnTo>
                <a:lnTo>
                  <a:pt x="1542" y="1726"/>
                </a:lnTo>
                <a:lnTo>
                  <a:pt x="1536" y="1720"/>
                </a:lnTo>
                <a:lnTo>
                  <a:pt x="1530" y="1714"/>
                </a:lnTo>
                <a:lnTo>
                  <a:pt x="1518" y="1698"/>
                </a:lnTo>
                <a:lnTo>
                  <a:pt x="1518" y="1698"/>
                </a:lnTo>
                <a:lnTo>
                  <a:pt x="1502" y="1670"/>
                </a:lnTo>
                <a:lnTo>
                  <a:pt x="1488" y="1644"/>
                </a:lnTo>
                <a:lnTo>
                  <a:pt x="1482" y="1630"/>
                </a:lnTo>
                <a:lnTo>
                  <a:pt x="1478" y="1616"/>
                </a:lnTo>
                <a:lnTo>
                  <a:pt x="1478" y="1600"/>
                </a:lnTo>
                <a:lnTo>
                  <a:pt x="1478" y="1584"/>
                </a:lnTo>
                <a:lnTo>
                  <a:pt x="1478" y="1584"/>
                </a:lnTo>
                <a:lnTo>
                  <a:pt x="1478" y="1576"/>
                </a:lnTo>
                <a:lnTo>
                  <a:pt x="1478" y="1570"/>
                </a:lnTo>
                <a:lnTo>
                  <a:pt x="1476" y="1566"/>
                </a:lnTo>
                <a:lnTo>
                  <a:pt x="1472" y="1562"/>
                </a:lnTo>
                <a:lnTo>
                  <a:pt x="1466" y="1562"/>
                </a:lnTo>
                <a:lnTo>
                  <a:pt x="1460" y="1562"/>
                </a:lnTo>
                <a:lnTo>
                  <a:pt x="1446" y="1566"/>
                </a:lnTo>
                <a:lnTo>
                  <a:pt x="1446" y="1566"/>
                </a:lnTo>
                <a:lnTo>
                  <a:pt x="1316" y="1626"/>
                </a:lnTo>
                <a:lnTo>
                  <a:pt x="1316" y="1626"/>
                </a:lnTo>
                <a:lnTo>
                  <a:pt x="1306" y="1630"/>
                </a:lnTo>
                <a:lnTo>
                  <a:pt x="1298" y="1630"/>
                </a:lnTo>
                <a:lnTo>
                  <a:pt x="1296" y="1630"/>
                </a:lnTo>
                <a:lnTo>
                  <a:pt x="1294" y="1628"/>
                </a:lnTo>
                <a:lnTo>
                  <a:pt x="1290" y="1618"/>
                </a:lnTo>
                <a:lnTo>
                  <a:pt x="1290" y="1618"/>
                </a:lnTo>
                <a:lnTo>
                  <a:pt x="1286" y="1612"/>
                </a:lnTo>
                <a:lnTo>
                  <a:pt x="1282" y="1606"/>
                </a:lnTo>
                <a:lnTo>
                  <a:pt x="1282" y="1606"/>
                </a:lnTo>
                <a:lnTo>
                  <a:pt x="1270" y="1602"/>
                </a:lnTo>
                <a:lnTo>
                  <a:pt x="1260" y="1596"/>
                </a:lnTo>
                <a:lnTo>
                  <a:pt x="1250" y="1588"/>
                </a:lnTo>
                <a:lnTo>
                  <a:pt x="1244" y="1578"/>
                </a:lnTo>
                <a:lnTo>
                  <a:pt x="1232" y="1558"/>
                </a:lnTo>
                <a:lnTo>
                  <a:pt x="1218" y="1538"/>
                </a:lnTo>
                <a:lnTo>
                  <a:pt x="1218" y="1538"/>
                </a:lnTo>
                <a:lnTo>
                  <a:pt x="1210" y="1528"/>
                </a:lnTo>
                <a:lnTo>
                  <a:pt x="1206" y="1526"/>
                </a:lnTo>
                <a:lnTo>
                  <a:pt x="1202" y="1524"/>
                </a:lnTo>
                <a:lnTo>
                  <a:pt x="1196" y="1524"/>
                </a:lnTo>
                <a:lnTo>
                  <a:pt x="1192" y="1524"/>
                </a:lnTo>
                <a:lnTo>
                  <a:pt x="1180" y="1532"/>
                </a:lnTo>
                <a:lnTo>
                  <a:pt x="1180" y="1532"/>
                </a:lnTo>
                <a:lnTo>
                  <a:pt x="1152" y="1552"/>
                </a:lnTo>
                <a:lnTo>
                  <a:pt x="1152" y="1552"/>
                </a:lnTo>
                <a:lnTo>
                  <a:pt x="1130" y="1570"/>
                </a:lnTo>
                <a:lnTo>
                  <a:pt x="1106" y="1584"/>
                </a:lnTo>
                <a:lnTo>
                  <a:pt x="1094" y="1590"/>
                </a:lnTo>
                <a:lnTo>
                  <a:pt x="1080" y="1594"/>
                </a:lnTo>
                <a:lnTo>
                  <a:pt x="1066" y="1596"/>
                </a:lnTo>
                <a:lnTo>
                  <a:pt x="1052" y="1596"/>
                </a:lnTo>
                <a:lnTo>
                  <a:pt x="1052" y="1596"/>
                </a:lnTo>
                <a:lnTo>
                  <a:pt x="1040" y="1598"/>
                </a:lnTo>
                <a:lnTo>
                  <a:pt x="1030" y="1602"/>
                </a:lnTo>
                <a:lnTo>
                  <a:pt x="1022" y="1608"/>
                </a:lnTo>
                <a:lnTo>
                  <a:pt x="1016" y="1614"/>
                </a:lnTo>
                <a:lnTo>
                  <a:pt x="1014" y="1624"/>
                </a:lnTo>
                <a:lnTo>
                  <a:pt x="1014" y="1634"/>
                </a:lnTo>
                <a:lnTo>
                  <a:pt x="1016" y="1644"/>
                </a:lnTo>
                <a:lnTo>
                  <a:pt x="1022" y="1654"/>
                </a:lnTo>
                <a:lnTo>
                  <a:pt x="1022" y="1654"/>
                </a:lnTo>
                <a:lnTo>
                  <a:pt x="1030" y="1666"/>
                </a:lnTo>
                <a:lnTo>
                  <a:pt x="1034" y="1678"/>
                </a:lnTo>
                <a:lnTo>
                  <a:pt x="1036" y="1690"/>
                </a:lnTo>
                <a:lnTo>
                  <a:pt x="1038" y="1700"/>
                </a:lnTo>
                <a:lnTo>
                  <a:pt x="1036" y="1724"/>
                </a:lnTo>
                <a:lnTo>
                  <a:pt x="1034" y="1748"/>
                </a:lnTo>
                <a:lnTo>
                  <a:pt x="1034" y="1748"/>
                </a:lnTo>
                <a:lnTo>
                  <a:pt x="1032" y="1760"/>
                </a:lnTo>
                <a:lnTo>
                  <a:pt x="1030" y="1768"/>
                </a:lnTo>
                <a:lnTo>
                  <a:pt x="1026" y="1776"/>
                </a:lnTo>
                <a:lnTo>
                  <a:pt x="1020" y="1782"/>
                </a:lnTo>
                <a:lnTo>
                  <a:pt x="1014" y="1788"/>
                </a:lnTo>
                <a:lnTo>
                  <a:pt x="1006" y="1792"/>
                </a:lnTo>
                <a:lnTo>
                  <a:pt x="990" y="1802"/>
                </a:lnTo>
                <a:lnTo>
                  <a:pt x="990" y="1802"/>
                </a:lnTo>
                <a:lnTo>
                  <a:pt x="886" y="1852"/>
                </a:lnTo>
                <a:lnTo>
                  <a:pt x="780" y="1904"/>
                </a:lnTo>
                <a:lnTo>
                  <a:pt x="780" y="1904"/>
                </a:lnTo>
                <a:lnTo>
                  <a:pt x="770" y="1908"/>
                </a:lnTo>
                <a:lnTo>
                  <a:pt x="766" y="1910"/>
                </a:lnTo>
                <a:lnTo>
                  <a:pt x="762" y="1910"/>
                </a:lnTo>
                <a:lnTo>
                  <a:pt x="760" y="1908"/>
                </a:lnTo>
                <a:lnTo>
                  <a:pt x="758" y="1904"/>
                </a:lnTo>
                <a:lnTo>
                  <a:pt x="756" y="1890"/>
                </a:lnTo>
                <a:lnTo>
                  <a:pt x="756" y="1890"/>
                </a:lnTo>
                <a:lnTo>
                  <a:pt x="756" y="1866"/>
                </a:lnTo>
                <a:lnTo>
                  <a:pt x="752" y="1858"/>
                </a:lnTo>
                <a:lnTo>
                  <a:pt x="750" y="1854"/>
                </a:lnTo>
                <a:lnTo>
                  <a:pt x="744" y="1852"/>
                </a:lnTo>
                <a:lnTo>
                  <a:pt x="736" y="1854"/>
                </a:lnTo>
                <a:lnTo>
                  <a:pt x="712" y="1862"/>
                </a:lnTo>
                <a:lnTo>
                  <a:pt x="712" y="1862"/>
                </a:lnTo>
                <a:lnTo>
                  <a:pt x="678" y="1876"/>
                </a:lnTo>
                <a:lnTo>
                  <a:pt x="662" y="1882"/>
                </a:lnTo>
                <a:lnTo>
                  <a:pt x="646" y="1890"/>
                </a:lnTo>
                <a:lnTo>
                  <a:pt x="646" y="1890"/>
                </a:lnTo>
                <a:lnTo>
                  <a:pt x="620" y="1904"/>
                </a:lnTo>
                <a:lnTo>
                  <a:pt x="594" y="1914"/>
                </a:lnTo>
                <a:lnTo>
                  <a:pt x="566" y="1922"/>
                </a:lnTo>
                <a:lnTo>
                  <a:pt x="538" y="1928"/>
                </a:lnTo>
                <a:lnTo>
                  <a:pt x="510" y="1932"/>
                </a:lnTo>
                <a:lnTo>
                  <a:pt x="482" y="1934"/>
                </a:lnTo>
                <a:lnTo>
                  <a:pt x="454" y="1934"/>
                </a:lnTo>
                <a:lnTo>
                  <a:pt x="424" y="1932"/>
                </a:lnTo>
                <a:lnTo>
                  <a:pt x="424" y="1932"/>
                </a:lnTo>
                <a:lnTo>
                  <a:pt x="394" y="1930"/>
                </a:lnTo>
                <a:lnTo>
                  <a:pt x="364" y="1932"/>
                </a:lnTo>
                <a:lnTo>
                  <a:pt x="364" y="1932"/>
                </a:lnTo>
                <a:lnTo>
                  <a:pt x="340" y="1930"/>
                </a:lnTo>
                <a:lnTo>
                  <a:pt x="332" y="1928"/>
                </a:lnTo>
                <a:lnTo>
                  <a:pt x="328" y="1926"/>
                </a:lnTo>
                <a:lnTo>
                  <a:pt x="324" y="1920"/>
                </a:lnTo>
                <a:lnTo>
                  <a:pt x="324" y="1912"/>
                </a:lnTo>
                <a:lnTo>
                  <a:pt x="322" y="1888"/>
                </a:lnTo>
                <a:lnTo>
                  <a:pt x="322" y="1888"/>
                </a:lnTo>
                <a:lnTo>
                  <a:pt x="324" y="1684"/>
                </a:lnTo>
                <a:lnTo>
                  <a:pt x="324" y="1684"/>
                </a:lnTo>
                <a:lnTo>
                  <a:pt x="324" y="1672"/>
                </a:lnTo>
                <a:lnTo>
                  <a:pt x="320" y="1662"/>
                </a:lnTo>
                <a:lnTo>
                  <a:pt x="314" y="1654"/>
                </a:lnTo>
                <a:lnTo>
                  <a:pt x="304" y="1646"/>
                </a:lnTo>
                <a:lnTo>
                  <a:pt x="304" y="1646"/>
                </a:lnTo>
                <a:lnTo>
                  <a:pt x="258" y="1610"/>
                </a:lnTo>
                <a:lnTo>
                  <a:pt x="212" y="1576"/>
                </a:lnTo>
                <a:lnTo>
                  <a:pt x="212" y="1576"/>
                </a:lnTo>
                <a:lnTo>
                  <a:pt x="204" y="1570"/>
                </a:lnTo>
                <a:lnTo>
                  <a:pt x="198" y="1562"/>
                </a:lnTo>
                <a:lnTo>
                  <a:pt x="194" y="1556"/>
                </a:lnTo>
                <a:lnTo>
                  <a:pt x="192" y="1548"/>
                </a:lnTo>
                <a:lnTo>
                  <a:pt x="192" y="1542"/>
                </a:lnTo>
                <a:lnTo>
                  <a:pt x="194" y="1534"/>
                </a:lnTo>
                <a:lnTo>
                  <a:pt x="198" y="1528"/>
                </a:lnTo>
                <a:lnTo>
                  <a:pt x="204" y="1520"/>
                </a:lnTo>
                <a:lnTo>
                  <a:pt x="204" y="1520"/>
                </a:lnTo>
                <a:lnTo>
                  <a:pt x="208" y="1514"/>
                </a:lnTo>
                <a:lnTo>
                  <a:pt x="212" y="1506"/>
                </a:lnTo>
                <a:lnTo>
                  <a:pt x="214" y="1498"/>
                </a:lnTo>
                <a:lnTo>
                  <a:pt x="216" y="1490"/>
                </a:lnTo>
                <a:lnTo>
                  <a:pt x="214" y="1474"/>
                </a:lnTo>
                <a:lnTo>
                  <a:pt x="212" y="1460"/>
                </a:lnTo>
                <a:lnTo>
                  <a:pt x="212" y="1460"/>
                </a:lnTo>
                <a:lnTo>
                  <a:pt x="212" y="1456"/>
                </a:lnTo>
                <a:lnTo>
                  <a:pt x="210" y="1452"/>
                </a:lnTo>
                <a:lnTo>
                  <a:pt x="204" y="1448"/>
                </a:lnTo>
                <a:lnTo>
                  <a:pt x="198" y="1446"/>
                </a:lnTo>
                <a:lnTo>
                  <a:pt x="190" y="1446"/>
                </a:lnTo>
                <a:lnTo>
                  <a:pt x="190" y="1446"/>
                </a:lnTo>
                <a:lnTo>
                  <a:pt x="172" y="1440"/>
                </a:lnTo>
                <a:lnTo>
                  <a:pt x="158" y="1434"/>
                </a:lnTo>
                <a:lnTo>
                  <a:pt x="146" y="1424"/>
                </a:lnTo>
                <a:lnTo>
                  <a:pt x="136" y="1414"/>
                </a:lnTo>
                <a:lnTo>
                  <a:pt x="130" y="1400"/>
                </a:lnTo>
                <a:lnTo>
                  <a:pt x="126" y="1384"/>
                </a:lnTo>
                <a:lnTo>
                  <a:pt x="124" y="1368"/>
                </a:lnTo>
                <a:lnTo>
                  <a:pt x="126" y="1352"/>
                </a:lnTo>
                <a:lnTo>
                  <a:pt x="126" y="1352"/>
                </a:lnTo>
                <a:lnTo>
                  <a:pt x="132" y="1334"/>
                </a:lnTo>
                <a:lnTo>
                  <a:pt x="132" y="1334"/>
                </a:lnTo>
                <a:lnTo>
                  <a:pt x="136" y="1318"/>
                </a:lnTo>
                <a:lnTo>
                  <a:pt x="142" y="1306"/>
                </a:lnTo>
                <a:lnTo>
                  <a:pt x="148" y="1296"/>
                </a:lnTo>
                <a:lnTo>
                  <a:pt x="154" y="1288"/>
                </a:lnTo>
                <a:lnTo>
                  <a:pt x="164" y="1284"/>
                </a:lnTo>
                <a:lnTo>
                  <a:pt x="174" y="1280"/>
                </a:lnTo>
                <a:lnTo>
                  <a:pt x="186" y="1278"/>
                </a:lnTo>
                <a:lnTo>
                  <a:pt x="202" y="1278"/>
                </a:lnTo>
                <a:lnTo>
                  <a:pt x="202" y="1278"/>
                </a:lnTo>
                <a:lnTo>
                  <a:pt x="218" y="1278"/>
                </a:lnTo>
                <a:lnTo>
                  <a:pt x="224" y="1274"/>
                </a:lnTo>
                <a:lnTo>
                  <a:pt x="230" y="1270"/>
                </a:lnTo>
                <a:lnTo>
                  <a:pt x="230" y="1270"/>
                </a:lnTo>
                <a:lnTo>
                  <a:pt x="232" y="1260"/>
                </a:lnTo>
                <a:lnTo>
                  <a:pt x="230" y="1254"/>
                </a:lnTo>
                <a:lnTo>
                  <a:pt x="228" y="1246"/>
                </a:lnTo>
                <a:lnTo>
                  <a:pt x="222" y="1240"/>
                </a:lnTo>
                <a:lnTo>
                  <a:pt x="222" y="1240"/>
                </a:lnTo>
                <a:lnTo>
                  <a:pt x="134" y="1110"/>
                </a:lnTo>
                <a:lnTo>
                  <a:pt x="134" y="1110"/>
                </a:lnTo>
                <a:lnTo>
                  <a:pt x="124" y="1090"/>
                </a:lnTo>
                <a:lnTo>
                  <a:pt x="114" y="1072"/>
                </a:lnTo>
                <a:lnTo>
                  <a:pt x="108" y="1064"/>
                </a:lnTo>
                <a:lnTo>
                  <a:pt x="100" y="1056"/>
                </a:lnTo>
                <a:lnTo>
                  <a:pt x="92" y="1050"/>
                </a:lnTo>
                <a:lnTo>
                  <a:pt x="80" y="1046"/>
                </a:lnTo>
                <a:lnTo>
                  <a:pt x="80" y="1046"/>
                </a:lnTo>
                <a:lnTo>
                  <a:pt x="76" y="1042"/>
                </a:lnTo>
                <a:lnTo>
                  <a:pt x="76" y="1038"/>
                </a:lnTo>
                <a:lnTo>
                  <a:pt x="78" y="1036"/>
                </a:lnTo>
                <a:lnTo>
                  <a:pt x="82" y="1032"/>
                </a:lnTo>
                <a:lnTo>
                  <a:pt x="82" y="1032"/>
                </a:lnTo>
                <a:lnTo>
                  <a:pt x="90" y="1026"/>
                </a:lnTo>
                <a:lnTo>
                  <a:pt x="96" y="1020"/>
                </a:lnTo>
                <a:lnTo>
                  <a:pt x="100" y="1010"/>
                </a:lnTo>
                <a:lnTo>
                  <a:pt x="102" y="1002"/>
                </a:lnTo>
                <a:lnTo>
                  <a:pt x="102" y="1002"/>
                </a:lnTo>
                <a:lnTo>
                  <a:pt x="102" y="994"/>
                </a:lnTo>
                <a:lnTo>
                  <a:pt x="106" y="988"/>
                </a:lnTo>
                <a:lnTo>
                  <a:pt x="114" y="976"/>
                </a:lnTo>
                <a:lnTo>
                  <a:pt x="132" y="956"/>
                </a:lnTo>
                <a:lnTo>
                  <a:pt x="132" y="956"/>
                </a:lnTo>
                <a:lnTo>
                  <a:pt x="146" y="940"/>
                </a:lnTo>
                <a:lnTo>
                  <a:pt x="148" y="934"/>
                </a:lnTo>
                <a:lnTo>
                  <a:pt x="148" y="928"/>
                </a:lnTo>
                <a:lnTo>
                  <a:pt x="146" y="924"/>
                </a:lnTo>
                <a:lnTo>
                  <a:pt x="142" y="920"/>
                </a:lnTo>
                <a:lnTo>
                  <a:pt x="126" y="908"/>
                </a:lnTo>
                <a:lnTo>
                  <a:pt x="126" y="908"/>
                </a:lnTo>
                <a:lnTo>
                  <a:pt x="68" y="874"/>
                </a:lnTo>
                <a:lnTo>
                  <a:pt x="12" y="840"/>
                </a:lnTo>
                <a:lnTo>
                  <a:pt x="12" y="840"/>
                </a:lnTo>
                <a:lnTo>
                  <a:pt x="4" y="834"/>
                </a:lnTo>
                <a:lnTo>
                  <a:pt x="0" y="828"/>
                </a:lnTo>
                <a:lnTo>
                  <a:pt x="0" y="822"/>
                </a:lnTo>
                <a:lnTo>
                  <a:pt x="2" y="812"/>
                </a:lnTo>
                <a:lnTo>
                  <a:pt x="2" y="812"/>
                </a:lnTo>
                <a:lnTo>
                  <a:pt x="8" y="794"/>
                </a:lnTo>
                <a:lnTo>
                  <a:pt x="12" y="776"/>
                </a:lnTo>
                <a:lnTo>
                  <a:pt x="20" y="740"/>
                </a:lnTo>
                <a:lnTo>
                  <a:pt x="20" y="740"/>
                </a:lnTo>
                <a:lnTo>
                  <a:pt x="22" y="730"/>
                </a:lnTo>
                <a:lnTo>
                  <a:pt x="26" y="722"/>
                </a:lnTo>
                <a:lnTo>
                  <a:pt x="30" y="722"/>
                </a:lnTo>
                <a:lnTo>
                  <a:pt x="34" y="720"/>
                </a:lnTo>
                <a:lnTo>
                  <a:pt x="46" y="724"/>
                </a:lnTo>
                <a:lnTo>
                  <a:pt x="46" y="724"/>
                </a:lnTo>
                <a:lnTo>
                  <a:pt x="110" y="750"/>
                </a:lnTo>
                <a:lnTo>
                  <a:pt x="174" y="774"/>
                </a:lnTo>
                <a:lnTo>
                  <a:pt x="174" y="774"/>
                </a:lnTo>
                <a:lnTo>
                  <a:pt x="188" y="778"/>
                </a:lnTo>
                <a:lnTo>
                  <a:pt x="194" y="778"/>
                </a:lnTo>
                <a:lnTo>
                  <a:pt x="200" y="778"/>
                </a:lnTo>
                <a:lnTo>
                  <a:pt x="204" y="774"/>
                </a:lnTo>
                <a:lnTo>
                  <a:pt x="210" y="770"/>
                </a:lnTo>
                <a:lnTo>
                  <a:pt x="216" y="756"/>
                </a:lnTo>
                <a:lnTo>
                  <a:pt x="216" y="756"/>
                </a:lnTo>
                <a:lnTo>
                  <a:pt x="224" y="738"/>
                </a:lnTo>
                <a:lnTo>
                  <a:pt x="226" y="728"/>
                </a:lnTo>
                <a:lnTo>
                  <a:pt x="228" y="720"/>
                </a:lnTo>
                <a:lnTo>
                  <a:pt x="228" y="710"/>
                </a:lnTo>
                <a:lnTo>
                  <a:pt x="226" y="702"/>
                </a:lnTo>
                <a:lnTo>
                  <a:pt x="220" y="692"/>
                </a:lnTo>
                <a:lnTo>
                  <a:pt x="212" y="684"/>
                </a:lnTo>
                <a:lnTo>
                  <a:pt x="212" y="684"/>
                </a:lnTo>
                <a:lnTo>
                  <a:pt x="208" y="680"/>
                </a:lnTo>
                <a:lnTo>
                  <a:pt x="208" y="676"/>
                </a:lnTo>
                <a:lnTo>
                  <a:pt x="212" y="666"/>
                </a:lnTo>
                <a:lnTo>
                  <a:pt x="212" y="666"/>
                </a:lnTo>
                <a:lnTo>
                  <a:pt x="222" y="646"/>
                </a:lnTo>
                <a:lnTo>
                  <a:pt x="234" y="626"/>
                </a:lnTo>
                <a:lnTo>
                  <a:pt x="234" y="626"/>
                </a:lnTo>
                <a:lnTo>
                  <a:pt x="246" y="600"/>
                </a:lnTo>
                <a:lnTo>
                  <a:pt x="252" y="586"/>
                </a:lnTo>
                <a:lnTo>
                  <a:pt x="254" y="574"/>
                </a:lnTo>
                <a:lnTo>
                  <a:pt x="256" y="560"/>
                </a:lnTo>
                <a:lnTo>
                  <a:pt x="256" y="546"/>
                </a:lnTo>
                <a:lnTo>
                  <a:pt x="252" y="532"/>
                </a:lnTo>
                <a:lnTo>
                  <a:pt x="246" y="518"/>
                </a:lnTo>
                <a:lnTo>
                  <a:pt x="246" y="518"/>
                </a:lnTo>
                <a:lnTo>
                  <a:pt x="248" y="512"/>
                </a:lnTo>
                <a:lnTo>
                  <a:pt x="252" y="500"/>
                </a:lnTo>
                <a:lnTo>
                  <a:pt x="268" y="472"/>
                </a:lnTo>
                <a:lnTo>
                  <a:pt x="286" y="444"/>
                </a:lnTo>
                <a:lnTo>
                  <a:pt x="294" y="434"/>
                </a:lnTo>
                <a:lnTo>
                  <a:pt x="300" y="430"/>
                </a:lnTo>
                <a:lnTo>
                  <a:pt x="300" y="430"/>
                </a:lnTo>
                <a:lnTo>
                  <a:pt x="310" y="428"/>
                </a:lnTo>
                <a:lnTo>
                  <a:pt x="318" y="430"/>
                </a:lnTo>
                <a:lnTo>
                  <a:pt x="322" y="436"/>
                </a:lnTo>
                <a:lnTo>
                  <a:pt x="324" y="446"/>
                </a:lnTo>
                <a:lnTo>
                  <a:pt x="324" y="446"/>
                </a:lnTo>
                <a:lnTo>
                  <a:pt x="324" y="456"/>
                </a:lnTo>
                <a:lnTo>
                  <a:pt x="328" y="464"/>
                </a:lnTo>
                <a:lnTo>
                  <a:pt x="334" y="472"/>
                </a:lnTo>
                <a:lnTo>
                  <a:pt x="342" y="478"/>
                </a:lnTo>
                <a:lnTo>
                  <a:pt x="342" y="478"/>
                </a:lnTo>
                <a:lnTo>
                  <a:pt x="442" y="546"/>
                </a:lnTo>
                <a:lnTo>
                  <a:pt x="442" y="546"/>
                </a:lnTo>
                <a:lnTo>
                  <a:pt x="452" y="552"/>
                </a:lnTo>
                <a:lnTo>
                  <a:pt x="462" y="556"/>
                </a:lnTo>
                <a:lnTo>
                  <a:pt x="474" y="556"/>
                </a:lnTo>
                <a:lnTo>
                  <a:pt x="484" y="552"/>
                </a:lnTo>
                <a:lnTo>
                  <a:pt x="484" y="552"/>
                </a:lnTo>
                <a:lnTo>
                  <a:pt x="538" y="530"/>
                </a:lnTo>
                <a:lnTo>
                  <a:pt x="538" y="530"/>
                </a:lnTo>
                <a:lnTo>
                  <a:pt x="550" y="524"/>
                </a:lnTo>
                <a:lnTo>
                  <a:pt x="560" y="516"/>
                </a:lnTo>
                <a:lnTo>
                  <a:pt x="564" y="512"/>
                </a:lnTo>
                <a:lnTo>
                  <a:pt x="566" y="506"/>
                </a:lnTo>
                <a:lnTo>
                  <a:pt x="566" y="500"/>
                </a:lnTo>
                <a:lnTo>
                  <a:pt x="564" y="490"/>
                </a:lnTo>
                <a:lnTo>
                  <a:pt x="564" y="490"/>
                </a:lnTo>
                <a:lnTo>
                  <a:pt x="564" y="484"/>
                </a:lnTo>
                <a:lnTo>
                  <a:pt x="568" y="478"/>
                </a:lnTo>
                <a:lnTo>
                  <a:pt x="574" y="474"/>
                </a:lnTo>
                <a:lnTo>
                  <a:pt x="580" y="472"/>
                </a:lnTo>
                <a:lnTo>
                  <a:pt x="580" y="472"/>
                </a:lnTo>
                <a:lnTo>
                  <a:pt x="598" y="468"/>
                </a:lnTo>
                <a:lnTo>
                  <a:pt x="616" y="468"/>
                </a:lnTo>
                <a:lnTo>
                  <a:pt x="636" y="470"/>
                </a:lnTo>
                <a:lnTo>
                  <a:pt x="644" y="472"/>
                </a:lnTo>
                <a:lnTo>
                  <a:pt x="654" y="478"/>
                </a:lnTo>
                <a:lnTo>
                  <a:pt x="654" y="478"/>
                </a:lnTo>
                <a:lnTo>
                  <a:pt x="658" y="480"/>
                </a:lnTo>
                <a:lnTo>
                  <a:pt x="660" y="482"/>
                </a:lnTo>
                <a:lnTo>
                  <a:pt x="660" y="482"/>
                </a:lnTo>
                <a:lnTo>
                  <a:pt x="660" y="492"/>
                </a:lnTo>
                <a:lnTo>
                  <a:pt x="662" y="504"/>
                </a:lnTo>
                <a:lnTo>
                  <a:pt x="668" y="512"/>
                </a:lnTo>
                <a:lnTo>
                  <a:pt x="674" y="522"/>
                </a:lnTo>
                <a:lnTo>
                  <a:pt x="680" y="530"/>
                </a:lnTo>
                <a:lnTo>
                  <a:pt x="686" y="540"/>
                </a:lnTo>
                <a:lnTo>
                  <a:pt x="690" y="550"/>
                </a:lnTo>
                <a:lnTo>
                  <a:pt x="692" y="560"/>
                </a:lnTo>
                <a:lnTo>
                  <a:pt x="692" y="560"/>
                </a:lnTo>
                <a:lnTo>
                  <a:pt x="690" y="568"/>
                </a:lnTo>
                <a:lnTo>
                  <a:pt x="692" y="576"/>
                </a:lnTo>
                <a:lnTo>
                  <a:pt x="696" y="582"/>
                </a:lnTo>
                <a:lnTo>
                  <a:pt x="702" y="586"/>
                </a:lnTo>
                <a:lnTo>
                  <a:pt x="702" y="586"/>
                </a:lnTo>
                <a:lnTo>
                  <a:pt x="710" y="588"/>
                </a:lnTo>
                <a:lnTo>
                  <a:pt x="716" y="586"/>
                </a:lnTo>
                <a:lnTo>
                  <a:pt x="728" y="578"/>
                </a:lnTo>
                <a:lnTo>
                  <a:pt x="728" y="578"/>
                </a:lnTo>
                <a:lnTo>
                  <a:pt x="744" y="570"/>
                </a:lnTo>
                <a:lnTo>
                  <a:pt x="758" y="564"/>
                </a:lnTo>
                <a:lnTo>
                  <a:pt x="772" y="560"/>
                </a:lnTo>
                <a:lnTo>
                  <a:pt x="784" y="562"/>
                </a:lnTo>
                <a:lnTo>
                  <a:pt x="796" y="564"/>
                </a:lnTo>
                <a:lnTo>
                  <a:pt x="810" y="570"/>
                </a:lnTo>
                <a:lnTo>
                  <a:pt x="822" y="580"/>
                </a:lnTo>
                <a:lnTo>
                  <a:pt x="834" y="592"/>
                </a:lnTo>
                <a:lnTo>
                  <a:pt x="834" y="592"/>
                </a:lnTo>
                <a:lnTo>
                  <a:pt x="850" y="606"/>
                </a:lnTo>
                <a:lnTo>
                  <a:pt x="856" y="610"/>
                </a:lnTo>
                <a:lnTo>
                  <a:pt x="860" y="610"/>
                </a:lnTo>
                <a:lnTo>
                  <a:pt x="866" y="608"/>
                </a:lnTo>
                <a:lnTo>
                  <a:pt x="870" y="604"/>
                </a:lnTo>
                <a:lnTo>
                  <a:pt x="880" y="588"/>
                </a:lnTo>
                <a:lnTo>
                  <a:pt x="880" y="588"/>
                </a:lnTo>
                <a:lnTo>
                  <a:pt x="908" y="534"/>
                </a:lnTo>
                <a:lnTo>
                  <a:pt x="908" y="534"/>
                </a:lnTo>
                <a:lnTo>
                  <a:pt x="916" y="512"/>
                </a:lnTo>
                <a:lnTo>
                  <a:pt x="918" y="502"/>
                </a:lnTo>
                <a:lnTo>
                  <a:pt x="920" y="492"/>
                </a:lnTo>
                <a:lnTo>
                  <a:pt x="918" y="482"/>
                </a:lnTo>
                <a:lnTo>
                  <a:pt x="916" y="470"/>
                </a:lnTo>
                <a:lnTo>
                  <a:pt x="912" y="460"/>
                </a:lnTo>
                <a:lnTo>
                  <a:pt x="904" y="450"/>
                </a:lnTo>
                <a:lnTo>
                  <a:pt x="904" y="450"/>
                </a:lnTo>
                <a:lnTo>
                  <a:pt x="926" y="450"/>
                </a:lnTo>
                <a:lnTo>
                  <a:pt x="934" y="448"/>
                </a:lnTo>
                <a:lnTo>
                  <a:pt x="938" y="446"/>
                </a:lnTo>
                <a:lnTo>
                  <a:pt x="944" y="442"/>
                </a:lnTo>
                <a:lnTo>
                  <a:pt x="948" y="436"/>
                </a:lnTo>
                <a:lnTo>
                  <a:pt x="960" y="416"/>
                </a:lnTo>
                <a:lnTo>
                  <a:pt x="960" y="416"/>
                </a:lnTo>
                <a:lnTo>
                  <a:pt x="980" y="376"/>
                </a:lnTo>
                <a:lnTo>
                  <a:pt x="1000" y="336"/>
                </a:lnTo>
                <a:lnTo>
                  <a:pt x="1000" y="336"/>
                </a:lnTo>
                <a:lnTo>
                  <a:pt x="1006" y="328"/>
                </a:lnTo>
                <a:lnTo>
                  <a:pt x="1010" y="324"/>
                </a:lnTo>
                <a:lnTo>
                  <a:pt x="1014" y="324"/>
                </a:lnTo>
                <a:lnTo>
                  <a:pt x="1016" y="326"/>
                </a:lnTo>
                <a:lnTo>
                  <a:pt x="1022" y="332"/>
                </a:lnTo>
                <a:lnTo>
                  <a:pt x="1022" y="332"/>
                </a:lnTo>
                <a:lnTo>
                  <a:pt x="1040" y="354"/>
                </a:lnTo>
                <a:lnTo>
                  <a:pt x="1040" y="354"/>
                </a:lnTo>
                <a:lnTo>
                  <a:pt x="1046" y="362"/>
                </a:lnTo>
                <a:lnTo>
                  <a:pt x="1054" y="366"/>
                </a:lnTo>
                <a:lnTo>
                  <a:pt x="1064" y="368"/>
                </a:lnTo>
                <a:lnTo>
                  <a:pt x="1074" y="368"/>
                </a:lnTo>
                <a:lnTo>
                  <a:pt x="1074" y="368"/>
                </a:lnTo>
                <a:lnTo>
                  <a:pt x="1136" y="354"/>
                </a:lnTo>
                <a:lnTo>
                  <a:pt x="1198" y="342"/>
                </a:lnTo>
                <a:lnTo>
                  <a:pt x="1198" y="342"/>
                </a:lnTo>
                <a:lnTo>
                  <a:pt x="1214" y="338"/>
                </a:lnTo>
                <a:lnTo>
                  <a:pt x="1220" y="334"/>
                </a:lnTo>
                <a:lnTo>
                  <a:pt x="1224" y="330"/>
                </a:lnTo>
                <a:lnTo>
                  <a:pt x="1228" y="326"/>
                </a:lnTo>
                <a:lnTo>
                  <a:pt x="1230" y="320"/>
                </a:lnTo>
                <a:lnTo>
                  <a:pt x="1230" y="312"/>
                </a:lnTo>
                <a:lnTo>
                  <a:pt x="1230" y="304"/>
                </a:lnTo>
                <a:lnTo>
                  <a:pt x="1230" y="304"/>
                </a:lnTo>
                <a:lnTo>
                  <a:pt x="1230" y="290"/>
                </a:lnTo>
                <a:lnTo>
                  <a:pt x="1232" y="278"/>
                </a:lnTo>
                <a:lnTo>
                  <a:pt x="1234" y="272"/>
                </a:lnTo>
                <a:lnTo>
                  <a:pt x="1238" y="268"/>
                </a:lnTo>
                <a:lnTo>
                  <a:pt x="1244" y="262"/>
                </a:lnTo>
                <a:lnTo>
                  <a:pt x="1250" y="258"/>
                </a:lnTo>
                <a:lnTo>
                  <a:pt x="1250" y="258"/>
                </a:lnTo>
                <a:lnTo>
                  <a:pt x="1262" y="254"/>
                </a:lnTo>
                <a:lnTo>
                  <a:pt x="1274" y="252"/>
                </a:lnTo>
                <a:lnTo>
                  <a:pt x="1284" y="254"/>
                </a:lnTo>
                <a:lnTo>
                  <a:pt x="1294" y="262"/>
                </a:lnTo>
                <a:lnTo>
                  <a:pt x="1294" y="262"/>
                </a:lnTo>
                <a:lnTo>
                  <a:pt x="1316" y="278"/>
                </a:lnTo>
                <a:lnTo>
                  <a:pt x="1338" y="292"/>
                </a:lnTo>
                <a:lnTo>
                  <a:pt x="1338" y="292"/>
                </a:lnTo>
                <a:lnTo>
                  <a:pt x="1348" y="298"/>
                </a:lnTo>
                <a:lnTo>
                  <a:pt x="1356" y="304"/>
                </a:lnTo>
                <a:lnTo>
                  <a:pt x="1360" y="306"/>
                </a:lnTo>
                <a:lnTo>
                  <a:pt x="1366" y="306"/>
                </a:lnTo>
                <a:lnTo>
                  <a:pt x="1370" y="306"/>
                </a:lnTo>
                <a:lnTo>
                  <a:pt x="1374" y="302"/>
                </a:lnTo>
                <a:lnTo>
                  <a:pt x="1374" y="302"/>
                </a:lnTo>
                <a:lnTo>
                  <a:pt x="1384" y="294"/>
                </a:lnTo>
                <a:lnTo>
                  <a:pt x="1392" y="284"/>
                </a:lnTo>
                <a:lnTo>
                  <a:pt x="1396" y="272"/>
                </a:lnTo>
                <a:lnTo>
                  <a:pt x="1396" y="266"/>
                </a:lnTo>
                <a:lnTo>
                  <a:pt x="1396" y="258"/>
                </a:lnTo>
                <a:lnTo>
                  <a:pt x="1396" y="258"/>
                </a:lnTo>
                <a:lnTo>
                  <a:pt x="1394" y="248"/>
                </a:lnTo>
                <a:lnTo>
                  <a:pt x="1396" y="240"/>
                </a:lnTo>
                <a:lnTo>
                  <a:pt x="1400" y="232"/>
                </a:lnTo>
                <a:lnTo>
                  <a:pt x="1408" y="224"/>
                </a:lnTo>
                <a:lnTo>
                  <a:pt x="1408" y="224"/>
                </a:lnTo>
                <a:lnTo>
                  <a:pt x="1414" y="220"/>
                </a:lnTo>
                <a:lnTo>
                  <a:pt x="1418" y="216"/>
                </a:lnTo>
                <a:lnTo>
                  <a:pt x="1420" y="210"/>
                </a:lnTo>
                <a:lnTo>
                  <a:pt x="1422" y="204"/>
                </a:lnTo>
                <a:lnTo>
                  <a:pt x="1420" y="192"/>
                </a:lnTo>
                <a:lnTo>
                  <a:pt x="1420" y="180"/>
                </a:lnTo>
                <a:lnTo>
                  <a:pt x="1420" y="180"/>
                </a:lnTo>
                <a:lnTo>
                  <a:pt x="1420" y="162"/>
                </a:lnTo>
                <a:lnTo>
                  <a:pt x="1420" y="154"/>
                </a:lnTo>
                <a:lnTo>
                  <a:pt x="1424" y="146"/>
                </a:lnTo>
                <a:lnTo>
                  <a:pt x="1428" y="140"/>
                </a:lnTo>
                <a:lnTo>
                  <a:pt x="1434" y="134"/>
                </a:lnTo>
                <a:lnTo>
                  <a:pt x="1442" y="130"/>
                </a:lnTo>
                <a:lnTo>
                  <a:pt x="1450" y="126"/>
                </a:lnTo>
                <a:lnTo>
                  <a:pt x="1450" y="126"/>
                </a:lnTo>
                <a:lnTo>
                  <a:pt x="1472" y="116"/>
                </a:lnTo>
                <a:lnTo>
                  <a:pt x="1494" y="106"/>
                </a:lnTo>
                <a:lnTo>
                  <a:pt x="1536" y="84"/>
                </a:lnTo>
                <a:lnTo>
                  <a:pt x="1536" y="84"/>
                </a:lnTo>
                <a:lnTo>
                  <a:pt x="1558" y="72"/>
                </a:lnTo>
                <a:lnTo>
                  <a:pt x="1580" y="60"/>
                </a:lnTo>
                <a:lnTo>
                  <a:pt x="1600" y="46"/>
                </a:lnTo>
                <a:lnTo>
                  <a:pt x="1608" y="36"/>
                </a:lnTo>
                <a:lnTo>
                  <a:pt x="1616" y="26"/>
                </a:lnTo>
                <a:lnTo>
                  <a:pt x="1616" y="26"/>
                </a:lnTo>
                <a:lnTo>
                  <a:pt x="1620" y="20"/>
                </a:lnTo>
                <a:lnTo>
                  <a:pt x="1626" y="16"/>
                </a:lnTo>
                <a:lnTo>
                  <a:pt x="1626" y="16"/>
                </a:lnTo>
                <a:lnTo>
                  <a:pt x="1644" y="4"/>
                </a:lnTo>
                <a:lnTo>
                  <a:pt x="1654" y="0"/>
                </a:lnTo>
                <a:lnTo>
                  <a:pt x="1658" y="0"/>
                </a:lnTo>
                <a:lnTo>
                  <a:pt x="1664" y="0"/>
                </a:lnTo>
                <a:lnTo>
                  <a:pt x="1664" y="0"/>
                </a:lnTo>
                <a:lnTo>
                  <a:pt x="1666" y="2"/>
                </a:lnTo>
                <a:lnTo>
                  <a:pt x="1668" y="6"/>
                </a:lnTo>
                <a:lnTo>
                  <a:pt x="1670" y="14"/>
                </a:lnTo>
                <a:lnTo>
                  <a:pt x="1670" y="36"/>
                </a:lnTo>
                <a:lnTo>
                  <a:pt x="1670" y="36"/>
                </a:lnTo>
                <a:lnTo>
                  <a:pt x="1672" y="56"/>
                </a:lnTo>
                <a:lnTo>
                  <a:pt x="1674" y="62"/>
                </a:lnTo>
                <a:lnTo>
                  <a:pt x="1678" y="64"/>
                </a:lnTo>
                <a:lnTo>
                  <a:pt x="1682" y="66"/>
                </a:lnTo>
                <a:lnTo>
                  <a:pt x="1688" y="66"/>
                </a:lnTo>
                <a:lnTo>
                  <a:pt x="1704" y="62"/>
                </a:lnTo>
                <a:lnTo>
                  <a:pt x="1704" y="62"/>
                </a:lnTo>
                <a:lnTo>
                  <a:pt x="1712" y="60"/>
                </a:lnTo>
                <a:lnTo>
                  <a:pt x="1718" y="60"/>
                </a:lnTo>
                <a:lnTo>
                  <a:pt x="1724" y="62"/>
                </a:lnTo>
                <a:lnTo>
                  <a:pt x="1728" y="64"/>
                </a:lnTo>
                <a:lnTo>
                  <a:pt x="1736" y="72"/>
                </a:lnTo>
                <a:lnTo>
                  <a:pt x="1742" y="80"/>
                </a:lnTo>
                <a:lnTo>
                  <a:pt x="1742" y="80"/>
                </a:lnTo>
                <a:lnTo>
                  <a:pt x="1756" y="94"/>
                </a:lnTo>
                <a:lnTo>
                  <a:pt x="1770" y="104"/>
                </a:lnTo>
                <a:lnTo>
                  <a:pt x="1786" y="112"/>
                </a:lnTo>
                <a:lnTo>
                  <a:pt x="1802" y="118"/>
                </a:lnTo>
                <a:lnTo>
                  <a:pt x="1802" y="118"/>
                </a:lnTo>
                <a:lnTo>
                  <a:pt x="1824" y="124"/>
                </a:lnTo>
                <a:lnTo>
                  <a:pt x="1844" y="132"/>
                </a:lnTo>
                <a:lnTo>
                  <a:pt x="1862" y="144"/>
                </a:lnTo>
                <a:lnTo>
                  <a:pt x="1878" y="158"/>
                </a:lnTo>
                <a:lnTo>
                  <a:pt x="1878" y="158"/>
                </a:lnTo>
                <a:lnTo>
                  <a:pt x="1898" y="178"/>
                </a:lnTo>
                <a:lnTo>
                  <a:pt x="1908" y="184"/>
                </a:lnTo>
                <a:lnTo>
                  <a:pt x="1920" y="190"/>
                </a:lnTo>
                <a:lnTo>
                  <a:pt x="1920" y="190"/>
                </a:lnTo>
                <a:lnTo>
                  <a:pt x="1936" y="196"/>
                </a:lnTo>
                <a:lnTo>
                  <a:pt x="1950" y="198"/>
                </a:lnTo>
                <a:lnTo>
                  <a:pt x="1960" y="198"/>
                </a:lnTo>
                <a:lnTo>
                  <a:pt x="1972" y="196"/>
                </a:lnTo>
                <a:lnTo>
                  <a:pt x="1980" y="192"/>
                </a:lnTo>
                <a:lnTo>
                  <a:pt x="1990" y="186"/>
                </a:lnTo>
                <a:lnTo>
                  <a:pt x="2000" y="176"/>
                </a:lnTo>
                <a:lnTo>
                  <a:pt x="2010" y="164"/>
                </a:lnTo>
                <a:lnTo>
                  <a:pt x="2010" y="164"/>
                </a:lnTo>
                <a:lnTo>
                  <a:pt x="2030" y="138"/>
                </a:lnTo>
                <a:lnTo>
                  <a:pt x="2042" y="126"/>
                </a:lnTo>
                <a:lnTo>
                  <a:pt x="2054" y="116"/>
                </a:lnTo>
                <a:lnTo>
                  <a:pt x="2054" y="116"/>
                </a:lnTo>
                <a:lnTo>
                  <a:pt x="2064" y="110"/>
                </a:lnTo>
                <a:lnTo>
                  <a:pt x="2070" y="110"/>
                </a:lnTo>
                <a:lnTo>
                  <a:pt x="2072" y="112"/>
                </a:lnTo>
                <a:lnTo>
                  <a:pt x="2076" y="114"/>
                </a:lnTo>
                <a:lnTo>
                  <a:pt x="2078" y="124"/>
                </a:lnTo>
                <a:lnTo>
                  <a:pt x="2078" y="124"/>
                </a:lnTo>
                <a:lnTo>
                  <a:pt x="2080" y="138"/>
                </a:lnTo>
                <a:lnTo>
                  <a:pt x="2082" y="152"/>
                </a:lnTo>
                <a:lnTo>
                  <a:pt x="2082" y="152"/>
                </a:lnTo>
                <a:lnTo>
                  <a:pt x="2086" y="168"/>
                </a:lnTo>
                <a:lnTo>
                  <a:pt x="2088" y="174"/>
                </a:lnTo>
                <a:lnTo>
                  <a:pt x="2092" y="178"/>
                </a:lnTo>
                <a:lnTo>
                  <a:pt x="2098" y="182"/>
                </a:lnTo>
                <a:lnTo>
                  <a:pt x="2104" y="186"/>
                </a:lnTo>
                <a:lnTo>
                  <a:pt x="2110" y="186"/>
                </a:lnTo>
                <a:lnTo>
                  <a:pt x="2120" y="186"/>
                </a:lnTo>
                <a:lnTo>
                  <a:pt x="2120" y="186"/>
                </a:lnTo>
                <a:lnTo>
                  <a:pt x="2128" y="186"/>
                </a:lnTo>
                <a:lnTo>
                  <a:pt x="2134" y="186"/>
                </a:lnTo>
                <a:lnTo>
                  <a:pt x="2138" y="188"/>
                </a:lnTo>
                <a:lnTo>
                  <a:pt x="2140" y="190"/>
                </a:lnTo>
                <a:lnTo>
                  <a:pt x="2142" y="194"/>
                </a:lnTo>
                <a:lnTo>
                  <a:pt x="2142" y="198"/>
                </a:lnTo>
                <a:lnTo>
                  <a:pt x="2142" y="198"/>
                </a:lnTo>
                <a:lnTo>
                  <a:pt x="2142" y="210"/>
                </a:lnTo>
                <a:lnTo>
                  <a:pt x="2144" y="220"/>
                </a:lnTo>
                <a:lnTo>
                  <a:pt x="2142" y="226"/>
                </a:lnTo>
                <a:lnTo>
                  <a:pt x="2140" y="230"/>
                </a:lnTo>
                <a:lnTo>
                  <a:pt x="2136" y="234"/>
                </a:lnTo>
                <a:lnTo>
                  <a:pt x="2128" y="236"/>
                </a:lnTo>
                <a:lnTo>
                  <a:pt x="2128" y="236"/>
                </a:lnTo>
                <a:lnTo>
                  <a:pt x="2112" y="242"/>
                </a:lnTo>
                <a:lnTo>
                  <a:pt x="2096" y="250"/>
                </a:lnTo>
                <a:lnTo>
                  <a:pt x="2096" y="250"/>
                </a:lnTo>
                <a:lnTo>
                  <a:pt x="2080" y="258"/>
                </a:lnTo>
                <a:lnTo>
                  <a:pt x="2072" y="264"/>
                </a:lnTo>
                <a:lnTo>
                  <a:pt x="2068" y="270"/>
                </a:lnTo>
                <a:lnTo>
                  <a:pt x="2062" y="276"/>
                </a:lnTo>
                <a:lnTo>
                  <a:pt x="2058" y="284"/>
                </a:lnTo>
                <a:lnTo>
                  <a:pt x="2056" y="292"/>
                </a:lnTo>
                <a:lnTo>
                  <a:pt x="2054" y="302"/>
                </a:lnTo>
                <a:lnTo>
                  <a:pt x="2054" y="302"/>
                </a:lnTo>
                <a:lnTo>
                  <a:pt x="2052" y="318"/>
                </a:lnTo>
                <a:lnTo>
                  <a:pt x="2046" y="334"/>
                </a:lnTo>
                <a:lnTo>
                  <a:pt x="2046" y="334"/>
                </a:lnTo>
                <a:lnTo>
                  <a:pt x="2042" y="340"/>
                </a:lnTo>
                <a:lnTo>
                  <a:pt x="2040" y="342"/>
                </a:lnTo>
                <a:lnTo>
                  <a:pt x="2036" y="342"/>
                </a:lnTo>
                <a:lnTo>
                  <a:pt x="2036" y="342"/>
                </a:lnTo>
                <a:lnTo>
                  <a:pt x="2032" y="342"/>
                </a:lnTo>
                <a:lnTo>
                  <a:pt x="2030" y="340"/>
                </a:lnTo>
                <a:lnTo>
                  <a:pt x="2028" y="332"/>
                </a:lnTo>
                <a:lnTo>
                  <a:pt x="2028" y="332"/>
                </a:lnTo>
                <a:lnTo>
                  <a:pt x="2024" y="322"/>
                </a:lnTo>
                <a:lnTo>
                  <a:pt x="2020" y="312"/>
                </a:lnTo>
                <a:lnTo>
                  <a:pt x="2016" y="310"/>
                </a:lnTo>
                <a:lnTo>
                  <a:pt x="2012" y="306"/>
                </a:lnTo>
                <a:lnTo>
                  <a:pt x="2006" y="304"/>
                </a:lnTo>
                <a:lnTo>
                  <a:pt x="1998" y="304"/>
                </a:lnTo>
                <a:lnTo>
                  <a:pt x="1998" y="304"/>
                </a:lnTo>
                <a:lnTo>
                  <a:pt x="1990" y="304"/>
                </a:lnTo>
                <a:lnTo>
                  <a:pt x="1984" y="306"/>
                </a:lnTo>
                <a:lnTo>
                  <a:pt x="1978" y="310"/>
                </a:lnTo>
                <a:lnTo>
                  <a:pt x="1974" y="314"/>
                </a:lnTo>
                <a:lnTo>
                  <a:pt x="1968" y="324"/>
                </a:lnTo>
                <a:lnTo>
                  <a:pt x="1962" y="336"/>
                </a:lnTo>
                <a:lnTo>
                  <a:pt x="1962" y="336"/>
                </a:lnTo>
                <a:lnTo>
                  <a:pt x="1958" y="346"/>
                </a:lnTo>
                <a:lnTo>
                  <a:pt x="1952" y="356"/>
                </a:lnTo>
                <a:lnTo>
                  <a:pt x="1944" y="364"/>
                </a:lnTo>
                <a:lnTo>
                  <a:pt x="1936" y="372"/>
                </a:lnTo>
                <a:lnTo>
                  <a:pt x="1928" y="378"/>
                </a:lnTo>
                <a:lnTo>
                  <a:pt x="1918" y="382"/>
                </a:lnTo>
                <a:lnTo>
                  <a:pt x="1906" y="386"/>
                </a:lnTo>
                <a:lnTo>
                  <a:pt x="1892" y="388"/>
                </a:lnTo>
                <a:lnTo>
                  <a:pt x="1892" y="388"/>
                </a:lnTo>
                <a:lnTo>
                  <a:pt x="1840" y="398"/>
                </a:lnTo>
                <a:lnTo>
                  <a:pt x="1814" y="402"/>
                </a:lnTo>
                <a:lnTo>
                  <a:pt x="1788" y="408"/>
                </a:lnTo>
                <a:lnTo>
                  <a:pt x="1762" y="414"/>
                </a:lnTo>
                <a:lnTo>
                  <a:pt x="1736" y="424"/>
                </a:lnTo>
                <a:lnTo>
                  <a:pt x="1712" y="436"/>
                </a:lnTo>
                <a:lnTo>
                  <a:pt x="1690" y="450"/>
                </a:lnTo>
                <a:lnTo>
                  <a:pt x="1690" y="450"/>
                </a:lnTo>
                <a:lnTo>
                  <a:pt x="1682" y="456"/>
                </a:lnTo>
                <a:lnTo>
                  <a:pt x="1672" y="460"/>
                </a:lnTo>
                <a:lnTo>
                  <a:pt x="1654" y="466"/>
                </a:lnTo>
                <a:lnTo>
                  <a:pt x="1614" y="474"/>
                </a:lnTo>
                <a:lnTo>
                  <a:pt x="1614" y="474"/>
                </a:lnTo>
                <a:lnTo>
                  <a:pt x="1604" y="476"/>
                </a:lnTo>
                <a:lnTo>
                  <a:pt x="1596" y="480"/>
                </a:lnTo>
                <a:lnTo>
                  <a:pt x="1588" y="484"/>
                </a:lnTo>
                <a:lnTo>
                  <a:pt x="1582" y="490"/>
                </a:lnTo>
                <a:lnTo>
                  <a:pt x="1576" y="496"/>
                </a:lnTo>
                <a:lnTo>
                  <a:pt x="1572" y="504"/>
                </a:lnTo>
                <a:lnTo>
                  <a:pt x="1566" y="524"/>
                </a:lnTo>
                <a:lnTo>
                  <a:pt x="1566" y="524"/>
                </a:lnTo>
                <a:lnTo>
                  <a:pt x="1562" y="544"/>
                </a:lnTo>
                <a:lnTo>
                  <a:pt x="1560" y="564"/>
                </a:lnTo>
                <a:lnTo>
                  <a:pt x="1560" y="574"/>
                </a:lnTo>
                <a:lnTo>
                  <a:pt x="1562" y="582"/>
                </a:lnTo>
                <a:lnTo>
                  <a:pt x="1566" y="592"/>
                </a:lnTo>
                <a:lnTo>
                  <a:pt x="1574" y="602"/>
                </a:lnTo>
                <a:lnTo>
                  <a:pt x="1574" y="602"/>
                </a:lnTo>
                <a:lnTo>
                  <a:pt x="1582" y="610"/>
                </a:lnTo>
                <a:lnTo>
                  <a:pt x="1586" y="614"/>
                </a:lnTo>
                <a:lnTo>
                  <a:pt x="1592" y="614"/>
                </a:lnTo>
                <a:lnTo>
                  <a:pt x="1596" y="614"/>
                </a:lnTo>
                <a:lnTo>
                  <a:pt x="1600" y="614"/>
                </a:lnTo>
                <a:lnTo>
                  <a:pt x="1604" y="610"/>
                </a:lnTo>
                <a:lnTo>
                  <a:pt x="1610" y="604"/>
                </a:lnTo>
                <a:lnTo>
                  <a:pt x="1610" y="604"/>
                </a:lnTo>
                <a:lnTo>
                  <a:pt x="1616" y="604"/>
                </a:lnTo>
                <a:lnTo>
                  <a:pt x="1618" y="608"/>
                </a:lnTo>
                <a:lnTo>
                  <a:pt x="1618" y="610"/>
                </a:lnTo>
                <a:lnTo>
                  <a:pt x="1616" y="616"/>
                </a:lnTo>
                <a:lnTo>
                  <a:pt x="1616" y="616"/>
                </a:lnTo>
                <a:lnTo>
                  <a:pt x="1612" y="624"/>
                </a:lnTo>
                <a:lnTo>
                  <a:pt x="1606" y="632"/>
                </a:lnTo>
                <a:lnTo>
                  <a:pt x="1592" y="644"/>
                </a:lnTo>
                <a:lnTo>
                  <a:pt x="1592" y="644"/>
                </a:lnTo>
                <a:lnTo>
                  <a:pt x="1578" y="654"/>
                </a:lnTo>
                <a:lnTo>
                  <a:pt x="1564" y="664"/>
                </a:lnTo>
                <a:lnTo>
                  <a:pt x="1554" y="676"/>
                </a:lnTo>
                <a:lnTo>
                  <a:pt x="1548" y="684"/>
                </a:lnTo>
                <a:lnTo>
                  <a:pt x="1544" y="692"/>
                </a:lnTo>
                <a:lnTo>
                  <a:pt x="1544" y="692"/>
                </a:lnTo>
                <a:lnTo>
                  <a:pt x="1540" y="700"/>
                </a:lnTo>
                <a:lnTo>
                  <a:pt x="1532" y="704"/>
                </a:lnTo>
                <a:lnTo>
                  <a:pt x="1524" y="702"/>
                </a:lnTo>
                <a:lnTo>
                  <a:pt x="1516" y="700"/>
                </a:lnTo>
                <a:lnTo>
                  <a:pt x="1516" y="700"/>
                </a:lnTo>
                <a:lnTo>
                  <a:pt x="1500" y="696"/>
                </a:lnTo>
                <a:lnTo>
                  <a:pt x="1492" y="696"/>
                </a:lnTo>
                <a:lnTo>
                  <a:pt x="1486" y="696"/>
                </a:lnTo>
                <a:lnTo>
                  <a:pt x="1478" y="700"/>
                </a:lnTo>
                <a:lnTo>
                  <a:pt x="1472" y="702"/>
                </a:lnTo>
                <a:lnTo>
                  <a:pt x="1466" y="708"/>
                </a:lnTo>
                <a:lnTo>
                  <a:pt x="1462" y="716"/>
                </a:lnTo>
                <a:lnTo>
                  <a:pt x="1462" y="716"/>
                </a:lnTo>
                <a:lnTo>
                  <a:pt x="1456" y="722"/>
                </a:lnTo>
                <a:lnTo>
                  <a:pt x="1454" y="724"/>
                </a:lnTo>
                <a:lnTo>
                  <a:pt x="1452" y="724"/>
                </a:lnTo>
                <a:lnTo>
                  <a:pt x="1452" y="724"/>
                </a:lnTo>
                <a:lnTo>
                  <a:pt x="1434" y="728"/>
                </a:lnTo>
                <a:lnTo>
                  <a:pt x="1418" y="734"/>
                </a:lnTo>
                <a:lnTo>
                  <a:pt x="1404" y="744"/>
                </a:lnTo>
                <a:lnTo>
                  <a:pt x="1392" y="756"/>
                </a:lnTo>
                <a:lnTo>
                  <a:pt x="1370" y="782"/>
                </a:lnTo>
                <a:lnTo>
                  <a:pt x="1360" y="794"/>
                </a:lnTo>
                <a:lnTo>
                  <a:pt x="1348" y="806"/>
                </a:lnTo>
                <a:lnTo>
                  <a:pt x="1348" y="806"/>
                </a:lnTo>
                <a:lnTo>
                  <a:pt x="1344" y="812"/>
                </a:lnTo>
                <a:lnTo>
                  <a:pt x="1340" y="818"/>
                </a:lnTo>
                <a:lnTo>
                  <a:pt x="1334" y="834"/>
                </a:lnTo>
                <a:lnTo>
                  <a:pt x="1334" y="850"/>
                </a:lnTo>
                <a:lnTo>
                  <a:pt x="1334" y="866"/>
                </a:lnTo>
                <a:lnTo>
                  <a:pt x="1340" y="882"/>
                </a:lnTo>
                <a:lnTo>
                  <a:pt x="1346" y="898"/>
                </a:lnTo>
                <a:lnTo>
                  <a:pt x="1356" y="910"/>
                </a:lnTo>
                <a:lnTo>
                  <a:pt x="1366" y="920"/>
                </a:lnTo>
                <a:lnTo>
                  <a:pt x="1366" y="920"/>
                </a:lnTo>
                <a:lnTo>
                  <a:pt x="1372" y="924"/>
                </a:lnTo>
                <a:lnTo>
                  <a:pt x="1376" y="930"/>
                </a:lnTo>
                <a:lnTo>
                  <a:pt x="1376" y="936"/>
                </a:lnTo>
                <a:lnTo>
                  <a:pt x="1374" y="942"/>
                </a:lnTo>
                <a:lnTo>
                  <a:pt x="1374" y="942"/>
                </a:lnTo>
                <a:lnTo>
                  <a:pt x="1372" y="956"/>
                </a:lnTo>
                <a:lnTo>
                  <a:pt x="1370" y="968"/>
                </a:lnTo>
                <a:lnTo>
                  <a:pt x="1372" y="980"/>
                </a:lnTo>
                <a:lnTo>
                  <a:pt x="1374" y="994"/>
                </a:lnTo>
                <a:lnTo>
                  <a:pt x="1374" y="994"/>
                </a:lnTo>
                <a:lnTo>
                  <a:pt x="1358" y="980"/>
                </a:lnTo>
                <a:lnTo>
                  <a:pt x="1358" y="980"/>
                </a:lnTo>
                <a:lnTo>
                  <a:pt x="1346" y="972"/>
                </a:lnTo>
                <a:lnTo>
                  <a:pt x="1342" y="970"/>
                </a:lnTo>
                <a:lnTo>
                  <a:pt x="1336" y="970"/>
                </a:lnTo>
                <a:lnTo>
                  <a:pt x="1332" y="972"/>
                </a:lnTo>
                <a:lnTo>
                  <a:pt x="1328" y="974"/>
                </a:lnTo>
                <a:lnTo>
                  <a:pt x="1322" y="986"/>
                </a:lnTo>
                <a:lnTo>
                  <a:pt x="1322" y="986"/>
                </a:lnTo>
                <a:lnTo>
                  <a:pt x="1316" y="996"/>
                </a:lnTo>
                <a:lnTo>
                  <a:pt x="1312" y="998"/>
                </a:lnTo>
                <a:lnTo>
                  <a:pt x="1308" y="1000"/>
                </a:lnTo>
                <a:lnTo>
                  <a:pt x="1300" y="998"/>
                </a:lnTo>
                <a:lnTo>
                  <a:pt x="1292" y="992"/>
                </a:lnTo>
                <a:lnTo>
                  <a:pt x="1292" y="992"/>
                </a:lnTo>
                <a:lnTo>
                  <a:pt x="1268" y="976"/>
                </a:lnTo>
                <a:lnTo>
                  <a:pt x="1244" y="960"/>
                </a:lnTo>
                <a:lnTo>
                  <a:pt x="1244" y="960"/>
                </a:lnTo>
                <a:lnTo>
                  <a:pt x="1238" y="956"/>
                </a:lnTo>
                <a:lnTo>
                  <a:pt x="1230" y="952"/>
                </a:lnTo>
                <a:lnTo>
                  <a:pt x="1222" y="950"/>
                </a:lnTo>
                <a:lnTo>
                  <a:pt x="1220" y="952"/>
                </a:lnTo>
                <a:lnTo>
                  <a:pt x="1214" y="954"/>
                </a:lnTo>
                <a:lnTo>
                  <a:pt x="1214" y="954"/>
                </a:lnTo>
                <a:lnTo>
                  <a:pt x="1212" y="956"/>
                </a:lnTo>
                <a:lnTo>
                  <a:pt x="1210" y="960"/>
                </a:lnTo>
                <a:lnTo>
                  <a:pt x="1208" y="968"/>
                </a:lnTo>
                <a:lnTo>
                  <a:pt x="1212" y="984"/>
                </a:lnTo>
                <a:lnTo>
                  <a:pt x="1212" y="984"/>
                </a:lnTo>
                <a:lnTo>
                  <a:pt x="1218" y="996"/>
                </a:lnTo>
                <a:lnTo>
                  <a:pt x="1224" y="1008"/>
                </a:lnTo>
                <a:lnTo>
                  <a:pt x="1234" y="1016"/>
                </a:lnTo>
                <a:lnTo>
                  <a:pt x="1244" y="1024"/>
                </a:lnTo>
                <a:lnTo>
                  <a:pt x="1244" y="1024"/>
                </a:lnTo>
                <a:lnTo>
                  <a:pt x="1276" y="1048"/>
                </a:lnTo>
                <a:lnTo>
                  <a:pt x="1276" y="1048"/>
                </a:lnTo>
                <a:lnTo>
                  <a:pt x="1228" y="1076"/>
                </a:lnTo>
                <a:lnTo>
                  <a:pt x="1228" y="1076"/>
                </a:lnTo>
                <a:lnTo>
                  <a:pt x="1222" y="1078"/>
                </a:lnTo>
                <a:lnTo>
                  <a:pt x="1216" y="1084"/>
                </a:lnTo>
                <a:lnTo>
                  <a:pt x="1214" y="1088"/>
                </a:lnTo>
                <a:lnTo>
                  <a:pt x="1214" y="1092"/>
                </a:lnTo>
                <a:lnTo>
                  <a:pt x="1214" y="1094"/>
                </a:lnTo>
                <a:lnTo>
                  <a:pt x="1214" y="1094"/>
                </a:lnTo>
                <a:lnTo>
                  <a:pt x="1218" y="1102"/>
                </a:lnTo>
                <a:lnTo>
                  <a:pt x="1220" y="1110"/>
                </a:lnTo>
                <a:lnTo>
                  <a:pt x="1222" y="1124"/>
                </a:lnTo>
                <a:lnTo>
                  <a:pt x="1220" y="1138"/>
                </a:lnTo>
                <a:lnTo>
                  <a:pt x="1218" y="1152"/>
                </a:lnTo>
                <a:lnTo>
                  <a:pt x="1218" y="1152"/>
                </a:lnTo>
                <a:lnTo>
                  <a:pt x="1220" y="1162"/>
                </a:lnTo>
                <a:lnTo>
                  <a:pt x="1224" y="1170"/>
                </a:lnTo>
                <a:lnTo>
                  <a:pt x="1232" y="1174"/>
                </a:lnTo>
                <a:lnTo>
                  <a:pt x="1244" y="1174"/>
                </a:lnTo>
                <a:lnTo>
                  <a:pt x="1244" y="1174"/>
                </a:lnTo>
                <a:lnTo>
                  <a:pt x="1290" y="1174"/>
                </a:lnTo>
                <a:lnTo>
                  <a:pt x="1290" y="1174"/>
                </a:lnTo>
                <a:lnTo>
                  <a:pt x="1280" y="1182"/>
                </a:lnTo>
                <a:lnTo>
                  <a:pt x="1274" y="1190"/>
                </a:lnTo>
                <a:lnTo>
                  <a:pt x="1272" y="1198"/>
                </a:lnTo>
                <a:lnTo>
                  <a:pt x="1272" y="1204"/>
                </a:lnTo>
                <a:lnTo>
                  <a:pt x="1274" y="1210"/>
                </a:lnTo>
                <a:lnTo>
                  <a:pt x="1278" y="1218"/>
                </a:lnTo>
                <a:lnTo>
                  <a:pt x="1292" y="1230"/>
                </a:lnTo>
                <a:lnTo>
                  <a:pt x="1292" y="1230"/>
                </a:lnTo>
                <a:lnTo>
                  <a:pt x="1302" y="1240"/>
                </a:lnTo>
                <a:lnTo>
                  <a:pt x="1312" y="1252"/>
                </a:lnTo>
                <a:lnTo>
                  <a:pt x="1312" y="1252"/>
                </a:lnTo>
                <a:lnTo>
                  <a:pt x="1320" y="1262"/>
                </a:lnTo>
                <a:lnTo>
                  <a:pt x="1328" y="1270"/>
                </a:lnTo>
                <a:lnTo>
                  <a:pt x="1336" y="1276"/>
                </a:lnTo>
                <a:lnTo>
                  <a:pt x="1346" y="1282"/>
                </a:lnTo>
                <a:lnTo>
                  <a:pt x="1356" y="1284"/>
                </a:lnTo>
                <a:lnTo>
                  <a:pt x="1366" y="1284"/>
                </a:lnTo>
                <a:lnTo>
                  <a:pt x="1378" y="1282"/>
                </a:lnTo>
                <a:lnTo>
                  <a:pt x="1390" y="1276"/>
                </a:lnTo>
                <a:lnTo>
                  <a:pt x="1390" y="1276"/>
                </a:lnTo>
                <a:lnTo>
                  <a:pt x="1400" y="1272"/>
                </a:lnTo>
                <a:lnTo>
                  <a:pt x="1404" y="1274"/>
                </a:lnTo>
                <a:lnTo>
                  <a:pt x="1408" y="1276"/>
                </a:lnTo>
                <a:lnTo>
                  <a:pt x="1408" y="1276"/>
                </a:lnTo>
                <a:lnTo>
                  <a:pt x="1410" y="1280"/>
                </a:lnTo>
                <a:lnTo>
                  <a:pt x="1408" y="1284"/>
                </a:lnTo>
                <a:lnTo>
                  <a:pt x="1404" y="1294"/>
                </a:lnTo>
                <a:lnTo>
                  <a:pt x="1404" y="1294"/>
                </a:lnTo>
                <a:lnTo>
                  <a:pt x="1400" y="1304"/>
                </a:lnTo>
                <a:lnTo>
                  <a:pt x="1398" y="1312"/>
                </a:lnTo>
                <a:lnTo>
                  <a:pt x="1396" y="1320"/>
                </a:lnTo>
                <a:lnTo>
                  <a:pt x="1398" y="1324"/>
                </a:lnTo>
                <a:lnTo>
                  <a:pt x="1404" y="1328"/>
                </a:lnTo>
                <a:lnTo>
                  <a:pt x="1410" y="1330"/>
                </a:lnTo>
                <a:lnTo>
                  <a:pt x="1432" y="1332"/>
                </a:lnTo>
                <a:lnTo>
                  <a:pt x="1432" y="1332"/>
                </a:lnTo>
                <a:lnTo>
                  <a:pt x="1458" y="1330"/>
                </a:lnTo>
                <a:lnTo>
                  <a:pt x="1482" y="1324"/>
                </a:lnTo>
                <a:lnTo>
                  <a:pt x="1506" y="1314"/>
                </a:lnTo>
                <a:lnTo>
                  <a:pt x="1526" y="1300"/>
                </a:lnTo>
                <a:lnTo>
                  <a:pt x="1526" y="1300"/>
                </a:lnTo>
                <a:lnTo>
                  <a:pt x="1534" y="1296"/>
                </a:lnTo>
                <a:lnTo>
                  <a:pt x="1540" y="1292"/>
                </a:lnTo>
                <a:lnTo>
                  <a:pt x="1548" y="1292"/>
                </a:lnTo>
                <a:lnTo>
                  <a:pt x="1556" y="1296"/>
                </a:lnTo>
                <a:lnTo>
                  <a:pt x="1556" y="1296"/>
                </a:lnTo>
                <a:lnTo>
                  <a:pt x="1562" y="1302"/>
                </a:lnTo>
                <a:lnTo>
                  <a:pt x="1570" y="1304"/>
                </a:lnTo>
                <a:lnTo>
                  <a:pt x="1578" y="1304"/>
                </a:lnTo>
                <a:lnTo>
                  <a:pt x="1584" y="1300"/>
                </a:lnTo>
                <a:lnTo>
                  <a:pt x="1584" y="1300"/>
                </a:lnTo>
                <a:lnTo>
                  <a:pt x="1592" y="1292"/>
                </a:lnTo>
                <a:lnTo>
                  <a:pt x="1598" y="1282"/>
                </a:lnTo>
                <a:lnTo>
                  <a:pt x="1600" y="1272"/>
                </a:lnTo>
                <a:lnTo>
                  <a:pt x="1600" y="1268"/>
                </a:lnTo>
                <a:lnTo>
                  <a:pt x="1598" y="1262"/>
                </a:lnTo>
                <a:lnTo>
                  <a:pt x="1598" y="1262"/>
                </a:lnTo>
                <a:lnTo>
                  <a:pt x="1588" y="1236"/>
                </a:lnTo>
                <a:lnTo>
                  <a:pt x="1588" y="1236"/>
                </a:lnTo>
                <a:lnTo>
                  <a:pt x="1586" y="1232"/>
                </a:lnTo>
                <a:lnTo>
                  <a:pt x="1586" y="1228"/>
                </a:lnTo>
                <a:lnTo>
                  <a:pt x="1588" y="1226"/>
                </a:lnTo>
                <a:lnTo>
                  <a:pt x="1594" y="1224"/>
                </a:lnTo>
                <a:lnTo>
                  <a:pt x="1594" y="1224"/>
                </a:lnTo>
                <a:close/>
              </a:path>
            </a:pathLst>
          </a:custGeom>
          <a:solidFill>
            <a:srgbClr val="87090A"/>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highlight>
                <a:srgbClr val="D8D8D8"/>
              </a:highlight>
              <a:uLnTx/>
              <a:uFillTx/>
              <a:latin typeface="Calibri" panose="020F0502020204030204"/>
            </a:endParaRPr>
          </a:p>
        </p:txBody>
      </p:sp>
      <p:sp>
        <p:nvSpPr>
          <p:cNvPr id="41" name="Freeform 6">
            <a:extLst>
              <a:ext uri="{FF2B5EF4-FFF2-40B4-BE49-F238E27FC236}">
                <a16:creationId xmlns:a16="http://schemas.microsoft.com/office/drawing/2014/main" id="{75FE56BE-F86C-72F2-C18B-6896B8AC5C6C}"/>
              </a:ext>
            </a:extLst>
          </p:cNvPr>
          <p:cNvSpPr>
            <a:spLocks/>
          </p:cNvSpPr>
          <p:nvPr/>
        </p:nvSpPr>
        <p:spPr bwMode="auto">
          <a:xfrm>
            <a:off x="3032818" y="2157294"/>
            <a:ext cx="1759324" cy="1625744"/>
          </a:xfrm>
          <a:custGeom>
            <a:avLst/>
            <a:gdLst>
              <a:gd name="T0" fmla="*/ 1612 w 1884"/>
              <a:gd name="T1" fmla="*/ 706 h 1502"/>
              <a:gd name="T2" fmla="*/ 1714 w 1884"/>
              <a:gd name="T3" fmla="*/ 704 h 1502"/>
              <a:gd name="T4" fmla="*/ 1728 w 1884"/>
              <a:gd name="T5" fmla="*/ 718 h 1502"/>
              <a:gd name="T6" fmla="*/ 1734 w 1884"/>
              <a:gd name="T7" fmla="*/ 766 h 1502"/>
              <a:gd name="T8" fmla="*/ 1674 w 1884"/>
              <a:gd name="T9" fmla="*/ 904 h 1502"/>
              <a:gd name="T10" fmla="*/ 1622 w 1884"/>
              <a:gd name="T11" fmla="*/ 988 h 1502"/>
              <a:gd name="T12" fmla="*/ 1638 w 1884"/>
              <a:gd name="T13" fmla="*/ 1056 h 1502"/>
              <a:gd name="T14" fmla="*/ 1736 w 1884"/>
              <a:gd name="T15" fmla="*/ 1096 h 1502"/>
              <a:gd name="T16" fmla="*/ 1750 w 1884"/>
              <a:gd name="T17" fmla="*/ 1126 h 1502"/>
              <a:gd name="T18" fmla="*/ 1860 w 1884"/>
              <a:gd name="T19" fmla="*/ 1124 h 1502"/>
              <a:gd name="T20" fmla="*/ 1884 w 1884"/>
              <a:gd name="T21" fmla="*/ 1144 h 1502"/>
              <a:gd name="T22" fmla="*/ 1874 w 1884"/>
              <a:gd name="T23" fmla="*/ 1434 h 1502"/>
              <a:gd name="T24" fmla="*/ 1538 w 1884"/>
              <a:gd name="T25" fmla="*/ 1432 h 1502"/>
              <a:gd name="T26" fmla="*/ 1100 w 1884"/>
              <a:gd name="T27" fmla="*/ 1418 h 1502"/>
              <a:gd name="T28" fmla="*/ 966 w 1884"/>
              <a:gd name="T29" fmla="*/ 1436 h 1502"/>
              <a:gd name="T30" fmla="*/ 940 w 1884"/>
              <a:gd name="T31" fmla="*/ 1428 h 1502"/>
              <a:gd name="T32" fmla="*/ 790 w 1884"/>
              <a:gd name="T33" fmla="*/ 1408 h 1502"/>
              <a:gd name="T34" fmla="*/ 634 w 1884"/>
              <a:gd name="T35" fmla="*/ 1404 h 1502"/>
              <a:gd name="T36" fmla="*/ 610 w 1884"/>
              <a:gd name="T37" fmla="*/ 1456 h 1502"/>
              <a:gd name="T38" fmla="*/ 540 w 1884"/>
              <a:gd name="T39" fmla="*/ 1502 h 1502"/>
              <a:gd name="T40" fmla="*/ 516 w 1884"/>
              <a:gd name="T41" fmla="*/ 1488 h 1502"/>
              <a:gd name="T42" fmla="*/ 508 w 1884"/>
              <a:gd name="T43" fmla="*/ 1406 h 1502"/>
              <a:gd name="T44" fmla="*/ 46 w 1884"/>
              <a:gd name="T45" fmla="*/ 1384 h 1502"/>
              <a:gd name="T46" fmla="*/ 26 w 1884"/>
              <a:gd name="T47" fmla="*/ 1368 h 1502"/>
              <a:gd name="T48" fmla="*/ 6 w 1884"/>
              <a:gd name="T49" fmla="*/ 1222 h 1502"/>
              <a:gd name="T50" fmla="*/ 22 w 1884"/>
              <a:gd name="T51" fmla="*/ 1182 h 1502"/>
              <a:gd name="T52" fmla="*/ 10 w 1884"/>
              <a:gd name="T53" fmla="*/ 1130 h 1502"/>
              <a:gd name="T54" fmla="*/ 56 w 1884"/>
              <a:gd name="T55" fmla="*/ 1128 h 1502"/>
              <a:gd name="T56" fmla="*/ 110 w 1884"/>
              <a:gd name="T57" fmla="*/ 970 h 1502"/>
              <a:gd name="T58" fmla="*/ 150 w 1884"/>
              <a:gd name="T59" fmla="*/ 772 h 1502"/>
              <a:gd name="T60" fmla="*/ 142 w 1884"/>
              <a:gd name="T61" fmla="*/ 668 h 1502"/>
              <a:gd name="T62" fmla="*/ 96 w 1884"/>
              <a:gd name="T63" fmla="*/ 652 h 1502"/>
              <a:gd name="T64" fmla="*/ 46 w 1884"/>
              <a:gd name="T65" fmla="*/ 618 h 1502"/>
              <a:gd name="T66" fmla="*/ 22 w 1884"/>
              <a:gd name="T67" fmla="*/ 530 h 1502"/>
              <a:gd name="T68" fmla="*/ 26 w 1884"/>
              <a:gd name="T69" fmla="*/ 466 h 1502"/>
              <a:gd name="T70" fmla="*/ 98 w 1884"/>
              <a:gd name="T71" fmla="*/ 482 h 1502"/>
              <a:gd name="T72" fmla="*/ 134 w 1884"/>
              <a:gd name="T73" fmla="*/ 474 h 1502"/>
              <a:gd name="T74" fmla="*/ 226 w 1884"/>
              <a:gd name="T75" fmla="*/ 42 h 1502"/>
              <a:gd name="T76" fmla="*/ 216 w 1884"/>
              <a:gd name="T77" fmla="*/ 8 h 1502"/>
              <a:gd name="T78" fmla="*/ 330 w 1884"/>
              <a:gd name="T79" fmla="*/ 32 h 1502"/>
              <a:gd name="T80" fmla="*/ 384 w 1884"/>
              <a:gd name="T81" fmla="*/ 66 h 1502"/>
              <a:gd name="T82" fmla="*/ 388 w 1884"/>
              <a:gd name="T83" fmla="*/ 168 h 1502"/>
              <a:gd name="T84" fmla="*/ 416 w 1884"/>
              <a:gd name="T85" fmla="*/ 204 h 1502"/>
              <a:gd name="T86" fmla="*/ 616 w 1884"/>
              <a:gd name="T87" fmla="*/ 274 h 1502"/>
              <a:gd name="T88" fmla="*/ 624 w 1884"/>
              <a:gd name="T89" fmla="*/ 306 h 1502"/>
              <a:gd name="T90" fmla="*/ 710 w 1884"/>
              <a:gd name="T91" fmla="*/ 306 h 1502"/>
              <a:gd name="T92" fmla="*/ 734 w 1884"/>
              <a:gd name="T93" fmla="*/ 326 h 1502"/>
              <a:gd name="T94" fmla="*/ 744 w 1884"/>
              <a:gd name="T95" fmla="*/ 412 h 1502"/>
              <a:gd name="T96" fmla="*/ 872 w 1884"/>
              <a:gd name="T97" fmla="*/ 408 h 1502"/>
              <a:gd name="T98" fmla="*/ 998 w 1884"/>
              <a:gd name="T99" fmla="*/ 374 h 1502"/>
              <a:gd name="T100" fmla="*/ 1162 w 1884"/>
              <a:gd name="T101" fmla="*/ 358 h 1502"/>
              <a:gd name="T102" fmla="*/ 1188 w 1884"/>
              <a:gd name="T103" fmla="*/ 410 h 1502"/>
              <a:gd name="T104" fmla="*/ 1248 w 1884"/>
              <a:gd name="T105" fmla="*/ 420 h 1502"/>
              <a:gd name="T106" fmla="*/ 1402 w 1884"/>
              <a:gd name="T107" fmla="*/ 404 h 1502"/>
              <a:gd name="T108" fmla="*/ 1436 w 1884"/>
              <a:gd name="T109" fmla="*/ 614 h 1502"/>
              <a:gd name="T110" fmla="*/ 1436 w 1884"/>
              <a:gd name="T111" fmla="*/ 702 h 1502"/>
              <a:gd name="T112" fmla="*/ 1464 w 1884"/>
              <a:gd name="T113" fmla="*/ 702 h 1502"/>
              <a:gd name="T114" fmla="*/ 1536 w 1884"/>
              <a:gd name="T115" fmla="*/ 638 h 1502"/>
              <a:gd name="T116" fmla="*/ 1562 w 1884"/>
              <a:gd name="T117" fmla="*/ 598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4" h="1502">
                <a:moveTo>
                  <a:pt x="1592" y="582"/>
                </a:moveTo>
                <a:lnTo>
                  <a:pt x="1592" y="582"/>
                </a:lnTo>
                <a:lnTo>
                  <a:pt x="1606" y="678"/>
                </a:lnTo>
                <a:lnTo>
                  <a:pt x="1606" y="678"/>
                </a:lnTo>
                <a:lnTo>
                  <a:pt x="1608" y="698"/>
                </a:lnTo>
                <a:lnTo>
                  <a:pt x="1612" y="706"/>
                </a:lnTo>
                <a:lnTo>
                  <a:pt x="1616" y="710"/>
                </a:lnTo>
                <a:lnTo>
                  <a:pt x="1620" y="712"/>
                </a:lnTo>
                <a:lnTo>
                  <a:pt x="1628" y="714"/>
                </a:lnTo>
                <a:lnTo>
                  <a:pt x="1648" y="712"/>
                </a:lnTo>
                <a:lnTo>
                  <a:pt x="1648" y="712"/>
                </a:lnTo>
                <a:lnTo>
                  <a:pt x="1714" y="704"/>
                </a:lnTo>
                <a:lnTo>
                  <a:pt x="1714" y="704"/>
                </a:lnTo>
                <a:lnTo>
                  <a:pt x="1722" y="704"/>
                </a:lnTo>
                <a:lnTo>
                  <a:pt x="1728" y="704"/>
                </a:lnTo>
                <a:lnTo>
                  <a:pt x="1730" y="710"/>
                </a:lnTo>
                <a:lnTo>
                  <a:pt x="1728" y="718"/>
                </a:lnTo>
                <a:lnTo>
                  <a:pt x="1728" y="718"/>
                </a:lnTo>
                <a:lnTo>
                  <a:pt x="1728" y="724"/>
                </a:lnTo>
                <a:lnTo>
                  <a:pt x="1726" y="730"/>
                </a:lnTo>
                <a:lnTo>
                  <a:pt x="1730" y="742"/>
                </a:lnTo>
                <a:lnTo>
                  <a:pt x="1732" y="754"/>
                </a:lnTo>
                <a:lnTo>
                  <a:pt x="1734" y="766"/>
                </a:lnTo>
                <a:lnTo>
                  <a:pt x="1734" y="766"/>
                </a:lnTo>
                <a:lnTo>
                  <a:pt x="1730" y="794"/>
                </a:lnTo>
                <a:lnTo>
                  <a:pt x="1724" y="818"/>
                </a:lnTo>
                <a:lnTo>
                  <a:pt x="1714" y="842"/>
                </a:lnTo>
                <a:lnTo>
                  <a:pt x="1702" y="864"/>
                </a:lnTo>
                <a:lnTo>
                  <a:pt x="1688" y="884"/>
                </a:lnTo>
                <a:lnTo>
                  <a:pt x="1674" y="904"/>
                </a:lnTo>
                <a:lnTo>
                  <a:pt x="1640" y="942"/>
                </a:lnTo>
                <a:lnTo>
                  <a:pt x="1640" y="942"/>
                </a:lnTo>
                <a:lnTo>
                  <a:pt x="1632" y="954"/>
                </a:lnTo>
                <a:lnTo>
                  <a:pt x="1626" y="966"/>
                </a:lnTo>
                <a:lnTo>
                  <a:pt x="1622" y="978"/>
                </a:lnTo>
                <a:lnTo>
                  <a:pt x="1622" y="988"/>
                </a:lnTo>
                <a:lnTo>
                  <a:pt x="1622" y="1012"/>
                </a:lnTo>
                <a:lnTo>
                  <a:pt x="1624" y="1038"/>
                </a:lnTo>
                <a:lnTo>
                  <a:pt x="1624" y="1038"/>
                </a:lnTo>
                <a:lnTo>
                  <a:pt x="1626" y="1044"/>
                </a:lnTo>
                <a:lnTo>
                  <a:pt x="1632" y="1050"/>
                </a:lnTo>
                <a:lnTo>
                  <a:pt x="1638" y="1056"/>
                </a:lnTo>
                <a:lnTo>
                  <a:pt x="1646" y="1058"/>
                </a:lnTo>
                <a:lnTo>
                  <a:pt x="1646" y="1058"/>
                </a:lnTo>
                <a:lnTo>
                  <a:pt x="1708" y="1084"/>
                </a:lnTo>
                <a:lnTo>
                  <a:pt x="1708" y="1084"/>
                </a:lnTo>
                <a:lnTo>
                  <a:pt x="1722" y="1090"/>
                </a:lnTo>
                <a:lnTo>
                  <a:pt x="1736" y="1096"/>
                </a:lnTo>
                <a:lnTo>
                  <a:pt x="1742" y="1100"/>
                </a:lnTo>
                <a:lnTo>
                  <a:pt x="1746" y="1106"/>
                </a:lnTo>
                <a:lnTo>
                  <a:pt x="1748" y="1114"/>
                </a:lnTo>
                <a:lnTo>
                  <a:pt x="1750" y="1122"/>
                </a:lnTo>
                <a:lnTo>
                  <a:pt x="1750" y="1122"/>
                </a:lnTo>
                <a:lnTo>
                  <a:pt x="1750" y="1126"/>
                </a:lnTo>
                <a:lnTo>
                  <a:pt x="1752" y="1130"/>
                </a:lnTo>
                <a:lnTo>
                  <a:pt x="1758" y="1134"/>
                </a:lnTo>
                <a:lnTo>
                  <a:pt x="1768" y="1134"/>
                </a:lnTo>
                <a:lnTo>
                  <a:pt x="1776" y="1134"/>
                </a:lnTo>
                <a:lnTo>
                  <a:pt x="1776" y="1134"/>
                </a:lnTo>
                <a:lnTo>
                  <a:pt x="1860" y="1124"/>
                </a:lnTo>
                <a:lnTo>
                  <a:pt x="1860" y="1124"/>
                </a:lnTo>
                <a:lnTo>
                  <a:pt x="1870" y="1122"/>
                </a:lnTo>
                <a:lnTo>
                  <a:pt x="1878" y="1124"/>
                </a:lnTo>
                <a:lnTo>
                  <a:pt x="1880" y="1128"/>
                </a:lnTo>
                <a:lnTo>
                  <a:pt x="1882" y="1132"/>
                </a:lnTo>
                <a:lnTo>
                  <a:pt x="1884" y="1144"/>
                </a:lnTo>
                <a:lnTo>
                  <a:pt x="1884" y="1144"/>
                </a:lnTo>
                <a:lnTo>
                  <a:pt x="1880" y="1282"/>
                </a:lnTo>
                <a:lnTo>
                  <a:pt x="1876" y="1420"/>
                </a:lnTo>
                <a:lnTo>
                  <a:pt x="1876" y="1420"/>
                </a:lnTo>
                <a:lnTo>
                  <a:pt x="1876" y="1432"/>
                </a:lnTo>
                <a:lnTo>
                  <a:pt x="1874" y="1434"/>
                </a:lnTo>
                <a:lnTo>
                  <a:pt x="1870" y="1438"/>
                </a:lnTo>
                <a:lnTo>
                  <a:pt x="1862" y="1440"/>
                </a:lnTo>
                <a:lnTo>
                  <a:pt x="1854" y="1440"/>
                </a:lnTo>
                <a:lnTo>
                  <a:pt x="1854" y="1440"/>
                </a:lnTo>
                <a:lnTo>
                  <a:pt x="1538" y="1432"/>
                </a:lnTo>
                <a:lnTo>
                  <a:pt x="1538" y="1432"/>
                </a:lnTo>
                <a:lnTo>
                  <a:pt x="1196" y="1422"/>
                </a:lnTo>
                <a:lnTo>
                  <a:pt x="1196" y="1422"/>
                </a:lnTo>
                <a:lnTo>
                  <a:pt x="1148" y="1422"/>
                </a:lnTo>
                <a:lnTo>
                  <a:pt x="1124" y="1420"/>
                </a:lnTo>
                <a:lnTo>
                  <a:pt x="1100" y="1418"/>
                </a:lnTo>
                <a:lnTo>
                  <a:pt x="1100" y="1418"/>
                </a:lnTo>
                <a:lnTo>
                  <a:pt x="1082" y="1416"/>
                </a:lnTo>
                <a:lnTo>
                  <a:pt x="1066" y="1416"/>
                </a:lnTo>
                <a:lnTo>
                  <a:pt x="1048" y="1418"/>
                </a:lnTo>
                <a:lnTo>
                  <a:pt x="1032" y="1422"/>
                </a:lnTo>
                <a:lnTo>
                  <a:pt x="1000" y="1430"/>
                </a:lnTo>
                <a:lnTo>
                  <a:pt x="966" y="1436"/>
                </a:lnTo>
                <a:lnTo>
                  <a:pt x="966" y="1436"/>
                </a:lnTo>
                <a:lnTo>
                  <a:pt x="958" y="1436"/>
                </a:lnTo>
                <a:lnTo>
                  <a:pt x="952" y="1436"/>
                </a:lnTo>
                <a:lnTo>
                  <a:pt x="946" y="1434"/>
                </a:lnTo>
                <a:lnTo>
                  <a:pt x="940" y="1428"/>
                </a:lnTo>
                <a:lnTo>
                  <a:pt x="940" y="1428"/>
                </a:lnTo>
                <a:lnTo>
                  <a:pt x="934" y="1422"/>
                </a:lnTo>
                <a:lnTo>
                  <a:pt x="928" y="1420"/>
                </a:lnTo>
                <a:lnTo>
                  <a:pt x="916" y="1418"/>
                </a:lnTo>
                <a:lnTo>
                  <a:pt x="916" y="1418"/>
                </a:lnTo>
                <a:lnTo>
                  <a:pt x="852" y="1414"/>
                </a:lnTo>
                <a:lnTo>
                  <a:pt x="790" y="1408"/>
                </a:lnTo>
                <a:lnTo>
                  <a:pt x="728" y="1402"/>
                </a:lnTo>
                <a:lnTo>
                  <a:pt x="698" y="1402"/>
                </a:lnTo>
                <a:lnTo>
                  <a:pt x="666" y="1402"/>
                </a:lnTo>
                <a:lnTo>
                  <a:pt x="666" y="1402"/>
                </a:lnTo>
                <a:lnTo>
                  <a:pt x="642" y="1404"/>
                </a:lnTo>
                <a:lnTo>
                  <a:pt x="634" y="1404"/>
                </a:lnTo>
                <a:lnTo>
                  <a:pt x="628" y="1408"/>
                </a:lnTo>
                <a:lnTo>
                  <a:pt x="624" y="1412"/>
                </a:lnTo>
                <a:lnTo>
                  <a:pt x="622" y="1420"/>
                </a:lnTo>
                <a:lnTo>
                  <a:pt x="614" y="1442"/>
                </a:lnTo>
                <a:lnTo>
                  <a:pt x="614" y="1442"/>
                </a:lnTo>
                <a:lnTo>
                  <a:pt x="610" y="1456"/>
                </a:lnTo>
                <a:lnTo>
                  <a:pt x="602" y="1468"/>
                </a:lnTo>
                <a:lnTo>
                  <a:pt x="592" y="1480"/>
                </a:lnTo>
                <a:lnTo>
                  <a:pt x="582" y="1488"/>
                </a:lnTo>
                <a:lnTo>
                  <a:pt x="568" y="1496"/>
                </a:lnTo>
                <a:lnTo>
                  <a:pt x="554" y="1500"/>
                </a:lnTo>
                <a:lnTo>
                  <a:pt x="540" y="1502"/>
                </a:lnTo>
                <a:lnTo>
                  <a:pt x="526" y="1500"/>
                </a:lnTo>
                <a:lnTo>
                  <a:pt x="526" y="1500"/>
                </a:lnTo>
                <a:lnTo>
                  <a:pt x="520" y="1498"/>
                </a:lnTo>
                <a:lnTo>
                  <a:pt x="518" y="1496"/>
                </a:lnTo>
                <a:lnTo>
                  <a:pt x="516" y="1488"/>
                </a:lnTo>
                <a:lnTo>
                  <a:pt x="516" y="1488"/>
                </a:lnTo>
                <a:lnTo>
                  <a:pt x="518" y="1438"/>
                </a:lnTo>
                <a:lnTo>
                  <a:pt x="518" y="1438"/>
                </a:lnTo>
                <a:lnTo>
                  <a:pt x="516" y="1420"/>
                </a:lnTo>
                <a:lnTo>
                  <a:pt x="516" y="1414"/>
                </a:lnTo>
                <a:lnTo>
                  <a:pt x="512" y="1408"/>
                </a:lnTo>
                <a:lnTo>
                  <a:pt x="508" y="1406"/>
                </a:lnTo>
                <a:lnTo>
                  <a:pt x="502" y="1404"/>
                </a:lnTo>
                <a:lnTo>
                  <a:pt x="482" y="1402"/>
                </a:lnTo>
                <a:lnTo>
                  <a:pt x="482" y="1402"/>
                </a:lnTo>
                <a:lnTo>
                  <a:pt x="274" y="1394"/>
                </a:lnTo>
                <a:lnTo>
                  <a:pt x="274" y="1394"/>
                </a:lnTo>
                <a:lnTo>
                  <a:pt x="46" y="1384"/>
                </a:lnTo>
                <a:lnTo>
                  <a:pt x="46" y="1384"/>
                </a:lnTo>
                <a:lnTo>
                  <a:pt x="38" y="1384"/>
                </a:lnTo>
                <a:lnTo>
                  <a:pt x="32" y="1382"/>
                </a:lnTo>
                <a:lnTo>
                  <a:pt x="28" y="1376"/>
                </a:lnTo>
                <a:lnTo>
                  <a:pt x="26" y="1368"/>
                </a:lnTo>
                <a:lnTo>
                  <a:pt x="26" y="1368"/>
                </a:lnTo>
                <a:lnTo>
                  <a:pt x="0" y="1246"/>
                </a:lnTo>
                <a:lnTo>
                  <a:pt x="0" y="1246"/>
                </a:lnTo>
                <a:lnTo>
                  <a:pt x="0" y="1240"/>
                </a:lnTo>
                <a:lnTo>
                  <a:pt x="0" y="1234"/>
                </a:lnTo>
                <a:lnTo>
                  <a:pt x="2" y="1228"/>
                </a:lnTo>
                <a:lnTo>
                  <a:pt x="6" y="1222"/>
                </a:lnTo>
                <a:lnTo>
                  <a:pt x="6" y="1222"/>
                </a:lnTo>
                <a:lnTo>
                  <a:pt x="12" y="1214"/>
                </a:lnTo>
                <a:lnTo>
                  <a:pt x="18" y="1208"/>
                </a:lnTo>
                <a:lnTo>
                  <a:pt x="20" y="1200"/>
                </a:lnTo>
                <a:lnTo>
                  <a:pt x="22" y="1190"/>
                </a:lnTo>
                <a:lnTo>
                  <a:pt x="22" y="1182"/>
                </a:lnTo>
                <a:lnTo>
                  <a:pt x="22" y="1174"/>
                </a:lnTo>
                <a:lnTo>
                  <a:pt x="16" y="1154"/>
                </a:lnTo>
                <a:lnTo>
                  <a:pt x="16" y="1154"/>
                </a:lnTo>
                <a:lnTo>
                  <a:pt x="10" y="1138"/>
                </a:lnTo>
                <a:lnTo>
                  <a:pt x="10" y="1134"/>
                </a:lnTo>
                <a:lnTo>
                  <a:pt x="10" y="1130"/>
                </a:lnTo>
                <a:lnTo>
                  <a:pt x="14" y="1128"/>
                </a:lnTo>
                <a:lnTo>
                  <a:pt x="18" y="1128"/>
                </a:lnTo>
                <a:lnTo>
                  <a:pt x="34" y="1128"/>
                </a:lnTo>
                <a:lnTo>
                  <a:pt x="34" y="1128"/>
                </a:lnTo>
                <a:lnTo>
                  <a:pt x="50" y="1128"/>
                </a:lnTo>
                <a:lnTo>
                  <a:pt x="56" y="1128"/>
                </a:lnTo>
                <a:lnTo>
                  <a:pt x="60" y="1124"/>
                </a:lnTo>
                <a:lnTo>
                  <a:pt x="64" y="1120"/>
                </a:lnTo>
                <a:lnTo>
                  <a:pt x="68" y="1116"/>
                </a:lnTo>
                <a:lnTo>
                  <a:pt x="74" y="1102"/>
                </a:lnTo>
                <a:lnTo>
                  <a:pt x="74" y="1102"/>
                </a:lnTo>
                <a:lnTo>
                  <a:pt x="110" y="970"/>
                </a:lnTo>
                <a:lnTo>
                  <a:pt x="130" y="904"/>
                </a:lnTo>
                <a:lnTo>
                  <a:pt x="148" y="838"/>
                </a:lnTo>
                <a:lnTo>
                  <a:pt x="148" y="838"/>
                </a:lnTo>
                <a:lnTo>
                  <a:pt x="150" y="822"/>
                </a:lnTo>
                <a:lnTo>
                  <a:pt x="152" y="806"/>
                </a:lnTo>
                <a:lnTo>
                  <a:pt x="150" y="772"/>
                </a:lnTo>
                <a:lnTo>
                  <a:pt x="148" y="740"/>
                </a:lnTo>
                <a:lnTo>
                  <a:pt x="146" y="706"/>
                </a:lnTo>
                <a:lnTo>
                  <a:pt x="146" y="706"/>
                </a:lnTo>
                <a:lnTo>
                  <a:pt x="144" y="692"/>
                </a:lnTo>
                <a:lnTo>
                  <a:pt x="144" y="692"/>
                </a:lnTo>
                <a:lnTo>
                  <a:pt x="142" y="668"/>
                </a:lnTo>
                <a:lnTo>
                  <a:pt x="140" y="660"/>
                </a:lnTo>
                <a:lnTo>
                  <a:pt x="136" y="656"/>
                </a:lnTo>
                <a:lnTo>
                  <a:pt x="130" y="652"/>
                </a:lnTo>
                <a:lnTo>
                  <a:pt x="122" y="652"/>
                </a:lnTo>
                <a:lnTo>
                  <a:pt x="96" y="652"/>
                </a:lnTo>
                <a:lnTo>
                  <a:pt x="96" y="652"/>
                </a:lnTo>
                <a:lnTo>
                  <a:pt x="88" y="654"/>
                </a:lnTo>
                <a:lnTo>
                  <a:pt x="86" y="654"/>
                </a:lnTo>
                <a:lnTo>
                  <a:pt x="84" y="652"/>
                </a:lnTo>
                <a:lnTo>
                  <a:pt x="84" y="652"/>
                </a:lnTo>
                <a:lnTo>
                  <a:pt x="64" y="636"/>
                </a:lnTo>
                <a:lnTo>
                  <a:pt x="46" y="618"/>
                </a:lnTo>
                <a:lnTo>
                  <a:pt x="38" y="610"/>
                </a:lnTo>
                <a:lnTo>
                  <a:pt x="30" y="598"/>
                </a:lnTo>
                <a:lnTo>
                  <a:pt x="26" y="586"/>
                </a:lnTo>
                <a:lnTo>
                  <a:pt x="24" y="572"/>
                </a:lnTo>
                <a:lnTo>
                  <a:pt x="24" y="572"/>
                </a:lnTo>
                <a:lnTo>
                  <a:pt x="22" y="530"/>
                </a:lnTo>
                <a:lnTo>
                  <a:pt x="20" y="486"/>
                </a:lnTo>
                <a:lnTo>
                  <a:pt x="20" y="486"/>
                </a:lnTo>
                <a:lnTo>
                  <a:pt x="20" y="474"/>
                </a:lnTo>
                <a:lnTo>
                  <a:pt x="22" y="472"/>
                </a:lnTo>
                <a:lnTo>
                  <a:pt x="24" y="468"/>
                </a:lnTo>
                <a:lnTo>
                  <a:pt x="26" y="466"/>
                </a:lnTo>
                <a:lnTo>
                  <a:pt x="30" y="466"/>
                </a:lnTo>
                <a:lnTo>
                  <a:pt x="42" y="466"/>
                </a:lnTo>
                <a:lnTo>
                  <a:pt x="42" y="466"/>
                </a:lnTo>
                <a:lnTo>
                  <a:pt x="70" y="474"/>
                </a:lnTo>
                <a:lnTo>
                  <a:pt x="98" y="482"/>
                </a:lnTo>
                <a:lnTo>
                  <a:pt x="98" y="482"/>
                </a:lnTo>
                <a:lnTo>
                  <a:pt x="108" y="486"/>
                </a:lnTo>
                <a:lnTo>
                  <a:pt x="114" y="486"/>
                </a:lnTo>
                <a:lnTo>
                  <a:pt x="120" y="486"/>
                </a:lnTo>
                <a:lnTo>
                  <a:pt x="126" y="484"/>
                </a:lnTo>
                <a:lnTo>
                  <a:pt x="130" y="480"/>
                </a:lnTo>
                <a:lnTo>
                  <a:pt x="134" y="474"/>
                </a:lnTo>
                <a:lnTo>
                  <a:pt x="138" y="460"/>
                </a:lnTo>
                <a:lnTo>
                  <a:pt x="138" y="460"/>
                </a:lnTo>
                <a:lnTo>
                  <a:pt x="220" y="72"/>
                </a:lnTo>
                <a:lnTo>
                  <a:pt x="220" y="72"/>
                </a:lnTo>
                <a:lnTo>
                  <a:pt x="224" y="58"/>
                </a:lnTo>
                <a:lnTo>
                  <a:pt x="226" y="42"/>
                </a:lnTo>
                <a:lnTo>
                  <a:pt x="226" y="36"/>
                </a:lnTo>
                <a:lnTo>
                  <a:pt x="226" y="28"/>
                </a:lnTo>
                <a:lnTo>
                  <a:pt x="224" y="20"/>
                </a:lnTo>
                <a:lnTo>
                  <a:pt x="218" y="12"/>
                </a:lnTo>
                <a:lnTo>
                  <a:pt x="218" y="12"/>
                </a:lnTo>
                <a:lnTo>
                  <a:pt x="216" y="8"/>
                </a:lnTo>
                <a:lnTo>
                  <a:pt x="218" y="2"/>
                </a:lnTo>
                <a:lnTo>
                  <a:pt x="224" y="0"/>
                </a:lnTo>
                <a:lnTo>
                  <a:pt x="232" y="2"/>
                </a:lnTo>
                <a:lnTo>
                  <a:pt x="232" y="2"/>
                </a:lnTo>
                <a:lnTo>
                  <a:pt x="298" y="22"/>
                </a:lnTo>
                <a:lnTo>
                  <a:pt x="330" y="32"/>
                </a:lnTo>
                <a:lnTo>
                  <a:pt x="362" y="44"/>
                </a:lnTo>
                <a:lnTo>
                  <a:pt x="362" y="44"/>
                </a:lnTo>
                <a:lnTo>
                  <a:pt x="370" y="48"/>
                </a:lnTo>
                <a:lnTo>
                  <a:pt x="376" y="52"/>
                </a:lnTo>
                <a:lnTo>
                  <a:pt x="380" y="58"/>
                </a:lnTo>
                <a:lnTo>
                  <a:pt x="384" y="66"/>
                </a:lnTo>
                <a:lnTo>
                  <a:pt x="388" y="80"/>
                </a:lnTo>
                <a:lnTo>
                  <a:pt x="388" y="96"/>
                </a:lnTo>
                <a:lnTo>
                  <a:pt x="388" y="96"/>
                </a:lnTo>
                <a:lnTo>
                  <a:pt x="390" y="132"/>
                </a:lnTo>
                <a:lnTo>
                  <a:pt x="388" y="168"/>
                </a:lnTo>
                <a:lnTo>
                  <a:pt x="388" y="168"/>
                </a:lnTo>
                <a:lnTo>
                  <a:pt x="388" y="182"/>
                </a:lnTo>
                <a:lnTo>
                  <a:pt x="390" y="188"/>
                </a:lnTo>
                <a:lnTo>
                  <a:pt x="394" y="192"/>
                </a:lnTo>
                <a:lnTo>
                  <a:pt x="402" y="200"/>
                </a:lnTo>
                <a:lnTo>
                  <a:pt x="416" y="204"/>
                </a:lnTo>
                <a:lnTo>
                  <a:pt x="416" y="204"/>
                </a:lnTo>
                <a:lnTo>
                  <a:pt x="588" y="254"/>
                </a:lnTo>
                <a:lnTo>
                  <a:pt x="588" y="254"/>
                </a:lnTo>
                <a:lnTo>
                  <a:pt x="600" y="258"/>
                </a:lnTo>
                <a:lnTo>
                  <a:pt x="610" y="264"/>
                </a:lnTo>
                <a:lnTo>
                  <a:pt x="614" y="268"/>
                </a:lnTo>
                <a:lnTo>
                  <a:pt x="616" y="274"/>
                </a:lnTo>
                <a:lnTo>
                  <a:pt x="618" y="280"/>
                </a:lnTo>
                <a:lnTo>
                  <a:pt x="618" y="288"/>
                </a:lnTo>
                <a:lnTo>
                  <a:pt x="618" y="288"/>
                </a:lnTo>
                <a:lnTo>
                  <a:pt x="620" y="298"/>
                </a:lnTo>
                <a:lnTo>
                  <a:pt x="622" y="304"/>
                </a:lnTo>
                <a:lnTo>
                  <a:pt x="624" y="306"/>
                </a:lnTo>
                <a:lnTo>
                  <a:pt x="634" y="310"/>
                </a:lnTo>
                <a:lnTo>
                  <a:pt x="646" y="310"/>
                </a:lnTo>
                <a:lnTo>
                  <a:pt x="646" y="310"/>
                </a:lnTo>
                <a:lnTo>
                  <a:pt x="678" y="308"/>
                </a:lnTo>
                <a:lnTo>
                  <a:pt x="694" y="308"/>
                </a:lnTo>
                <a:lnTo>
                  <a:pt x="710" y="306"/>
                </a:lnTo>
                <a:lnTo>
                  <a:pt x="710" y="306"/>
                </a:lnTo>
                <a:lnTo>
                  <a:pt x="722" y="306"/>
                </a:lnTo>
                <a:lnTo>
                  <a:pt x="728" y="306"/>
                </a:lnTo>
                <a:lnTo>
                  <a:pt x="730" y="308"/>
                </a:lnTo>
                <a:lnTo>
                  <a:pt x="734" y="316"/>
                </a:lnTo>
                <a:lnTo>
                  <a:pt x="734" y="326"/>
                </a:lnTo>
                <a:lnTo>
                  <a:pt x="734" y="326"/>
                </a:lnTo>
                <a:lnTo>
                  <a:pt x="736" y="392"/>
                </a:lnTo>
                <a:lnTo>
                  <a:pt x="736" y="392"/>
                </a:lnTo>
                <a:lnTo>
                  <a:pt x="738" y="404"/>
                </a:lnTo>
                <a:lnTo>
                  <a:pt x="740" y="408"/>
                </a:lnTo>
                <a:lnTo>
                  <a:pt x="744" y="412"/>
                </a:lnTo>
                <a:lnTo>
                  <a:pt x="748" y="416"/>
                </a:lnTo>
                <a:lnTo>
                  <a:pt x="752" y="418"/>
                </a:lnTo>
                <a:lnTo>
                  <a:pt x="766" y="418"/>
                </a:lnTo>
                <a:lnTo>
                  <a:pt x="766" y="418"/>
                </a:lnTo>
                <a:lnTo>
                  <a:pt x="818" y="414"/>
                </a:lnTo>
                <a:lnTo>
                  <a:pt x="872" y="408"/>
                </a:lnTo>
                <a:lnTo>
                  <a:pt x="898" y="404"/>
                </a:lnTo>
                <a:lnTo>
                  <a:pt x="924" y="398"/>
                </a:lnTo>
                <a:lnTo>
                  <a:pt x="950" y="392"/>
                </a:lnTo>
                <a:lnTo>
                  <a:pt x="976" y="382"/>
                </a:lnTo>
                <a:lnTo>
                  <a:pt x="976" y="382"/>
                </a:lnTo>
                <a:lnTo>
                  <a:pt x="998" y="374"/>
                </a:lnTo>
                <a:lnTo>
                  <a:pt x="1020" y="370"/>
                </a:lnTo>
                <a:lnTo>
                  <a:pt x="1044" y="366"/>
                </a:lnTo>
                <a:lnTo>
                  <a:pt x="1068" y="364"/>
                </a:lnTo>
                <a:lnTo>
                  <a:pt x="1116" y="362"/>
                </a:lnTo>
                <a:lnTo>
                  <a:pt x="1162" y="358"/>
                </a:lnTo>
                <a:lnTo>
                  <a:pt x="1162" y="358"/>
                </a:lnTo>
                <a:lnTo>
                  <a:pt x="1172" y="358"/>
                </a:lnTo>
                <a:lnTo>
                  <a:pt x="1176" y="362"/>
                </a:lnTo>
                <a:lnTo>
                  <a:pt x="1178" y="368"/>
                </a:lnTo>
                <a:lnTo>
                  <a:pt x="1180" y="376"/>
                </a:lnTo>
                <a:lnTo>
                  <a:pt x="1180" y="376"/>
                </a:lnTo>
                <a:lnTo>
                  <a:pt x="1188" y="410"/>
                </a:lnTo>
                <a:lnTo>
                  <a:pt x="1190" y="420"/>
                </a:lnTo>
                <a:lnTo>
                  <a:pt x="1196" y="426"/>
                </a:lnTo>
                <a:lnTo>
                  <a:pt x="1202" y="428"/>
                </a:lnTo>
                <a:lnTo>
                  <a:pt x="1214" y="426"/>
                </a:lnTo>
                <a:lnTo>
                  <a:pt x="1248" y="420"/>
                </a:lnTo>
                <a:lnTo>
                  <a:pt x="1248" y="420"/>
                </a:lnTo>
                <a:lnTo>
                  <a:pt x="1378" y="396"/>
                </a:lnTo>
                <a:lnTo>
                  <a:pt x="1378" y="396"/>
                </a:lnTo>
                <a:lnTo>
                  <a:pt x="1388" y="396"/>
                </a:lnTo>
                <a:lnTo>
                  <a:pt x="1396" y="398"/>
                </a:lnTo>
                <a:lnTo>
                  <a:pt x="1400" y="400"/>
                </a:lnTo>
                <a:lnTo>
                  <a:pt x="1402" y="404"/>
                </a:lnTo>
                <a:lnTo>
                  <a:pt x="1404" y="414"/>
                </a:lnTo>
                <a:lnTo>
                  <a:pt x="1404" y="414"/>
                </a:lnTo>
                <a:lnTo>
                  <a:pt x="1416" y="482"/>
                </a:lnTo>
                <a:lnTo>
                  <a:pt x="1428" y="548"/>
                </a:lnTo>
                <a:lnTo>
                  <a:pt x="1434" y="582"/>
                </a:lnTo>
                <a:lnTo>
                  <a:pt x="1436" y="614"/>
                </a:lnTo>
                <a:lnTo>
                  <a:pt x="1436" y="648"/>
                </a:lnTo>
                <a:lnTo>
                  <a:pt x="1432" y="684"/>
                </a:lnTo>
                <a:lnTo>
                  <a:pt x="1432" y="684"/>
                </a:lnTo>
                <a:lnTo>
                  <a:pt x="1432" y="692"/>
                </a:lnTo>
                <a:lnTo>
                  <a:pt x="1432" y="698"/>
                </a:lnTo>
                <a:lnTo>
                  <a:pt x="1436" y="702"/>
                </a:lnTo>
                <a:lnTo>
                  <a:pt x="1438" y="706"/>
                </a:lnTo>
                <a:lnTo>
                  <a:pt x="1444" y="708"/>
                </a:lnTo>
                <a:lnTo>
                  <a:pt x="1450" y="708"/>
                </a:lnTo>
                <a:lnTo>
                  <a:pt x="1456" y="706"/>
                </a:lnTo>
                <a:lnTo>
                  <a:pt x="1464" y="702"/>
                </a:lnTo>
                <a:lnTo>
                  <a:pt x="1464" y="702"/>
                </a:lnTo>
                <a:lnTo>
                  <a:pt x="1490" y="688"/>
                </a:lnTo>
                <a:lnTo>
                  <a:pt x="1500" y="680"/>
                </a:lnTo>
                <a:lnTo>
                  <a:pt x="1512" y="672"/>
                </a:lnTo>
                <a:lnTo>
                  <a:pt x="1522" y="662"/>
                </a:lnTo>
                <a:lnTo>
                  <a:pt x="1530" y="650"/>
                </a:lnTo>
                <a:lnTo>
                  <a:pt x="1536" y="638"/>
                </a:lnTo>
                <a:lnTo>
                  <a:pt x="1542" y="624"/>
                </a:lnTo>
                <a:lnTo>
                  <a:pt x="1542" y="624"/>
                </a:lnTo>
                <a:lnTo>
                  <a:pt x="1546" y="616"/>
                </a:lnTo>
                <a:lnTo>
                  <a:pt x="1550" y="608"/>
                </a:lnTo>
                <a:lnTo>
                  <a:pt x="1556" y="604"/>
                </a:lnTo>
                <a:lnTo>
                  <a:pt x="1562" y="598"/>
                </a:lnTo>
                <a:lnTo>
                  <a:pt x="1578" y="590"/>
                </a:lnTo>
                <a:lnTo>
                  <a:pt x="1592" y="582"/>
                </a:lnTo>
                <a:lnTo>
                  <a:pt x="1592" y="582"/>
                </a:lnTo>
                <a:close/>
              </a:path>
            </a:pathLst>
          </a:custGeom>
          <a:solidFill>
            <a:srgbClr val="5B9BD5">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42" name="Freeform 7">
            <a:extLst>
              <a:ext uri="{FF2B5EF4-FFF2-40B4-BE49-F238E27FC236}">
                <a16:creationId xmlns:a16="http://schemas.microsoft.com/office/drawing/2014/main" id="{A10714BC-1CAE-BFF1-F1BE-0E97E2CBCF70}"/>
              </a:ext>
            </a:extLst>
          </p:cNvPr>
          <p:cNvSpPr>
            <a:spLocks/>
          </p:cNvSpPr>
          <p:nvPr/>
        </p:nvSpPr>
        <p:spPr bwMode="auto">
          <a:xfrm>
            <a:off x="4547481" y="2295839"/>
            <a:ext cx="1462368" cy="1478540"/>
          </a:xfrm>
          <a:custGeom>
            <a:avLst/>
            <a:gdLst>
              <a:gd name="T0" fmla="*/ 1376 w 1566"/>
              <a:gd name="T1" fmla="*/ 354 h 1366"/>
              <a:gd name="T2" fmla="*/ 1344 w 1566"/>
              <a:gd name="T3" fmla="*/ 402 h 1366"/>
              <a:gd name="T4" fmla="*/ 1308 w 1566"/>
              <a:gd name="T5" fmla="*/ 452 h 1366"/>
              <a:gd name="T6" fmla="*/ 1328 w 1566"/>
              <a:gd name="T7" fmla="*/ 484 h 1366"/>
              <a:gd name="T8" fmla="*/ 1378 w 1566"/>
              <a:gd name="T9" fmla="*/ 542 h 1366"/>
              <a:gd name="T10" fmla="*/ 1412 w 1566"/>
              <a:gd name="T11" fmla="*/ 672 h 1366"/>
              <a:gd name="T12" fmla="*/ 1368 w 1566"/>
              <a:gd name="T13" fmla="*/ 756 h 1366"/>
              <a:gd name="T14" fmla="*/ 1382 w 1566"/>
              <a:gd name="T15" fmla="*/ 848 h 1366"/>
              <a:gd name="T16" fmla="*/ 1440 w 1566"/>
              <a:gd name="T17" fmla="*/ 894 h 1366"/>
              <a:gd name="T18" fmla="*/ 1448 w 1566"/>
              <a:gd name="T19" fmla="*/ 916 h 1366"/>
              <a:gd name="T20" fmla="*/ 1434 w 1566"/>
              <a:gd name="T21" fmla="*/ 994 h 1366"/>
              <a:gd name="T22" fmla="*/ 1556 w 1566"/>
              <a:gd name="T23" fmla="*/ 1088 h 1366"/>
              <a:gd name="T24" fmla="*/ 1564 w 1566"/>
              <a:gd name="T25" fmla="*/ 1330 h 1366"/>
              <a:gd name="T26" fmla="*/ 1544 w 1566"/>
              <a:gd name="T27" fmla="*/ 1350 h 1366"/>
              <a:gd name="T28" fmla="*/ 984 w 1566"/>
              <a:gd name="T29" fmla="*/ 1364 h 1366"/>
              <a:gd name="T30" fmla="*/ 978 w 1566"/>
              <a:gd name="T31" fmla="*/ 1344 h 1366"/>
              <a:gd name="T32" fmla="*/ 952 w 1566"/>
              <a:gd name="T33" fmla="*/ 1332 h 1366"/>
              <a:gd name="T34" fmla="*/ 294 w 1566"/>
              <a:gd name="T35" fmla="*/ 1314 h 1366"/>
              <a:gd name="T36" fmla="*/ 294 w 1566"/>
              <a:gd name="T37" fmla="*/ 994 h 1366"/>
              <a:gd name="T38" fmla="*/ 256 w 1566"/>
              <a:gd name="T39" fmla="*/ 960 h 1366"/>
              <a:gd name="T40" fmla="*/ 162 w 1566"/>
              <a:gd name="T41" fmla="*/ 968 h 1366"/>
              <a:gd name="T42" fmla="*/ 146 w 1566"/>
              <a:gd name="T43" fmla="*/ 944 h 1366"/>
              <a:gd name="T44" fmla="*/ 50 w 1566"/>
              <a:gd name="T45" fmla="*/ 902 h 1366"/>
              <a:gd name="T46" fmla="*/ 36 w 1566"/>
              <a:gd name="T47" fmla="*/ 850 h 1366"/>
              <a:gd name="T48" fmla="*/ 90 w 1566"/>
              <a:gd name="T49" fmla="*/ 782 h 1366"/>
              <a:gd name="T50" fmla="*/ 144 w 1566"/>
              <a:gd name="T51" fmla="*/ 656 h 1366"/>
              <a:gd name="T52" fmla="*/ 142 w 1566"/>
              <a:gd name="T53" fmla="*/ 562 h 1366"/>
              <a:gd name="T54" fmla="*/ 138 w 1566"/>
              <a:gd name="T55" fmla="*/ 540 h 1366"/>
              <a:gd name="T56" fmla="*/ 36 w 1566"/>
              <a:gd name="T57" fmla="*/ 550 h 1366"/>
              <a:gd name="T58" fmla="*/ 8 w 1566"/>
              <a:gd name="T59" fmla="*/ 480 h 1366"/>
              <a:gd name="T60" fmla="*/ 10 w 1566"/>
              <a:gd name="T61" fmla="*/ 378 h 1366"/>
              <a:gd name="T62" fmla="*/ 62 w 1566"/>
              <a:gd name="T63" fmla="*/ 346 h 1366"/>
              <a:gd name="T64" fmla="*/ 120 w 1566"/>
              <a:gd name="T65" fmla="*/ 326 h 1366"/>
              <a:gd name="T66" fmla="*/ 156 w 1566"/>
              <a:gd name="T67" fmla="*/ 276 h 1366"/>
              <a:gd name="T68" fmla="*/ 338 w 1566"/>
              <a:gd name="T69" fmla="*/ 118 h 1366"/>
              <a:gd name="T70" fmla="*/ 376 w 1566"/>
              <a:gd name="T71" fmla="*/ 118 h 1366"/>
              <a:gd name="T72" fmla="*/ 548 w 1566"/>
              <a:gd name="T73" fmla="*/ 252 h 1366"/>
              <a:gd name="T74" fmla="*/ 716 w 1566"/>
              <a:gd name="T75" fmla="*/ 132 h 1366"/>
              <a:gd name="T76" fmla="*/ 730 w 1566"/>
              <a:gd name="T77" fmla="*/ 98 h 1366"/>
              <a:gd name="T78" fmla="*/ 746 w 1566"/>
              <a:gd name="T79" fmla="*/ 84 h 1366"/>
              <a:gd name="T80" fmla="*/ 838 w 1566"/>
              <a:gd name="T81" fmla="*/ 12 h 1366"/>
              <a:gd name="T82" fmla="*/ 874 w 1566"/>
              <a:gd name="T83" fmla="*/ 6 h 1366"/>
              <a:gd name="T84" fmla="*/ 896 w 1566"/>
              <a:gd name="T85" fmla="*/ 46 h 1366"/>
              <a:gd name="T86" fmla="*/ 904 w 1566"/>
              <a:gd name="T87" fmla="*/ 142 h 1366"/>
              <a:gd name="T88" fmla="*/ 898 w 1566"/>
              <a:gd name="T89" fmla="*/ 200 h 1366"/>
              <a:gd name="T90" fmla="*/ 884 w 1566"/>
              <a:gd name="T91" fmla="*/ 224 h 1366"/>
              <a:gd name="T92" fmla="*/ 932 w 1566"/>
              <a:gd name="T93" fmla="*/ 302 h 1366"/>
              <a:gd name="T94" fmla="*/ 1000 w 1566"/>
              <a:gd name="T95" fmla="*/ 330 h 1366"/>
              <a:gd name="T96" fmla="*/ 1056 w 1566"/>
              <a:gd name="T97" fmla="*/ 332 h 1366"/>
              <a:gd name="T98" fmla="*/ 1098 w 1566"/>
              <a:gd name="T99" fmla="*/ 354 h 1366"/>
              <a:gd name="T100" fmla="*/ 1150 w 1566"/>
              <a:gd name="T101" fmla="*/ 342 h 1366"/>
              <a:gd name="T102" fmla="*/ 1200 w 1566"/>
              <a:gd name="T103" fmla="*/ 364 h 1366"/>
              <a:gd name="T104" fmla="*/ 1232 w 1566"/>
              <a:gd name="T105" fmla="*/ 348 h 1366"/>
              <a:gd name="T106" fmla="*/ 1258 w 1566"/>
              <a:gd name="T107" fmla="*/ 282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6" h="1366">
                <a:moveTo>
                  <a:pt x="1258" y="282"/>
                </a:moveTo>
                <a:lnTo>
                  <a:pt x="1258" y="282"/>
                </a:lnTo>
                <a:lnTo>
                  <a:pt x="1368" y="346"/>
                </a:lnTo>
                <a:lnTo>
                  <a:pt x="1368" y="346"/>
                </a:lnTo>
                <a:lnTo>
                  <a:pt x="1374" y="350"/>
                </a:lnTo>
                <a:lnTo>
                  <a:pt x="1376" y="354"/>
                </a:lnTo>
                <a:lnTo>
                  <a:pt x="1374" y="360"/>
                </a:lnTo>
                <a:lnTo>
                  <a:pt x="1370" y="366"/>
                </a:lnTo>
                <a:lnTo>
                  <a:pt x="1370" y="366"/>
                </a:lnTo>
                <a:lnTo>
                  <a:pt x="1360" y="374"/>
                </a:lnTo>
                <a:lnTo>
                  <a:pt x="1354" y="382"/>
                </a:lnTo>
                <a:lnTo>
                  <a:pt x="1344" y="402"/>
                </a:lnTo>
                <a:lnTo>
                  <a:pt x="1332" y="422"/>
                </a:lnTo>
                <a:lnTo>
                  <a:pt x="1324" y="432"/>
                </a:lnTo>
                <a:lnTo>
                  <a:pt x="1314" y="440"/>
                </a:lnTo>
                <a:lnTo>
                  <a:pt x="1314" y="440"/>
                </a:lnTo>
                <a:lnTo>
                  <a:pt x="1310" y="446"/>
                </a:lnTo>
                <a:lnTo>
                  <a:pt x="1308" y="452"/>
                </a:lnTo>
                <a:lnTo>
                  <a:pt x="1308" y="458"/>
                </a:lnTo>
                <a:lnTo>
                  <a:pt x="1310" y="464"/>
                </a:lnTo>
                <a:lnTo>
                  <a:pt x="1312" y="470"/>
                </a:lnTo>
                <a:lnTo>
                  <a:pt x="1318" y="476"/>
                </a:lnTo>
                <a:lnTo>
                  <a:pt x="1328" y="484"/>
                </a:lnTo>
                <a:lnTo>
                  <a:pt x="1328" y="484"/>
                </a:lnTo>
                <a:lnTo>
                  <a:pt x="1336" y="490"/>
                </a:lnTo>
                <a:lnTo>
                  <a:pt x="1344" y="496"/>
                </a:lnTo>
                <a:lnTo>
                  <a:pt x="1358" y="510"/>
                </a:lnTo>
                <a:lnTo>
                  <a:pt x="1368" y="526"/>
                </a:lnTo>
                <a:lnTo>
                  <a:pt x="1378" y="542"/>
                </a:lnTo>
                <a:lnTo>
                  <a:pt x="1378" y="542"/>
                </a:lnTo>
                <a:lnTo>
                  <a:pt x="1456" y="658"/>
                </a:lnTo>
                <a:lnTo>
                  <a:pt x="1456" y="658"/>
                </a:lnTo>
                <a:lnTo>
                  <a:pt x="1444" y="658"/>
                </a:lnTo>
                <a:lnTo>
                  <a:pt x="1432" y="662"/>
                </a:lnTo>
                <a:lnTo>
                  <a:pt x="1422" y="666"/>
                </a:lnTo>
                <a:lnTo>
                  <a:pt x="1412" y="672"/>
                </a:lnTo>
                <a:lnTo>
                  <a:pt x="1404" y="678"/>
                </a:lnTo>
                <a:lnTo>
                  <a:pt x="1398" y="686"/>
                </a:lnTo>
                <a:lnTo>
                  <a:pt x="1386" y="704"/>
                </a:lnTo>
                <a:lnTo>
                  <a:pt x="1386" y="704"/>
                </a:lnTo>
                <a:lnTo>
                  <a:pt x="1374" y="728"/>
                </a:lnTo>
                <a:lnTo>
                  <a:pt x="1368" y="756"/>
                </a:lnTo>
                <a:lnTo>
                  <a:pt x="1364" y="784"/>
                </a:lnTo>
                <a:lnTo>
                  <a:pt x="1364" y="814"/>
                </a:lnTo>
                <a:lnTo>
                  <a:pt x="1364" y="814"/>
                </a:lnTo>
                <a:lnTo>
                  <a:pt x="1368" y="824"/>
                </a:lnTo>
                <a:lnTo>
                  <a:pt x="1374" y="836"/>
                </a:lnTo>
                <a:lnTo>
                  <a:pt x="1382" y="848"/>
                </a:lnTo>
                <a:lnTo>
                  <a:pt x="1394" y="860"/>
                </a:lnTo>
                <a:lnTo>
                  <a:pt x="1406" y="872"/>
                </a:lnTo>
                <a:lnTo>
                  <a:pt x="1418" y="882"/>
                </a:lnTo>
                <a:lnTo>
                  <a:pt x="1430" y="890"/>
                </a:lnTo>
                <a:lnTo>
                  <a:pt x="1440" y="894"/>
                </a:lnTo>
                <a:lnTo>
                  <a:pt x="1440" y="894"/>
                </a:lnTo>
                <a:lnTo>
                  <a:pt x="1450" y="896"/>
                </a:lnTo>
                <a:lnTo>
                  <a:pt x="1452" y="898"/>
                </a:lnTo>
                <a:lnTo>
                  <a:pt x="1454" y="902"/>
                </a:lnTo>
                <a:lnTo>
                  <a:pt x="1454" y="908"/>
                </a:lnTo>
                <a:lnTo>
                  <a:pt x="1448" y="916"/>
                </a:lnTo>
                <a:lnTo>
                  <a:pt x="1448" y="916"/>
                </a:lnTo>
                <a:lnTo>
                  <a:pt x="1444" y="924"/>
                </a:lnTo>
                <a:lnTo>
                  <a:pt x="1440" y="932"/>
                </a:lnTo>
                <a:lnTo>
                  <a:pt x="1436" y="950"/>
                </a:lnTo>
                <a:lnTo>
                  <a:pt x="1434" y="986"/>
                </a:lnTo>
                <a:lnTo>
                  <a:pt x="1434" y="986"/>
                </a:lnTo>
                <a:lnTo>
                  <a:pt x="1434" y="994"/>
                </a:lnTo>
                <a:lnTo>
                  <a:pt x="1438" y="1000"/>
                </a:lnTo>
                <a:lnTo>
                  <a:pt x="1450" y="1008"/>
                </a:lnTo>
                <a:lnTo>
                  <a:pt x="1450" y="1008"/>
                </a:lnTo>
                <a:lnTo>
                  <a:pt x="1548" y="1082"/>
                </a:lnTo>
                <a:lnTo>
                  <a:pt x="1548" y="1082"/>
                </a:lnTo>
                <a:lnTo>
                  <a:pt x="1556" y="1088"/>
                </a:lnTo>
                <a:lnTo>
                  <a:pt x="1562" y="1096"/>
                </a:lnTo>
                <a:lnTo>
                  <a:pt x="1564" y="1104"/>
                </a:lnTo>
                <a:lnTo>
                  <a:pt x="1566" y="1114"/>
                </a:lnTo>
                <a:lnTo>
                  <a:pt x="1566" y="1114"/>
                </a:lnTo>
                <a:lnTo>
                  <a:pt x="1564" y="1222"/>
                </a:lnTo>
                <a:lnTo>
                  <a:pt x="1564" y="1330"/>
                </a:lnTo>
                <a:lnTo>
                  <a:pt x="1564" y="1330"/>
                </a:lnTo>
                <a:lnTo>
                  <a:pt x="1564" y="1340"/>
                </a:lnTo>
                <a:lnTo>
                  <a:pt x="1560" y="1346"/>
                </a:lnTo>
                <a:lnTo>
                  <a:pt x="1554" y="1350"/>
                </a:lnTo>
                <a:lnTo>
                  <a:pt x="1544" y="1350"/>
                </a:lnTo>
                <a:lnTo>
                  <a:pt x="1544" y="1350"/>
                </a:lnTo>
                <a:lnTo>
                  <a:pt x="1134" y="1362"/>
                </a:lnTo>
                <a:lnTo>
                  <a:pt x="1134" y="1362"/>
                </a:lnTo>
                <a:lnTo>
                  <a:pt x="1000" y="1366"/>
                </a:lnTo>
                <a:lnTo>
                  <a:pt x="1000" y="1366"/>
                </a:lnTo>
                <a:lnTo>
                  <a:pt x="992" y="1366"/>
                </a:lnTo>
                <a:lnTo>
                  <a:pt x="984" y="1364"/>
                </a:lnTo>
                <a:lnTo>
                  <a:pt x="982" y="1364"/>
                </a:lnTo>
                <a:lnTo>
                  <a:pt x="980" y="1360"/>
                </a:lnTo>
                <a:lnTo>
                  <a:pt x="980" y="1356"/>
                </a:lnTo>
                <a:lnTo>
                  <a:pt x="978" y="1350"/>
                </a:lnTo>
                <a:lnTo>
                  <a:pt x="978" y="1350"/>
                </a:lnTo>
                <a:lnTo>
                  <a:pt x="978" y="1344"/>
                </a:lnTo>
                <a:lnTo>
                  <a:pt x="976" y="1340"/>
                </a:lnTo>
                <a:lnTo>
                  <a:pt x="974" y="1338"/>
                </a:lnTo>
                <a:lnTo>
                  <a:pt x="970" y="1334"/>
                </a:lnTo>
                <a:lnTo>
                  <a:pt x="962" y="1332"/>
                </a:lnTo>
                <a:lnTo>
                  <a:pt x="952" y="1332"/>
                </a:lnTo>
                <a:lnTo>
                  <a:pt x="952" y="1332"/>
                </a:lnTo>
                <a:lnTo>
                  <a:pt x="666" y="1326"/>
                </a:lnTo>
                <a:lnTo>
                  <a:pt x="666" y="1326"/>
                </a:lnTo>
                <a:lnTo>
                  <a:pt x="308" y="1316"/>
                </a:lnTo>
                <a:lnTo>
                  <a:pt x="308" y="1316"/>
                </a:lnTo>
                <a:lnTo>
                  <a:pt x="298" y="1316"/>
                </a:lnTo>
                <a:lnTo>
                  <a:pt x="294" y="1314"/>
                </a:lnTo>
                <a:lnTo>
                  <a:pt x="290" y="1310"/>
                </a:lnTo>
                <a:lnTo>
                  <a:pt x="288" y="1304"/>
                </a:lnTo>
                <a:lnTo>
                  <a:pt x="286" y="1292"/>
                </a:lnTo>
                <a:lnTo>
                  <a:pt x="286" y="1292"/>
                </a:lnTo>
                <a:lnTo>
                  <a:pt x="294" y="994"/>
                </a:lnTo>
                <a:lnTo>
                  <a:pt x="294" y="994"/>
                </a:lnTo>
                <a:lnTo>
                  <a:pt x="294" y="972"/>
                </a:lnTo>
                <a:lnTo>
                  <a:pt x="292" y="966"/>
                </a:lnTo>
                <a:lnTo>
                  <a:pt x="288" y="962"/>
                </a:lnTo>
                <a:lnTo>
                  <a:pt x="284" y="958"/>
                </a:lnTo>
                <a:lnTo>
                  <a:pt x="276" y="958"/>
                </a:lnTo>
                <a:lnTo>
                  <a:pt x="256" y="960"/>
                </a:lnTo>
                <a:lnTo>
                  <a:pt x="256" y="960"/>
                </a:lnTo>
                <a:lnTo>
                  <a:pt x="194" y="968"/>
                </a:lnTo>
                <a:lnTo>
                  <a:pt x="194" y="968"/>
                </a:lnTo>
                <a:lnTo>
                  <a:pt x="180" y="970"/>
                </a:lnTo>
                <a:lnTo>
                  <a:pt x="168" y="970"/>
                </a:lnTo>
                <a:lnTo>
                  <a:pt x="162" y="968"/>
                </a:lnTo>
                <a:lnTo>
                  <a:pt x="158" y="966"/>
                </a:lnTo>
                <a:lnTo>
                  <a:pt x="154" y="958"/>
                </a:lnTo>
                <a:lnTo>
                  <a:pt x="150" y="950"/>
                </a:lnTo>
                <a:lnTo>
                  <a:pt x="150" y="950"/>
                </a:lnTo>
                <a:lnTo>
                  <a:pt x="150" y="946"/>
                </a:lnTo>
                <a:lnTo>
                  <a:pt x="146" y="944"/>
                </a:lnTo>
                <a:lnTo>
                  <a:pt x="140" y="940"/>
                </a:lnTo>
                <a:lnTo>
                  <a:pt x="122" y="934"/>
                </a:lnTo>
                <a:lnTo>
                  <a:pt x="122" y="934"/>
                </a:lnTo>
                <a:lnTo>
                  <a:pt x="60" y="908"/>
                </a:lnTo>
                <a:lnTo>
                  <a:pt x="60" y="908"/>
                </a:lnTo>
                <a:lnTo>
                  <a:pt x="50" y="902"/>
                </a:lnTo>
                <a:lnTo>
                  <a:pt x="40" y="896"/>
                </a:lnTo>
                <a:lnTo>
                  <a:pt x="34" y="888"/>
                </a:lnTo>
                <a:lnTo>
                  <a:pt x="30" y="880"/>
                </a:lnTo>
                <a:lnTo>
                  <a:pt x="30" y="870"/>
                </a:lnTo>
                <a:lnTo>
                  <a:pt x="32" y="860"/>
                </a:lnTo>
                <a:lnTo>
                  <a:pt x="36" y="850"/>
                </a:lnTo>
                <a:lnTo>
                  <a:pt x="42" y="838"/>
                </a:lnTo>
                <a:lnTo>
                  <a:pt x="42" y="838"/>
                </a:lnTo>
                <a:lnTo>
                  <a:pt x="58" y="820"/>
                </a:lnTo>
                <a:lnTo>
                  <a:pt x="74" y="800"/>
                </a:lnTo>
                <a:lnTo>
                  <a:pt x="74" y="800"/>
                </a:lnTo>
                <a:lnTo>
                  <a:pt x="90" y="782"/>
                </a:lnTo>
                <a:lnTo>
                  <a:pt x="104" y="764"/>
                </a:lnTo>
                <a:lnTo>
                  <a:pt x="116" y="744"/>
                </a:lnTo>
                <a:lnTo>
                  <a:pt x="126" y="724"/>
                </a:lnTo>
                <a:lnTo>
                  <a:pt x="134" y="702"/>
                </a:lnTo>
                <a:lnTo>
                  <a:pt x="140" y="678"/>
                </a:lnTo>
                <a:lnTo>
                  <a:pt x="144" y="656"/>
                </a:lnTo>
                <a:lnTo>
                  <a:pt x="148" y="632"/>
                </a:lnTo>
                <a:lnTo>
                  <a:pt x="148" y="632"/>
                </a:lnTo>
                <a:lnTo>
                  <a:pt x="146" y="612"/>
                </a:lnTo>
                <a:lnTo>
                  <a:pt x="144" y="592"/>
                </a:lnTo>
                <a:lnTo>
                  <a:pt x="142" y="572"/>
                </a:lnTo>
                <a:lnTo>
                  <a:pt x="142" y="562"/>
                </a:lnTo>
                <a:lnTo>
                  <a:pt x="144" y="552"/>
                </a:lnTo>
                <a:lnTo>
                  <a:pt x="144" y="552"/>
                </a:lnTo>
                <a:lnTo>
                  <a:pt x="144" y="548"/>
                </a:lnTo>
                <a:lnTo>
                  <a:pt x="144" y="544"/>
                </a:lnTo>
                <a:lnTo>
                  <a:pt x="142" y="542"/>
                </a:lnTo>
                <a:lnTo>
                  <a:pt x="138" y="540"/>
                </a:lnTo>
                <a:lnTo>
                  <a:pt x="130" y="540"/>
                </a:lnTo>
                <a:lnTo>
                  <a:pt x="120" y="540"/>
                </a:lnTo>
                <a:lnTo>
                  <a:pt x="120" y="540"/>
                </a:lnTo>
                <a:lnTo>
                  <a:pt x="78" y="544"/>
                </a:lnTo>
                <a:lnTo>
                  <a:pt x="36" y="550"/>
                </a:lnTo>
                <a:lnTo>
                  <a:pt x="36" y="550"/>
                </a:lnTo>
                <a:lnTo>
                  <a:pt x="26" y="550"/>
                </a:lnTo>
                <a:lnTo>
                  <a:pt x="20" y="548"/>
                </a:lnTo>
                <a:lnTo>
                  <a:pt x="16" y="542"/>
                </a:lnTo>
                <a:lnTo>
                  <a:pt x="14" y="532"/>
                </a:lnTo>
                <a:lnTo>
                  <a:pt x="14" y="532"/>
                </a:lnTo>
                <a:lnTo>
                  <a:pt x="8" y="480"/>
                </a:lnTo>
                <a:lnTo>
                  <a:pt x="0" y="426"/>
                </a:lnTo>
                <a:lnTo>
                  <a:pt x="0" y="426"/>
                </a:lnTo>
                <a:lnTo>
                  <a:pt x="0" y="412"/>
                </a:lnTo>
                <a:lnTo>
                  <a:pt x="0" y="400"/>
                </a:lnTo>
                <a:lnTo>
                  <a:pt x="4" y="388"/>
                </a:lnTo>
                <a:lnTo>
                  <a:pt x="10" y="378"/>
                </a:lnTo>
                <a:lnTo>
                  <a:pt x="16" y="368"/>
                </a:lnTo>
                <a:lnTo>
                  <a:pt x="26" y="360"/>
                </a:lnTo>
                <a:lnTo>
                  <a:pt x="38" y="354"/>
                </a:lnTo>
                <a:lnTo>
                  <a:pt x="52" y="350"/>
                </a:lnTo>
                <a:lnTo>
                  <a:pt x="52" y="350"/>
                </a:lnTo>
                <a:lnTo>
                  <a:pt x="62" y="346"/>
                </a:lnTo>
                <a:lnTo>
                  <a:pt x="72" y="344"/>
                </a:lnTo>
                <a:lnTo>
                  <a:pt x="72" y="344"/>
                </a:lnTo>
                <a:lnTo>
                  <a:pt x="86" y="342"/>
                </a:lnTo>
                <a:lnTo>
                  <a:pt x="98" y="338"/>
                </a:lnTo>
                <a:lnTo>
                  <a:pt x="110" y="332"/>
                </a:lnTo>
                <a:lnTo>
                  <a:pt x="120" y="326"/>
                </a:lnTo>
                <a:lnTo>
                  <a:pt x="130" y="318"/>
                </a:lnTo>
                <a:lnTo>
                  <a:pt x="138" y="308"/>
                </a:lnTo>
                <a:lnTo>
                  <a:pt x="146" y="298"/>
                </a:lnTo>
                <a:lnTo>
                  <a:pt x="152" y="284"/>
                </a:lnTo>
                <a:lnTo>
                  <a:pt x="152" y="284"/>
                </a:lnTo>
                <a:lnTo>
                  <a:pt x="156" y="276"/>
                </a:lnTo>
                <a:lnTo>
                  <a:pt x="162" y="268"/>
                </a:lnTo>
                <a:lnTo>
                  <a:pt x="176" y="256"/>
                </a:lnTo>
                <a:lnTo>
                  <a:pt x="176" y="256"/>
                </a:lnTo>
                <a:lnTo>
                  <a:pt x="258" y="188"/>
                </a:lnTo>
                <a:lnTo>
                  <a:pt x="338" y="118"/>
                </a:lnTo>
                <a:lnTo>
                  <a:pt x="338" y="118"/>
                </a:lnTo>
                <a:lnTo>
                  <a:pt x="348" y="110"/>
                </a:lnTo>
                <a:lnTo>
                  <a:pt x="352" y="110"/>
                </a:lnTo>
                <a:lnTo>
                  <a:pt x="356" y="108"/>
                </a:lnTo>
                <a:lnTo>
                  <a:pt x="366" y="112"/>
                </a:lnTo>
                <a:lnTo>
                  <a:pt x="376" y="118"/>
                </a:lnTo>
                <a:lnTo>
                  <a:pt x="376" y="118"/>
                </a:lnTo>
                <a:lnTo>
                  <a:pt x="448" y="178"/>
                </a:lnTo>
                <a:lnTo>
                  <a:pt x="522" y="240"/>
                </a:lnTo>
                <a:lnTo>
                  <a:pt x="522" y="240"/>
                </a:lnTo>
                <a:lnTo>
                  <a:pt x="536" y="248"/>
                </a:lnTo>
                <a:lnTo>
                  <a:pt x="542" y="250"/>
                </a:lnTo>
                <a:lnTo>
                  <a:pt x="548" y="252"/>
                </a:lnTo>
                <a:lnTo>
                  <a:pt x="554" y="252"/>
                </a:lnTo>
                <a:lnTo>
                  <a:pt x="560" y="250"/>
                </a:lnTo>
                <a:lnTo>
                  <a:pt x="574" y="240"/>
                </a:lnTo>
                <a:lnTo>
                  <a:pt x="574" y="240"/>
                </a:lnTo>
                <a:lnTo>
                  <a:pt x="644" y="184"/>
                </a:lnTo>
                <a:lnTo>
                  <a:pt x="716" y="132"/>
                </a:lnTo>
                <a:lnTo>
                  <a:pt x="716" y="132"/>
                </a:lnTo>
                <a:lnTo>
                  <a:pt x="728" y="122"/>
                </a:lnTo>
                <a:lnTo>
                  <a:pt x="730" y="116"/>
                </a:lnTo>
                <a:lnTo>
                  <a:pt x="732" y="110"/>
                </a:lnTo>
                <a:lnTo>
                  <a:pt x="732" y="104"/>
                </a:lnTo>
                <a:lnTo>
                  <a:pt x="730" y="98"/>
                </a:lnTo>
                <a:lnTo>
                  <a:pt x="726" y="90"/>
                </a:lnTo>
                <a:lnTo>
                  <a:pt x="720" y="80"/>
                </a:lnTo>
                <a:lnTo>
                  <a:pt x="720" y="80"/>
                </a:lnTo>
                <a:lnTo>
                  <a:pt x="730" y="84"/>
                </a:lnTo>
                <a:lnTo>
                  <a:pt x="738" y="86"/>
                </a:lnTo>
                <a:lnTo>
                  <a:pt x="746" y="84"/>
                </a:lnTo>
                <a:lnTo>
                  <a:pt x="754" y="82"/>
                </a:lnTo>
                <a:lnTo>
                  <a:pt x="764" y="76"/>
                </a:lnTo>
                <a:lnTo>
                  <a:pt x="774" y="66"/>
                </a:lnTo>
                <a:lnTo>
                  <a:pt x="774" y="66"/>
                </a:lnTo>
                <a:lnTo>
                  <a:pt x="838" y="12"/>
                </a:lnTo>
                <a:lnTo>
                  <a:pt x="838" y="12"/>
                </a:lnTo>
                <a:lnTo>
                  <a:pt x="848" y="6"/>
                </a:lnTo>
                <a:lnTo>
                  <a:pt x="856" y="0"/>
                </a:lnTo>
                <a:lnTo>
                  <a:pt x="866" y="0"/>
                </a:lnTo>
                <a:lnTo>
                  <a:pt x="870" y="2"/>
                </a:lnTo>
                <a:lnTo>
                  <a:pt x="874" y="6"/>
                </a:lnTo>
                <a:lnTo>
                  <a:pt x="874" y="6"/>
                </a:lnTo>
                <a:lnTo>
                  <a:pt x="884" y="12"/>
                </a:lnTo>
                <a:lnTo>
                  <a:pt x="892" y="20"/>
                </a:lnTo>
                <a:lnTo>
                  <a:pt x="896" y="24"/>
                </a:lnTo>
                <a:lnTo>
                  <a:pt x="898" y="30"/>
                </a:lnTo>
                <a:lnTo>
                  <a:pt x="898" y="36"/>
                </a:lnTo>
                <a:lnTo>
                  <a:pt x="896" y="46"/>
                </a:lnTo>
                <a:lnTo>
                  <a:pt x="896" y="46"/>
                </a:lnTo>
                <a:lnTo>
                  <a:pt x="894" y="58"/>
                </a:lnTo>
                <a:lnTo>
                  <a:pt x="894" y="70"/>
                </a:lnTo>
                <a:lnTo>
                  <a:pt x="896" y="94"/>
                </a:lnTo>
                <a:lnTo>
                  <a:pt x="900" y="118"/>
                </a:lnTo>
                <a:lnTo>
                  <a:pt x="904" y="142"/>
                </a:lnTo>
                <a:lnTo>
                  <a:pt x="904" y="142"/>
                </a:lnTo>
                <a:lnTo>
                  <a:pt x="906" y="160"/>
                </a:lnTo>
                <a:lnTo>
                  <a:pt x="908" y="178"/>
                </a:lnTo>
                <a:lnTo>
                  <a:pt x="906" y="186"/>
                </a:lnTo>
                <a:lnTo>
                  <a:pt x="902" y="194"/>
                </a:lnTo>
                <a:lnTo>
                  <a:pt x="898" y="200"/>
                </a:lnTo>
                <a:lnTo>
                  <a:pt x="888" y="208"/>
                </a:lnTo>
                <a:lnTo>
                  <a:pt x="888" y="208"/>
                </a:lnTo>
                <a:lnTo>
                  <a:pt x="884" y="210"/>
                </a:lnTo>
                <a:lnTo>
                  <a:pt x="882" y="214"/>
                </a:lnTo>
                <a:lnTo>
                  <a:pt x="882" y="220"/>
                </a:lnTo>
                <a:lnTo>
                  <a:pt x="884" y="224"/>
                </a:lnTo>
                <a:lnTo>
                  <a:pt x="884" y="224"/>
                </a:lnTo>
                <a:lnTo>
                  <a:pt x="896" y="248"/>
                </a:lnTo>
                <a:lnTo>
                  <a:pt x="908" y="270"/>
                </a:lnTo>
                <a:lnTo>
                  <a:pt x="916" y="282"/>
                </a:lnTo>
                <a:lnTo>
                  <a:pt x="924" y="292"/>
                </a:lnTo>
                <a:lnTo>
                  <a:pt x="932" y="302"/>
                </a:lnTo>
                <a:lnTo>
                  <a:pt x="944" y="310"/>
                </a:lnTo>
                <a:lnTo>
                  <a:pt x="944" y="310"/>
                </a:lnTo>
                <a:lnTo>
                  <a:pt x="962" y="320"/>
                </a:lnTo>
                <a:lnTo>
                  <a:pt x="980" y="328"/>
                </a:lnTo>
                <a:lnTo>
                  <a:pt x="990" y="330"/>
                </a:lnTo>
                <a:lnTo>
                  <a:pt x="1000" y="330"/>
                </a:lnTo>
                <a:lnTo>
                  <a:pt x="1012" y="330"/>
                </a:lnTo>
                <a:lnTo>
                  <a:pt x="1022" y="328"/>
                </a:lnTo>
                <a:lnTo>
                  <a:pt x="1022" y="328"/>
                </a:lnTo>
                <a:lnTo>
                  <a:pt x="1034" y="326"/>
                </a:lnTo>
                <a:lnTo>
                  <a:pt x="1046" y="328"/>
                </a:lnTo>
                <a:lnTo>
                  <a:pt x="1056" y="332"/>
                </a:lnTo>
                <a:lnTo>
                  <a:pt x="1064" y="342"/>
                </a:lnTo>
                <a:lnTo>
                  <a:pt x="1064" y="342"/>
                </a:lnTo>
                <a:lnTo>
                  <a:pt x="1074" y="350"/>
                </a:lnTo>
                <a:lnTo>
                  <a:pt x="1080" y="354"/>
                </a:lnTo>
                <a:lnTo>
                  <a:pt x="1086" y="356"/>
                </a:lnTo>
                <a:lnTo>
                  <a:pt x="1098" y="354"/>
                </a:lnTo>
                <a:lnTo>
                  <a:pt x="1110" y="350"/>
                </a:lnTo>
                <a:lnTo>
                  <a:pt x="1110" y="350"/>
                </a:lnTo>
                <a:lnTo>
                  <a:pt x="1120" y="346"/>
                </a:lnTo>
                <a:lnTo>
                  <a:pt x="1130" y="344"/>
                </a:lnTo>
                <a:lnTo>
                  <a:pt x="1140" y="342"/>
                </a:lnTo>
                <a:lnTo>
                  <a:pt x="1150" y="342"/>
                </a:lnTo>
                <a:lnTo>
                  <a:pt x="1158" y="344"/>
                </a:lnTo>
                <a:lnTo>
                  <a:pt x="1168" y="346"/>
                </a:lnTo>
                <a:lnTo>
                  <a:pt x="1178" y="350"/>
                </a:lnTo>
                <a:lnTo>
                  <a:pt x="1186" y="356"/>
                </a:lnTo>
                <a:lnTo>
                  <a:pt x="1186" y="356"/>
                </a:lnTo>
                <a:lnTo>
                  <a:pt x="1200" y="364"/>
                </a:lnTo>
                <a:lnTo>
                  <a:pt x="1204" y="366"/>
                </a:lnTo>
                <a:lnTo>
                  <a:pt x="1210" y="366"/>
                </a:lnTo>
                <a:lnTo>
                  <a:pt x="1214" y="364"/>
                </a:lnTo>
                <a:lnTo>
                  <a:pt x="1220" y="360"/>
                </a:lnTo>
                <a:lnTo>
                  <a:pt x="1232" y="348"/>
                </a:lnTo>
                <a:lnTo>
                  <a:pt x="1232" y="348"/>
                </a:lnTo>
                <a:lnTo>
                  <a:pt x="1242" y="334"/>
                </a:lnTo>
                <a:lnTo>
                  <a:pt x="1252" y="318"/>
                </a:lnTo>
                <a:lnTo>
                  <a:pt x="1258" y="302"/>
                </a:lnTo>
                <a:lnTo>
                  <a:pt x="1258" y="292"/>
                </a:lnTo>
                <a:lnTo>
                  <a:pt x="1258" y="282"/>
                </a:lnTo>
                <a:lnTo>
                  <a:pt x="1258" y="282"/>
                </a:lnTo>
                <a:close/>
              </a:path>
            </a:pathLst>
          </a:custGeom>
          <a:solidFill>
            <a:srgbClr val="00B050"/>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43" name="Freeform 8">
            <a:extLst>
              <a:ext uri="{FF2B5EF4-FFF2-40B4-BE49-F238E27FC236}">
                <a16:creationId xmlns:a16="http://schemas.microsoft.com/office/drawing/2014/main" id="{F5B9B860-7274-2A1C-367A-771CF2A9FD89}"/>
              </a:ext>
            </a:extLst>
          </p:cNvPr>
          <p:cNvSpPr>
            <a:spLocks/>
          </p:cNvSpPr>
          <p:nvPr/>
        </p:nvSpPr>
        <p:spPr bwMode="auto">
          <a:xfrm>
            <a:off x="2197980" y="1579300"/>
            <a:ext cx="1049618" cy="2071688"/>
          </a:xfrm>
          <a:custGeom>
            <a:avLst/>
            <a:gdLst>
              <a:gd name="T0" fmla="*/ 38 w 1124"/>
              <a:gd name="T1" fmla="*/ 1874 h 1914"/>
              <a:gd name="T2" fmla="*/ 14 w 1124"/>
              <a:gd name="T3" fmla="*/ 1868 h 1914"/>
              <a:gd name="T4" fmla="*/ 0 w 1124"/>
              <a:gd name="T5" fmla="*/ 1820 h 1914"/>
              <a:gd name="T6" fmla="*/ 10 w 1124"/>
              <a:gd name="T7" fmla="*/ 1740 h 1914"/>
              <a:gd name="T8" fmla="*/ 524 w 1124"/>
              <a:gd name="T9" fmla="*/ 12 h 1914"/>
              <a:gd name="T10" fmla="*/ 552 w 1124"/>
              <a:gd name="T11" fmla="*/ 0 h 1914"/>
              <a:gd name="T12" fmla="*/ 962 w 1124"/>
              <a:gd name="T13" fmla="*/ 24 h 1914"/>
              <a:gd name="T14" fmla="*/ 984 w 1124"/>
              <a:gd name="T15" fmla="*/ 46 h 1914"/>
              <a:gd name="T16" fmla="*/ 988 w 1124"/>
              <a:gd name="T17" fmla="*/ 102 h 1914"/>
              <a:gd name="T18" fmla="*/ 994 w 1124"/>
              <a:gd name="T19" fmla="*/ 124 h 1914"/>
              <a:gd name="T20" fmla="*/ 1014 w 1124"/>
              <a:gd name="T21" fmla="*/ 130 h 1914"/>
              <a:gd name="T22" fmla="*/ 1076 w 1124"/>
              <a:gd name="T23" fmla="*/ 132 h 1914"/>
              <a:gd name="T24" fmla="*/ 1080 w 1124"/>
              <a:gd name="T25" fmla="*/ 148 h 1914"/>
              <a:gd name="T26" fmla="*/ 1062 w 1124"/>
              <a:gd name="T27" fmla="*/ 168 h 1914"/>
              <a:gd name="T28" fmla="*/ 1052 w 1124"/>
              <a:gd name="T29" fmla="*/ 202 h 1914"/>
              <a:gd name="T30" fmla="*/ 1068 w 1124"/>
              <a:gd name="T31" fmla="*/ 230 h 1914"/>
              <a:gd name="T32" fmla="*/ 1102 w 1124"/>
              <a:gd name="T33" fmla="*/ 242 h 1914"/>
              <a:gd name="T34" fmla="*/ 1120 w 1124"/>
              <a:gd name="T35" fmla="*/ 242 h 1914"/>
              <a:gd name="T36" fmla="*/ 1124 w 1124"/>
              <a:gd name="T37" fmla="*/ 282 h 1914"/>
              <a:gd name="T38" fmla="*/ 1106 w 1124"/>
              <a:gd name="T39" fmla="*/ 388 h 1914"/>
              <a:gd name="T40" fmla="*/ 1072 w 1124"/>
              <a:gd name="T41" fmla="*/ 536 h 1914"/>
              <a:gd name="T42" fmla="*/ 1068 w 1124"/>
              <a:gd name="T43" fmla="*/ 562 h 1914"/>
              <a:gd name="T44" fmla="*/ 1080 w 1124"/>
              <a:gd name="T45" fmla="*/ 576 h 1914"/>
              <a:gd name="T46" fmla="*/ 1080 w 1124"/>
              <a:gd name="T47" fmla="*/ 596 h 1914"/>
              <a:gd name="T48" fmla="*/ 994 w 1124"/>
              <a:gd name="T49" fmla="*/ 978 h 1914"/>
              <a:gd name="T50" fmla="*/ 952 w 1124"/>
              <a:gd name="T51" fmla="*/ 970 h 1914"/>
              <a:gd name="T52" fmla="*/ 908 w 1124"/>
              <a:gd name="T53" fmla="*/ 964 h 1914"/>
              <a:gd name="T54" fmla="*/ 882 w 1124"/>
              <a:gd name="T55" fmla="*/ 986 h 1914"/>
              <a:gd name="T56" fmla="*/ 886 w 1124"/>
              <a:gd name="T57" fmla="*/ 1122 h 1914"/>
              <a:gd name="T58" fmla="*/ 896 w 1124"/>
              <a:gd name="T59" fmla="*/ 1156 h 1914"/>
              <a:gd name="T60" fmla="*/ 952 w 1124"/>
              <a:gd name="T61" fmla="*/ 1210 h 1914"/>
              <a:gd name="T62" fmla="*/ 970 w 1124"/>
              <a:gd name="T63" fmla="*/ 1222 h 1914"/>
              <a:gd name="T64" fmla="*/ 990 w 1124"/>
              <a:gd name="T65" fmla="*/ 1222 h 1914"/>
              <a:gd name="T66" fmla="*/ 1004 w 1124"/>
              <a:gd name="T67" fmla="*/ 1248 h 1914"/>
              <a:gd name="T68" fmla="*/ 1010 w 1124"/>
              <a:gd name="T69" fmla="*/ 1310 h 1914"/>
              <a:gd name="T70" fmla="*/ 986 w 1124"/>
              <a:gd name="T71" fmla="*/ 1448 h 1914"/>
              <a:gd name="T72" fmla="*/ 952 w 1124"/>
              <a:gd name="T73" fmla="*/ 1564 h 1914"/>
              <a:gd name="T74" fmla="*/ 936 w 1124"/>
              <a:gd name="T75" fmla="*/ 1616 h 1914"/>
              <a:gd name="T76" fmla="*/ 892 w 1124"/>
              <a:gd name="T77" fmla="*/ 1622 h 1914"/>
              <a:gd name="T78" fmla="*/ 870 w 1124"/>
              <a:gd name="T79" fmla="*/ 1634 h 1914"/>
              <a:gd name="T80" fmla="*/ 866 w 1124"/>
              <a:gd name="T81" fmla="*/ 1670 h 1914"/>
              <a:gd name="T82" fmla="*/ 876 w 1124"/>
              <a:gd name="T83" fmla="*/ 1704 h 1914"/>
              <a:gd name="T84" fmla="*/ 868 w 1124"/>
              <a:gd name="T85" fmla="*/ 1732 h 1914"/>
              <a:gd name="T86" fmla="*/ 854 w 1124"/>
              <a:gd name="T87" fmla="*/ 1746 h 1914"/>
              <a:gd name="T88" fmla="*/ 882 w 1124"/>
              <a:gd name="T89" fmla="*/ 1884 h 1914"/>
              <a:gd name="T90" fmla="*/ 884 w 1124"/>
              <a:gd name="T91" fmla="*/ 1906 h 1914"/>
              <a:gd name="T92" fmla="*/ 860 w 1124"/>
              <a:gd name="T93" fmla="*/ 1914 h 1914"/>
              <a:gd name="T94" fmla="*/ 450 w 1124"/>
              <a:gd name="T95" fmla="*/ 1894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4" h="1914">
                <a:moveTo>
                  <a:pt x="450" y="1892"/>
                </a:moveTo>
                <a:lnTo>
                  <a:pt x="450" y="1892"/>
                </a:lnTo>
                <a:lnTo>
                  <a:pt x="244" y="1884"/>
                </a:lnTo>
                <a:lnTo>
                  <a:pt x="38" y="1874"/>
                </a:lnTo>
                <a:lnTo>
                  <a:pt x="38" y="1874"/>
                </a:lnTo>
                <a:lnTo>
                  <a:pt x="24" y="1872"/>
                </a:lnTo>
                <a:lnTo>
                  <a:pt x="20" y="1870"/>
                </a:lnTo>
                <a:lnTo>
                  <a:pt x="14" y="1868"/>
                </a:lnTo>
                <a:lnTo>
                  <a:pt x="8" y="1858"/>
                </a:lnTo>
                <a:lnTo>
                  <a:pt x="4" y="1846"/>
                </a:lnTo>
                <a:lnTo>
                  <a:pt x="4" y="1846"/>
                </a:lnTo>
                <a:lnTo>
                  <a:pt x="0" y="1820"/>
                </a:lnTo>
                <a:lnTo>
                  <a:pt x="0" y="1794"/>
                </a:lnTo>
                <a:lnTo>
                  <a:pt x="2" y="1766"/>
                </a:lnTo>
                <a:lnTo>
                  <a:pt x="10" y="1740"/>
                </a:lnTo>
                <a:lnTo>
                  <a:pt x="10" y="1740"/>
                </a:lnTo>
                <a:lnTo>
                  <a:pt x="264" y="882"/>
                </a:lnTo>
                <a:lnTo>
                  <a:pt x="518" y="24"/>
                </a:lnTo>
                <a:lnTo>
                  <a:pt x="518" y="24"/>
                </a:lnTo>
                <a:lnTo>
                  <a:pt x="524" y="12"/>
                </a:lnTo>
                <a:lnTo>
                  <a:pt x="530" y="4"/>
                </a:lnTo>
                <a:lnTo>
                  <a:pt x="534" y="2"/>
                </a:lnTo>
                <a:lnTo>
                  <a:pt x="538" y="0"/>
                </a:lnTo>
                <a:lnTo>
                  <a:pt x="552" y="0"/>
                </a:lnTo>
                <a:lnTo>
                  <a:pt x="552" y="0"/>
                </a:lnTo>
                <a:lnTo>
                  <a:pt x="756" y="12"/>
                </a:lnTo>
                <a:lnTo>
                  <a:pt x="962" y="24"/>
                </a:lnTo>
                <a:lnTo>
                  <a:pt x="962" y="24"/>
                </a:lnTo>
                <a:lnTo>
                  <a:pt x="972" y="24"/>
                </a:lnTo>
                <a:lnTo>
                  <a:pt x="978" y="28"/>
                </a:lnTo>
                <a:lnTo>
                  <a:pt x="982" y="36"/>
                </a:lnTo>
                <a:lnTo>
                  <a:pt x="984" y="46"/>
                </a:lnTo>
                <a:lnTo>
                  <a:pt x="984" y="46"/>
                </a:lnTo>
                <a:lnTo>
                  <a:pt x="986" y="74"/>
                </a:lnTo>
                <a:lnTo>
                  <a:pt x="986" y="88"/>
                </a:lnTo>
                <a:lnTo>
                  <a:pt x="988" y="102"/>
                </a:lnTo>
                <a:lnTo>
                  <a:pt x="988" y="102"/>
                </a:lnTo>
                <a:lnTo>
                  <a:pt x="988" y="116"/>
                </a:lnTo>
                <a:lnTo>
                  <a:pt x="990" y="120"/>
                </a:lnTo>
                <a:lnTo>
                  <a:pt x="994" y="124"/>
                </a:lnTo>
                <a:lnTo>
                  <a:pt x="998" y="126"/>
                </a:lnTo>
                <a:lnTo>
                  <a:pt x="1002" y="128"/>
                </a:lnTo>
                <a:lnTo>
                  <a:pt x="1014" y="130"/>
                </a:lnTo>
                <a:lnTo>
                  <a:pt x="1014" y="130"/>
                </a:lnTo>
                <a:lnTo>
                  <a:pt x="1062" y="130"/>
                </a:lnTo>
                <a:lnTo>
                  <a:pt x="1062" y="130"/>
                </a:lnTo>
                <a:lnTo>
                  <a:pt x="1072" y="130"/>
                </a:lnTo>
                <a:lnTo>
                  <a:pt x="1076" y="132"/>
                </a:lnTo>
                <a:lnTo>
                  <a:pt x="1080" y="138"/>
                </a:lnTo>
                <a:lnTo>
                  <a:pt x="1080" y="138"/>
                </a:lnTo>
                <a:lnTo>
                  <a:pt x="1080" y="142"/>
                </a:lnTo>
                <a:lnTo>
                  <a:pt x="1080" y="148"/>
                </a:lnTo>
                <a:lnTo>
                  <a:pt x="1076" y="154"/>
                </a:lnTo>
                <a:lnTo>
                  <a:pt x="1072" y="158"/>
                </a:lnTo>
                <a:lnTo>
                  <a:pt x="1072" y="158"/>
                </a:lnTo>
                <a:lnTo>
                  <a:pt x="1062" y="168"/>
                </a:lnTo>
                <a:lnTo>
                  <a:pt x="1056" y="176"/>
                </a:lnTo>
                <a:lnTo>
                  <a:pt x="1052" y="186"/>
                </a:lnTo>
                <a:lnTo>
                  <a:pt x="1050" y="194"/>
                </a:lnTo>
                <a:lnTo>
                  <a:pt x="1052" y="202"/>
                </a:lnTo>
                <a:lnTo>
                  <a:pt x="1054" y="210"/>
                </a:lnTo>
                <a:lnTo>
                  <a:pt x="1060" y="220"/>
                </a:lnTo>
                <a:lnTo>
                  <a:pt x="1068" y="230"/>
                </a:lnTo>
                <a:lnTo>
                  <a:pt x="1068" y="230"/>
                </a:lnTo>
                <a:lnTo>
                  <a:pt x="1076" y="236"/>
                </a:lnTo>
                <a:lnTo>
                  <a:pt x="1084" y="242"/>
                </a:lnTo>
                <a:lnTo>
                  <a:pt x="1092" y="242"/>
                </a:lnTo>
                <a:lnTo>
                  <a:pt x="1102" y="242"/>
                </a:lnTo>
                <a:lnTo>
                  <a:pt x="1102" y="242"/>
                </a:lnTo>
                <a:lnTo>
                  <a:pt x="1114" y="240"/>
                </a:lnTo>
                <a:lnTo>
                  <a:pt x="1118" y="240"/>
                </a:lnTo>
                <a:lnTo>
                  <a:pt x="1120" y="242"/>
                </a:lnTo>
                <a:lnTo>
                  <a:pt x="1124" y="250"/>
                </a:lnTo>
                <a:lnTo>
                  <a:pt x="1124" y="262"/>
                </a:lnTo>
                <a:lnTo>
                  <a:pt x="1124" y="262"/>
                </a:lnTo>
                <a:lnTo>
                  <a:pt x="1124" y="282"/>
                </a:lnTo>
                <a:lnTo>
                  <a:pt x="1122" y="304"/>
                </a:lnTo>
                <a:lnTo>
                  <a:pt x="1120" y="326"/>
                </a:lnTo>
                <a:lnTo>
                  <a:pt x="1116" y="346"/>
                </a:lnTo>
                <a:lnTo>
                  <a:pt x="1106" y="388"/>
                </a:lnTo>
                <a:lnTo>
                  <a:pt x="1096" y="428"/>
                </a:lnTo>
                <a:lnTo>
                  <a:pt x="1096" y="428"/>
                </a:lnTo>
                <a:lnTo>
                  <a:pt x="1084" y="482"/>
                </a:lnTo>
                <a:lnTo>
                  <a:pt x="1072" y="536"/>
                </a:lnTo>
                <a:lnTo>
                  <a:pt x="1072" y="536"/>
                </a:lnTo>
                <a:lnTo>
                  <a:pt x="1068" y="546"/>
                </a:lnTo>
                <a:lnTo>
                  <a:pt x="1068" y="558"/>
                </a:lnTo>
                <a:lnTo>
                  <a:pt x="1068" y="562"/>
                </a:lnTo>
                <a:lnTo>
                  <a:pt x="1070" y="566"/>
                </a:lnTo>
                <a:lnTo>
                  <a:pt x="1074" y="572"/>
                </a:lnTo>
                <a:lnTo>
                  <a:pt x="1080" y="576"/>
                </a:lnTo>
                <a:lnTo>
                  <a:pt x="1080" y="576"/>
                </a:lnTo>
                <a:lnTo>
                  <a:pt x="1082" y="580"/>
                </a:lnTo>
                <a:lnTo>
                  <a:pt x="1082" y="586"/>
                </a:lnTo>
                <a:lnTo>
                  <a:pt x="1080" y="596"/>
                </a:lnTo>
                <a:lnTo>
                  <a:pt x="1080" y="596"/>
                </a:lnTo>
                <a:lnTo>
                  <a:pt x="1002" y="962"/>
                </a:lnTo>
                <a:lnTo>
                  <a:pt x="1002" y="962"/>
                </a:lnTo>
                <a:lnTo>
                  <a:pt x="998" y="972"/>
                </a:lnTo>
                <a:lnTo>
                  <a:pt x="994" y="978"/>
                </a:lnTo>
                <a:lnTo>
                  <a:pt x="986" y="978"/>
                </a:lnTo>
                <a:lnTo>
                  <a:pt x="976" y="976"/>
                </a:lnTo>
                <a:lnTo>
                  <a:pt x="976" y="976"/>
                </a:lnTo>
                <a:lnTo>
                  <a:pt x="952" y="970"/>
                </a:lnTo>
                <a:lnTo>
                  <a:pt x="930" y="964"/>
                </a:lnTo>
                <a:lnTo>
                  <a:pt x="930" y="964"/>
                </a:lnTo>
                <a:lnTo>
                  <a:pt x="918" y="962"/>
                </a:lnTo>
                <a:lnTo>
                  <a:pt x="908" y="964"/>
                </a:lnTo>
                <a:lnTo>
                  <a:pt x="900" y="966"/>
                </a:lnTo>
                <a:lnTo>
                  <a:pt x="892" y="970"/>
                </a:lnTo>
                <a:lnTo>
                  <a:pt x="886" y="978"/>
                </a:lnTo>
                <a:lnTo>
                  <a:pt x="882" y="986"/>
                </a:lnTo>
                <a:lnTo>
                  <a:pt x="878" y="994"/>
                </a:lnTo>
                <a:lnTo>
                  <a:pt x="878" y="1006"/>
                </a:lnTo>
                <a:lnTo>
                  <a:pt x="878" y="1006"/>
                </a:lnTo>
                <a:lnTo>
                  <a:pt x="886" y="1122"/>
                </a:lnTo>
                <a:lnTo>
                  <a:pt x="886" y="1122"/>
                </a:lnTo>
                <a:lnTo>
                  <a:pt x="886" y="1134"/>
                </a:lnTo>
                <a:lnTo>
                  <a:pt x="890" y="1146"/>
                </a:lnTo>
                <a:lnTo>
                  <a:pt x="896" y="1156"/>
                </a:lnTo>
                <a:lnTo>
                  <a:pt x="906" y="1164"/>
                </a:lnTo>
                <a:lnTo>
                  <a:pt x="906" y="1164"/>
                </a:lnTo>
                <a:lnTo>
                  <a:pt x="928" y="1188"/>
                </a:lnTo>
                <a:lnTo>
                  <a:pt x="952" y="1210"/>
                </a:lnTo>
                <a:lnTo>
                  <a:pt x="952" y="1210"/>
                </a:lnTo>
                <a:lnTo>
                  <a:pt x="958" y="1216"/>
                </a:lnTo>
                <a:lnTo>
                  <a:pt x="964" y="1220"/>
                </a:lnTo>
                <a:lnTo>
                  <a:pt x="970" y="1222"/>
                </a:lnTo>
                <a:lnTo>
                  <a:pt x="978" y="1222"/>
                </a:lnTo>
                <a:lnTo>
                  <a:pt x="978" y="1222"/>
                </a:lnTo>
                <a:lnTo>
                  <a:pt x="984" y="1222"/>
                </a:lnTo>
                <a:lnTo>
                  <a:pt x="990" y="1222"/>
                </a:lnTo>
                <a:lnTo>
                  <a:pt x="994" y="1224"/>
                </a:lnTo>
                <a:lnTo>
                  <a:pt x="998" y="1226"/>
                </a:lnTo>
                <a:lnTo>
                  <a:pt x="1002" y="1234"/>
                </a:lnTo>
                <a:lnTo>
                  <a:pt x="1004" y="1248"/>
                </a:lnTo>
                <a:lnTo>
                  <a:pt x="1004" y="1248"/>
                </a:lnTo>
                <a:lnTo>
                  <a:pt x="1008" y="1268"/>
                </a:lnTo>
                <a:lnTo>
                  <a:pt x="1010" y="1288"/>
                </a:lnTo>
                <a:lnTo>
                  <a:pt x="1010" y="1310"/>
                </a:lnTo>
                <a:lnTo>
                  <a:pt x="1008" y="1330"/>
                </a:lnTo>
                <a:lnTo>
                  <a:pt x="1004" y="1370"/>
                </a:lnTo>
                <a:lnTo>
                  <a:pt x="996" y="1408"/>
                </a:lnTo>
                <a:lnTo>
                  <a:pt x="986" y="1448"/>
                </a:lnTo>
                <a:lnTo>
                  <a:pt x="974" y="1486"/>
                </a:lnTo>
                <a:lnTo>
                  <a:pt x="962" y="1526"/>
                </a:lnTo>
                <a:lnTo>
                  <a:pt x="952" y="1564"/>
                </a:lnTo>
                <a:lnTo>
                  <a:pt x="952" y="1564"/>
                </a:lnTo>
                <a:lnTo>
                  <a:pt x="946" y="1584"/>
                </a:lnTo>
                <a:lnTo>
                  <a:pt x="946" y="1584"/>
                </a:lnTo>
                <a:lnTo>
                  <a:pt x="938" y="1608"/>
                </a:lnTo>
                <a:lnTo>
                  <a:pt x="936" y="1616"/>
                </a:lnTo>
                <a:lnTo>
                  <a:pt x="930" y="1620"/>
                </a:lnTo>
                <a:lnTo>
                  <a:pt x="926" y="1622"/>
                </a:lnTo>
                <a:lnTo>
                  <a:pt x="918" y="1624"/>
                </a:lnTo>
                <a:lnTo>
                  <a:pt x="892" y="1622"/>
                </a:lnTo>
                <a:lnTo>
                  <a:pt x="892" y="1622"/>
                </a:lnTo>
                <a:lnTo>
                  <a:pt x="882" y="1624"/>
                </a:lnTo>
                <a:lnTo>
                  <a:pt x="874" y="1626"/>
                </a:lnTo>
                <a:lnTo>
                  <a:pt x="870" y="1634"/>
                </a:lnTo>
                <a:lnTo>
                  <a:pt x="868" y="1644"/>
                </a:lnTo>
                <a:lnTo>
                  <a:pt x="868" y="1644"/>
                </a:lnTo>
                <a:lnTo>
                  <a:pt x="866" y="1662"/>
                </a:lnTo>
                <a:lnTo>
                  <a:pt x="866" y="1670"/>
                </a:lnTo>
                <a:lnTo>
                  <a:pt x="868" y="1678"/>
                </a:lnTo>
                <a:lnTo>
                  <a:pt x="868" y="1678"/>
                </a:lnTo>
                <a:lnTo>
                  <a:pt x="874" y="1696"/>
                </a:lnTo>
                <a:lnTo>
                  <a:pt x="876" y="1704"/>
                </a:lnTo>
                <a:lnTo>
                  <a:pt x="878" y="1710"/>
                </a:lnTo>
                <a:lnTo>
                  <a:pt x="876" y="1718"/>
                </a:lnTo>
                <a:lnTo>
                  <a:pt x="874" y="1726"/>
                </a:lnTo>
                <a:lnTo>
                  <a:pt x="868" y="1732"/>
                </a:lnTo>
                <a:lnTo>
                  <a:pt x="858" y="1740"/>
                </a:lnTo>
                <a:lnTo>
                  <a:pt x="858" y="1740"/>
                </a:lnTo>
                <a:lnTo>
                  <a:pt x="856" y="1744"/>
                </a:lnTo>
                <a:lnTo>
                  <a:pt x="854" y="1746"/>
                </a:lnTo>
                <a:lnTo>
                  <a:pt x="854" y="1756"/>
                </a:lnTo>
                <a:lnTo>
                  <a:pt x="858" y="1776"/>
                </a:lnTo>
                <a:lnTo>
                  <a:pt x="858" y="1776"/>
                </a:lnTo>
                <a:lnTo>
                  <a:pt x="882" y="1884"/>
                </a:lnTo>
                <a:lnTo>
                  <a:pt x="882" y="1884"/>
                </a:lnTo>
                <a:lnTo>
                  <a:pt x="886" y="1898"/>
                </a:lnTo>
                <a:lnTo>
                  <a:pt x="884" y="1902"/>
                </a:lnTo>
                <a:lnTo>
                  <a:pt x="884" y="1906"/>
                </a:lnTo>
                <a:lnTo>
                  <a:pt x="880" y="1910"/>
                </a:lnTo>
                <a:lnTo>
                  <a:pt x="876" y="1912"/>
                </a:lnTo>
                <a:lnTo>
                  <a:pt x="868" y="1914"/>
                </a:lnTo>
                <a:lnTo>
                  <a:pt x="860" y="1914"/>
                </a:lnTo>
                <a:lnTo>
                  <a:pt x="860" y="1914"/>
                </a:lnTo>
                <a:lnTo>
                  <a:pt x="654" y="1902"/>
                </a:lnTo>
                <a:lnTo>
                  <a:pt x="450" y="1894"/>
                </a:lnTo>
                <a:lnTo>
                  <a:pt x="450" y="1894"/>
                </a:lnTo>
                <a:lnTo>
                  <a:pt x="450" y="1892"/>
                </a:lnTo>
                <a:lnTo>
                  <a:pt x="450" y="1892"/>
                </a:lnTo>
                <a:close/>
              </a:path>
            </a:pathLst>
          </a:custGeom>
          <a:solidFill>
            <a:srgbClr val="5B9BD5">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44" name="Freeform 9">
            <a:extLst>
              <a:ext uri="{FF2B5EF4-FFF2-40B4-BE49-F238E27FC236}">
                <a16:creationId xmlns:a16="http://schemas.microsoft.com/office/drawing/2014/main" id="{A16AEDAB-4EA8-BA57-0FED-27FAC65DDAB7}"/>
              </a:ext>
            </a:extLst>
          </p:cNvPr>
          <p:cNvSpPr>
            <a:spLocks/>
          </p:cNvSpPr>
          <p:nvPr/>
        </p:nvSpPr>
        <p:spPr bwMode="auto">
          <a:xfrm>
            <a:off x="6271320" y="3676964"/>
            <a:ext cx="1432485" cy="1636568"/>
          </a:xfrm>
          <a:custGeom>
            <a:avLst/>
            <a:gdLst>
              <a:gd name="T0" fmla="*/ 1400 w 1534"/>
              <a:gd name="T1" fmla="*/ 858 h 1512"/>
              <a:gd name="T2" fmla="*/ 1382 w 1534"/>
              <a:gd name="T3" fmla="*/ 782 h 1512"/>
              <a:gd name="T4" fmla="*/ 1324 w 1534"/>
              <a:gd name="T5" fmla="*/ 846 h 1512"/>
              <a:gd name="T6" fmla="*/ 1332 w 1534"/>
              <a:gd name="T7" fmla="*/ 930 h 1512"/>
              <a:gd name="T8" fmla="*/ 1298 w 1534"/>
              <a:gd name="T9" fmla="*/ 938 h 1512"/>
              <a:gd name="T10" fmla="*/ 1260 w 1534"/>
              <a:gd name="T11" fmla="*/ 886 h 1512"/>
              <a:gd name="T12" fmla="*/ 1236 w 1534"/>
              <a:gd name="T13" fmla="*/ 1028 h 1512"/>
              <a:gd name="T14" fmla="*/ 1206 w 1534"/>
              <a:gd name="T15" fmla="*/ 1072 h 1512"/>
              <a:gd name="T16" fmla="*/ 1110 w 1534"/>
              <a:gd name="T17" fmla="*/ 1096 h 1512"/>
              <a:gd name="T18" fmla="*/ 1134 w 1534"/>
              <a:gd name="T19" fmla="*/ 1136 h 1512"/>
              <a:gd name="T20" fmla="*/ 1056 w 1534"/>
              <a:gd name="T21" fmla="*/ 1144 h 1512"/>
              <a:gd name="T22" fmla="*/ 1012 w 1534"/>
              <a:gd name="T23" fmla="*/ 1144 h 1512"/>
              <a:gd name="T24" fmla="*/ 958 w 1534"/>
              <a:gd name="T25" fmla="*/ 1028 h 1512"/>
              <a:gd name="T26" fmla="*/ 924 w 1534"/>
              <a:gd name="T27" fmla="*/ 1024 h 1512"/>
              <a:gd name="T28" fmla="*/ 914 w 1534"/>
              <a:gd name="T29" fmla="*/ 1188 h 1512"/>
              <a:gd name="T30" fmla="*/ 894 w 1534"/>
              <a:gd name="T31" fmla="*/ 1266 h 1512"/>
              <a:gd name="T32" fmla="*/ 878 w 1534"/>
              <a:gd name="T33" fmla="*/ 1330 h 1512"/>
              <a:gd name="T34" fmla="*/ 878 w 1534"/>
              <a:gd name="T35" fmla="*/ 1408 h 1512"/>
              <a:gd name="T36" fmla="*/ 784 w 1534"/>
              <a:gd name="T37" fmla="*/ 1356 h 1512"/>
              <a:gd name="T38" fmla="*/ 762 w 1534"/>
              <a:gd name="T39" fmla="*/ 1392 h 1512"/>
              <a:gd name="T40" fmla="*/ 788 w 1534"/>
              <a:gd name="T41" fmla="*/ 1458 h 1512"/>
              <a:gd name="T42" fmla="*/ 708 w 1534"/>
              <a:gd name="T43" fmla="*/ 1496 h 1512"/>
              <a:gd name="T44" fmla="*/ 686 w 1534"/>
              <a:gd name="T45" fmla="*/ 1478 h 1512"/>
              <a:gd name="T46" fmla="*/ 658 w 1534"/>
              <a:gd name="T47" fmla="*/ 1294 h 1512"/>
              <a:gd name="T48" fmla="*/ 644 w 1534"/>
              <a:gd name="T49" fmla="*/ 1186 h 1512"/>
              <a:gd name="T50" fmla="*/ 606 w 1534"/>
              <a:gd name="T51" fmla="*/ 1292 h 1512"/>
              <a:gd name="T52" fmla="*/ 626 w 1534"/>
              <a:gd name="T53" fmla="*/ 1394 h 1512"/>
              <a:gd name="T54" fmla="*/ 576 w 1534"/>
              <a:gd name="T55" fmla="*/ 1396 h 1512"/>
              <a:gd name="T56" fmla="*/ 528 w 1534"/>
              <a:gd name="T57" fmla="*/ 1366 h 1512"/>
              <a:gd name="T58" fmla="*/ 496 w 1534"/>
              <a:gd name="T59" fmla="*/ 1160 h 1512"/>
              <a:gd name="T60" fmla="*/ 476 w 1534"/>
              <a:gd name="T61" fmla="*/ 1054 h 1512"/>
              <a:gd name="T62" fmla="*/ 440 w 1534"/>
              <a:gd name="T63" fmla="*/ 962 h 1512"/>
              <a:gd name="T64" fmla="*/ 436 w 1534"/>
              <a:gd name="T65" fmla="*/ 900 h 1512"/>
              <a:gd name="T66" fmla="*/ 350 w 1534"/>
              <a:gd name="T67" fmla="*/ 914 h 1512"/>
              <a:gd name="T68" fmla="*/ 346 w 1534"/>
              <a:gd name="T69" fmla="*/ 832 h 1512"/>
              <a:gd name="T70" fmla="*/ 238 w 1534"/>
              <a:gd name="T71" fmla="*/ 814 h 1512"/>
              <a:gd name="T72" fmla="*/ 110 w 1534"/>
              <a:gd name="T73" fmla="*/ 742 h 1512"/>
              <a:gd name="T74" fmla="*/ 86 w 1534"/>
              <a:gd name="T75" fmla="*/ 602 h 1512"/>
              <a:gd name="T76" fmla="*/ 88 w 1534"/>
              <a:gd name="T77" fmla="*/ 522 h 1512"/>
              <a:gd name="T78" fmla="*/ 82 w 1534"/>
              <a:gd name="T79" fmla="*/ 420 h 1512"/>
              <a:gd name="T80" fmla="*/ 0 w 1534"/>
              <a:gd name="T81" fmla="*/ 358 h 1512"/>
              <a:gd name="T82" fmla="*/ 130 w 1534"/>
              <a:gd name="T83" fmla="*/ 46 h 1512"/>
              <a:gd name="T84" fmla="*/ 156 w 1534"/>
              <a:gd name="T85" fmla="*/ 92 h 1512"/>
              <a:gd name="T86" fmla="*/ 398 w 1534"/>
              <a:gd name="T87" fmla="*/ 0 h 1512"/>
              <a:gd name="T88" fmla="*/ 438 w 1534"/>
              <a:gd name="T89" fmla="*/ 136 h 1512"/>
              <a:gd name="T90" fmla="*/ 636 w 1534"/>
              <a:gd name="T91" fmla="*/ 214 h 1512"/>
              <a:gd name="T92" fmla="*/ 754 w 1534"/>
              <a:gd name="T93" fmla="*/ 342 h 1512"/>
              <a:gd name="T94" fmla="*/ 830 w 1534"/>
              <a:gd name="T95" fmla="*/ 328 h 1512"/>
              <a:gd name="T96" fmla="*/ 906 w 1534"/>
              <a:gd name="T97" fmla="*/ 296 h 1512"/>
              <a:gd name="T98" fmla="*/ 974 w 1534"/>
              <a:gd name="T99" fmla="*/ 268 h 1512"/>
              <a:gd name="T100" fmla="*/ 1048 w 1534"/>
              <a:gd name="T101" fmla="*/ 276 h 1512"/>
              <a:gd name="T102" fmla="*/ 1124 w 1534"/>
              <a:gd name="T103" fmla="*/ 332 h 1512"/>
              <a:gd name="T104" fmla="*/ 1248 w 1534"/>
              <a:gd name="T105" fmla="*/ 318 h 1512"/>
              <a:gd name="T106" fmla="*/ 1368 w 1534"/>
              <a:gd name="T107" fmla="*/ 612 h 1512"/>
              <a:gd name="T108" fmla="*/ 1516 w 1534"/>
              <a:gd name="T109" fmla="*/ 684 h 1512"/>
              <a:gd name="T110" fmla="*/ 1520 w 1534"/>
              <a:gd name="T111" fmla="*/ 732 h 1512"/>
              <a:gd name="T112" fmla="*/ 1530 w 1534"/>
              <a:gd name="T113" fmla="*/ 872 h 1512"/>
              <a:gd name="T114" fmla="*/ 1448 w 1534"/>
              <a:gd name="T115" fmla="*/ 820 h 1512"/>
              <a:gd name="T116" fmla="*/ 1462 w 1534"/>
              <a:gd name="T117" fmla="*/ 87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 h="1512">
                <a:moveTo>
                  <a:pt x="1456" y="878"/>
                </a:moveTo>
                <a:lnTo>
                  <a:pt x="1456" y="878"/>
                </a:lnTo>
                <a:lnTo>
                  <a:pt x="1450" y="872"/>
                </a:lnTo>
                <a:lnTo>
                  <a:pt x="1442" y="868"/>
                </a:lnTo>
                <a:lnTo>
                  <a:pt x="1434" y="866"/>
                </a:lnTo>
                <a:lnTo>
                  <a:pt x="1424" y="866"/>
                </a:lnTo>
                <a:lnTo>
                  <a:pt x="1424" y="866"/>
                </a:lnTo>
                <a:lnTo>
                  <a:pt x="1410" y="864"/>
                </a:lnTo>
                <a:lnTo>
                  <a:pt x="1404" y="862"/>
                </a:lnTo>
                <a:lnTo>
                  <a:pt x="1400" y="858"/>
                </a:lnTo>
                <a:lnTo>
                  <a:pt x="1396" y="854"/>
                </a:lnTo>
                <a:lnTo>
                  <a:pt x="1392" y="848"/>
                </a:lnTo>
                <a:lnTo>
                  <a:pt x="1392" y="842"/>
                </a:lnTo>
                <a:lnTo>
                  <a:pt x="1390" y="834"/>
                </a:lnTo>
                <a:lnTo>
                  <a:pt x="1390" y="834"/>
                </a:lnTo>
                <a:lnTo>
                  <a:pt x="1388" y="814"/>
                </a:lnTo>
                <a:lnTo>
                  <a:pt x="1386" y="792"/>
                </a:lnTo>
                <a:lnTo>
                  <a:pt x="1386" y="792"/>
                </a:lnTo>
                <a:lnTo>
                  <a:pt x="1384" y="786"/>
                </a:lnTo>
                <a:lnTo>
                  <a:pt x="1382" y="782"/>
                </a:lnTo>
                <a:lnTo>
                  <a:pt x="1376" y="778"/>
                </a:lnTo>
                <a:lnTo>
                  <a:pt x="1370" y="776"/>
                </a:lnTo>
                <a:lnTo>
                  <a:pt x="1370" y="776"/>
                </a:lnTo>
                <a:lnTo>
                  <a:pt x="1366" y="776"/>
                </a:lnTo>
                <a:lnTo>
                  <a:pt x="1360" y="778"/>
                </a:lnTo>
                <a:lnTo>
                  <a:pt x="1356" y="782"/>
                </a:lnTo>
                <a:lnTo>
                  <a:pt x="1354" y="788"/>
                </a:lnTo>
                <a:lnTo>
                  <a:pt x="1354" y="788"/>
                </a:lnTo>
                <a:lnTo>
                  <a:pt x="1336" y="828"/>
                </a:lnTo>
                <a:lnTo>
                  <a:pt x="1324" y="846"/>
                </a:lnTo>
                <a:lnTo>
                  <a:pt x="1318" y="856"/>
                </a:lnTo>
                <a:lnTo>
                  <a:pt x="1310" y="864"/>
                </a:lnTo>
                <a:lnTo>
                  <a:pt x="1310" y="864"/>
                </a:lnTo>
                <a:lnTo>
                  <a:pt x="1306" y="866"/>
                </a:lnTo>
                <a:lnTo>
                  <a:pt x="1306" y="870"/>
                </a:lnTo>
                <a:lnTo>
                  <a:pt x="1306" y="876"/>
                </a:lnTo>
                <a:lnTo>
                  <a:pt x="1312" y="890"/>
                </a:lnTo>
                <a:lnTo>
                  <a:pt x="1312" y="890"/>
                </a:lnTo>
                <a:lnTo>
                  <a:pt x="1322" y="910"/>
                </a:lnTo>
                <a:lnTo>
                  <a:pt x="1332" y="930"/>
                </a:lnTo>
                <a:lnTo>
                  <a:pt x="1334" y="942"/>
                </a:lnTo>
                <a:lnTo>
                  <a:pt x="1336" y="952"/>
                </a:lnTo>
                <a:lnTo>
                  <a:pt x="1336" y="964"/>
                </a:lnTo>
                <a:lnTo>
                  <a:pt x="1334" y="976"/>
                </a:lnTo>
                <a:lnTo>
                  <a:pt x="1334" y="976"/>
                </a:lnTo>
                <a:lnTo>
                  <a:pt x="1324" y="972"/>
                </a:lnTo>
                <a:lnTo>
                  <a:pt x="1318" y="966"/>
                </a:lnTo>
                <a:lnTo>
                  <a:pt x="1312" y="960"/>
                </a:lnTo>
                <a:lnTo>
                  <a:pt x="1306" y="954"/>
                </a:lnTo>
                <a:lnTo>
                  <a:pt x="1298" y="938"/>
                </a:lnTo>
                <a:lnTo>
                  <a:pt x="1294" y="920"/>
                </a:lnTo>
                <a:lnTo>
                  <a:pt x="1294" y="920"/>
                </a:lnTo>
                <a:lnTo>
                  <a:pt x="1290" y="908"/>
                </a:lnTo>
                <a:lnTo>
                  <a:pt x="1288" y="896"/>
                </a:lnTo>
                <a:lnTo>
                  <a:pt x="1284" y="890"/>
                </a:lnTo>
                <a:lnTo>
                  <a:pt x="1280" y="886"/>
                </a:lnTo>
                <a:lnTo>
                  <a:pt x="1276" y="884"/>
                </a:lnTo>
                <a:lnTo>
                  <a:pt x="1268" y="884"/>
                </a:lnTo>
                <a:lnTo>
                  <a:pt x="1268" y="884"/>
                </a:lnTo>
                <a:lnTo>
                  <a:pt x="1260" y="886"/>
                </a:lnTo>
                <a:lnTo>
                  <a:pt x="1256" y="890"/>
                </a:lnTo>
                <a:lnTo>
                  <a:pt x="1254" y="894"/>
                </a:lnTo>
                <a:lnTo>
                  <a:pt x="1252" y="900"/>
                </a:lnTo>
                <a:lnTo>
                  <a:pt x="1254" y="914"/>
                </a:lnTo>
                <a:lnTo>
                  <a:pt x="1254" y="926"/>
                </a:lnTo>
                <a:lnTo>
                  <a:pt x="1254" y="926"/>
                </a:lnTo>
                <a:lnTo>
                  <a:pt x="1254" y="942"/>
                </a:lnTo>
                <a:lnTo>
                  <a:pt x="1252" y="960"/>
                </a:lnTo>
                <a:lnTo>
                  <a:pt x="1246" y="994"/>
                </a:lnTo>
                <a:lnTo>
                  <a:pt x="1236" y="1028"/>
                </a:lnTo>
                <a:lnTo>
                  <a:pt x="1232" y="1046"/>
                </a:lnTo>
                <a:lnTo>
                  <a:pt x="1230" y="1064"/>
                </a:lnTo>
                <a:lnTo>
                  <a:pt x="1230" y="1064"/>
                </a:lnTo>
                <a:lnTo>
                  <a:pt x="1228" y="1068"/>
                </a:lnTo>
                <a:lnTo>
                  <a:pt x="1226" y="1072"/>
                </a:lnTo>
                <a:lnTo>
                  <a:pt x="1224" y="1074"/>
                </a:lnTo>
                <a:lnTo>
                  <a:pt x="1220" y="1074"/>
                </a:lnTo>
                <a:lnTo>
                  <a:pt x="1214" y="1074"/>
                </a:lnTo>
                <a:lnTo>
                  <a:pt x="1206" y="1072"/>
                </a:lnTo>
                <a:lnTo>
                  <a:pt x="1206" y="1072"/>
                </a:lnTo>
                <a:lnTo>
                  <a:pt x="1172" y="1068"/>
                </a:lnTo>
                <a:lnTo>
                  <a:pt x="1154" y="1068"/>
                </a:lnTo>
                <a:lnTo>
                  <a:pt x="1146" y="1070"/>
                </a:lnTo>
                <a:lnTo>
                  <a:pt x="1136" y="1074"/>
                </a:lnTo>
                <a:lnTo>
                  <a:pt x="1136" y="1074"/>
                </a:lnTo>
                <a:lnTo>
                  <a:pt x="1120" y="1080"/>
                </a:lnTo>
                <a:lnTo>
                  <a:pt x="1112" y="1088"/>
                </a:lnTo>
                <a:lnTo>
                  <a:pt x="1110" y="1092"/>
                </a:lnTo>
                <a:lnTo>
                  <a:pt x="1110" y="1096"/>
                </a:lnTo>
                <a:lnTo>
                  <a:pt x="1110" y="1096"/>
                </a:lnTo>
                <a:lnTo>
                  <a:pt x="1110" y="1102"/>
                </a:lnTo>
                <a:lnTo>
                  <a:pt x="1112" y="1106"/>
                </a:lnTo>
                <a:lnTo>
                  <a:pt x="1118" y="1112"/>
                </a:lnTo>
                <a:lnTo>
                  <a:pt x="1132" y="1122"/>
                </a:lnTo>
                <a:lnTo>
                  <a:pt x="1132" y="1122"/>
                </a:lnTo>
                <a:lnTo>
                  <a:pt x="1140" y="1128"/>
                </a:lnTo>
                <a:lnTo>
                  <a:pt x="1140" y="1128"/>
                </a:lnTo>
                <a:lnTo>
                  <a:pt x="1140" y="1132"/>
                </a:lnTo>
                <a:lnTo>
                  <a:pt x="1140" y="1134"/>
                </a:lnTo>
                <a:lnTo>
                  <a:pt x="1134" y="1136"/>
                </a:lnTo>
                <a:lnTo>
                  <a:pt x="1128" y="1134"/>
                </a:lnTo>
                <a:lnTo>
                  <a:pt x="1126" y="1136"/>
                </a:lnTo>
                <a:lnTo>
                  <a:pt x="1124" y="1138"/>
                </a:lnTo>
                <a:lnTo>
                  <a:pt x="1124" y="1138"/>
                </a:lnTo>
                <a:lnTo>
                  <a:pt x="1108" y="1138"/>
                </a:lnTo>
                <a:lnTo>
                  <a:pt x="1090" y="1138"/>
                </a:lnTo>
                <a:lnTo>
                  <a:pt x="1072" y="1140"/>
                </a:lnTo>
                <a:lnTo>
                  <a:pt x="1064" y="1142"/>
                </a:lnTo>
                <a:lnTo>
                  <a:pt x="1056" y="1144"/>
                </a:lnTo>
                <a:lnTo>
                  <a:pt x="1056" y="1144"/>
                </a:lnTo>
                <a:lnTo>
                  <a:pt x="1052" y="1150"/>
                </a:lnTo>
                <a:lnTo>
                  <a:pt x="1048" y="1154"/>
                </a:lnTo>
                <a:lnTo>
                  <a:pt x="1046" y="1154"/>
                </a:lnTo>
                <a:lnTo>
                  <a:pt x="1044" y="1154"/>
                </a:lnTo>
                <a:lnTo>
                  <a:pt x="1038" y="1150"/>
                </a:lnTo>
                <a:lnTo>
                  <a:pt x="1038" y="1150"/>
                </a:lnTo>
                <a:lnTo>
                  <a:pt x="1032" y="1144"/>
                </a:lnTo>
                <a:lnTo>
                  <a:pt x="1026" y="1142"/>
                </a:lnTo>
                <a:lnTo>
                  <a:pt x="1012" y="1144"/>
                </a:lnTo>
                <a:lnTo>
                  <a:pt x="1012" y="1144"/>
                </a:lnTo>
                <a:lnTo>
                  <a:pt x="1004" y="1144"/>
                </a:lnTo>
                <a:lnTo>
                  <a:pt x="996" y="1142"/>
                </a:lnTo>
                <a:lnTo>
                  <a:pt x="990" y="1140"/>
                </a:lnTo>
                <a:lnTo>
                  <a:pt x="986" y="1136"/>
                </a:lnTo>
                <a:lnTo>
                  <a:pt x="982" y="1132"/>
                </a:lnTo>
                <a:lnTo>
                  <a:pt x="978" y="1126"/>
                </a:lnTo>
                <a:lnTo>
                  <a:pt x="974" y="1110"/>
                </a:lnTo>
                <a:lnTo>
                  <a:pt x="974" y="1110"/>
                </a:lnTo>
                <a:lnTo>
                  <a:pt x="966" y="1070"/>
                </a:lnTo>
                <a:lnTo>
                  <a:pt x="958" y="1028"/>
                </a:lnTo>
                <a:lnTo>
                  <a:pt x="958" y="1028"/>
                </a:lnTo>
                <a:lnTo>
                  <a:pt x="956" y="1020"/>
                </a:lnTo>
                <a:lnTo>
                  <a:pt x="952" y="1012"/>
                </a:lnTo>
                <a:lnTo>
                  <a:pt x="946" y="1008"/>
                </a:lnTo>
                <a:lnTo>
                  <a:pt x="942" y="1008"/>
                </a:lnTo>
                <a:lnTo>
                  <a:pt x="936" y="1008"/>
                </a:lnTo>
                <a:lnTo>
                  <a:pt x="936" y="1008"/>
                </a:lnTo>
                <a:lnTo>
                  <a:pt x="930" y="1012"/>
                </a:lnTo>
                <a:lnTo>
                  <a:pt x="926" y="1018"/>
                </a:lnTo>
                <a:lnTo>
                  <a:pt x="924" y="1024"/>
                </a:lnTo>
                <a:lnTo>
                  <a:pt x="924" y="1032"/>
                </a:lnTo>
                <a:lnTo>
                  <a:pt x="924" y="1032"/>
                </a:lnTo>
                <a:lnTo>
                  <a:pt x="934" y="1162"/>
                </a:lnTo>
                <a:lnTo>
                  <a:pt x="934" y="1162"/>
                </a:lnTo>
                <a:lnTo>
                  <a:pt x="934" y="1170"/>
                </a:lnTo>
                <a:lnTo>
                  <a:pt x="934" y="1178"/>
                </a:lnTo>
                <a:lnTo>
                  <a:pt x="930" y="1184"/>
                </a:lnTo>
                <a:lnTo>
                  <a:pt x="922" y="1186"/>
                </a:lnTo>
                <a:lnTo>
                  <a:pt x="922" y="1186"/>
                </a:lnTo>
                <a:lnTo>
                  <a:pt x="914" y="1188"/>
                </a:lnTo>
                <a:lnTo>
                  <a:pt x="910" y="1190"/>
                </a:lnTo>
                <a:lnTo>
                  <a:pt x="904" y="1194"/>
                </a:lnTo>
                <a:lnTo>
                  <a:pt x="902" y="1198"/>
                </a:lnTo>
                <a:lnTo>
                  <a:pt x="898" y="1208"/>
                </a:lnTo>
                <a:lnTo>
                  <a:pt x="898" y="1220"/>
                </a:lnTo>
                <a:lnTo>
                  <a:pt x="898" y="1220"/>
                </a:lnTo>
                <a:lnTo>
                  <a:pt x="896" y="1238"/>
                </a:lnTo>
                <a:lnTo>
                  <a:pt x="896" y="1258"/>
                </a:lnTo>
                <a:lnTo>
                  <a:pt x="896" y="1258"/>
                </a:lnTo>
                <a:lnTo>
                  <a:pt x="894" y="1266"/>
                </a:lnTo>
                <a:lnTo>
                  <a:pt x="892" y="1272"/>
                </a:lnTo>
                <a:lnTo>
                  <a:pt x="888" y="1274"/>
                </a:lnTo>
                <a:lnTo>
                  <a:pt x="888" y="1274"/>
                </a:lnTo>
                <a:lnTo>
                  <a:pt x="878" y="1280"/>
                </a:lnTo>
                <a:lnTo>
                  <a:pt x="870" y="1286"/>
                </a:lnTo>
                <a:lnTo>
                  <a:pt x="868" y="1292"/>
                </a:lnTo>
                <a:lnTo>
                  <a:pt x="868" y="1300"/>
                </a:lnTo>
                <a:lnTo>
                  <a:pt x="870" y="1308"/>
                </a:lnTo>
                <a:lnTo>
                  <a:pt x="872" y="1316"/>
                </a:lnTo>
                <a:lnTo>
                  <a:pt x="878" y="1330"/>
                </a:lnTo>
                <a:lnTo>
                  <a:pt x="878" y="1330"/>
                </a:lnTo>
                <a:lnTo>
                  <a:pt x="884" y="1342"/>
                </a:lnTo>
                <a:lnTo>
                  <a:pt x="890" y="1356"/>
                </a:lnTo>
                <a:lnTo>
                  <a:pt x="890" y="1356"/>
                </a:lnTo>
                <a:lnTo>
                  <a:pt x="892" y="1366"/>
                </a:lnTo>
                <a:lnTo>
                  <a:pt x="892" y="1376"/>
                </a:lnTo>
                <a:lnTo>
                  <a:pt x="892" y="1384"/>
                </a:lnTo>
                <a:lnTo>
                  <a:pt x="888" y="1392"/>
                </a:lnTo>
                <a:lnTo>
                  <a:pt x="884" y="1400"/>
                </a:lnTo>
                <a:lnTo>
                  <a:pt x="878" y="1408"/>
                </a:lnTo>
                <a:lnTo>
                  <a:pt x="868" y="1414"/>
                </a:lnTo>
                <a:lnTo>
                  <a:pt x="858" y="1418"/>
                </a:lnTo>
                <a:lnTo>
                  <a:pt x="858" y="1418"/>
                </a:lnTo>
                <a:lnTo>
                  <a:pt x="854" y="1404"/>
                </a:lnTo>
                <a:lnTo>
                  <a:pt x="850" y="1392"/>
                </a:lnTo>
                <a:lnTo>
                  <a:pt x="840" y="1384"/>
                </a:lnTo>
                <a:lnTo>
                  <a:pt x="830" y="1376"/>
                </a:lnTo>
                <a:lnTo>
                  <a:pt x="820" y="1370"/>
                </a:lnTo>
                <a:lnTo>
                  <a:pt x="808" y="1366"/>
                </a:lnTo>
                <a:lnTo>
                  <a:pt x="784" y="1356"/>
                </a:lnTo>
                <a:lnTo>
                  <a:pt x="784" y="1356"/>
                </a:lnTo>
                <a:lnTo>
                  <a:pt x="778" y="1354"/>
                </a:lnTo>
                <a:lnTo>
                  <a:pt x="774" y="1354"/>
                </a:lnTo>
                <a:lnTo>
                  <a:pt x="770" y="1354"/>
                </a:lnTo>
                <a:lnTo>
                  <a:pt x="766" y="1356"/>
                </a:lnTo>
                <a:lnTo>
                  <a:pt x="764" y="1360"/>
                </a:lnTo>
                <a:lnTo>
                  <a:pt x="762" y="1364"/>
                </a:lnTo>
                <a:lnTo>
                  <a:pt x="760" y="1376"/>
                </a:lnTo>
                <a:lnTo>
                  <a:pt x="760" y="1376"/>
                </a:lnTo>
                <a:lnTo>
                  <a:pt x="762" y="1392"/>
                </a:lnTo>
                <a:lnTo>
                  <a:pt x="768" y="1406"/>
                </a:lnTo>
                <a:lnTo>
                  <a:pt x="778" y="1418"/>
                </a:lnTo>
                <a:lnTo>
                  <a:pt x="790" y="1428"/>
                </a:lnTo>
                <a:lnTo>
                  <a:pt x="790" y="1428"/>
                </a:lnTo>
                <a:lnTo>
                  <a:pt x="800" y="1436"/>
                </a:lnTo>
                <a:lnTo>
                  <a:pt x="802" y="1440"/>
                </a:lnTo>
                <a:lnTo>
                  <a:pt x="802" y="1444"/>
                </a:lnTo>
                <a:lnTo>
                  <a:pt x="800" y="1448"/>
                </a:lnTo>
                <a:lnTo>
                  <a:pt x="798" y="1450"/>
                </a:lnTo>
                <a:lnTo>
                  <a:pt x="788" y="1458"/>
                </a:lnTo>
                <a:lnTo>
                  <a:pt x="788" y="1458"/>
                </a:lnTo>
                <a:lnTo>
                  <a:pt x="778" y="1464"/>
                </a:lnTo>
                <a:lnTo>
                  <a:pt x="766" y="1468"/>
                </a:lnTo>
                <a:lnTo>
                  <a:pt x="740" y="1474"/>
                </a:lnTo>
                <a:lnTo>
                  <a:pt x="740" y="1474"/>
                </a:lnTo>
                <a:lnTo>
                  <a:pt x="726" y="1480"/>
                </a:lnTo>
                <a:lnTo>
                  <a:pt x="720" y="1482"/>
                </a:lnTo>
                <a:lnTo>
                  <a:pt x="714" y="1486"/>
                </a:lnTo>
                <a:lnTo>
                  <a:pt x="710" y="1490"/>
                </a:lnTo>
                <a:lnTo>
                  <a:pt x="708" y="1496"/>
                </a:lnTo>
                <a:lnTo>
                  <a:pt x="706" y="1504"/>
                </a:lnTo>
                <a:lnTo>
                  <a:pt x="706" y="1512"/>
                </a:lnTo>
                <a:lnTo>
                  <a:pt x="706" y="1512"/>
                </a:lnTo>
                <a:lnTo>
                  <a:pt x="700" y="1510"/>
                </a:lnTo>
                <a:lnTo>
                  <a:pt x="694" y="1508"/>
                </a:lnTo>
                <a:lnTo>
                  <a:pt x="690" y="1504"/>
                </a:lnTo>
                <a:lnTo>
                  <a:pt x="688" y="1498"/>
                </a:lnTo>
                <a:lnTo>
                  <a:pt x="686" y="1490"/>
                </a:lnTo>
                <a:lnTo>
                  <a:pt x="686" y="1478"/>
                </a:lnTo>
                <a:lnTo>
                  <a:pt x="686" y="1478"/>
                </a:lnTo>
                <a:lnTo>
                  <a:pt x="690" y="1458"/>
                </a:lnTo>
                <a:lnTo>
                  <a:pt x="690" y="1436"/>
                </a:lnTo>
                <a:lnTo>
                  <a:pt x="690" y="1416"/>
                </a:lnTo>
                <a:lnTo>
                  <a:pt x="688" y="1396"/>
                </a:lnTo>
                <a:lnTo>
                  <a:pt x="684" y="1376"/>
                </a:lnTo>
                <a:lnTo>
                  <a:pt x="678" y="1356"/>
                </a:lnTo>
                <a:lnTo>
                  <a:pt x="664" y="1316"/>
                </a:lnTo>
                <a:lnTo>
                  <a:pt x="664" y="1316"/>
                </a:lnTo>
                <a:lnTo>
                  <a:pt x="660" y="1306"/>
                </a:lnTo>
                <a:lnTo>
                  <a:pt x="658" y="1294"/>
                </a:lnTo>
                <a:lnTo>
                  <a:pt x="658" y="1272"/>
                </a:lnTo>
                <a:lnTo>
                  <a:pt x="658" y="1250"/>
                </a:lnTo>
                <a:lnTo>
                  <a:pt x="658" y="1228"/>
                </a:lnTo>
                <a:lnTo>
                  <a:pt x="658" y="1228"/>
                </a:lnTo>
                <a:lnTo>
                  <a:pt x="658" y="1202"/>
                </a:lnTo>
                <a:lnTo>
                  <a:pt x="658" y="1202"/>
                </a:lnTo>
                <a:lnTo>
                  <a:pt x="656" y="1196"/>
                </a:lnTo>
                <a:lnTo>
                  <a:pt x="654" y="1192"/>
                </a:lnTo>
                <a:lnTo>
                  <a:pt x="650" y="1188"/>
                </a:lnTo>
                <a:lnTo>
                  <a:pt x="644" y="1186"/>
                </a:lnTo>
                <a:lnTo>
                  <a:pt x="644" y="1186"/>
                </a:lnTo>
                <a:lnTo>
                  <a:pt x="638" y="1186"/>
                </a:lnTo>
                <a:lnTo>
                  <a:pt x="632" y="1188"/>
                </a:lnTo>
                <a:lnTo>
                  <a:pt x="628" y="1192"/>
                </a:lnTo>
                <a:lnTo>
                  <a:pt x="626" y="1198"/>
                </a:lnTo>
                <a:lnTo>
                  <a:pt x="626" y="1198"/>
                </a:lnTo>
                <a:lnTo>
                  <a:pt x="622" y="1216"/>
                </a:lnTo>
                <a:lnTo>
                  <a:pt x="618" y="1234"/>
                </a:lnTo>
                <a:lnTo>
                  <a:pt x="608" y="1272"/>
                </a:lnTo>
                <a:lnTo>
                  <a:pt x="606" y="1292"/>
                </a:lnTo>
                <a:lnTo>
                  <a:pt x="606" y="1310"/>
                </a:lnTo>
                <a:lnTo>
                  <a:pt x="610" y="1330"/>
                </a:lnTo>
                <a:lnTo>
                  <a:pt x="614" y="1340"/>
                </a:lnTo>
                <a:lnTo>
                  <a:pt x="620" y="1350"/>
                </a:lnTo>
                <a:lnTo>
                  <a:pt x="620" y="1350"/>
                </a:lnTo>
                <a:lnTo>
                  <a:pt x="622" y="1354"/>
                </a:lnTo>
                <a:lnTo>
                  <a:pt x="622" y="1360"/>
                </a:lnTo>
                <a:lnTo>
                  <a:pt x="622" y="1360"/>
                </a:lnTo>
                <a:lnTo>
                  <a:pt x="626" y="1376"/>
                </a:lnTo>
                <a:lnTo>
                  <a:pt x="626" y="1394"/>
                </a:lnTo>
                <a:lnTo>
                  <a:pt x="626" y="1402"/>
                </a:lnTo>
                <a:lnTo>
                  <a:pt x="626" y="1410"/>
                </a:lnTo>
                <a:lnTo>
                  <a:pt x="622" y="1416"/>
                </a:lnTo>
                <a:lnTo>
                  <a:pt x="618" y="1422"/>
                </a:lnTo>
                <a:lnTo>
                  <a:pt x="618" y="1422"/>
                </a:lnTo>
                <a:lnTo>
                  <a:pt x="614" y="1424"/>
                </a:lnTo>
                <a:lnTo>
                  <a:pt x="610" y="1422"/>
                </a:lnTo>
                <a:lnTo>
                  <a:pt x="598" y="1416"/>
                </a:lnTo>
                <a:lnTo>
                  <a:pt x="586" y="1406"/>
                </a:lnTo>
                <a:lnTo>
                  <a:pt x="576" y="1396"/>
                </a:lnTo>
                <a:lnTo>
                  <a:pt x="576" y="1396"/>
                </a:lnTo>
                <a:lnTo>
                  <a:pt x="566" y="1390"/>
                </a:lnTo>
                <a:lnTo>
                  <a:pt x="558" y="1382"/>
                </a:lnTo>
                <a:lnTo>
                  <a:pt x="548" y="1378"/>
                </a:lnTo>
                <a:lnTo>
                  <a:pt x="542" y="1378"/>
                </a:lnTo>
                <a:lnTo>
                  <a:pt x="536" y="1378"/>
                </a:lnTo>
                <a:lnTo>
                  <a:pt x="536" y="1378"/>
                </a:lnTo>
                <a:lnTo>
                  <a:pt x="528" y="1378"/>
                </a:lnTo>
                <a:lnTo>
                  <a:pt x="528" y="1374"/>
                </a:lnTo>
                <a:lnTo>
                  <a:pt x="528" y="1366"/>
                </a:lnTo>
                <a:lnTo>
                  <a:pt x="528" y="1366"/>
                </a:lnTo>
                <a:lnTo>
                  <a:pt x="524" y="1326"/>
                </a:lnTo>
                <a:lnTo>
                  <a:pt x="520" y="1286"/>
                </a:lnTo>
                <a:lnTo>
                  <a:pt x="512" y="1248"/>
                </a:lnTo>
                <a:lnTo>
                  <a:pt x="508" y="1228"/>
                </a:lnTo>
                <a:lnTo>
                  <a:pt x="500" y="1210"/>
                </a:lnTo>
                <a:lnTo>
                  <a:pt x="500" y="1210"/>
                </a:lnTo>
                <a:lnTo>
                  <a:pt x="498" y="1198"/>
                </a:lnTo>
                <a:lnTo>
                  <a:pt x="496" y="1184"/>
                </a:lnTo>
                <a:lnTo>
                  <a:pt x="496" y="1160"/>
                </a:lnTo>
                <a:lnTo>
                  <a:pt x="500" y="1134"/>
                </a:lnTo>
                <a:lnTo>
                  <a:pt x="504" y="1108"/>
                </a:lnTo>
                <a:lnTo>
                  <a:pt x="504" y="1108"/>
                </a:lnTo>
                <a:lnTo>
                  <a:pt x="504" y="1090"/>
                </a:lnTo>
                <a:lnTo>
                  <a:pt x="502" y="1082"/>
                </a:lnTo>
                <a:lnTo>
                  <a:pt x="500" y="1074"/>
                </a:lnTo>
                <a:lnTo>
                  <a:pt x="496" y="1068"/>
                </a:lnTo>
                <a:lnTo>
                  <a:pt x="490" y="1064"/>
                </a:lnTo>
                <a:lnTo>
                  <a:pt x="484" y="1058"/>
                </a:lnTo>
                <a:lnTo>
                  <a:pt x="476" y="1054"/>
                </a:lnTo>
                <a:lnTo>
                  <a:pt x="476" y="1054"/>
                </a:lnTo>
                <a:lnTo>
                  <a:pt x="454" y="1044"/>
                </a:lnTo>
                <a:lnTo>
                  <a:pt x="434" y="1034"/>
                </a:lnTo>
                <a:lnTo>
                  <a:pt x="392" y="1012"/>
                </a:lnTo>
                <a:lnTo>
                  <a:pt x="392" y="1012"/>
                </a:lnTo>
                <a:lnTo>
                  <a:pt x="402" y="996"/>
                </a:lnTo>
                <a:lnTo>
                  <a:pt x="412" y="984"/>
                </a:lnTo>
                <a:lnTo>
                  <a:pt x="426" y="972"/>
                </a:lnTo>
                <a:lnTo>
                  <a:pt x="440" y="962"/>
                </a:lnTo>
                <a:lnTo>
                  <a:pt x="440" y="962"/>
                </a:lnTo>
                <a:lnTo>
                  <a:pt x="448" y="954"/>
                </a:lnTo>
                <a:lnTo>
                  <a:pt x="454" y="946"/>
                </a:lnTo>
                <a:lnTo>
                  <a:pt x="456" y="936"/>
                </a:lnTo>
                <a:lnTo>
                  <a:pt x="456" y="924"/>
                </a:lnTo>
                <a:lnTo>
                  <a:pt x="456" y="924"/>
                </a:lnTo>
                <a:lnTo>
                  <a:pt x="452" y="910"/>
                </a:lnTo>
                <a:lnTo>
                  <a:pt x="448" y="906"/>
                </a:lnTo>
                <a:lnTo>
                  <a:pt x="446" y="902"/>
                </a:lnTo>
                <a:lnTo>
                  <a:pt x="440" y="900"/>
                </a:lnTo>
                <a:lnTo>
                  <a:pt x="436" y="900"/>
                </a:lnTo>
                <a:lnTo>
                  <a:pt x="420" y="904"/>
                </a:lnTo>
                <a:lnTo>
                  <a:pt x="420" y="904"/>
                </a:lnTo>
                <a:lnTo>
                  <a:pt x="396" y="916"/>
                </a:lnTo>
                <a:lnTo>
                  <a:pt x="372" y="924"/>
                </a:lnTo>
                <a:lnTo>
                  <a:pt x="372" y="924"/>
                </a:lnTo>
                <a:lnTo>
                  <a:pt x="364" y="926"/>
                </a:lnTo>
                <a:lnTo>
                  <a:pt x="356" y="926"/>
                </a:lnTo>
                <a:lnTo>
                  <a:pt x="352" y="924"/>
                </a:lnTo>
                <a:lnTo>
                  <a:pt x="352" y="920"/>
                </a:lnTo>
                <a:lnTo>
                  <a:pt x="350" y="914"/>
                </a:lnTo>
                <a:lnTo>
                  <a:pt x="352" y="908"/>
                </a:lnTo>
                <a:lnTo>
                  <a:pt x="352" y="908"/>
                </a:lnTo>
                <a:lnTo>
                  <a:pt x="354" y="880"/>
                </a:lnTo>
                <a:lnTo>
                  <a:pt x="356" y="854"/>
                </a:lnTo>
                <a:lnTo>
                  <a:pt x="356" y="854"/>
                </a:lnTo>
                <a:lnTo>
                  <a:pt x="356" y="846"/>
                </a:lnTo>
                <a:lnTo>
                  <a:pt x="356" y="840"/>
                </a:lnTo>
                <a:lnTo>
                  <a:pt x="352" y="834"/>
                </a:lnTo>
                <a:lnTo>
                  <a:pt x="346" y="832"/>
                </a:lnTo>
                <a:lnTo>
                  <a:pt x="346" y="832"/>
                </a:lnTo>
                <a:lnTo>
                  <a:pt x="338" y="830"/>
                </a:lnTo>
                <a:lnTo>
                  <a:pt x="332" y="832"/>
                </a:lnTo>
                <a:lnTo>
                  <a:pt x="328" y="836"/>
                </a:lnTo>
                <a:lnTo>
                  <a:pt x="324" y="842"/>
                </a:lnTo>
                <a:lnTo>
                  <a:pt x="324" y="842"/>
                </a:lnTo>
                <a:lnTo>
                  <a:pt x="290" y="896"/>
                </a:lnTo>
                <a:lnTo>
                  <a:pt x="290" y="896"/>
                </a:lnTo>
                <a:lnTo>
                  <a:pt x="244" y="822"/>
                </a:lnTo>
                <a:lnTo>
                  <a:pt x="244" y="822"/>
                </a:lnTo>
                <a:lnTo>
                  <a:pt x="238" y="814"/>
                </a:lnTo>
                <a:lnTo>
                  <a:pt x="230" y="806"/>
                </a:lnTo>
                <a:lnTo>
                  <a:pt x="222" y="800"/>
                </a:lnTo>
                <a:lnTo>
                  <a:pt x="212" y="796"/>
                </a:lnTo>
                <a:lnTo>
                  <a:pt x="212" y="796"/>
                </a:lnTo>
                <a:lnTo>
                  <a:pt x="198" y="792"/>
                </a:lnTo>
                <a:lnTo>
                  <a:pt x="184" y="788"/>
                </a:lnTo>
                <a:lnTo>
                  <a:pt x="158" y="774"/>
                </a:lnTo>
                <a:lnTo>
                  <a:pt x="134" y="758"/>
                </a:lnTo>
                <a:lnTo>
                  <a:pt x="110" y="742"/>
                </a:lnTo>
                <a:lnTo>
                  <a:pt x="110" y="742"/>
                </a:lnTo>
                <a:lnTo>
                  <a:pt x="104" y="738"/>
                </a:lnTo>
                <a:lnTo>
                  <a:pt x="102" y="734"/>
                </a:lnTo>
                <a:lnTo>
                  <a:pt x="98" y="724"/>
                </a:lnTo>
                <a:lnTo>
                  <a:pt x="98" y="724"/>
                </a:lnTo>
                <a:lnTo>
                  <a:pt x="82" y="626"/>
                </a:lnTo>
                <a:lnTo>
                  <a:pt x="82" y="626"/>
                </a:lnTo>
                <a:lnTo>
                  <a:pt x="82" y="614"/>
                </a:lnTo>
                <a:lnTo>
                  <a:pt x="82" y="608"/>
                </a:lnTo>
                <a:lnTo>
                  <a:pt x="86" y="602"/>
                </a:lnTo>
                <a:lnTo>
                  <a:pt x="86" y="602"/>
                </a:lnTo>
                <a:lnTo>
                  <a:pt x="92" y="592"/>
                </a:lnTo>
                <a:lnTo>
                  <a:pt x="94" y="582"/>
                </a:lnTo>
                <a:lnTo>
                  <a:pt x="92" y="572"/>
                </a:lnTo>
                <a:lnTo>
                  <a:pt x="86" y="560"/>
                </a:lnTo>
                <a:lnTo>
                  <a:pt x="86" y="560"/>
                </a:lnTo>
                <a:lnTo>
                  <a:pt x="82" y="554"/>
                </a:lnTo>
                <a:lnTo>
                  <a:pt x="82" y="548"/>
                </a:lnTo>
                <a:lnTo>
                  <a:pt x="82" y="548"/>
                </a:lnTo>
                <a:lnTo>
                  <a:pt x="86" y="536"/>
                </a:lnTo>
                <a:lnTo>
                  <a:pt x="88" y="522"/>
                </a:lnTo>
                <a:lnTo>
                  <a:pt x="88" y="510"/>
                </a:lnTo>
                <a:lnTo>
                  <a:pt x="86" y="496"/>
                </a:lnTo>
                <a:lnTo>
                  <a:pt x="82" y="470"/>
                </a:lnTo>
                <a:lnTo>
                  <a:pt x="84" y="458"/>
                </a:lnTo>
                <a:lnTo>
                  <a:pt x="86" y="444"/>
                </a:lnTo>
                <a:lnTo>
                  <a:pt x="86" y="444"/>
                </a:lnTo>
                <a:lnTo>
                  <a:pt x="88" y="436"/>
                </a:lnTo>
                <a:lnTo>
                  <a:pt x="86" y="430"/>
                </a:lnTo>
                <a:lnTo>
                  <a:pt x="86" y="424"/>
                </a:lnTo>
                <a:lnTo>
                  <a:pt x="82" y="420"/>
                </a:lnTo>
                <a:lnTo>
                  <a:pt x="78" y="418"/>
                </a:lnTo>
                <a:lnTo>
                  <a:pt x="72" y="416"/>
                </a:lnTo>
                <a:lnTo>
                  <a:pt x="56" y="414"/>
                </a:lnTo>
                <a:lnTo>
                  <a:pt x="56" y="414"/>
                </a:lnTo>
                <a:lnTo>
                  <a:pt x="24" y="416"/>
                </a:lnTo>
                <a:lnTo>
                  <a:pt x="12" y="414"/>
                </a:lnTo>
                <a:lnTo>
                  <a:pt x="6" y="410"/>
                </a:lnTo>
                <a:lnTo>
                  <a:pt x="2" y="402"/>
                </a:lnTo>
                <a:lnTo>
                  <a:pt x="0" y="392"/>
                </a:lnTo>
                <a:lnTo>
                  <a:pt x="0" y="358"/>
                </a:lnTo>
                <a:lnTo>
                  <a:pt x="0" y="358"/>
                </a:lnTo>
                <a:lnTo>
                  <a:pt x="4" y="122"/>
                </a:lnTo>
                <a:lnTo>
                  <a:pt x="4" y="122"/>
                </a:lnTo>
                <a:lnTo>
                  <a:pt x="4" y="112"/>
                </a:lnTo>
                <a:lnTo>
                  <a:pt x="8" y="104"/>
                </a:lnTo>
                <a:lnTo>
                  <a:pt x="14" y="98"/>
                </a:lnTo>
                <a:lnTo>
                  <a:pt x="24" y="92"/>
                </a:lnTo>
                <a:lnTo>
                  <a:pt x="24" y="92"/>
                </a:lnTo>
                <a:lnTo>
                  <a:pt x="78" y="70"/>
                </a:lnTo>
                <a:lnTo>
                  <a:pt x="130" y="46"/>
                </a:lnTo>
                <a:lnTo>
                  <a:pt x="130" y="46"/>
                </a:lnTo>
                <a:lnTo>
                  <a:pt x="140" y="42"/>
                </a:lnTo>
                <a:lnTo>
                  <a:pt x="148" y="42"/>
                </a:lnTo>
                <a:lnTo>
                  <a:pt x="150" y="44"/>
                </a:lnTo>
                <a:lnTo>
                  <a:pt x="152" y="48"/>
                </a:lnTo>
                <a:lnTo>
                  <a:pt x="152" y="60"/>
                </a:lnTo>
                <a:lnTo>
                  <a:pt x="152" y="60"/>
                </a:lnTo>
                <a:lnTo>
                  <a:pt x="152" y="76"/>
                </a:lnTo>
                <a:lnTo>
                  <a:pt x="152" y="76"/>
                </a:lnTo>
                <a:lnTo>
                  <a:pt x="156" y="92"/>
                </a:lnTo>
                <a:lnTo>
                  <a:pt x="158" y="98"/>
                </a:lnTo>
                <a:lnTo>
                  <a:pt x="162" y="100"/>
                </a:lnTo>
                <a:lnTo>
                  <a:pt x="166" y="102"/>
                </a:lnTo>
                <a:lnTo>
                  <a:pt x="172" y="102"/>
                </a:lnTo>
                <a:lnTo>
                  <a:pt x="188" y="96"/>
                </a:lnTo>
                <a:lnTo>
                  <a:pt x="188" y="96"/>
                </a:lnTo>
                <a:lnTo>
                  <a:pt x="374" y="8"/>
                </a:lnTo>
                <a:lnTo>
                  <a:pt x="374" y="8"/>
                </a:lnTo>
                <a:lnTo>
                  <a:pt x="392" y="0"/>
                </a:lnTo>
                <a:lnTo>
                  <a:pt x="398" y="0"/>
                </a:lnTo>
                <a:lnTo>
                  <a:pt x="402" y="0"/>
                </a:lnTo>
                <a:lnTo>
                  <a:pt x="406" y="2"/>
                </a:lnTo>
                <a:lnTo>
                  <a:pt x="408" y="8"/>
                </a:lnTo>
                <a:lnTo>
                  <a:pt x="412" y="26"/>
                </a:lnTo>
                <a:lnTo>
                  <a:pt x="412" y="26"/>
                </a:lnTo>
                <a:lnTo>
                  <a:pt x="422" y="70"/>
                </a:lnTo>
                <a:lnTo>
                  <a:pt x="428" y="112"/>
                </a:lnTo>
                <a:lnTo>
                  <a:pt x="428" y="112"/>
                </a:lnTo>
                <a:lnTo>
                  <a:pt x="432" y="126"/>
                </a:lnTo>
                <a:lnTo>
                  <a:pt x="438" y="136"/>
                </a:lnTo>
                <a:lnTo>
                  <a:pt x="448" y="144"/>
                </a:lnTo>
                <a:lnTo>
                  <a:pt x="462" y="148"/>
                </a:lnTo>
                <a:lnTo>
                  <a:pt x="462" y="148"/>
                </a:lnTo>
                <a:lnTo>
                  <a:pt x="614" y="194"/>
                </a:lnTo>
                <a:lnTo>
                  <a:pt x="614" y="194"/>
                </a:lnTo>
                <a:lnTo>
                  <a:pt x="624" y="198"/>
                </a:lnTo>
                <a:lnTo>
                  <a:pt x="632" y="202"/>
                </a:lnTo>
                <a:lnTo>
                  <a:pt x="634" y="204"/>
                </a:lnTo>
                <a:lnTo>
                  <a:pt x="636" y="208"/>
                </a:lnTo>
                <a:lnTo>
                  <a:pt x="636" y="214"/>
                </a:lnTo>
                <a:lnTo>
                  <a:pt x="636" y="220"/>
                </a:lnTo>
                <a:lnTo>
                  <a:pt x="636" y="220"/>
                </a:lnTo>
                <a:lnTo>
                  <a:pt x="634" y="228"/>
                </a:lnTo>
                <a:lnTo>
                  <a:pt x="636" y="236"/>
                </a:lnTo>
                <a:lnTo>
                  <a:pt x="642" y="244"/>
                </a:lnTo>
                <a:lnTo>
                  <a:pt x="648" y="250"/>
                </a:lnTo>
                <a:lnTo>
                  <a:pt x="648" y="250"/>
                </a:lnTo>
                <a:lnTo>
                  <a:pt x="744" y="334"/>
                </a:lnTo>
                <a:lnTo>
                  <a:pt x="744" y="334"/>
                </a:lnTo>
                <a:lnTo>
                  <a:pt x="754" y="342"/>
                </a:lnTo>
                <a:lnTo>
                  <a:pt x="762" y="346"/>
                </a:lnTo>
                <a:lnTo>
                  <a:pt x="770" y="350"/>
                </a:lnTo>
                <a:lnTo>
                  <a:pt x="778" y="350"/>
                </a:lnTo>
                <a:lnTo>
                  <a:pt x="784" y="348"/>
                </a:lnTo>
                <a:lnTo>
                  <a:pt x="792" y="346"/>
                </a:lnTo>
                <a:lnTo>
                  <a:pt x="810" y="330"/>
                </a:lnTo>
                <a:lnTo>
                  <a:pt x="810" y="330"/>
                </a:lnTo>
                <a:lnTo>
                  <a:pt x="816" y="326"/>
                </a:lnTo>
                <a:lnTo>
                  <a:pt x="824" y="326"/>
                </a:lnTo>
                <a:lnTo>
                  <a:pt x="830" y="328"/>
                </a:lnTo>
                <a:lnTo>
                  <a:pt x="836" y="332"/>
                </a:lnTo>
                <a:lnTo>
                  <a:pt x="836" y="332"/>
                </a:lnTo>
                <a:lnTo>
                  <a:pt x="850" y="336"/>
                </a:lnTo>
                <a:lnTo>
                  <a:pt x="862" y="340"/>
                </a:lnTo>
                <a:lnTo>
                  <a:pt x="874" y="340"/>
                </a:lnTo>
                <a:lnTo>
                  <a:pt x="882" y="336"/>
                </a:lnTo>
                <a:lnTo>
                  <a:pt x="890" y="332"/>
                </a:lnTo>
                <a:lnTo>
                  <a:pt x="898" y="322"/>
                </a:lnTo>
                <a:lnTo>
                  <a:pt x="902" y="310"/>
                </a:lnTo>
                <a:lnTo>
                  <a:pt x="906" y="296"/>
                </a:lnTo>
                <a:lnTo>
                  <a:pt x="906" y="296"/>
                </a:lnTo>
                <a:lnTo>
                  <a:pt x="910" y="284"/>
                </a:lnTo>
                <a:lnTo>
                  <a:pt x="916" y="274"/>
                </a:lnTo>
                <a:lnTo>
                  <a:pt x="924" y="266"/>
                </a:lnTo>
                <a:lnTo>
                  <a:pt x="932" y="262"/>
                </a:lnTo>
                <a:lnTo>
                  <a:pt x="942" y="258"/>
                </a:lnTo>
                <a:lnTo>
                  <a:pt x="952" y="258"/>
                </a:lnTo>
                <a:lnTo>
                  <a:pt x="962" y="262"/>
                </a:lnTo>
                <a:lnTo>
                  <a:pt x="974" y="268"/>
                </a:lnTo>
                <a:lnTo>
                  <a:pt x="974" y="268"/>
                </a:lnTo>
                <a:lnTo>
                  <a:pt x="1006" y="288"/>
                </a:lnTo>
                <a:lnTo>
                  <a:pt x="1006" y="288"/>
                </a:lnTo>
                <a:lnTo>
                  <a:pt x="1016" y="294"/>
                </a:lnTo>
                <a:lnTo>
                  <a:pt x="1026" y="296"/>
                </a:lnTo>
                <a:lnTo>
                  <a:pt x="1030" y="294"/>
                </a:lnTo>
                <a:lnTo>
                  <a:pt x="1036" y="292"/>
                </a:lnTo>
                <a:lnTo>
                  <a:pt x="1040" y="288"/>
                </a:lnTo>
                <a:lnTo>
                  <a:pt x="1044" y="284"/>
                </a:lnTo>
                <a:lnTo>
                  <a:pt x="1044" y="284"/>
                </a:lnTo>
                <a:lnTo>
                  <a:pt x="1048" y="276"/>
                </a:lnTo>
                <a:lnTo>
                  <a:pt x="1054" y="276"/>
                </a:lnTo>
                <a:lnTo>
                  <a:pt x="1058" y="278"/>
                </a:lnTo>
                <a:lnTo>
                  <a:pt x="1064" y="284"/>
                </a:lnTo>
                <a:lnTo>
                  <a:pt x="1064" y="284"/>
                </a:lnTo>
                <a:lnTo>
                  <a:pt x="1066" y="286"/>
                </a:lnTo>
                <a:lnTo>
                  <a:pt x="1066" y="286"/>
                </a:lnTo>
                <a:lnTo>
                  <a:pt x="1078" y="304"/>
                </a:lnTo>
                <a:lnTo>
                  <a:pt x="1092" y="318"/>
                </a:lnTo>
                <a:lnTo>
                  <a:pt x="1108" y="326"/>
                </a:lnTo>
                <a:lnTo>
                  <a:pt x="1124" y="332"/>
                </a:lnTo>
                <a:lnTo>
                  <a:pt x="1142" y="332"/>
                </a:lnTo>
                <a:lnTo>
                  <a:pt x="1160" y="330"/>
                </a:lnTo>
                <a:lnTo>
                  <a:pt x="1178" y="324"/>
                </a:lnTo>
                <a:lnTo>
                  <a:pt x="1198" y="316"/>
                </a:lnTo>
                <a:lnTo>
                  <a:pt x="1198" y="316"/>
                </a:lnTo>
                <a:lnTo>
                  <a:pt x="1222" y="308"/>
                </a:lnTo>
                <a:lnTo>
                  <a:pt x="1230" y="306"/>
                </a:lnTo>
                <a:lnTo>
                  <a:pt x="1236" y="308"/>
                </a:lnTo>
                <a:lnTo>
                  <a:pt x="1242" y="310"/>
                </a:lnTo>
                <a:lnTo>
                  <a:pt x="1248" y="318"/>
                </a:lnTo>
                <a:lnTo>
                  <a:pt x="1260" y="338"/>
                </a:lnTo>
                <a:lnTo>
                  <a:pt x="1260" y="338"/>
                </a:lnTo>
                <a:lnTo>
                  <a:pt x="1382" y="540"/>
                </a:lnTo>
                <a:lnTo>
                  <a:pt x="1382" y="540"/>
                </a:lnTo>
                <a:lnTo>
                  <a:pt x="1388" y="550"/>
                </a:lnTo>
                <a:lnTo>
                  <a:pt x="1390" y="560"/>
                </a:lnTo>
                <a:lnTo>
                  <a:pt x="1390" y="568"/>
                </a:lnTo>
                <a:lnTo>
                  <a:pt x="1386" y="578"/>
                </a:lnTo>
                <a:lnTo>
                  <a:pt x="1386" y="578"/>
                </a:lnTo>
                <a:lnTo>
                  <a:pt x="1368" y="612"/>
                </a:lnTo>
                <a:lnTo>
                  <a:pt x="1354" y="648"/>
                </a:lnTo>
                <a:lnTo>
                  <a:pt x="1354" y="648"/>
                </a:lnTo>
                <a:lnTo>
                  <a:pt x="1350" y="662"/>
                </a:lnTo>
                <a:lnTo>
                  <a:pt x="1350" y="668"/>
                </a:lnTo>
                <a:lnTo>
                  <a:pt x="1350" y="672"/>
                </a:lnTo>
                <a:lnTo>
                  <a:pt x="1354" y="676"/>
                </a:lnTo>
                <a:lnTo>
                  <a:pt x="1360" y="678"/>
                </a:lnTo>
                <a:lnTo>
                  <a:pt x="1374" y="680"/>
                </a:lnTo>
                <a:lnTo>
                  <a:pt x="1374" y="680"/>
                </a:lnTo>
                <a:lnTo>
                  <a:pt x="1516" y="684"/>
                </a:lnTo>
                <a:lnTo>
                  <a:pt x="1516" y="684"/>
                </a:lnTo>
                <a:lnTo>
                  <a:pt x="1522" y="684"/>
                </a:lnTo>
                <a:lnTo>
                  <a:pt x="1530" y="686"/>
                </a:lnTo>
                <a:lnTo>
                  <a:pt x="1532" y="688"/>
                </a:lnTo>
                <a:lnTo>
                  <a:pt x="1534" y="690"/>
                </a:lnTo>
                <a:lnTo>
                  <a:pt x="1534" y="692"/>
                </a:lnTo>
                <a:lnTo>
                  <a:pt x="1532" y="696"/>
                </a:lnTo>
                <a:lnTo>
                  <a:pt x="1532" y="696"/>
                </a:lnTo>
                <a:lnTo>
                  <a:pt x="1524" y="714"/>
                </a:lnTo>
                <a:lnTo>
                  <a:pt x="1520" y="732"/>
                </a:lnTo>
                <a:lnTo>
                  <a:pt x="1518" y="750"/>
                </a:lnTo>
                <a:lnTo>
                  <a:pt x="1520" y="768"/>
                </a:lnTo>
                <a:lnTo>
                  <a:pt x="1526" y="804"/>
                </a:lnTo>
                <a:lnTo>
                  <a:pt x="1530" y="822"/>
                </a:lnTo>
                <a:lnTo>
                  <a:pt x="1530" y="840"/>
                </a:lnTo>
                <a:lnTo>
                  <a:pt x="1530" y="840"/>
                </a:lnTo>
                <a:lnTo>
                  <a:pt x="1532" y="854"/>
                </a:lnTo>
                <a:lnTo>
                  <a:pt x="1532" y="862"/>
                </a:lnTo>
                <a:lnTo>
                  <a:pt x="1530" y="872"/>
                </a:lnTo>
                <a:lnTo>
                  <a:pt x="1530" y="872"/>
                </a:lnTo>
                <a:lnTo>
                  <a:pt x="1484" y="824"/>
                </a:lnTo>
                <a:lnTo>
                  <a:pt x="1484" y="824"/>
                </a:lnTo>
                <a:lnTo>
                  <a:pt x="1478" y="818"/>
                </a:lnTo>
                <a:lnTo>
                  <a:pt x="1472" y="812"/>
                </a:lnTo>
                <a:lnTo>
                  <a:pt x="1464" y="810"/>
                </a:lnTo>
                <a:lnTo>
                  <a:pt x="1460" y="810"/>
                </a:lnTo>
                <a:lnTo>
                  <a:pt x="1454" y="814"/>
                </a:lnTo>
                <a:lnTo>
                  <a:pt x="1454" y="814"/>
                </a:lnTo>
                <a:lnTo>
                  <a:pt x="1450" y="816"/>
                </a:lnTo>
                <a:lnTo>
                  <a:pt x="1448" y="820"/>
                </a:lnTo>
                <a:lnTo>
                  <a:pt x="1448" y="824"/>
                </a:lnTo>
                <a:lnTo>
                  <a:pt x="1448" y="828"/>
                </a:lnTo>
                <a:lnTo>
                  <a:pt x="1450" y="836"/>
                </a:lnTo>
                <a:lnTo>
                  <a:pt x="1454" y="844"/>
                </a:lnTo>
                <a:lnTo>
                  <a:pt x="1454" y="844"/>
                </a:lnTo>
                <a:lnTo>
                  <a:pt x="1462" y="864"/>
                </a:lnTo>
                <a:lnTo>
                  <a:pt x="1462" y="864"/>
                </a:lnTo>
                <a:lnTo>
                  <a:pt x="1464" y="870"/>
                </a:lnTo>
                <a:lnTo>
                  <a:pt x="1464" y="874"/>
                </a:lnTo>
                <a:lnTo>
                  <a:pt x="1462" y="876"/>
                </a:lnTo>
                <a:lnTo>
                  <a:pt x="1456" y="878"/>
                </a:lnTo>
                <a:lnTo>
                  <a:pt x="1456" y="878"/>
                </a:lnTo>
                <a:close/>
              </a:path>
            </a:pathLst>
          </a:custGeom>
          <a:solidFill>
            <a:srgbClr val="FFC000">
              <a:lumMod val="60000"/>
              <a:lumOff val="40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5" name="Freeform 10">
            <a:extLst>
              <a:ext uri="{FF2B5EF4-FFF2-40B4-BE49-F238E27FC236}">
                <a16:creationId xmlns:a16="http://schemas.microsoft.com/office/drawing/2014/main" id="{6D989020-48B7-84A2-4275-D73D9E5034D3}"/>
              </a:ext>
            </a:extLst>
          </p:cNvPr>
          <p:cNvSpPr>
            <a:spLocks/>
          </p:cNvSpPr>
          <p:nvPr/>
        </p:nvSpPr>
        <p:spPr bwMode="auto">
          <a:xfrm>
            <a:off x="3148613" y="1609606"/>
            <a:ext cx="1479176" cy="1264227"/>
          </a:xfrm>
          <a:custGeom>
            <a:avLst/>
            <a:gdLst>
              <a:gd name="T0" fmla="*/ 1342 w 1584"/>
              <a:gd name="T1" fmla="*/ 1060 h 1168"/>
              <a:gd name="T2" fmla="*/ 1312 w 1584"/>
              <a:gd name="T3" fmla="*/ 890 h 1168"/>
              <a:gd name="T4" fmla="*/ 1292 w 1584"/>
              <a:gd name="T5" fmla="*/ 864 h 1168"/>
              <a:gd name="T6" fmla="*/ 1114 w 1584"/>
              <a:gd name="T7" fmla="*/ 894 h 1168"/>
              <a:gd name="T8" fmla="*/ 1090 w 1584"/>
              <a:gd name="T9" fmla="*/ 878 h 1168"/>
              <a:gd name="T10" fmla="*/ 1080 w 1584"/>
              <a:gd name="T11" fmla="*/ 834 h 1168"/>
              <a:gd name="T12" fmla="*/ 1046 w 1584"/>
              <a:gd name="T13" fmla="*/ 828 h 1168"/>
              <a:gd name="T14" fmla="*/ 842 w 1584"/>
              <a:gd name="T15" fmla="*/ 856 h 1168"/>
              <a:gd name="T16" fmla="*/ 710 w 1584"/>
              <a:gd name="T17" fmla="*/ 882 h 1168"/>
              <a:gd name="T18" fmla="*/ 646 w 1584"/>
              <a:gd name="T19" fmla="*/ 876 h 1168"/>
              <a:gd name="T20" fmla="*/ 642 w 1584"/>
              <a:gd name="T21" fmla="*/ 796 h 1168"/>
              <a:gd name="T22" fmla="*/ 612 w 1584"/>
              <a:gd name="T23" fmla="*/ 772 h 1168"/>
              <a:gd name="T24" fmla="*/ 534 w 1584"/>
              <a:gd name="T25" fmla="*/ 780 h 1168"/>
              <a:gd name="T26" fmla="*/ 522 w 1584"/>
              <a:gd name="T27" fmla="*/ 758 h 1168"/>
              <a:gd name="T28" fmla="*/ 490 w 1584"/>
              <a:gd name="T29" fmla="*/ 730 h 1168"/>
              <a:gd name="T30" fmla="*/ 302 w 1584"/>
              <a:gd name="T31" fmla="*/ 674 h 1168"/>
              <a:gd name="T32" fmla="*/ 300 w 1584"/>
              <a:gd name="T33" fmla="*/ 610 h 1168"/>
              <a:gd name="T34" fmla="*/ 296 w 1584"/>
              <a:gd name="T35" fmla="*/ 564 h 1168"/>
              <a:gd name="T36" fmla="*/ 254 w 1584"/>
              <a:gd name="T37" fmla="*/ 514 h 1168"/>
              <a:gd name="T38" fmla="*/ 110 w 1584"/>
              <a:gd name="T39" fmla="*/ 472 h 1168"/>
              <a:gd name="T40" fmla="*/ 102 w 1584"/>
              <a:gd name="T41" fmla="*/ 444 h 1168"/>
              <a:gd name="T42" fmla="*/ 130 w 1584"/>
              <a:gd name="T43" fmla="*/ 326 h 1168"/>
              <a:gd name="T44" fmla="*/ 136 w 1584"/>
              <a:gd name="T45" fmla="*/ 172 h 1168"/>
              <a:gd name="T46" fmla="*/ 106 w 1584"/>
              <a:gd name="T47" fmla="*/ 166 h 1168"/>
              <a:gd name="T48" fmla="*/ 78 w 1584"/>
              <a:gd name="T49" fmla="*/ 174 h 1168"/>
              <a:gd name="T50" fmla="*/ 82 w 1584"/>
              <a:gd name="T51" fmla="*/ 162 h 1168"/>
              <a:gd name="T52" fmla="*/ 122 w 1584"/>
              <a:gd name="T53" fmla="*/ 136 h 1168"/>
              <a:gd name="T54" fmla="*/ 140 w 1584"/>
              <a:gd name="T55" fmla="*/ 100 h 1168"/>
              <a:gd name="T56" fmla="*/ 130 w 1584"/>
              <a:gd name="T57" fmla="*/ 70 h 1168"/>
              <a:gd name="T58" fmla="*/ 20 w 1584"/>
              <a:gd name="T59" fmla="*/ 68 h 1168"/>
              <a:gd name="T60" fmla="*/ 0 w 1584"/>
              <a:gd name="T61" fmla="*/ 50 h 1168"/>
              <a:gd name="T62" fmla="*/ 8 w 1584"/>
              <a:gd name="T63" fmla="*/ 2 h 1168"/>
              <a:gd name="T64" fmla="*/ 1154 w 1584"/>
              <a:gd name="T65" fmla="*/ 58 h 1168"/>
              <a:gd name="T66" fmla="*/ 1472 w 1584"/>
              <a:gd name="T67" fmla="*/ 78 h 1168"/>
              <a:gd name="T68" fmla="*/ 1488 w 1584"/>
              <a:gd name="T69" fmla="*/ 120 h 1168"/>
              <a:gd name="T70" fmla="*/ 1514 w 1584"/>
              <a:gd name="T71" fmla="*/ 182 h 1168"/>
              <a:gd name="T72" fmla="*/ 1566 w 1584"/>
              <a:gd name="T73" fmla="*/ 224 h 1168"/>
              <a:gd name="T74" fmla="*/ 1582 w 1584"/>
              <a:gd name="T75" fmla="*/ 260 h 1168"/>
              <a:gd name="T76" fmla="*/ 1578 w 1584"/>
              <a:gd name="T77" fmla="*/ 310 h 1168"/>
              <a:gd name="T78" fmla="*/ 1546 w 1584"/>
              <a:gd name="T79" fmla="*/ 336 h 1168"/>
              <a:gd name="T80" fmla="*/ 1514 w 1584"/>
              <a:gd name="T81" fmla="*/ 368 h 1168"/>
              <a:gd name="T82" fmla="*/ 1506 w 1584"/>
              <a:gd name="T83" fmla="*/ 414 h 1168"/>
              <a:gd name="T84" fmla="*/ 1500 w 1584"/>
              <a:gd name="T85" fmla="*/ 434 h 1168"/>
              <a:gd name="T86" fmla="*/ 1482 w 1584"/>
              <a:gd name="T87" fmla="*/ 458 h 1168"/>
              <a:gd name="T88" fmla="*/ 1488 w 1584"/>
              <a:gd name="T89" fmla="*/ 540 h 1168"/>
              <a:gd name="T90" fmla="*/ 1528 w 1584"/>
              <a:gd name="T91" fmla="*/ 614 h 1168"/>
              <a:gd name="T92" fmla="*/ 1526 w 1584"/>
              <a:gd name="T93" fmla="*/ 636 h 1168"/>
              <a:gd name="T94" fmla="*/ 1466 w 1584"/>
              <a:gd name="T95" fmla="*/ 714 h 1168"/>
              <a:gd name="T96" fmla="*/ 1458 w 1584"/>
              <a:gd name="T97" fmla="*/ 810 h 1168"/>
              <a:gd name="T98" fmla="*/ 1444 w 1584"/>
              <a:gd name="T99" fmla="*/ 842 h 1168"/>
              <a:gd name="T100" fmla="*/ 1408 w 1584"/>
              <a:gd name="T101" fmla="*/ 920 h 1168"/>
              <a:gd name="T102" fmla="*/ 1400 w 1584"/>
              <a:gd name="T103" fmla="*/ 1052 h 1168"/>
              <a:gd name="T104" fmla="*/ 1384 w 1584"/>
              <a:gd name="T105" fmla="*/ 1126 h 1168"/>
              <a:gd name="T106" fmla="*/ 1344 w 1584"/>
              <a:gd name="T107" fmla="*/ 1168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4" h="1168">
                <a:moveTo>
                  <a:pt x="1344" y="1168"/>
                </a:moveTo>
                <a:lnTo>
                  <a:pt x="1344" y="1168"/>
                </a:lnTo>
                <a:lnTo>
                  <a:pt x="1346" y="1130"/>
                </a:lnTo>
                <a:lnTo>
                  <a:pt x="1346" y="1094"/>
                </a:lnTo>
                <a:lnTo>
                  <a:pt x="1342" y="1060"/>
                </a:lnTo>
                <a:lnTo>
                  <a:pt x="1336" y="1026"/>
                </a:lnTo>
                <a:lnTo>
                  <a:pt x="1322" y="958"/>
                </a:lnTo>
                <a:lnTo>
                  <a:pt x="1316" y="924"/>
                </a:lnTo>
                <a:lnTo>
                  <a:pt x="1312" y="890"/>
                </a:lnTo>
                <a:lnTo>
                  <a:pt x="1312" y="890"/>
                </a:lnTo>
                <a:lnTo>
                  <a:pt x="1310" y="882"/>
                </a:lnTo>
                <a:lnTo>
                  <a:pt x="1306" y="874"/>
                </a:lnTo>
                <a:lnTo>
                  <a:pt x="1302" y="870"/>
                </a:lnTo>
                <a:lnTo>
                  <a:pt x="1298" y="866"/>
                </a:lnTo>
                <a:lnTo>
                  <a:pt x="1292" y="864"/>
                </a:lnTo>
                <a:lnTo>
                  <a:pt x="1286" y="864"/>
                </a:lnTo>
                <a:lnTo>
                  <a:pt x="1270" y="864"/>
                </a:lnTo>
                <a:lnTo>
                  <a:pt x="1270" y="864"/>
                </a:lnTo>
                <a:lnTo>
                  <a:pt x="1192" y="880"/>
                </a:lnTo>
                <a:lnTo>
                  <a:pt x="1114" y="894"/>
                </a:lnTo>
                <a:lnTo>
                  <a:pt x="1114" y="894"/>
                </a:lnTo>
                <a:lnTo>
                  <a:pt x="1102" y="896"/>
                </a:lnTo>
                <a:lnTo>
                  <a:pt x="1096" y="892"/>
                </a:lnTo>
                <a:lnTo>
                  <a:pt x="1092" y="886"/>
                </a:lnTo>
                <a:lnTo>
                  <a:pt x="1090" y="878"/>
                </a:lnTo>
                <a:lnTo>
                  <a:pt x="1090" y="878"/>
                </a:lnTo>
                <a:lnTo>
                  <a:pt x="1086" y="858"/>
                </a:lnTo>
                <a:lnTo>
                  <a:pt x="1086" y="858"/>
                </a:lnTo>
                <a:lnTo>
                  <a:pt x="1082" y="840"/>
                </a:lnTo>
                <a:lnTo>
                  <a:pt x="1080" y="834"/>
                </a:lnTo>
                <a:lnTo>
                  <a:pt x="1076" y="830"/>
                </a:lnTo>
                <a:lnTo>
                  <a:pt x="1070" y="828"/>
                </a:lnTo>
                <a:lnTo>
                  <a:pt x="1064" y="828"/>
                </a:lnTo>
                <a:lnTo>
                  <a:pt x="1046" y="828"/>
                </a:lnTo>
                <a:lnTo>
                  <a:pt x="1046" y="828"/>
                </a:lnTo>
                <a:lnTo>
                  <a:pt x="962" y="838"/>
                </a:lnTo>
                <a:lnTo>
                  <a:pt x="880" y="846"/>
                </a:lnTo>
                <a:lnTo>
                  <a:pt x="880" y="846"/>
                </a:lnTo>
                <a:lnTo>
                  <a:pt x="860" y="850"/>
                </a:lnTo>
                <a:lnTo>
                  <a:pt x="842" y="856"/>
                </a:lnTo>
                <a:lnTo>
                  <a:pt x="842" y="856"/>
                </a:lnTo>
                <a:lnTo>
                  <a:pt x="820" y="862"/>
                </a:lnTo>
                <a:lnTo>
                  <a:pt x="798" y="870"/>
                </a:lnTo>
                <a:lnTo>
                  <a:pt x="754" y="878"/>
                </a:lnTo>
                <a:lnTo>
                  <a:pt x="710" y="882"/>
                </a:lnTo>
                <a:lnTo>
                  <a:pt x="666" y="886"/>
                </a:lnTo>
                <a:lnTo>
                  <a:pt x="666" y="886"/>
                </a:lnTo>
                <a:lnTo>
                  <a:pt x="656" y="886"/>
                </a:lnTo>
                <a:lnTo>
                  <a:pt x="648" y="882"/>
                </a:lnTo>
                <a:lnTo>
                  <a:pt x="646" y="876"/>
                </a:lnTo>
                <a:lnTo>
                  <a:pt x="644" y="866"/>
                </a:lnTo>
                <a:lnTo>
                  <a:pt x="644" y="866"/>
                </a:lnTo>
                <a:lnTo>
                  <a:pt x="644" y="830"/>
                </a:lnTo>
                <a:lnTo>
                  <a:pt x="642" y="796"/>
                </a:lnTo>
                <a:lnTo>
                  <a:pt x="642" y="796"/>
                </a:lnTo>
                <a:lnTo>
                  <a:pt x="638" y="784"/>
                </a:lnTo>
                <a:lnTo>
                  <a:pt x="634" y="776"/>
                </a:lnTo>
                <a:lnTo>
                  <a:pt x="630" y="774"/>
                </a:lnTo>
                <a:lnTo>
                  <a:pt x="624" y="772"/>
                </a:lnTo>
                <a:lnTo>
                  <a:pt x="612" y="772"/>
                </a:lnTo>
                <a:lnTo>
                  <a:pt x="612" y="772"/>
                </a:lnTo>
                <a:lnTo>
                  <a:pt x="578" y="774"/>
                </a:lnTo>
                <a:lnTo>
                  <a:pt x="542" y="780"/>
                </a:lnTo>
                <a:lnTo>
                  <a:pt x="542" y="780"/>
                </a:lnTo>
                <a:lnTo>
                  <a:pt x="534" y="780"/>
                </a:lnTo>
                <a:lnTo>
                  <a:pt x="528" y="778"/>
                </a:lnTo>
                <a:lnTo>
                  <a:pt x="524" y="772"/>
                </a:lnTo>
                <a:lnTo>
                  <a:pt x="524" y="764"/>
                </a:lnTo>
                <a:lnTo>
                  <a:pt x="524" y="764"/>
                </a:lnTo>
                <a:lnTo>
                  <a:pt x="522" y="758"/>
                </a:lnTo>
                <a:lnTo>
                  <a:pt x="520" y="750"/>
                </a:lnTo>
                <a:lnTo>
                  <a:pt x="518" y="746"/>
                </a:lnTo>
                <a:lnTo>
                  <a:pt x="514" y="740"/>
                </a:lnTo>
                <a:lnTo>
                  <a:pt x="504" y="734"/>
                </a:lnTo>
                <a:lnTo>
                  <a:pt x="490" y="730"/>
                </a:lnTo>
                <a:lnTo>
                  <a:pt x="490" y="730"/>
                </a:lnTo>
                <a:lnTo>
                  <a:pt x="320" y="684"/>
                </a:lnTo>
                <a:lnTo>
                  <a:pt x="320" y="684"/>
                </a:lnTo>
                <a:lnTo>
                  <a:pt x="310" y="680"/>
                </a:lnTo>
                <a:lnTo>
                  <a:pt x="302" y="674"/>
                </a:lnTo>
                <a:lnTo>
                  <a:pt x="298" y="666"/>
                </a:lnTo>
                <a:lnTo>
                  <a:pt x="298" y="654"/>
                </a:lnTo>
                <a:lnTo>
                  <a:pt x="298" y="654"/>
                </a:lnTo>
                <a:lnTo>
                  <a:pt x="298" y="626"/>
                </a:lnTo>
                <a:lnTo>
                  <a:pt x="300" y="610"/>
                </a:lnTo>
                <a:lnTo>
                  <a:pt x="304" y="596"/>
                </a:lnTo>
                <a:lnTo>
                  <a:pt x="304" y="596"/>
                </a:lnTo>
                <a:lnTo>
                  <a:pt x="304" y="588"/>
                </a:lnTo>
                <a:lnTo>
                  <a:pt x="300" y="576"/>
                </a:lnTo>
                <a:lnTo>
                  <a:pt x="296" y="564"/>
                </a:lnTo>
                <a:lnTo>
                  <a:pt x="288" y="550"/>
                </a:lnTo>
                <a:lnTo>
                  <a:pt x="280" y="538"/>
                </a:lnTo>
                <a:lnTo>
                  <a:pt x="270" y="526"/>
                </a:lnTo>
                <a:lnTo>
                  <a:pt x="262" y="518"/>
                </a:lnTo>
                <a:lnTo>
                  <a:pt x="254" y="514"/>
                </a:lnTo>
                <a:lnTo>
                  <a:pt x="254" y="514"/>
                </a:lnTo>
                <a:lnTo>
                  <a:pt x="188" y="494"/>
                </a:lnTo>
                <a:lnTo>
                  <a:pt x="122" y="476"/>
                </a:lnTo>
                <a:lnTo>
                  <a:pt x="122" y="476"/>
                </a:lnTo>
                <a:lnTo>
                  <a:pt x="110" y="472"/>
                </a:lnTo>
                <a:lnTo>
                  <a:pt x="102" y="466"/>
                </a:lnTo>
                <a:lnTo>
                  <a:pt x="100" y="462"/>
                </a:lnTo>
                <a:lnTo>
                  <a:pt x="100" y="458"/>
                </a:lnTo>
                <a:lnTo>
                  <a:pt x="102" y="444"/>
                </a:lnTo>
                <a:lnTo>
                  <a:pt x="102" y="444"/>
                </a:lnTo>
                <a:lnTo>
                  <a:pt x="110" y="408"/>
                </a:lnTo>
                <a:lnTo>
                  <a:pt x="120" y="370"/>
                </a:lnTo>
                <a:lnTo>
                  <a:pt x="120" y="370"/>
                </a:lnTo>
                <a:lnTo>
                  <a:pt x="126" y="348"/>
                </a:lnTo>
                <a:lnTo>
                  <a:pt x="130" y="326"/>
                </a:lnTo>
                <a:lnTo>
                  <a:pt x="136" y="280"/>
                </a:lnTo>
                <a:lnTo>
                  <a:pt x="140" y="234"/>
                </a:lnTo>
                <a:lnTo>
                  <a:pt x="138" y="188"/>
                </a:lnTo>
                <a:lnTo>
                  <a:pt x="138" y="188"/>
                </a:lnTo>
                <a:lnTo>
                  <a:pt x="136" y="172"/>
                </a:lnTo>
                <a:lnTo>
                  <a:pt x="134" y="168"/>
                </a:lnTo>
                <a:lnTo>
                  <a:pt x="132" y="164"/>
                </a:lnTo>
                <a:lnTo>
                  <a:pt x="128" y="164"/>
                </a:lnTo>
                <a:lnTo>
                  <a:pt x="122" y="162"/>
                </a:lnTo>
                <a:lnTo>
                  <a:pt x="106" y="166"/>
                </a:lnTo>
                <a:lnTo>
                  <a:pt x="106" y="166"/>
                </a:lnTo>
                <a:lnTo>
                  <a:pt x="98" y="170"/>
                </a:lnTo>
                <a:lnTo>
                  <a:pt x="88" y="172"/>
                </a:lnTo>
                <a:lnTo>
                  <a:pt x="84" y="174"/>
                </a:lnTo>
                <a:lnTo>
                  <a:pt x="78" y="174"/>
                </a:lnTo>
                <a:lnTo>
                  <a:pt x="72" y="172"/>
                </a:lnTo>
                <a:lnTo>
                  <a:pt x="66" y="168"/>
                </a:lnTo>
                <a:lnTo>
                  <a:pt x="66" y="168"/>
                </a:lnTo>
                <a:lnTo>
                  <a:pt x="74" y="164"/>
                </a:lnTo>
                <a:lnTo>
                  <a:pt x="82" y="162"/>
                </a:lnTo>
                <a:lnTo>
                  <a:pt x="96" y="152"/>
                </a:lnTo>
                <a:lnTo>
                  <a:pt x="108" y="142"/>
                </a:lnTo>
                <a:lnTo>
                  <a:pt x="114" y="138"/>
                </a:lnTo>
                <a:lnTo>
                  <a:pt x="122" y="136"/>
                </a:lnTo>
                <a:lnTo>
                  <a:pt x="122" y="136"/>
                </a:lnTo>
                <a:lnTo>
                  <a:pt x="130" y="132"/>
                </a:lnTo>
                <a:lnTo>
                  <a:pt x="136" y="128"/>
                </a:lnTo>
                <a:lnTo>
                  <a:pt x="140" y="122"/>
                </a:lnTo>
                <a:lnTo>
                  <a:pt x="142" y="116"/>
                </a:lnTo>
                <a:lnTo>
                  <a:pt x="140" y="100"/>
                </a:lnTo>
                <a:lnTo>
                  <a:pt x="138" y="86"/>
                </a:lnTo>
                <a:lnTo>
                  <a:pt x="138" y="86"/>
                </a:lnTo>
                <a:lnTo>
                  <a:pt x="138" y="78"/>
                </a:lnTo>
                <a:lnTo>
                  <a:pt x="134" y="74"/>
                </a:lnTo>
                <a:lnTo>
                  <a:pt x="130" y="70"/>
                </a:lnTo>
                <a:lnTo>
                  <a:pt x="126" y="68"/>
                </a:lnTo>
                <a:lnTo>
                  <a:pt x="116" y="68"/>
                </a:lnTo>
                <a:lnTo>
                  <a:pt x="106" y="68"/>
                </a:lnTo>
                <a:lnTo>
                  <a:pt x="106" y="68"/>
                </a:lnTo>
                <a:lnTo>
                  <a:pt x="20" y="68"/>
                </a:lnTo>
                <a:lnTo>
                  <a:pt x="20" y="68"/>
                </a:lnTo>
                <a:lnTo>
                  <a:pt x="12" y="68"/>
                </a:lnTo>
                <a:lnTo>
                  <a:pt x="6" y="64"/>
                </a:lnTo>
                <a:lnTo>
                  <a:pt x="2" y="60"/>
                </a:lnTo>
                <a:lnTo>
                  <a:pt x="0" y="50"/>
                </a:lnTo>
                <a:lnTo>
                  <a:pt x="0" y="50"/>
                </a:lnTo>
                <a:lnTo>
                  <a:pt x="0" y="20"/>
                </a:lnTo>
                <a:lnTo>
                  <a:pt x="0" y="12"/>
                </a:lnTo>
                <a:lnTo>
                  <a:pt x="4" y="4"/>
                </a:lnTo>
                <a:lnTo>
                  <a:pt x="8" y="2"/>
                </a:lnTo>
                <a:lnTo>
                  <a:pt x="18" y="0"/>
                </a:lnTo>
                <a:lnTo>
                  <a:pt x="48" y="0"/>
                </a:lnTo>
                <a:lnTo>
                  <a:pt x="48" y="0"/>
                </a:lnTo>
                <a:lnTo>
                  <a:pt x="1154" y="58"/>
                </a:lnTo>
                <a:lnTo>
                  <a:pt x="1154" y="58"/>
                </a:lnTo>
                <a:lnTo>
                  <a:pt x="1304" y="66"/>
                </a:lnTo>
                <a:lnTo>
                  <a:pt x="1454" y="72"/>
                </a:lnTo>
                <a:lnTo>
                  <a:pt x="1454" y="72"/>
                </a:lnTo>
                <a:lnTo>
                  <a:pt x="1464" y="74"/>
                </a:lnTo>
                <a:lnTo>
                  <a:pt x="1472" y="78"/>
                </a:lnTo>
                <a:lnTo>
                  <a:pt x="1478" y="86"/>
                </a:lnTo>
                <a:lnTo>
                  <a:pt x="1482" y="94"/>
                </a:lnTo>
                <a:lnTo>
                  <a:pt x="1482" y="94"/>
                </a:lnTo>
                <a:lnTo>
                  <a:pt x="1486" y="108"/>
                </a:lnTo>
                <a:lnTo>
                  <a:pt x="1488" y="120"/>
                </a:lnTo>
                <a:lnTo>
                  <a:pt x="1488" y="120"/>
                </a:lnTo>
                <a:lnTo>
                  <a:pt x="1492" y="138"/>
                </a:lnTo>
                <a:lnTo>
                  <a:pt x="1498" y="154"/>
                </a:lnTo>
                <a:lnTo>
                  <a:pt x="1504" y="170"/>
                </a:lnTo>
                <a:lnTo>
                  <a:pt x="1514" y="182"/>
                </a:lnTo>
                <a:lnTo>
                  <a:pt x="1524" y="196"/>
                </a:lnTo>
                <a:lnTo>
                  <a:pt x="1536" y="206"/>
                </a:lnTo>
                <a:lnTo>
                  <a:pt x="1550" y="216"/>
                </a:lnTo>
                <a:lnTo>
                  <a:pt x="1566" y="224"/>
                </a:lnTo>
                <a:lnTo>
                  <a:pt x="1566" y="224"/>
                </a:lnTo>
                <a:lnTo>
                  <a:pt x="1576" y="230"/>
                </a:lnTo>
                <a:lnTo>
                  <a:pt x="1582" y="238"/>
                </a:lnTo>
                <a:lnTo>
                  <a:pt x="1584" y="248"/>
                </a:lnTo>
                <a:lnTo>
                  <a:pt x="1582" y="260"/>
                </a:lnTo>
                <a:lnTo>
                  <a:pt x="1582" y="260"/>
                </a:lnTo>
                <a:lnTo>
                  <a:pt x="1580" y="272"/>
                </a:lnTo>
                <a:lnTo>
                  <a:pt x="1580" y="284"/>
                </a:lnTo>
                <a:lnTo>
                  <a:pt x="1580" y="284"/>
                </a:lnTo>
                <a:lnTo>
                  <a:pt x="1580" y="302"/>
                </a:lnTo>
                <a:lnTo>
                  <a:pt x="1578" y="310"/>
                </a:lnTo>
                <a:lnTo>
                  <a:pt x="1576" y="316"/>
                </a:lnTo>
                <a:lnTo>
                  <a:pt x="1572" y="324"/>
                </a:lnTo>
                <a:lnTo>
                  <a:pt x="1566" y="328"/>
                </a:lnTo>
                <a:lnTo>
                  <a:pt x="1556" y="332"/>
                </a:lnTo>
                <a:lnTo>
                  <a:pt x="1546" y="336"/>
                </a:lnTo>
                <a:lnTo>
                  <a:pt x="1546" y="336"/>
                </a:lnTo>
                <a:lnTo>
                  <a:pt x="1536" y="340"/>
                </a:lnTo>
                <a:lnTo>
                  <a:pt x="1528" y="348"/>
                </a:lnTo>
                <a:lnTo>
                  <a:pt x="1520" y="356"/>
                </a:lnTo>
                <a:lnTo>
                  <a:pt x="1514" y="368"/>
                </a:lnTo>
                <a:lnTo>
                  <a:pt x="1510" y="378"/>
                </a:lnTo>
                <a:lnTo>
                  <a:pt x="1506" y="390"/>
                </a:lnTo>
                <a:lnTo>
                  <a:pt x="1504" y="402"/>
                </a:lnTo>
                <a:lnTo>
                  <a:pt x="1506" y="414"/>
                </a:lnTo>
                <a:lnTo>
                  <a:pt x="1506" y="414"/>
                </a:lnTo>
                <a:lnTo>
                  <a:pt x="1508" y="426"/>
                </a:lnTo>
                <a:lnTo>
                  <a:pt x="1506" y="430"/>
                </a:lnTo>
                <a:lnTo>
                  <a:pt x="1504" y="432"/>
                </a:lnTo>
                <a:lnTo>
                  <a:pt x="1500" y="434"/>
                </a:lnTo>
                <a:lnTo>
                  <a:pt x="1500" y="434"/>
                </a:lnTo>
                <a:lnTo>
                  <a:pt x="1494" y="436"/>
                </a:lnTo>
                <a:lnTo>
                  <a:pt x="1488" y="440"/>
                </a:lnTo>
                <a:lnTo>
                  <a:pt x="1486" y="444"/>
                </a:lnTo>
                <a:lnTo>
                  <a:pt x="1484" y="448"/>
                </a:lnTo>
                <a:lnTo>
                  <a:pt x="1482" y="458"/>
                </a:lnTo>
                <a:lnTo>
                  <a:pt x="1484" y="470"/>
                </a:lnTo>
                <a:lnTo>
                  <a:pt x="1484" y="470"/>
                </a:lnTo>
                <a:lnTo>
                  <a:pt x="1486" y="494"/>
                </a:lnTo>
                <a:lnTo>
                  <a:pt x="1486" y="518"/>
                </a:lnTo>
                <a:lnTo>
                  <a:pt x="1488" y="540"/>
                </a:lnTo>
                <a:lnTo>
                  <a:pt x="1490" y="552"/>
                </a:lnTo>
                <a:lnTo>
                  <a:pt x="1496" y="564"/>
                </a:lnTo>
                <a:lnTo>
                  <a:pt x="1496" y="564"/>
                </a:lnTo>
                <a:lnTo>
                  <a:pt x="1510" y="590"/>
                </a:lnTo>
                <a:lnTo>
                  <a:pt x="1528" y="614"/>
                </a:lnTo>
                <a:lnTo>
                  <a:pt x="1528" y="614"/>
                </a:lnTo>
                <a:lnTo>
                  <a:pt x="1532" y="620"/>
                </a:lnTo>
                <a:lnTo>
                  <a:pt x="1532" y="626"/>
                </a:lnTo>
                <a:lnTo>
                  <a:pt x="1532" y="630"/>
                </a:lnTo>
                <a:lnTo>
                  <a:pt x="1526" y="636"/>
                </a:lnTo>
                <a:lnTo>
                  <a:pt x="1526" y="636"/>
                </a:lnTo>
                <a:lnTo>
                  <a:pt x="1506" y="654"/>
                </a:lnTo>
                <a:lnTo>
                  <a:pt x="1490" y="672"/>
                </a:lnTo>
                <a:lnTo>
                  <a:pt x="1476" y="692"/>
                </a:lnTo>
                <a:lnTo>
                  <a:pt x="1466" y="714"/>
                </a:lnTo>
                <a:lnTo>
                  <a:pt x="1458" y="736"/>
                </a:lnTo>
                <a:lnTo>
                  <a:pt x="1454" y="760"/>
                </a:lnTo>
                <a:lnTo>
                  <a:pt x="1454" y="784"/>
                </a:lnTo>
                <a:lnTo>
                  <a:pt x="1458" y="810"/>
                </a:lnTo>
                <a:lnTo>
                  <a:pt x="1458" y="810"/>
                </a:lnTo>
                <a:lnTo>
                  <a:pt x="1458" y="820"/>
                </a:lnTo>
                <a:lnTo>
                  <a:pt x="1454" y="828"/>
                </a:lnTo>
                <a:lnTo>
                  <a:pt x="1450" y="836"/>
                </a:lnTo>
                <a:lnTo>
                  <a:pt x="1444" y="842"/>
                </a:lnTo>
                <a:lnTo>
                  <a:pt x="1444" y="842"/>
                </a:lnTo>
                <a:lnTo>
                  <a:pt x="1432" y="856"/>
                </a:lnTo>
                <a:lnTo>
                  <a:pt x="1424" y="872"/>
                </a:lnTo>
                <a:lnTo>
                  <a:pt x="1416" y="886"/>
                </a:lnTo>
                <a:lnTo>
                  <a:pt x="1412" y="902"/>
                </a:lnTo>
                <a:lnTo>
                  <a:pt x="1408" y="920"/>
                </a:lnTo>
                <a:lnTo>
                  <a:pt x="1406" y="936"/>
                </a:lnTo>
                <a:lnTo>
                  <a:pt x="1404" y="970"/>
                </a:lnTo>
                <a:lnTo>
                  <a:pt x="1404" y="970"/>
                </a:lnTo>
                <a:lnTo>
                  <a:pt x="1402" y="1026"/>
                </a:lnTo>
                <a:lnTo>
                  <a:pt x="1400" y="1052"/>
                </a:lnTo>
                <a:lnTo>
                  <a:pt x="1398" y="1080"/>
                </a:lnTo>
                <a:lnTo>
                  <a:pt x="1398" y="1080"/>
                </a:lnTo>
                <a:lnTo>
                  <a:pt x="1392" y="1104"/>
                </a:lnTo>
                <a:lnTo>
                  <a:pt x="1388" y="1114"/>
                </a:lnTo>
                <a:lnTo>
                  <a:pt x="1384" y="1126"/>
                </a:lnTo>
                <a:lnTo>
                  <a:pt x="1376" y="1138"/>
                </a:lnTo>
                <a:lnTo>
                  <a:pt x="1368" y="1148"/>
                </a:lnTo>
                <a:lnTo>
                  <a:pt x="1358" y="1158"/>
                </a:lnTo>
                <a:lnTo>
                  <a:pt x="1344" y="1168"/>
                </a:lnTo>
                <a:lnTo>
                  <a:pt x="1344" y="1168"/>
                </a:lnTo>
                <a:close/>
              </a:path>
            </a:pathLst>
          </a:custGeom>
          <a:solidFill>
            <a:srgbClr val="5B9BD5">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46" name="Freeform 11">
            <a:extLst>
              <a:ext uri="{FF2B5EF4-FFF2-40B4-BE49-F238E27FC236}">
                <a16:creationId xmlns:a16="http://schemas.microsoft.com/office/drawing/2014/main" id="{29A961CD-E8BC-2A0C-D639-E977248A4634}"/>
              </a:ext>
            </a:extLst>
          </p:cNvPr>
          <p:cNvSpPr>
            <a:spLocks/>
          </p:cNvSpPr>
          <p:nvPr/>
        </p:nvSpPr>
        <p:spPr bwMode="auto">
          <a:xfrm>
            <a:off x="4487716" y="1689704"/>
            <a:ext cx="1525868" cy="1073727"/>
          </a:xfrm>
          <a:custGeom>
            <a:avLst/>
            <a:gdLst>
              <a:gd name="T0" fmla="*/ 16 w 1634"/>
              <a:gd name="T1" fmla="*/ 818 h 992"/>
              <a:gd name="T2" fmla="*/ 56 w 1634"/>
              <a:gd name="T3" fmla="*/ 738 h 992"/>
              <a:gd name="T4" fmla="*/ 58 w 1634"/>
              <a:gd name="T5" fmla="*/ 670 h 992"/>
              <a:gd name="T6" fmla="*/ 112 w 1634"/>
              <a:gd name="T7" fmla="*/ 590 h 992"/>
              <a:gd name="T8" fmla="*/ 116 w 1634"/>
              <a:gd name="T9" fmla="*/ 514 h 992"/>
              <a:gd name="T10" fmla="*/ 86 w 1634"/>
              <a:gd name="T11" fmla="*/ 452 h 992"/>
              <a:gd name="T12" fmla="*/ 90 w 1634"/>
              <a:gd name="T13" fmla="*/ 394 h 992"/>
              <a:gd name="T14" fmla="*/ 116 w 1634"/>
              <a:gd name="T15" fmla="*/ 380 h 992"/>
              <a:gd name="T16" fmla="*/ 112 w 1634"/>
              <a:gd name="T17" fmla="*/ 318 h 992"/>
              <a:gd name="T18" fmla="*/ 156 w 1634"/>
              <a:gd name="T19" fmla="*/ 284 h 992"/>
              <a:gd name="T20" fmla="*/ 182 w 1634"/>
              <a:gd name="T21" fmla="*/ 166 h 992"/>
              <a:gd name="T22" fmla="*/ 166 w 1634"/>
              <a:gd name="T23" fmla="*/ 134 h 992"/>
              <a:gd name="T24" fmla="*/ 110 w 1634"/>
              <a:gd name="T25" fmla="*/ 94 h 992"/>
              <a:gd name="T26" fmla="*/ 78 w 1634"/>
              <a:gd name="T27" fmla="*/ 10 h 992"/>
              <a:gd name="T28" fmla="*/ 98 w 1634"/>
              <a:gd name="T29" fmla="*/ 2 h 992"/>
              <a:gd name="T30" fmla="*/ 1304 w 1634"/>
              <a:gd name="T31" fmla="*/ 46 h 992"/>
              <a:gd name="T32" fmla="*/ 1322 w 1634"/>
              <a:gd name="T33" fmla="*/ 66 h 992"/>
              <a:gd name="T34" fmla="*/ 1318 w 1634"/>
              <a:gd name="T35" fmla="*/ 198 h 992"/>
              <a:gd name="T36" fmla="*/ 1406 w 1634"/>
              <a:gd name="T37" fmla="*/ 258 h 992"/>
              <a:gd name="T38" fmla="*/ 1460 w 1634"/>
              <a:gd name="T39" fmla="*/ 256 h 992"/>
              <a:gd name="T40" fmla="*/ 1490 w 1634"/>
              <a:gd name="T41" fmla="*/ 208 h 992"/>
              <a:gd name="T42" fmla="*/ 1522 w 1634"/>
              <a:gd name="T43" fmla="*/ 176 h 992"/>
              <a:gd name="T44" fmla="*/ 1554 w 1634"/>
              <a:gd name="T45" fmla="*/ 178 h 992"/>
              <a:gd name="T46" fmla="*/ 1588 w 1634"/>
              <a:gd name="T47" fmla="*/ 212 h 992"/>
              <a:gd name="T48" fmla="*/ 1634 w 1634"/>
              <a:gd name="T49" fmla="*/ 230 h 992"/>
              <a:gd name="T50" fmla="*/ 1628 w 1634"/>
              <a:gd name="T51" fmla="*/ 368 h 992"/>
              <a:gd name="T52" fmla="*/ 1590 w 1634"/>
              <a:gd name="T53" fmla="*/ 394 h 992"/>
              <a:gd name="T54" fmla="*/ 1582 w 1634"/>
              <a:gd name="T55" fmla="*/ 428 h 992"/>
              <a:gd name="T56" fmla="*/ 1546 w 1634"/>
              <a:gd name="T57" fmla="*/ 480 h 992"/>
              <a:gd name="T58" fmla="*/ 1558 w 1634"/>
              <a:gd name="T59" fmla="*/ 546 h 992"/>
              <a:gd name="T60" fmla="*/ 1526 w 1634"/>
              <a:gd name="T61" fmla="*/ 618 h 992"/>
              <a:gd name="T62" fmla="*/ 1512 w 1634"/>
              <a:gd name="T63" fmla="*/ 672 h 992"/>
              <a:gd name="T64" fmla="*/ 1528 w 1634"/>
              <a:gd name="T65" fmla="*/ 710 h 992"/>
              <a:gd name="T66" fmla="*/ 1504 w 1634"/>
              <a:gd name="T67" fmla="*/ 708 h 992"/>
              <a:gd name="T68" fmla="*/ 1340 w 1634"/>
              <a:gd name="T69" fmla="*/ 654 h 992"/>
              <a:gd name="T70" fmla="*/ 1324 w 1634"/>
              <a:gd name="T71" fmla="*/ 720 h 992"/>
              <a:gd name="T72" fmla="*/ 1282 w 1634"/>
              <a:gd name="T73" fmla="*/ 868 h 992"/>
              <a:gd name="T74" fmla="*/ 1246 w 1634"/>
              <a:gd name="T75" fmla="*/ 876 h 992"/>
              <a:gd name="T76" fmla="*/ 1176 w 1634"/>
              <a:gd name="T77" fmla="*/ 874 h 992"/>
              <a:gd name="T78" fmla="*/ 1130 w 1634"/>
              <a:gd name="T79" fmla="*/ 858 h 992"/>
              <a:gd name="T80" fmla="*/ 1058 w 1634"/>
              <a:gd name="T81" fmla="*/ 856 h 992"/>
              <a:gd name="T82" fmla="*/ 992 w 1634"/>
              <a:gd name="T83" fmla="*/ 798 h 992"/>
              <a:gd name="T84" fmla="*/ 1000 w 1634"/>
              <a:gd name="T85" fmla="*/ 776 h 992"/>
              <a:gd name="T86" fmla="*/ 1006 w 1634"/>
              <a:gd name="T87" fmla="*/ 726 h 992"/>
              <a:gd name="T88" fmla="*/ 1002 w 1634"/>
              <a:gd name="T89" fmla="*/ 598 h 992"/>
              <a:gd name="T90" fmla="*/ 984 w 1634"/>
              <a:gd name="T91" fmla="*/ 558 h 992"/>
              <a:gd name="T92" fmla="*/ 944 w 1634"/>
              <a:gd name="T93" fmla="*/ 530 h 992"/>
              <a:gd name="T94" fmla="*/ 884 w 1634"/>
              <a:gd name="T95" fmla="*/ 544 h 992"/>
              <a:gd name="T96" fmla="*/ 810 w 1634"/>
              <a:gd name="T97" fmla="*/ 604 h 992"/>
              <a:gd name="T98" fmla="*/ 778 w 1634"/>
              <a:gd name="T99" fmla="*/ 604 h 992"/>
              <a:gd name="T100" fmla="*/ 754 w 1634"/>
              <a:gd name="T101" fmla="*/ 652 h 992"/>
              <a:gd name="T102" fmla="*/ 744 w 1634"/>
              <a:gd name="T103" fmla="*/ 678 h 992"/>
              <a:gd name="T104" fmla="*/ 604 w 1634"/>
              <a:gd name="T105" fmla="*/ 770 h 992"/>
              <a:gd name="T106" fmla="*/ 430 w 1634"/>
              <a:gd name="T107" fmla="*/ 626 h 992"/>
              <a:gd name="T108" fmla="*/ 398 w 1634"/>
              <a:gd name="T109" fmla="*/ 634 h 992"/>
              <a:gd name="T110" fmla="*/ 190 w 1634"/>
              <a:gd name="T111" fmla="*/ 822 h 992"/>
              <a:gd name="T112" fmla="*/ 136 w 1634"/>
              <a:gd name="T113" fmla="*/ 870 h 992"/>
              <a:gd name="T114" fmla="*/ 64 w 1634"/>
              <a:gd name="T115" fmla="*/ 892 h 992"/>
              <a:gd name="T116" fmla="*/ 30 w 1634"/>
              <a:gd name="T117" fmla="*/ 95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4" h="992">
                <a:moveTo>
                  <a:pt x="0" y="992"/>
                </a:moveTo>
                <a:lnTo>
                  <a:pt x="0" y="992"/>
                </a:lnTo>
                <a:lnTo>
                  <a:pt x="8" y="840"/>
                </a:lnTo>
                <a:lnTo>
                  <a:pt x="8" y="840"/>
                </a:lnTo>
                <a:lnTo>
                  <a:pt x="10" y="828"/>
                </a:lnTo>
                <a:lnTo>
                  <a:pt x="16" y="818"/>
                </a:lnTo>
                <a:lnTo>
                  <a:pt x="30" y="800"/>
                </a:lnTo>
                <a:lnTo>
                  <a:pt x="30" y="800"/>
                </a:lnTo>
                <a:lnTo>
                  <a:pt x="42" y="780"/>
                </a:lnTo>
                <a:lnTo>
                  <a:pt x="52" y="760"/>
                </a:lnTo>
                <a:lnTo>
                  <a:pt x="56" y="748"/>
                </a:lnTo>
                <a:lnTo>
                  <a:pt x="56" y="738"/>
                </a:lnTo>
                <a:lnTo>
                  <a:pt x="58" y="726"/>
                </a:lnTo>
                <a:lnTo>
                  <a:pt x="56" y="714"/>
                </a:lnTo>
                <a:lnTo>
                  <a:pt x="56" y="714"/>
                </a:lnTo>
                <a:lnTo>
                  <a:pt x="56" y="698"/>
                </a:lnTo>
                <a:lnTo>
                  <a:pt x="56" y="684"/>
                </a:lnTo>
                <a:lnTo>
                  <a:pt x="58" y="670"/>
                </a:lnTo>
                <a:lnTo>
                  <a:pt x="64" y="656"/>
                </a:lnTo>
                <a:lnTo>
                  <a:pt x="70" y="644"/>
                </a:lnTo>
                <a:lnTo>
                  <a:pt x="76" y="632"/>
                </a:lnTo>
                <a:lnTo>
                  <a:pt x="96" y="608"/>
                </a:lnTo>
                <a:lnTo>
                  <a:pt x="96" y="608"/>
                </a:lnTo>
                <a:lnTo>
                  <a:pt x="112" y="590"/>
                </a:lnTo>
                <a:lnTo>
                  <a:pt x="124" y="576"/>
                </a:lnTo>
                <a:lnTo>
                  <a:pt x="130" y="564"/>
                </a:lnTo>
                <a:lnTo>
                  <a:pt x="132" y="554"/>
                </a:lnTo>
                <a:lnTo>
                  <a:pt x="132" y="542"/>
                </a:lnTo>
                <a:lnTo>
                  <a:pt x="126" y="530"/>
                </a:lnTo>
                <a:lnTo>
                  <a:pt x="116" y="514"/>
                </a:lnTo>
                <a:lnTo>
                  <a:pt x="102" y="494"/>
                </a:lnTo>
                <a:lnTo>
                  <a:pt x="102" y="494"/>
                </a:lnTo>
                <a:lnTo>
                  <a:pt x="96" y="484"/>
                </a:lnTo>
                <a:lnTo>
                  <a:pt x="92" y="474"/>
                </a:lnTo>
                <a:lnTo>
                  <a:pt x="88" y="462"/>
                </a:lnTo>
                <a:lnTo>
                  <a:pt x="86" y="452"/>
                </a:lnTo>
                <a:lnTo>
                  <a:pt x="84" y="428"/>
                </a:lnTo>
                <a:lnTo>
                  <a:pt x="84" y="406"/>
                </a:lnTo>
                <a:lnTo>
                  <a:pt x="84" y="406"/>
                </a:lnTo>
                <a:lnTo>
                  <a:pt x="86" y="400"/>
                </a:lnTo>
                <a:lnTo>
                  <a:pt x="88" y="398"/>
                </a:lnTo>
                <a:lnTo>
                  <a:pt x="90" y="394"/>
                </a:lnTo>
                <a:lnTo>
                  <a:pt x="96" y="392"/>
                </a:lnTo>
                <a:lnTo>
                  <a:pt x="96" y="392"/>
                </a:lnTo>
                <a:lnTo>
                  <a:pt x="104" y="392"/>
                </a:lnTo>
                <a:lnTo>
                  <a:pt x="110" y="388"/>
                </a:lnTo>
                <a:lnTo>
                  <a:pt x="112" y="384"/>
                </a:lnTo>
                <a:lnTo>
                  <a:pt x="116" y="380"/>
                </a:lnTo>
                <a:lnTo>
                  <a:pt x="116" y="370"/>
                </a:lnTo>
                <a:lnTo>
                  <a:pt x="114" y="356"/>
                </a:lnTo>
                <a:lnTo>
                  <a:pt x="114" y="356"/>
                </a:lnTo>
                <a:lnTo>
                  <a:pt x="112" y="342"/>
                </a:lnTo>
                <a:lnTo>
                  <a:pt x="110" y="330"/>
                </a:lnTo>
                <a:lnTo>
                  <a:pt x="112" y="318"/>
                </a:lnTo>
                <a:lnTo>
                  <a:pt x="116" y="310"/>
                </a:lnTo>
                <a:lnTo>
                  <a:pt x="122" y="300"/>
                </a:lnTo>
                <a:lnTo>
                  <a:pt x="132" y="294"/>
                </a:lnTo>
                <a:lnTo>
                  <a:pt x="142" y="288"/>
                </a:lnTo>
                <a:lnTo>
                  <a:pt x="156" y="284"/>
                </a:lnTo>
                <a:lnTo>
                  <a:pt x="156" y="284"/>
                </a:lnTo>
                <a:lnTo>
                  <a:pt x="166" y="280"/>
                </a:lnTo>
                <a:lnTo>
                  <a:pt x="172" y="274"/>
                </a:lnTo>
                <a:lnTo>
                  <a:pt x="176" y="268"/>
                </a:lnTo>
                <a:lnTo>
                  <a:pt x="178" y="258"/>
                </a:lnTo>
                <a:lnTo>
                  <a:pt x="178" y="258"/>
                </a:lnTo>
                <a:lnTo>
                  <a:pt x="182" y="166"/>
                </a:lnTo>
                <a:lnTo>
                  <a:pt x="182" y="166"/>
                </a:lnTo>
                <a:lnTo>
                  <a:pt x="182" y="156"/>
                </a:lnTo>
                <a:lnTo>
                  <a:pt x="180" y="148"/>
                </a:lnTo>
                <a:lnTo>
                  <a:pt x="174" y="140"/>
                </a:lnTo>
                <a:lnTo>
                  <a:pt x="166" y="134"/>
                </a:lnTo>
                <a:lnTo>
                  <a:pt x="166" y="134"/>
                </a:lnTo>
                <a:lnTo>
                  <a:pt x="160" y="128"/>
                </a:lnTo>
                <a:lnTo>
                  <a:pt x="150" y="124"/>
                </a:lnTo>
                <a:lnTo>
                  <a:pt x="150" y="124"/>
                </a:lnTo>
                <a:lnTo>
                  <a:pt x="134" y="116"/>
                </a:lnTo>
                <a:lnTo>
                  <a:pt x="120" y="106"/>
                </a:lnTo>
                <a:lnTo>
                  <a:pt x="110" y="94"/>
                </a:lnTo>
                <a:lnTo>
                  <a:pt x="102" y="80"/>
                </a:lnTo>
                <a:lnTo>
                  <a:pt x="94" y="64"/>
                </a:lnTo>
                <a:lnTo>
                  <a:pt x="90" y="50"/>
                </a:lnTo>
                <a:lnTo>
                  <a:pt x="80" y="16"/>
                </a:lnTo>
                <a:lnTo>
                  <a:pt x="80" y="16"/>
                </a:lnTo>
                <a:lnTo>
                  <a:pt x="78" y="10"/>
                </a:lnTo>
                <a:lnTo>
                  <a:pt x="78" y="6"/>
                </a:lnTo>
                <a:lnTo>
                  <a:pt x="80" y="4"/>
                </a:lnTo>
                <a:lnTo>
                  <a:pt x="82" y="2"/>
                </a:lnTo>
                <a:lnTo>
                  <a:pt x="90" y="0"/>
                </a:lnTo>
                <a:lnTo>
                  <a:pt x="98" y="2"/>
                </a:lnTo>
                <a:lnTo>
                  <a:pt x="98" y="2"/>
                </a:lnTo>
                <a:lnTo>
                  <a:pt x="412" y="12"/>
                </a:lnTo>
                <a:lnTo>
                  <a:pt x="412" y="12"/>
                </a:lnTo>
                <a:lnTo>
                  <a:pt x="1158" y="42"/>
                </a:lnTo>
                <a:lnTo>
                  <a:pt x="1158" y="42"/>
                </a:lnTo>
                <a:lnTo>
                  <a:pt x="1232" y="44"/>
                </a:lnTo>
                <a:lnTo>
                  <a:pt x="1304" y="46"/>
                </a:lnTo>
                <a:lnTo>
                  <a:pt x="1304" y="46"/>
                </a:lnTo>
                <a:lnTo>
                  <a:pt x="1314" y="48"/>
                </a:lnTo>
                <a:lnTo>
                  <a:pt x="1320" y="50"/>
                </a:lnTo>
                <a:lnTo>
                  <a:pt x="1322" y="56"/>
                </a:lnTo>
                <a:lnTo>
                  <a:pt x="1322" y="66"/>
                </a:lnTo>
                <a:lnTo>
                  <a:pt x="1322" y="66"/>
                </a:lnTo>
                <a:lnTo>
                  <a:pt x="1316" y="120"/>
                </a:lnTo>
                <a:lnTo>
                  <a:pt x="1310" y="172"/>
                </a:lnTo>
                <a:lnTo>
                  <a:pt x="1310" y="172"/>
                </a:lnTo>
                <a:lnTo>
                  <a:pt x="1310" y="182"/>
                </a:lnTo>
                <a:lnTo>
                  <a:pt x="1312" y="192"/>
                </a:lnTo>
                <a:lnTo>
                  <a:pt x="1318" y="198"/>
                </a:lnTo>
                <a:lnTo>
                  <a:pt x="1326" y="206"/>
                </a:lnTo>
                <a:lnTo>
                  <a:pt x="1326" y="206"/>
                </a:lnTo>
                <a:lnTo>
                  <a:pt x="1360" y="228"/>
                </a:lnTo>
                <a:lnTo>
                  <a:pt x="1396" y="252"/>
                </a:lnTo>
                <a:lnTo>
                  <a:pt x="1396" y="252"/>
                </a:lnTo>
                <a:lnTo>
                  <a:pt x="1406" y="258"/>
                </a:lnTo>
                <a:lnTo>
                  <a:pt x="1416" y="260"/>
                </a:lnTo>
                <a:lnTo>
                  <a:pt x="1428" y="262"/>
                </a:lnTo>
                <a:lnTo>
                  <a:pt x="1438" y="260"/>
                </a:lnTo>
                <a:lnTo>
                  <a:pt x="1438" y="260"/>
                </a:lnTo>
                <a:lnTo>
                  <a:pt x="1450" y="258"/>
                </a:lnTo>
                <a:lnTo>
                  <a:pt x="1460" y="256"/>
                </a:lnTo>
                <a:lnTo>
                  <a:pt x="1468" y="250"/>
                </a:lnTo>
                <a:lnTo>
                  <a:pt x="1474" y="246"/>
                </a:lnTo>
                <a:lnTo>
                  <a:pt x="1480" y="238"/>
                </a:lnTo>
                <a:lnTo>
                  <a:pt x="1484" y="230"/>
                </a:lnTo>
                <a:lnTo>
                  <a:pt x="1488" y="220"/>
                </a:lnTo>
                <a:lnTo>
                  <a:pt x="1490" y="208"/>
                </a:lnTo>
                <a:lnTo>
                  <a:pt x="1490" y="208"/>
                </a:lnTo>
                <a:lnTo>
                  <a:pt x="1492" y="202"/>
                </a:lnTo>
                <a:lnTo>
                  <a:pt x="1498" y="194"/>
                </a:lnTo>
                <a:lnTo>
                  <a:pt x="1504" y="186"/>
                </a:lnTo>
                <a:lnTo>
                  <a:pt x="1514" y="180"/>
                </a:lnTo>
                <a:lnTo>
                  <a:pt x="1522" y="176"/>
                </a:lnTo>
                <a:lnTo>
                  <a:pt x="1532" y="174"/>
                </a:lnTo>
                <a:lnTo>
                  <a:pt x="1542" y="172"/>
                </a:lnTo>
                <a:lnTo>
                  <a:pt x="1550" y="172"/>
                </a:lnTo>
                <a:lnTo>
                  <a:pt x="1550" y="172"/>
                </a:lnTo>
                <a:lnTo>
                  <a:pt x="1552" y="174"/>
                </a:lnTo>
                <a:lnTo>
                  <a:pt x="1554" y="178"/>
                </a:lnTo>
                <a:lnTo>
                  <a:pt x="1554" y="178"/>
                </a:lnTo>
                <a:lnTo>
                  <a:pt x="1558" y="190"/>
                </a:lnTo>
                <a:lnTo>
                  <a:pt x="1562" y="200"/>
                </a:lnTo>
                <a:lnTo>
                  <a:pt x="1570" y="206"/>
                </a:lnTo>
                <a:lnTo>
                  <a:pt x="1578" y="210"/>
                </a:lnTo>
                <a:lnTo>
                  <a:pt x="1588" y="212"/>
                </a:lnTo>
                <a:lnTo>
                  <a:pt x="1598" y="214"/>
                </a:lnTo>
                <a:lnTo>
                  <a:pt x="1616" y="216"/>
                </a:lnTo>
                <a:lnTo>
                  <a:pt x="1616" y="216"/>
                </a:lnTo>
                <a:lnTo>
                  <a:pt x="1626" y="220"/>
                </a:lnTo>
                <a:lnTo>
                  <a:pt x="1632" y="224"/>
                </a:lnTo>
                <a:lnTo>
                  <a:pt x="1634" y="230"/>
                </a:lnTo>
                <a:lnTo>
                  <a:pt x="1634" y="238"/>
                </a:lnTo>
                <a:lnTo>
                  <a:pt x="1634" y="238"/>
                </a:lnTo>
                <a:lnTo>
                  <a:pt x="1630" y="298"/>
                </a:lnTo>
                <a:lnTo>
                  <a:pt x="1628" y="358"/>
                </a:lnTo>
                <a:lnTo>
                  <a:pt x="1628" y="358"/>
                </a:lnTo>
                <a:lnTo>
                  <a:pt x="1628" y="368"/>
                </a:lnTo>
                <a:lnTo>
                  <a:pt x="1624" y="374"/>
                </a:lnTo>
                <a:lnTo>
                  <a:pt x="1618" y="380"/>
                </a:lnTo>
                <a:lnTo>
                  <a:pt x="1610" y="382"/>
                </a:lnTo>
                <a:lnTo>
                  <a:pt x="1610" y="382"/>
                </a:lnTo>
                <a:lnTo>
                  <a:pt x="1598" y="388"/>
                </a:lnTo>
                <a:lnTo>
                  <a:pt x="1590" y="394"/>
                </a:lnTo>
                <a:lnTo>
                  <a:pt x="1588" y="398"/>
                </a:lnTo>
                <a:lnTo>
                  <a:pt x="1586" y="402"/>
                </a:lnTo>
                <a:lnTo>
                  <a:pt x="1584" y="416"/>
                </a:lnTo>
                <a:lnTo>
                  <a:pt x="1584" y="416"/>
                </a:lnTo>
                <a:lnTo>
                  <a:pt x="1584" y="422"/>
                </a:lnTo>
                <a:lnTo>
                  <a:pt x="1582" y="428"/>
                </a:lnTo>
                <a:lnTo>
                  <a:pt x="1576" y="436"/>
                </a:lnTo>
                <a:lnTo>
                  <a:pt x="1560" y="452"/>
                </a:lnTo>
                <a:lnTo>
                  <a:pt x="1560" y="452"/>
                </a:lnTo>
                <a:lnTo>
                  <a:pt x="1552" y="462"/>
                </a:lnTo>
                <a:lnTo>
                  <a:pt x="1546" y="470"/>
                </a:lnTo>
                <a:lnTo>
                  <a:pt x="1546" y="480"/>
                </a:lnTo>
                <a:lnTo>
                  <a:pt x="1548" y="490"/>
                </a:lnTo>
                <a:lnTo>
                  <a:pt x="1548" y="490"/>
                </a:lnTo>
                <a:lnTo>
                  <a:pt x="1554" y="506"/>
                </a:lnTo>
                <a:lnTo>
                  <a:pt x="1558" y="518"/>
                </a:lnTo>
                <a:lnTo>
                  <a:pt x="1558" y="532"/>
                </a:lnTo>
                <a:lnTo>
                  <a:pt x="1558" y="546"/>
                </a:lnTo>
                <a:lnTo>
                  <a:pt x="1556" y="558"/>
                </a:lnTo>
                <a:lnTo>
                  <a:pt x="1550" y="572"/>
                </a:lnTo>
                <a:lnTo>
                  <a:pt x="1544" y="584"/>
                </a:lnTo>
                <a:lnTo>
                  <a:pt x="1536" y="598"/>
                </a:lnTo>
                <a:lnTo>
                  <a:pt x="1536" y="598"/>
                </a:lnTo>
                <a:lnTo>
                  <a:pt x="1526" y="618"/>
                </a:lnTo>
                <a:lnTo>
                  <a:pt x="1516" y="638"/>
                </a:lnTo>
                <a:lnTo>
                  <a:pt x="1516" y="638"/>
                </a:lnTo>
                <a:lnTo>
                  <a:pt x="1510" y="650"/>
                </a:lnTo>
                <a:lnTo>
                  <a:pt x="1510" y="662"/>
                </a:lnTo>
                <a:lnTo>
                  <a:pt x="1510" y="666"/>
                </a:lnTo>
                <a:lnTo>
                  <a:pt x="1512" y="672"/>
                </a:lnTo>
                <a:lnTo>
                  <a:pt x="1522" y="682"/>
                </a:lnTo>
                <a:lnTo>
                  <a:pt x="1522" y="682"/>
                </a:lnTo>
                <a:lnTo>
                  <a:pt x="1528" y="688"/>
                </a:lnTo>
                <a:lnTo>
                  <a:pt x="1530" y="694"/>
                </a:lnTo>
                <a:lnTo>
                  <a:pt x="1532" y="702"/>
                </a:lnTo>
                <a:lnTo>
                  <a:pt x="1528" y="710"/>
                </a:lnTo>
                <a:lnTo>
                  <a:pt x="1528" y="710"/>
                </a:lnTo>
                <a:lnTo>
                  <a:pt x="1524" y="714"/>
                </a:lnTo>
                <a:lnTo>
                  <a:pt x="1522" y="714"/>
                </a:lnTo>
                <a:lnTo>
                  <a:pt x="1516" y="714"/>
                </a:lnTo>
                <a:lnTo>
                  <a:pt x="1504" y="708"/>
                </a:lnTo>
                <a:lnTo>
                  <a:pt x="1504" y="708"/>
                </a:lnTo>
                <a:lnTo>
                  <a:pt x="1368" y="654"/>
                </a:lnTo>
                <a:lnTo>
                  <a:pt x="1368" y="654"/>
                </a:lnTo>
                <a:lnTo>
                  <a:pt x="1354" y="650"/>
                </a:lnTo>
                <a:lnTo>
                  <a:pt x="1348" y="650"/>
                </a:lnTo>
                <a:lnTo>
                  <a:pt x="1344" y="652"/>
                </a:lnTo>
                <a:lnTo>
                  <a:pt x="1340" y="654"/>
                </a:lnTo>
                <a:lnTo>
                  <a:pt x="1336" y="660"/>
                </a:lnTo>
                <a:lnTo>
                  <a:pt x="1334" y="666"/>
                </a:lnTo>
                <a:lnTo>
                  <a:pt x="1332" y="674"/>
                </a:lnTo>
                <a:lnTo>
                  <a:pt x="1332" y="674"/>
                </a:lnTo>
                <a:lnTo>
                  <a:pt x="1330" y="696"/>
                </a:lnTo>
                <a:lnTo>
                  <a:pt x="1324" y="720"/>
                </a:lnTo>
                <a:lnTo>
                  <a:pt x="1312" y="764"/>
                </a:lnTo>
                <a:lnTo>
                  <a:pt x="1298" y="810"/>
                </a:lnTo>
                <a:lnTo>
                  <a:pt x="1288" y="854"/>
                </a:lnTo>
                <a:lnTo>
                  <a:pt x="1288" y="854"/>
                </a:lnTo>
                <a:lnTo>
                  <a:pt x="1286" y="862"/>
                </a:lnTo>
                <a:lnTo>
                  <a:pt x="1282" y="868"/>
                </a:lnTo>
                <a:lnTo>
                  <a:pt x="1278" y="872"/>
                </a:lnTo>
                <a:lnTo>
                  <a:pt x="1274" y="876"/>
                </a:lnTo>
                <a:lnTo>
                  <a:pt x="1268" y="878"/>
                </a:lnTo>
                <a:lnTo>
                  <a:pt x="1262" y="878"/>
                </a:lnTo>
                <a:lnTo>
                  <a:pt x="1246" y="876"/>
                </a:lnTo>
                <a:lnTo>
                  <a:pt x="1246" y="876"/>
                </a:lnTo>
                <a:lnTo>
                  <a:pt x="1230" y="872"/>
                </a:lnTo>
                <a:lnTo>
                  <a:pt x="1212" y="868"/>
                </a:lnTo>
                <a:lnTo>
                  <a:pt x="1194" y="868"/>
                </a:lnTo>
                <a:lnTo>
                  <a:pt x="1184" y="870"/>
                </a:lnTo>
                <a:lnTo>
                  <a:pt x="1176" y="874"/>
                </a:lnTo>
                <a:lnTo>
                  <a:pt x="1176" y="874"/>
                </a:lnTo>
                <a:lnTo>
                  <a:pt x="1164" y="876"/>
                </a:lnTo>
                <a:lnTo>
                  <a:pt x="1156" y="876"/>
                </a:lnTo>
                <a:lnTo>
                  <a:pt x="1148" y="874"/>
                </a:lnTo>
                <a:lnTo>
                  <a:pt x="1140" y="866"/>
                </a:lnTo>
                <a:lnTo>
                  <a:pt x="1140" y="866"/>
                </a:lnTo>
                <a:lnTo>
                  <a:pt x="1130" y="858"/>
                </a:lnTo>
                <a:lnTo>
                  <a:pt x="1118" y="852"/>
                </a:lnTo>
                <a:lnTo>
                  <a:pt x="1106" y="852"/>
                </a:lnTo>
                <a:lnTo>
                  <a:pt x="1092" y="852"/>
                </a:lnTo>
                <a:lnTo>
                  <a:pt x="1092" y="852"/>
                </a:lnTo>
                <a:lnTo>
                  <a:pt x="1074" y="856"/>
                </a:lnTo>
                <a:lnTo>
                  <a:pt x="1058" y="856"/>
                </a:lnTo>
                <a:lnTo>
                  <a:pt x="1044" y="852"/>
                </a:lnTo>
                <a:lnTo>
                  <a:pt x="1030" y="846"/>
                </a:lnTo>
                <a:lnTo>
                  <a:pt x="1020" y="838"/>
                </a:lnTo>
                <a:lnTo>
                  <a:pt x="1010" y="826"/>
                </a:lnTo>
                <a:lnTo>
                  <a:pt x="1000" y="812"/>
                </a:lnTo>
                <a:lnTo>
                  <a:pt x="992" y="798"/>
                </a:lnTo>
                <a:lnTo>
                  <a:pt x="992" y="798"/>
                </a:lnTo>
                <a:lnTo>
                  <a:pt x="988" y="788"/>
                </a:lnTo>
                <a:lnTo>
                  <a:pt x="990" y="784"/>
                </a:lnTo>
                <a:lnTo>
                  <a:pt x="992" y="780"/>
                </a:lnTo>
                <a:lnTo>
                  <a:pt x="992" y="780"/>
                </a:lnTo>
                <a:lnTo>
                  <a:pt x="1000" y="776"/>
                </a:lnTo>
                <a:lnTo>
                  <a:pt x="1004" y="770"/>
                </a:lnTo>
                <a:lnTo>
                  <a:pt x="1006" y="762"/>
                </a:lnTo>
                <a:lnTo>
                  <a:pt x="1008" y="756"/>
                </a:lnTo>
                <a:lnTo>
                  <a:pt x="1008" y="742"/>
                </a:lnTo>
                <a:lnTo>
                  <a:pt x="1006" y="726"/>
                </a:lnTo>
                <a:lnTo>
                  <a:pt x="1006" y="726"/>
                </a:lnTo>
                <a:lnTo>
                  <a:pt x="994" y="630"/>
                </a:lnTo>
                <a:lnTo>
                  <a:pt x="994" y="630"/>
                </a:lnTo>
                <a:lnTo>
                  <a:pt x="994" y="618"/>
                </a:lnTo>
                <a:lnTo>
                  <a:pt x="998" y="606"/>
                </a:lnTo>
                <a:lnTo>
                  <a:pt x="998" y="606"/>
                </a:lnTo>
                <a:lnTo>
                  <a:pt x="1002" y="598"/>
                </a:lnTo>
                <a:lnTo>
                  <a:pt x="1004" y="592"/>
                </a:lnTo>
                <a:lnTo>
                  <a:pt x="1004" y="584"/>
                </a:lnTo>
                <a:lnTo>
                  <a:pt x="1004" y="578"/>
                </a:lnTo>
                <a:lnTo>
                  <a:pt x="1000" y="572"/>
                </a:lnTo>
                <a:lnTo>
                  <a:pt x="996" y="566"/>
                </a:lnTo>
                <a:lnTo>
                  <a:pt x="984" y="558"/>
                </a:lnTo>
                <a:lnTo>
                  <a:pt x="984" y="558"/>
                </a:lnTo>
                <a:lnTo>
                  <a:pt x="974" y="550"/>
                </a:lnTo>
                <a:lnTo>
                  <a:pt x="964" y="542"/>
                </a:lnTo>
                <a:lnTo>
                  <a:pt x="964" y="542"/>
                </a:lnTo>
                <a:lnTo>
                  <a:pt x="954" y="536"/>
                </a:lnTo>
                <a:lnTo>
                  <a:pt x="944" y="530"/>
                </a:lnTo>
                <a:lnTo>
                  <a:pt x="934" y="528"/>
                </a:lnTo>
                <a:lnTo>
                  <a:pt x="924" y="528"/>
                </a:lnTo>
                <a:lnTo>
                  <a:pt x="914" y="528"/>
                </a:lnTo>
                <a:lnTo>
                  <a:pt x="904" y="532"/>
                </a:lnTo>
                <a:lnTo>
                  <a:pt x="892" y="536"/>
                </a:lnTo>
                <a:lnTo>
                  <a:pt x="884" y="544"/>
                </a:lnTo>
                <a:lnTo>
                  <a:pt x="884" y="544"/>
                </a:lnTo>
                <a:lnTo>
                  <a:pt x="830" y="590"/>
                </a:lnTo>
                <a:lnTo>
                  <a:pt x="830" y="590"/>
                </a:lnTo>
                <a:lnTo>
                  <a:pt x="822" y="596"/>
                </a:lnTo>
                <a:lnTo>
                  <a:pt x="814" y="604"/>
                </a:lnTo>
                <a:lnTo>
                  <a:pt x="810" y="604"/>
                </a:lnTo>
                <a:lnTo>
                  <a:pt x="804" y="606"/>
                </a:lnTo>
                <a:lnTo>
                  <a:pt x="798" y="604"/>
                </a:lnTo>
                <a:lnTo>
                  <a:pt x="792" y="602"/>
                </a:lnTo>
                <a:lnTo>
                  <a:pt x="792" y="602"/>
                </a:lnTo>
                <a:lnTo>
                  <a:pt x="786" y="602"/>
                </a:lnTo>
                <a:lnTo>
                  <a:pt x="778" y="604"/>
                </a:lnTo>
                <a:lnTo>
                  <a:pt x="772" y="610"/>
                </a:lnTo>
                <a:lnTo>
                  <a:pt x="766" y="618"/>
                </a:lnTo>
                <a:lnTo>
                  <a:pt x="760" y="626"/>
                </a:lnTo>
                <a:lnTo>
                  <a:pt x="756" y="636"/>
                </a:lnTo>
                <a:lnTo>
                  <a:pt x="754" y="644"/>
                </a:lnTo>
                <a:lnTo>
                  <a:pt x="754" y="652"/>
                </a:lnTo>
                <a:lnTo>
                  <a:pt x="754" y="652"/>
                </a:lnTo>
                <a:lnTo>
                  <a:pt x="756" y="662"/>
                </a:lnTo>
                <a:lnTo>
                  <a:pt x="754" y="668"/>
                </a:lnTo>
                <a:lnTo>
                  <a:pt x="750" y="672"/>
                </a:lnTo>
                <a:lnTo>
                  <a:pt x="744" y="678"/>
                </a:lnTo>
                <a:lnTo>
                  <a:pt x="744" y="678"/>
                </a:lnTo>
                <a:lnTo>
                  <a:pt x="688" y="720"/>
                </a:lnTo>
                <a:lnTo>
                  <a:pt x="632" y="764"/>
                </a:lnTo>
                <a:lnTo>
                  <a:pt x="632" y="764"/>
                </a:lnTo>
                <a:lnTo>
                  <a:pt x="622" y="770"/>
                </a:lnTo>
                <a:lnTo>
                  <a:pt x="614" y="772"/>
                </a:lnTo>
                <a:lnTo>
                  <a:pt x="604" y="770"/>
                </a:lnTo>
                <a:lnTo>
                  <a:pt x="594" y="764"/>
                </a:lnTo>
                <a:lnTo>
                  <a:pt x="594" y="764"/>
                </a:lnTo>
                <a:lnTo>
                  <a:pt x="518" y="698"/>
                </a:lnTo>
                <a:lnTo>
                  <a:pt x="442" y="634"/>
                </a:lnTo>
                <a:lnTo>
                  <a:pt x="442" y="634"/>
                </a:lnTo>
                <a:lnTo>
                  <a:pt x="430" y="626"/>
                </a:lnTo>
                <a:lnTo>
                  <a:pt x="424" y="624"/>
                </a:lnTo>
                <a:lnTo>
                  <a:pt x="420" y="624"/>
                </a:lnTo>
                <a:lnTo>
                  <a:pt x="414" y="624"/>
                </a:lnTo>
                <a:lnTo>
                  <a:pt x="408" y="626"/>
                </a:lnTo>
                <a:lnTo>
                  <a:pt x="398" y="634"/>
                </a:lnTo>
                <a:lnTo>
                  <a:pt x="398" y="634"/>
                </a:lnTo>
                <a:lnTo>
                  <a:pt x="212" y="798"/>
                </a:lnTo>
                <a:lnTo>
                  <a:pt x="212" y="798"/>
                </a:lnTo>
                <a:lnTo>
                  <a:pt x="200" y="808"/>
                </a:lnTo>
                <a:lnTo>
                  <a:pt x="194" y="814"/>
                </a:lnTo>
                <a:lnTo>
                  <a:pt x="190" y="822"/>
                </a:lnTo>
                <a:lnTo>
                  <a:pt x="190" y="822"/>
                </a:lnTo>
                <a:lnTo>
                  <a:pt x="184" y="834"/>
                </a:lnTo>
                <a:lnTo>
                  <a:pt x="176" y="846"/>
                </a:lnTo>
                <a:lnTo>
                  <a:pt x="168" y="854"/>
                </a:lnTo>
                <a:lnTo>
                  <a:pt x="158" y="862"/>
                </a:lnTo>
                <a:lnTo>
                  <a:pt x="148" y="866"/>
                </a:lnTo>
                <a:lnTo>
                  <a:pt x="136" y="870"/>
                </a:lnTo>
                <a:lnTo>
                  <a:pt x="124" y="874"/>
                </a:lnTo>
                <a:lnTo>
                  <a:pt x="110" y="876"/>
                </a:lnTo>
                <a:lnTo>
                  <a:pt x="110" y="876"/>
                </a:lnTo>
                <a:lnTo>
                  <a:pt x="92" y="880"/>
                </a:lnTo>
                <a:lnTo>
                  <a:pt x="78" y="884"/>
                </a:lnTo>
                <a:lnTo>
                  <a:pt x="64" y="892"/>
                </a:lnTo>
                <a:lnTo>
                  <a:pt x="52" y="900"/>
                </a:lnTo>
                <a:lnTo>
                  <a:pt x="44" y="912"/>
                </a:lnTo>
                <a:lnTo>
                  <a:pt x="38" y="924"/>
                </a:lnTo>
                <a:lnTo>
                  <a:pt x="32" y="940"/>
                </a:lnTo>
                <a:lnTo>
                  <a:pt x="30" y="958"/>
                </a:lnTo>
                <a:lnTo>
                  <a:pt x="30" y="958"/>
                </a:lnTo>
                <a:lnTo>
                  <a:pt x="28" y="970"/>
                </a:lnTo>
                <a:lnTo>
                  <a:pt x="22" y="980"/>
                </a:lnTo>
                <a:lnTo>
                  <a:pt x="14" y="986"/>
                </a:lnTo>
                <a:lnTo>
                  <a:pt x="0" y="992"/>
                </a:lnTo>
                <a:lnTo>
                  <a:pt x="0" y="992"/>
                </a:lnTo>
                <a:close/>
              </a:path>
            </a:pathLst>
          </a:custGeom>
          <a:solidFill>
            <a:srgbClr val="00B050"/>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47" name="Freeform 12">
            <a:extLst>
              <a:ext uri="{FF2B5EF4-FFF2-40B4-BE49-F238E27FC236}">
                <a16:creationId xmlns:a16="http://schemas.microsoft.com/office/drawing/2014/main" id="{67A06CD7-1125-14C3-5787-E262238C20DF}"/>
              </a:ext>
            </a:extLst>
          </p:cNvPr>
          <p:cNvSpPr>
            <a:spLocks/>
          </p:cNvSpPr>
          <p:nvPr/>
        </p:nvSpPr>
        <p:spPr bwMode="auto">
          <a:xfrm>
            <a:off x="7703805" y="3581519"/>
            <a:ext cx="1359647" cy="1610591"/>
          </a:xfrm>
          <a:custGeom>
            <a:avLst/>
            <a:gdLst>
              <a:gd name="T0" fmla="*/ 598 w 1456"/>
              <a:gd name="T1" fmla="*/ 984 h 1488"/>
              <a:gd name="T2" fmla="*/ 614 w 1456"/>
              <a:gd name="T3" fmla="*/ 1014 h 1488"/>
              <a:gd name="T4" fmla="*/ 754 w 1456"/>
              <a:gd name="T5" fmla="*/ 1028 h 1488"/>
              <a:gd name="T6" fmla="*/ 856 w 1456"/>
              <a:gd name="T7" fmla="*/ 982 h 1488"/>
              <a:gd name="T8" fmla="*/ 908 w 1456"/>
              <a:gd name="T9" fmla="*/ 932 h 1488"/>
              <a:gd name="T10" fmla="*/ 1122 w 1456"/>
              <a:gd name="T11" fmla="*/ 878 h 1488"/>
              <a:gd name="T12" fmla="*/ 1300 w 1456"/>
              <a:gd name="T13" fmla="*/ 802 h 1488"/>
              <a:gd name="T14" fmla="*/ 1336 w 1456"/>
              <a:gd name="T15" fmla="*/ 740 h 1488"/>
              <a:gd name="T16" fmla="*/ 1326 w 1456"/>
              <a:gd name="T17" fmla="*/ 568 h 1488"/>
              <a:gd name="T18" fmla="*/ 1342 w 1456"/>
              <a:gd name="T19" fmla="*/ 520 h 1488"/>
              <a:gd name="T20" fmla="*/ 1348 w 1456"/>
              <a:gd name="T21" fmla="*/ 466 h 1488"/>
              <a:gd name="T22" fmla="*/ 1330 w 1456"/>
              <a:gd name="T23" fmla="*/ 436 h 1488"/>
              <a:gd name="T24" fmla="*/ 1282 w 1456"/>
              <a:gd name="T25" fmla="*/ 420 h 1488"/>
              <a:gd name="T26" fmla="*/ 1262 w 1456"/>
              <a:gd name="T27" fmla="*/ 382 h 1488"/>
              <a:gd name="T28" fmla="*/ 1206 w 1456"/>
              <a:gd name="T29" fmla="*/ 394 h 1488"/>
              <a:gd name="T30" fmla="*/ 1190 w 1456"/>
              <a:gd name="T31" fmla="*/ 368 h 1488"/>
              <a:gd name="T32" fmla="*/ 1176 w 1456"/>
              <a:gd name="T33" fmla="*/ 200 h 1488"/>
              <a:gd name="T34" fmla="*/ 1076 w 1456"/>
              <a:gd name="T35" fmla="*/ 64 h 1488"/>
              <a:gd name="T36" fmla="*/ 976 w 1456"/>
              <a:gd name="T37" fmla="*/ 24 h 1488"/>
              <a:gd name="T38" fmla="*/ 912 w 1456"/>
              <a:gd name="T39" fmla="*/ 100 h 1488"/>
              <a:gd name="T40" fmla="*/ 840 w 1456"/>
              <a:gd name="T41" fmla="*/ 28 h 1488"/>
              <a:gd name="T42" fmla="*/ 874 w 1456"/>
              <a:gd name="T43" fmla="*/ 4 h 1488"/>
              <a:gd name="T44" fmla="*/ 1032 w 1456"/>
              <a:gd name="T45" fmla="*/ 22 h 1488"/>
              <a:gd name="T46" fmla="*/ 1192 w 1456"/>
              <a:gd name="T47" fmla="*/ 106 h 1488"/>
              <a:gd name="T48" fmla="*/ 1356 w 1456"/>
              <a:gd name="T49" fmla="*/ 392 h 1488"/>
              <a:gd name="T50" fmla="*/ 1454 w 1456"/>
              <a:gd name="T51" fmla="*/ 756 h 1488"/>
              <a:gd name="T52" fmla="*/ 1452 w 1456"/>
              <a:gd name="T53" fmla="*/ 1130 h 1488"/>
              <a:gd name="T54" fmla="*/ 1424 w 1456"/>
              <a:gd name="T55" fmla="*/ 1168 h 1488"/>
              <a:gd name="T56" fmla="*/ 1354 w 1456"/>
              <a:gd name="T57" fmla="*/ 1108 h 1488"/>
              <a:gd name="T58" fmla="*/ 1252 w 1456"/>
              <a:gd name="T59" fmla="*/ 1104 h 1488"/>
              <a:gd name="T60" fmla="*/ 944 w 1456"/>
              <a:gd name="T61" fmla="*/ 1168 h 1488"/>
              <a:gd name="T62" fmla="*/ 848 w 1456"/>
              <a:gd name="T63" fmla="*/ 1200 h 1488"/>
              <a:gd name="T64" fmla="*/ 778 w 1456"/>
              <a:gd name="T65" fmla="*/ 1180 h 1488"/>
              <a:gd name="T66" fmla="*/ 750 w 1456"/>
              <a:gd name="T67" fmla="*/ 1202 h 1488"/>
              <a:gd name="T68" fmla="*/ 720 w 1456"/>
              <a:gd name="T69" fmla="*/ 1218 h 1488"/>
              <a:gd name="T70" fmla="*/ 646 w 1456"/>
              <a:gd name="T71" fmla="*/ 1206 h 1488"/>
              <a:gd name="T72" fmla="*/ 558 w 1456"/>
              <a:gd name="T73" fmla="*/ 1252 h 1488"/>
              <a:gd name="T74" fmla="*/ 534 w 1456"/>
              <a:gd name="T75" fmla="*/ 1270 h 1488"/>
              <a:gd name="T76" fmla="*/ 506 w 1456"/>
              <a:gd name="T77" fmla="*/ 1192 h 1488"/>
              <a:gd name="T78" fmla="*/ 484 w 1456"/>
              <a:gd name="T79" fmla="*/ 1198 h 1488"/>
              <a:gd name="T80" fmla="*/ 438 w 1456"/>
              <a:gd name="T81" fmla="*/ 1278 h 1488"/>
              <a:gd name="T82" fmla="*/ 410 w 1456"/>
              <a:gd name="T83" fmla="*/ 1304 h 1488"/>
              <a:gd name="T84" fmla="*/ 394 w 1456"/>
              <a:gd name="T85" fmla="*/ 1276 h 1488"/>
              <a:gd name="T86" fmla="*/ 374 w 1456"/>
              <a:gd name="T87" fmla="*/ 1298 h 1488"/>
              <a:gd name="T88" fmla="*/ 398 w 1456"/>
              <a:gd name="T89" fmla="*/ 1280 h 1488"/>
              <a:gd name="T90" fmla="*/ 402 w 1456"/>
              <a:gd name="T91" fmla="*/ 1324 h 1488"/>
              <a:gd name="T92" fmla="*/ 328 w 1456"/>
              <a:gd name="T93" fmla="*/ 1436 h 1488"/>
              <a:gd name="T94" fmla="*/ 182 w 1456"/>
              <a:gd name="T95" fmla="*/ 1456 h 1488"/>
              <a:gd name="T96" fmla="*/ 0 w 1456"/>
              <a:gd name="T97" fmla="*/ 1486 h 1488"/>
              <a:gd name="T98" fmla="*/ 4 w 1456"/>
              <a:gd name="T99" fmla="*/ 1438 h 1488"/>
              <a:gd name="T100" fmla="*/ 36 w 1456"/>
              <a:gd name="T101" fmla="*/ 1396 h 1488"/>
              <a:gd name="T102" fmla="*/ 20 w 1456"/>
              <a:gd name="T103" fmla="*/ 1344 h 1488"/>
              <a:gd name="T104" fmla="*/ 38 w 1456"/>
              <a:gd name="T105" fmla="*/ 1250 h 1488"/>
              <a:gd name="T106" fmla="*/ 18 w 1456"/>
              <a:gd name="T107" fmla="*/ 1210 h 1488"/>
              <a:gd name="T108" fmla="*/ 52 w 1456"/>
              <a:gd name="T109" fmla="*/ 1180 h 1488"/>
              <a:gd name="T110" fmla="*/ 68 w 1456"/>
              <a:gd name="T111" fmla="*/ 1000 h 1488"/>
              <a:gd name="T112" fmla="*/ 66 w 1456"/>
              <a:gd name="T113" fmla="*/ 876 h 1488"/>
              <a:gd name="T114" fmla="*/ 152 w 1456"/>
              <a:gd name="T115" fmla="*/ 838 h 1488"/>
              <a:gd name="T116" fmla="*/ 216 w 1456"/>
              <a:gd name="T117" fmla="*/ 778 h 1488"/>
              <a:gd name="T118" fmla="*/ 300 w 1456"/>
              <a:gd name="T119" fmla="*/ 854 h 1488"/>
              <a:gd name="T120" fmla="*/ 470 w 1456"/>
              <a:gd name="T121" fmla="*/ 940 h 1488"/>
              <a:gd name="T122" fmla="*/ 696 w 1456"/>
              <a:gd name="T123" fmla="*/ 964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6" h="1488">
                <a:moveTo>
                  <a:pt x="690" y="970"/>
                </a:moveTo>
                <a:lnTo>
                  <a:pt x="690" y="970"/>
                </a:lnTo>
                <a:lnTo>
                  <a:pt x="614" y="976"/>
                </a:lnTo>
                <a:lnTo>
                  <a:pt x="614" y="976"/>
                </a:lnTo>
                <a:lnTo>
                  <a:pt x="608" y="978"/>
                </a:lnTo>
                <a:lnTo>
                  <a:pt x="602" y="980"/>
                </a:lnTo>
                <a:lnTo>
                  <a:pt x="598" y="984"/>
                </a:lnTo>
                <a:lnTo>
                  <a:pt x="596" y="990"/>
                </a:lnTo>
                <a:lnTo>
                  <a:pt x="596" y="990"/>
                </a:lnTo>
                <a:lnTo>
                  <a:pt x="596" y="994"/>
                </a:lnTo>
                <a:lnTo>
                  <a:pt x="596" y="1000"/>
                </a:lnTo>
                <a:lnTo>
                  <a:pt x="604" y="1008"/>
                </a:lnTo>
                <a:lnTo>
                  <a:pt x="604" y="1008"/>
                </a:lnTo>
                <a:lnTo>
                  <a:pt x="614" y="1014"/>
                </a:lnTo>
                <a:lnTo>
                  <a:pt x="622" y="1020"/>
                </a:lnTo>
                <a:lnTo>
                  <a:pt x="634" y="1024"/>
                </a:lnTo>
                <a:lnTo>
                  <a:pt x="644" y="1026"/>
                </a:lnTo>
                <a:lnTo>
                  <a:pt x="644" y="1026"/>
                </a:lnTo>
                <a:lnTo>
                  <a:pt x="682" y="1030"/>
                </a:lnTo>
                <a:lnTo>
                  <a:pt x="718" y="1032"/>
                </a:lnTo>
                <a:lnTo>
                  <a:pt x="754" y="1028"/>
                </a:lnTo>
                <a:lnTo>
                  <a:pt x="772" y="1026"/>
                </a:lnTo>
                <a:lnTo>
                  <a:pt x="790" y="1020"/>
                </a:lnTo>
                <a:lnTo>
                  <a:pt x="790" y="1020"/>
                </a:lnTo>
                <a:lnTo>
                  <a:pt x="814" y="1012"/>
                </a:lnTo>
                <a:lnTo>
                  <a:pt x="836" y="998"/>
                </a:lnTo>
                <a:lnTo>
                  <a:pt x="846" y="990"/>
                </a:lnTo>
                <a:lnTo>
                  <a:pt x="856" y="982"/>
                </a:lnTo>
                <a:lnTo>
                  <a:pt x="864" y="972"/>
                </a:lnTo>
                <a:lnTo>
                  <a:pt x="872" y="960"/>
                </a:lnTo>
                <a:lnTo>
                  <a:pt x="872" y="960"/>
                </a:lnTo>
                <a:lnTo>
                  <a:pt x="878" y="950"/>
                </a:lnTo>
                <a:lnTo>
                  <a:pt x="888" y="942"/>
                </a:lnTo>
                <a:lnTo>
                  <a:pt x="896" y="936"/>
                </a:lnTo>
                <a:lnTo>
                  <a:pt x="908" y="932"/>
                </a:lnTo>
                <a:lnTo>
                  <a:pt x="928" y="924"/>
                </a:lnTo>
                <a:lnTo>
                  <a:pt x="952" y="920"/>
                </a:lnTo>
                <a:lnTo>
                  <a:pt x="952" y="920"/>
                </a:lnTo>
                <a:lnTo>
                  <a:pt x="980" y="916"/>
                </a:lnTo>
                <a:lnTo>
                  <a:pt x="1008" y="908"/>
                </a:lnTo>
                <a:lnTo>
                  <a:pt x="1066" y="894"/>
                </a:lnTo>
                <a:lnTo>
                  <a:pt x="1122" y="878"/>
                </a:lnTo>
                <a:lnTo>
                  <a:pt x="1180" y="862"/>
                </a:lnTo>
                <a:lnTo>
                  <a:pt x="1180" y="862"/>
                </a:lnTo>
                <a:lnTo>
                  <a:pt x="1196" y="858"/>
                </a:lnTo>
                <a:lnTo>
                  <a:pt x="1212" y="852"/>
                </a:lnTo>
                <a:lnTo>
                  <a:pt x="1242" y="836"/>
                </a:lnTo>
                <a:lnTo>
                  <a:pt x="1270" y="820"/>
                </a:lnTo>
                <a:lnTo>
                  <a:pt x="1300" y="802"/>
                </a:lnTo>
                <a:lnTo>
                  <a:pt x="1300" y="802"/>
                </a:lnTo>
                <a:lnTo>
                  <a:pt x="1310" y="794"/>
                </a:lnTo>
                <a:lnTo>
                  <a:pt x="1318" y="784"/>
                </a:lnTo>
                <a:lnTo>
                  <a:pt x="1326" y="774"/>
                </a:lnTo>
                <a:lnTo>
                  <a:pt x="1330" y="764"/>
                </a:lnTo>
                <a:lnTo>
                  <a:pt x="1334" y="752"/>
                </a:lnTo>
                <a:lnTo>
                  <a:pt x="1336" y="740"/>
                </a:lnTo>
                <a:lnTo>
                  <a:pt x="1338" y="728"/>
                </a:lnTo>
                <a:lnTo>
                  <a:pt x="1338" y="714"/>
                </a:lnTo>
                <a:lnTo>
                  <a:pt x="1338" y="714"/>
                </a:lnTo>
                <a:lnTo>
                  <a:pt x="1330" y="604"/>
                </a:lnTo>
                <a:lnTo>
                  <a:pt x="1330" y="604"/>
                </a:lnTo>
                <a:lnTo>
                  <a:pt x="1328" y="586"/>
                </a:lnTo>
                <a:lnTo>
                  <a:pt x="1326" y="568"/>
                </a:lnTo>
                <a:lnTo>
                  <a:pt x="1328" y="560"/>
                </a:lnTo>
                <a:lnTo>
                  <a:pt x="1330" y="550"/>
                </a:lnTo>
                <a:lnTo>
                  <a:pt x="1334" y="542"/>
                </a:lnTo>
                <a:lnTo>
                  <a:pt x="1340" y="534"/>
                </a:lnTo>
                <a:lnTo>
                  <a:pt x="1340" y="534"/>
                </a:lnTo>
                <a:lnTo>
                  <a:pt x="1342" y="528"/>
                </a:lnTo>
                <a:lnTo>
                  <a:pt x="1342" y="520"/>
                </a:lnTo>
                <a:lnTo>
                  <a:pt x="1342" y="504"/>
                </a:lnTo>
                <a:lnTo>
                  <a:pt x="1342" y="504"/>
                </a:lnTo>
                <a:lnTo>
                  <a:pt x="1340" y="494"/>
                </a:lnTo>
                <a:lnTo>
                  <a:pt x="1342" y="484"/>
                </a:lnTo>
                <a:lnTo>
                  <a:pt x="1344" y="476"/>
                </a:lnTo>
                <a:lnTo>
                  <a:pt x="1348" y="466"/>
                </a:lnTo>
                <a:lnTo>
                  <a:pt x="1348" y="466"/>
                </a:lnTo>
                <a:lnTo>
                  <a:pt x="1352" y="458"/>
                </a:lnTo>
                <a:lnTo>
                  <a:pt x="1352" y="454"/>
                </a:lnTo>
                <a:lnTo>
                  <a:pt x="1352" y="448"/>
                </a:lnTo>
                <a:lnTo>
                  <a:pt x="1352" y="444"/>
                </a:lnTo>
                <a:lnTo>
                  <a:pt x="1348" y="442"/>
                </a:lnTo>
                <a:lnTo>
                  <a:pt x="1344" y="438"/>
                </a:lnTo>
                <a:lnTo>
                  <a:pt x="1330" y="436"/>
                </a:lnTo>
                <a:lnTo>
                  <a:pt x="1330" y="436"/>
                </a:lnTo>
                <a:lnTo>
                  <a:pt x="1306" y="438"/>
                </a:lnTo>
                <a:lnTo>
                  <a:pt x="1306" y="438"/>
                </a:lnTo>
                <a:lnTo>
                  <a:pt x="1296" y="438"/>
                </a:lnTo>
                <a:lnTo>
                  <a:pt x="1290" y="434"/>
                </a:lnTo>
                <a:lnTo>
                  <a:pt x="1286" y="430"/>
                </a:lnTo>
                <a:lnTo>
                  <a:pt x="1282" y="420"/>
                </a:lnTo>
                <a:lnTo>
                  <a:pt x="1282" y="420"/>
                </a:lnTo>
                <a:lnTo>
                  <a:pt x="1282" y="408"/>
                </a:lnTo>
                <a:lnTo>
                  <a:pt x="1280" y="396"/>
                </a:lnTo>
                <a:lnTo>
                  <a:pt x="1278" y="392"/>
                </a:lnTo>
                <a:lnTo>
                  <a:pt x="1274" y="386"/>
                </a:lnTo>
                <a:lnTo>
                  <a:pt x="1270" y="384"/>
                </a:lnTo>
                <a:lnTo>
                  <a:pt x="1262" y="382"/>
                </a:lnTo>
                <a:lnTo>
                  <a:pt x="1262" y="382"/>
                </a:lnTo>
                <a:lnTo>
                  <a:pt x="1244" y="380"/>
                </a:lnTo>
                <a:lnTo>
                  <a:pt x="1236" y="380"/>
                </a:lnTo>
                <a:lnTo>
                  <a:pt x="1228" y="380"/>
                </a:lnTo>
                <a:lnTo>
                  <a:pt x="1220" y="384"/>
                </a:lnTo>
                <a:lnTo>
                  <a:pt x="1214" y="388"/>
                </a:lnTo>
                <a:lnTo>
                  <a:pt x="1206" y="394"/>
                </a:lnTo>
                <a:lnTo>
                  <a:pt x="1202" y="402"/>
                </a:lnTo>
                <a:lnTo>
                  <a:pt x="1202" y="402"/>
                </a:lnTo>
                <a:lnTo>
                  <a:pt x="1198" y="412"/>
                </a:lnTo>
                <a:lnTo>
                  <a:pt x="1198" y="412"/>
                </a:lnTo>
                <a:lnTo>
                  <a:pt x="1190" y="410"/>
                </a:lnTo>
                <a:lnTo>
                  <a:pt x="1190" y="410"/>
                </a:lnTo>
                <a:lnTo>
                  <a:pt x="1190" y="368"/>
                </a:lnTo>
                <a:lnTo>
                  <a:pt x="1190" y="368"/>
                </a:lnTo>
                <a:lnTo>
                  <a:pt x="1192" y="334"/>
                </a:lnTo>
                <a:lnTo>
                  <a:pt x="1194" y="300"/>
                </a:lnTo>
                <a:lnTo>
                  <a:pt x="1192" y="266"/>
                </a:lnTo>
                <a:lnTo>
                  <a:pt x="1190" y="232"/>
                </a:lnTo>
                <a:lnTo>
                  <a:pt x="1190" y="232"/>
                </a:lnTo>
                <a:lnTo>
                  <a:pt x="1176" y="200"/>
                </a:lnTo>
                <a:lnTo>
                  <a:pt x="1162" y="168"/>
                </a:lnTo>
                <a:lnTo>
                  <a:pt x="1162" y="168"/>
                </a:lnTo>
                <a:lnTo>
                  <a:pt x="1148" y="144"/>
                </a:lnTo>
                <a:lnTo>
                  <a:pt x="1132" y="120"/>
                </a:lnTo>
                <a:lnTo>
                  <a:pt x="1116" y="100"/>
                </a:lnTo>
                <a:lnTo>
                  <a:pt x="1096" y="82"/>
                </a:lnTo>
                <a:lnTo>
                  <a:pt x="1076" y="64"/>
                </a:lnTo>
                <a:lnTo>
                  <a:pt x="1052" y="50"/>
                </a:lnTo>
                <a:lnTo>
                  <a:pt x="1028" y="36"/>
                </a:lnTo>
                <a:lnTo>
                  <a:pt x="1002" y="26"/>
                </a:lnTo>
                <a:lnTo>
                  <a:pt x="1002" y="26"/>
                </a:lnTo>
                <a:lnTo>
                  <a:pt x="994" y="22"/>
                </a:lnTo>
                <a:lnTo>
                  <a:pt x="986" y="22"/>
                </a:lnTo>
                <a:lnTo>
                  <a:pt x="976" y="24"/>
                </a:lnTo>
                <a:lnTo>
                  <a:pt x="966" y="26"/>
                </a:lnTo>
                <a:lnTo>
                  <a:pt x="958" y="30"/>
                </a:lnTo>
                <a:lnTo>
                  <a:pt x="950" y="36"/>
                </a:lnTo>
                <a:lnTo>
                  <a:pt x="942" y="42"/>
                </a:lnTo>
                <a:lnTo>
                  <a:pt x="938" y="48"/>
                </a:lnTo>
                <a:lnTo>
                  <a:pt x="938" y="48"/>
                </a:lnTo>
                <a:lnTo>
                  <a:pt x="912" y="100"/>
                </a:lnTo>
                <a:lnTo>
                  <a:pt x="912" y="100"/>
                </a:lnTo>
                <a:lnTo>
                  <a:pt x="894" y="82"/>
                </a:lnTo>
                <a:lnTo>
                  <a:pt x="878" y="64"/>
                </a:lnTo>
                <a:lnTo>
                  <a:pt x="862" y="46"/>
                </a:lnTo>
                <a:lnTo>
                  <a:pt x="842" y="30"/>
                </a:lnTo>
                <a:lnTo>
                  <a:pt x="842" y="30"/>
                </a:lnTo>
                <a:lnTo>
                  <a:pt x="840" y="28"/>
                </a:lnTo>
                <a:lnTo>
                  <a:pt x="838" y="24"/>
                </a:lnTo>
                <a:lnTo>
                  <a:pt x="840" y="20"/>
                </a:lnTo>
                <a:lnTo>
                  <a:pt x="842" y="18"/>
                </a:lnTo>
                <a:lnTo>
                  <a:pt x="842" y="18"/>
                </a:lnTo>
                <a:lnTo>
                  <a:pt x="856" y="8"/>
                </a:lnTo>
                <a:lnTo>
                  <a:pt x="864" y="6"/>
                </a:lnTo>
                <a:lnTo>
                  <a:pt x="874" y="4"/>
                </a:lnTo>
                <a:lnTo>
                  <a:pt x="874" y="4"/>
                </a:lnTo>
                <a:lnTo>
                  <a:pt x="894" y="2"/>
                </a:lnTo>
                <a:lnTo>
                  <a:pt x="916" y="0"/>
                </a:lnTo>
                <a:lnTo>
                  <a:pt x="936" y="2"/>
                </a:lnTo>
                <a:lnTo>
                  <a:pt x="956" y="4"/>
                </a:lnTo>
                <a:lnTo>
                  <a:pt x="994" y="10"/>
                </a:lnTo>
                <a:lnTo>
                  <a:pt x="1032" y="22"/>
                </a:lnTo>
                <a:lnTo>
                  <a:pt x="1068" y="36"/>
                </a:lnTo>
                <a:lnTo>
                  <a:pt x="1104" y="52"/>
                </a:lnTo>
                <a:lnTo>
                  <a:pt x="1176" y="88"/>
                </a:lnTo>
                <a:lnTo>
                  <a:pt x="1176" y="88"/>
                </a:lnTo>
                <a:lnTo>
                  <a:pt x="1180" y="90"/>
                </a:lnTo>
                <a:lnTo>
                  <a:pt x="1186" y="96"/>
                </a:lnTo>
                <a:lnTo>
                  <a:pt x="1192" y="106"/>
                </a:lnTo>
                <a:lnTo>
                  <a:pt x="1192" y="106"/>
                </a:lnTo>
                <a:lnTo>
                  <a:pt x="1226" y="150"/>
                </a:lnTo>
                <a:lnTo>
                  <a:pt x="1258" y="196"/>
                </a:lnTo>
                <a:lnTo>
                  <a:pt x="1286" y="244"/>
                </a:lnTo>
                <a:lnTo>
                  <a:pt x="1312" y="292"/>
                </a:lnTo>
                <a:lnTo>
                  <a:pt x="1336" y="342"/>
                </a:lnTo>
                <a:lnTo>
                  <a:pt x="1356" y="392"/>
                </a:lnTo>
                <a:lnTo>
                  <a:pt x="1376" y="446"/>
                </a:lnTo>
                <a:lnTo>
                  <a:pt x="1392" y="498"/>
                </a:lnTo>
                <a:lnTo>
                  <a:pt x="1392" y="498"/>
                </a:lnTo>
                <a:lnTo>
                  <a:pt x="1410" y="562"/>
                </a:lnTo>
                <a:lnTo>
                  <a:pt x="1426" y="628"/>
                </a:lnTo>
                <a:lnTo>
                  <a:pt x="1454" y="756"/>
                </a:lnTo>
                <a:lnTo>
                  <a:pt x="1454" y="756"/>
                </a:lnTo>
                <a:lnTo>
                  <a:pt x="1456" y="768"/>
                </a:lnTo>
                <a:lnTo>
                  <a:pt x="1456" y="780"/>
                </a:lnTo>
                <a:lnTo>
                  <a:pt x="1456" y="780"/>
                </a:lnTo>
                <a:lnTo>
                  <a:pt x="1456" y="1098"/>
                </a:lnTo>
                <a:lnTo>
                  <a:pt x="1456" y="1098"/>
                </a:lnTo>
                <a:lnTo>
                  <a:pt x="1456" y="1114"/>
                </a:lnTo>
                <a:lnTo>
                  <a:pt x="1452" y="1130"/>
                </a:lnTo>
                <a:lnTo>
                  <a:pt x="1446" y="1144"/>
                </a:lnTo>
                <a:lnTo>
                  <a:pt x="1440" y="1158"/>
                </a:lnTo>
                <a:lnTo>
                  <a:pt x="1440" y="1158"/>
                </a:lnTo>
                <a:lnTo>
                  <a:pt x="1436" y="1164"/>
                </a:lnTo>
                <a:lnTo>
                  <a:pt x="1430" y="1168"/>
                </a:lnTo>
                <a:lnTo>
                  <a:pt x="1428" y="1170"/>
                </a:lnTo>
                <a:lnTo>
                  <a:pt x="1424" y="1168"/>
                </a:lnTo>
                <a:lnTo>
                  <a:pt x="1420" y="1164"/>
                </a:lnTo>
                <a:lnTo>
                  <a:pt x="1416" y="1158"/>
                </a:lnTo>
                <a:lnTo>
                  <a:pt x="1416" y="1158"/>
                </a:lnTo>
                <a:lnTo>
                  <a:pt x="1408" y="1148"/>
                </a:lnTo>
                <a:lnTo>
                  <a:pt x="1398" y="1138"/>
                </a:lnTo>
                <a:lnTo>
                  <a:pt x="1376" y="1122"/>
                </a:lnTo>
                <a:lnTo>
                  <a:pt x="1354" y="1108"/>
                </a:lnTo>
                <a:lnTo>
                  <a:pt x="1330" y="1096"/>
                </a:lnTo>
                <a:lnTo>
                  <a:pt x="1330" y="1096"/>
                </a:lnTo>
                <a:lnTo>
                  <a:pt x="1320" y="1094"/>
                </a:lnTo>
                <a:lnTo>
                  <a:pt x="1312" y="1094"/>
                </a:lnTo>
                <a:lnTo>
                  <a:pt x="1294" y="1098"/>
                </a:lnTo>
                <a:lnTo>
                  <a:pt x="1294" y="1098"/>
                </a:lnTo>
                <a:lnTo>
                  <a:pt x="1252" y="1104"/>
                </a:lnTo>
                <a:lnTo>
                  <a:pt x="1212" y="1112"/>
                </a:lnTo>
                <a:lnTo>
                  <a:pt x="1128" y="1130"/>
                </a:lnTo>
                <a:lnTo>
                  <a:pt x="1046" y="1148"/>
                </a:lnTo>
                <a:lnTo>
                  <a:pt x="1004" y="1156"/>
                </a:lnTo>
                <a:lnTo>
                  <a:pt x="962" y="1162"/>
                </a:lnTo>
                <a:lnTo>
                  <a:pt x="962" y="1162"/>
                </a:lnTo>
                <a:lnTo>
                  <a:pt x="944" y="1168"/>
                </a:lnTo>
                <a:lnTo>
                  <a:pt x="928" y="1176"/>
                </a:lnTo>
                <a:lnTo>
                  <a:pt x="894" y="1192"/>
                </a:lnTo>
                <a:lnTo>
                  <a:pt x="894" y="1192"/>
                </a:lnTo>
                <a:lnTo>
                  <a:pt x="878" y="1198"/>
                </a:lnTo>
                <a:lnTo>
                  <a:pt x="864" y="1202"/>
                </a:lnTo>
                <a:lnTo>
                  <a:pt x="856" y="1202"/>
                </a:lnTo>
                <a:lnTo>
                  <a:pt x="848" y="1200"/>
                </a:lnTo>
                <a:lnTo>
                  <a:pt x="840" y="1196"/>
                </a:lnTo>
                <a:lnTo>
                  <a:pt x="832" y="1192"/>
                </a:lnTo>
                <a:lnTo>
                  <a:pt x="832" y="1192"/>
                </a:lnTo>
                <a:lnTo>
                  <a:pt x="820" y="1186"/>
                </a:lnTo>
                <a:lnTo>
                  <a:pt x="806" y="1182"/>
                </a:lnTo>
                <a:lnTo>
                  <a:pt x="792" y="1180"/>
                </a:lnTo>
                <a:lnTo>
                  <a:pt x="778" y="1180"/>
                </a:lnTo>
                <a:lnTo>
                  <a:pt x="778" y="1180"/>
                </a:lnTo>
                <a:lnTo>
                  <a:pt x="768" y="1182"/>
                </a:lnTo>
                <a:lnTo>
                  <a:pt x="758" y="1184"/>
                </a:lnTo>
                <a:lnTo>
                  <a:pt x="756" y="1188"/>
                </a:lnTo>
                <a:lnTo>
                  <a:pt x="754" y="1192"/>
                </a:lnTo>
                <a:lnTo>
                  <a:pt x="752" y="1196"/>
                </a:lnTo>
                <a:lnTo>
                  <a:pt x="750" y="1202"/>
                </a:lnTo>
                <a:lnTo>
                  <a:pt x="750" y="1202"/>
                </a:lnTo>
                <a:lnTo>
                  <a:pt x="750" y="1208"/>
                </a:lnTo>
                <a:lnTo>
                  <a:pt x="748" y="1212"/>
                </a:lnTo>
                <a:lnTo>
                  <a:pt x="746" y="1214"/>
                </a:lnTo>
                <a:lnTo>
                  <a:pt x="740" y="1216"/>
                </a:lnTo>
                <a:lnTo>
                  <a:pt x="740" y="1216"/>
                </a:lnTo>
                <a:lnTo>
                  <a:pt x="720" y="1218"/>
                </a:lnTo>
                <a:lnTo>
                  <a:pt x="702" y="1222"/>
                </a:lnTo>
                <a:lnTo>
                  <a:pt x="692" y="1222"/>
                </a:lnTo>
                <a:lnTo>
                  <a:pt x="682" y="1222"/>
                </a:lnTo>
                <a:lnTo>
                  <a:pt x="670" y="1218"/>
                </a:lnTo>
                <a:lnTo>
                  <a:pt x="660" y="1212"/>
                </a:lnTo>
                <a:lnTo>
                  <a:pt x="660" y="1212"/>
                </a:lnTo>
                <a:lnTo>
                  <a:pt x="646" y="1206"/>
                </a:lnTo>
                <a:lnTo>
                  <a:pt x="632" y="1202"/>
                </a:lnTo>
                <a:lnTo>
                  <a:pt x="616" y="1204"/>
                </a:lnTo>
                <a:lnTo>
                  <a:pt x="600" y="1208"/>
                </a:lnTo>
                <a:lnTo>
                  <a:pt x="586" y="1216"/>
                </a:lnTo>
                <a:lnTo>
                  <a:pt x="574" y="1226"/>
                </a:lnTo>
                <a:lnTo>
                  <a:pt x="564" y="1238"/>
                </a:lnTo>
                <a:lnTo>
                  <a:pt x="558" y="1252"/>
                </a:lnTo>
                <a:lnTo>
                  <a:pt x="558" y="1252"/>
                </a:lnTo>
                <a:lnTo>
                  <a:pt x="554" y="1258"/>
                </a:lnTo>
                <a:lnTo>
                  <a:pt x="548" y="1264"/>
                </a:lnTo>
                <a:lnTo>
                  <a:pt x="544" y="1268"/>
                </a:lnTo>
                <a:lnTo>
                  <a:pt x="540" y="1274"/>
                </a:lnTo>
                <a:lnTo>
                  <a:pt x="540" y="1274"/>
                </a:lnTo>
                <a:lnTo>
                  <a:pt x="534" y="1270"/>
                </a:lnTo>
                <a:lnTo>
                  <a:pt x="532" y="1268"/>
                </a:lnTo>
                <a:lnTo>
                  <a:pt x="526" y="1258"/>
                </a:lnTo>
                <a:lnTo>
                  <a:pt x="520" y="1240"/>
                </a:lnTo>
                <a:lnTo>
                  <a:pt x="520" y="1240"/>
                </a:lnTo>
                <a:lnTo>
                  <a:pt x="510" y="1202"/>
                </a:lnTo>
                <a:lnTo>
                  <a:pt x="510" y="1202"/>
                </a:lnTo>
                <a:lnTo>
                  <a:pt x="506" y="1192"/>
                </a:lnTo>
                <a:lnTo>
                  <a:pt x="502" y="1190"/>
                </a:lnTo>
                <a:lnTo>
                  <a:pt x="498" y="1188"/>
                </a:lnTo>
                <a:lnTo>
                  <a:pt x="498" y="1188"/>
                </a:lnTo>
                <a:lnTo>
                  <a:pt x="492" y="1188"/>
                </a:lnTo>
                <a:lnTo>
                  <a:pt x="490" y="1190"/>
                </a:lnTo>
                <a:lnTo>
                  <a:pt x="484" y="1198"/>
                </a:lnTo>
                <a:lnTo>
                  <a:pt x="484" y="1198"/>
                </a:lnTo>
                <a:lnTo>
                  <a:pt x="472" y="1222"/>
                </a:lnTo>
                <a:lnTo>
                  <a:pt x="462" y="1248"/>
                </a:lnTo>
                <a:lnTo>
                  <a:pt x="462" y="1248"/>
                </a:lnTo>
                <a:lnTo>
                  <a:pt x="452" y="1260"/>
                </a:lnTo>
                <a:lnTo>
                  <a:pt x="444" y="1272"/>
                </a:lnTo>
                <a:lnTo>
                  <a:pt x="444" y="1272"/>
                </a:lnTo>
                <a:lnTo>
                  <a:pt x="438" y="1278"/>
                </a:lnTo>
                <a:lnTo>
                  <a:pt x="434" y="1286"/>
                </a:lnTo>
                <a:lnTo>
                  <a:pt x="428" y="1294"/>
                </a:lnTo>
                <a:lnTo>
                  <a:pt x="422" y="1298"/>
                </a:lnTo>
                <a:lnTo>
                  <a:pt x="422" y="1298"/>
                </a:lnTo>
                <a:lnTo>
                  <a:pt x="414" y="1306"/>
                </a:lnTo>
                <a:lnTo>
                  <a:pt x="414" y="1306"/>
                </a:lnTo>
                <a:lnTo>
                  <a:pt x="410" y="1304"/>
                </a:lnTo>
                <a:lnTo>
                  <a:pt x="410" y="1302"/>
                </a:lnTo>
                <a:lnTo>
                  <a:pt x="408" y="1294"/>
                </a:lnTo>
                <a:lnTo>
                  <a:pt x="408" y="1288"/>
                </a:lnTo>
                <a:lnTo>
                  <a:pt x="404" y="1282"/>
                </a:lnTo>
                <a:lnTo>
                  <a:pt x="404" y="1282"/>
                </a:lnTo>
                <a:lnTo>
                  <a:pt x="398" y="1278"/>
                </a:lnTo>
                <a:lnTo>
                  <a:pt x="394" y="1276"/>
                </a:lnTo>
                <a:lnTo>
                  <a:pt x="388" y="1276"/>
                </a:lnTo>
                <a:lnTo>
                  <a:pt x="382" y="1280"/>
                </a:lnTo>
                <a:lnTo>
                  <a:pt x="382" y="1280"/>
                </a:lnTo>
                <a:lnTo>
                  <a:pt x="378" y="1282"/>
                </a:lnTo>
                <a:lnTo>
                  <a:pt x="376" y="1288"/>
                </a:lnTo>
                <a:lnTo>
                  <a:pt x="374" y="1298"/>
                </a:lnTo>
                <a:lnTo>
                  <a:pt x="374" y="1298"/>
                </a:lnTo>
                <a:lnTo>
                  <a:pt x="376" y="1292"/>
                </a:lnTo>
                <a:lnTo>
                  <a:pt x="378" y="1288"/>
                </a:lnTo>
                <a:lnTo>
                  <a:pt x="378" y="1288"/>
                </a:lnTo>
                <a:lnTo>
                  <a:pt x="386" y="1280"/>
                </a:lnTo>
                <a:lnTo>
                  <a:pt x="390" y="1278"/>
                </a:lnTo>
                <a:lnTo>
                  <a:pt x="394" y="1278"/>
                </a:lnTo>
                <a:lnTo>
                  <a:pt x="398" y="1280"/>
                </a:lnTo>
                <a:lnTo>
                  <a:pt x="402" y="1282"/>
                </a:lnTo>
                <a:lnTo>
                  <a:pt x="406" y="1292"/>
                </a:lnTo>
                <a:lnTo>
                  <a:pt x="406" y="1292"/>
                </a:lnTo>
                <a:lnTo>
                  <a:pt x="408" y="1308"/>
                </a:lnTo>
                <a:lnTo>
                  <a:pt x="406" y="1316"/>
                </a:lnTo>
                <a:lnTo>
                  <a:pt x="402" y="1324"/>
                </a:lnTo>
                <a:lnTo>
                  <a:pt x="402" y="1324"/>
                </a:lnTo>
                <a:lnTo>
                  <a:pt x="390" y="1352"/>
                </a:lnTo>
                <a:lnTo>
                  <a:pt x="376" y="1378"/>
                </a:lnTo>
                <a:lnTo>
                  <a:pt x="360" y="1404"/>
                </a:lnTo>
                <a:lnTo>
                  <a:pt x="350" y="1416"/>
                </a:lnTo>
                <a:lnTo>
                  <a:pt x="340" y="1426"/>
                </a:lnTo>
                <a:lnTo>
                  <a:pt x="340" y="1426"/>
                </a:lnTo>
                <a:lnTo>
                  <a:pt x="328" y="1436"/>
                </a:lnTo>
                <a:lnTo>
                  <a:pt x="316" y="1442"/>
                </a:lnTo>
                <a:lnTo>
                  <a:pt x="304" y="1446"/>
                </a:lnTo>
                <a:lnTo>
                  <a:pt x="290" y="1448"/>
                </a:lnTo>
                <a:lnTo>
                  <a:pt x="290" y="1448"/>
                </a:lnTo>
                <a:lnTo>
                  <a:pt x="254" y="1448"/>
                </a:lnTo>
                <a:lnTo>
                  <a:pt x="218" y="1452"/>
                </a:lnTo>
                <a:lnTo>
                  <a:pt x="182" y="1456"/>
                </a:lnTo>
                <a:lnTo>
                  <a:pt x="148" y="1462"/>
                </a:lnTo>
                <a:lnTo>
                  <a:pt x="76" y="1476"/>
                </a:lnTo>
                <a:lnTo>
                  <a:pt x="6" y="1488"/>
                </a:lnTo>
                <a:lnTo>
                  <a:pt x="6" y="1488"/>
                </a:lnTo>
                <a:lnTo>
                  <a:pt x="4" y="1488"/>
                </a:lnTo>
                <a:lnTo>
                  <a:pt x="0" y="1488"/>
                </a:lnTo>
                <a:lnTo>
                  <a:pt x="0" y="1486"/>
                </a:lnTo>
                <a:lnTo>
                  <a:pt x="0" y="1482"/>
                </a:lnTo>
                <a:lnTo>
                  <a:pt x="0" y="1482"/>
                </a:lnTo>
                <a:lnTo>
                  <a:pt x="4" y="1466"/>
                </a:lnTo>
                <a:lnTo>
                  <a:pt x="4" y="1458"/>
                </a:lnTo>
                <a:lnTo>
                  <a:pt x="4" y="1450"/>
                </a:lnTo>
                <a:lnTo>
                  <a:pt x="4" y="1450"/>
                </a:lnTo>
                <a:lnTo>
                  <a:pt x="4" y="1438"/>
                </a:lnTo>
                <a:lnTo>
                  <a:pt x="6" y="1430"/>
                </a:lnTo>
                <a:lnTo>
                  <a:pt x="12" y="1422"/>
                </a:lnTo>
                <a:lnTo>
                  <a:pt x="20" y="1416"/>
                </a:lnTo>
                <a:lnTo>
                  <a:pt x="20" y="1416"/>
                </a:lnTo>
                <a:lnTo>
                  <a:pt x="32" y="1406"/>
                </a:lnTo>
                <a:lnTo>
                  <a:pt x="34" y="1402"/>
                </a:lnTo>
                <a:lnTo>
                  <a:pt x="36" y="1396"/>
                </a:lnTo>
                <a:lnTo>
                  <a:pt x="38" y="1390"/>
                </a:lnTo>
                <a:lnTo>
                  <a:pt x="36" y="1384"/>
                </a:lnTo>
                <a:lnTo>
                  <a:pt x="34" y="1378"/>
                </a:lnTo>
                <a:lnTo>
                  <a:pt x="30" y="1372"/>
                </a:lnTo>
                <a:lnTo>
                  <a:pt x="30" y="1372"/>
                </a:lnTo>
                <a:lnTo>
                  <a:pt x="24" y="1358"/>
                </a:lnTo>
                <a:lnTo>
                  <a:pt x="20" y="1344"/>
                </a:lnTo>
                <a:lnTo>
                  <a:pt x="22" y="1328"/>
                </a:lnTo>
                <a:lnTo>
                  <a:pt x="26" y="1314"/>
                </a:lnTo>
                <a:lnTo>
                  <a:pt x="26" y="1314"/>
                </a:lnTo>
                <a:lnTo>
                  <a:pt x="30" y="1298"/>
                </a:lnTo>
                <a:lnTo>
                  <a:pt x="32" y="1282"/>
                </a:lnTo>
                <a:lnTo>
                  <a:pt x="38" y="1250"/>
                </a:lnTo>
                <a:lnTo>
                  <a:pt x="38" y="1250"/>
                </a:lnTo>
                <a:lnTo>
                  <a:pt x="38" y="1236"/>
                </a:lnTo>
                <a:lnTo>
                  <a:pt x="38" y="1232"/>
                </a:lnTo>
                <a:lnTo>
                  <a:pt x="34" y="1226"/>
                </a:lnTo>
                <a:lnTo>
                  <a:pt x="34" y="1226"/>
                </a:lnTo>
                <a:lnTo>
                  <a:pt x="24" y="1220"/>
                </a:lnTo>
                <a:lnTo>
                  <a:pt x="20" y="1214"/>
                </a:lnTo>
                <a:lnTo>
                  <a:pt x="18" y="1210"/>
                </a:lnTo>
                <a:lnTo>
                  <a:pt x="20" y="1204"/>
                </a:lnTo>
                <a:lnTo>
                  <a:pt x="24" y="1200"/>
                </a:lnTo>
                <a:lnTo>
                  <a:pt x="28" y="1196"/>
                </a:lnTo>
                <a:lnTo>
                  <a:pt x="40" y="1190"/>
                </a:lnTo>
                <a:lnTo>
                  <a:pt x="40" y="1190"/>
                </a:lnTo>
                <a:lnTo>
                  <a:pt x="46" y="1186"/>
                </a:lnTo>
                <a:lnTo>
                  <a:pt x="52" y="1180"/>
                </a:lnTo>
                <a:lnTo>
                  <a:pt x="54" y="1174"/>
                </a:lnTo>
                <a:lnTo>
                  <a:pt x="56" y="1166"/>
                </a:lnTo>
                <a:lnTo>
                  <a:pt x="56" y="1166"/>
                </a:lnTo>
                <a:lnTo>
                  <a:pt x="58" y="1134"/>
                </a:lnTo>
                <a:lnTo>
                  <a:pt x="60" y="1100"/>
                </a:lnTo>
                <a:lnTo>
                  <a:pt x="66" y="1034"/>
                </a:lnTo>
                <a:lnTo>
                  <a:pt x="68" y="1000"/>
                </a:lnTo>
                <a:lnTo>
                  <a:pt x="68" y="966"/>
                </a:lnTo>
                <a:lnTo>
                  <a:pt x="66" y="934"/>
                </a:lnTo>
                <a:lnTo>
                  <a:pt x="60" y="900"/>
                </a:lnTo>
                <a:lnTo>
                  <a:pt x="60" y="900"/>
                </a:lnTo>
                <a:lnTo>
                  <a:pt x="58" y="890"/>
                </a:lnTo>
                <a:lnTo>
                  <a:pt x="60" y="882"/>
                </a:lnTo>
                <a:lnTo>
                  <a:pt x="66" y="876"/>
                </a:lnTo>
                <a:lnTo>
                  <a:pt x="76" y="872"/>
                </a:lnTo>
                <a:lnTo>
                  <a:pt x="76" y="872"/>
                </a:lnTo>
                <a:lnTo>
                  <a:pt x="92" y="864"/>
                </a:lnTo>
                <a:lnTo>
                  <a:pt x="108" y="858"/>
                </a:lnTo>
                <a:lnTo>
                  <a:pt x="108" y="858"/>
                </a:lnTo>
                <a:lnTo>
                  <a:pt x="138" y="846"/>
                </a:lnTo>
                <a:lnTo>
                  <a:pt x="152" y="838"/>
                </a:lnTo>
                <a:lnTo>
                  <a:pt x="166" y="830"/>
                </a:lnTo>
                <a:lnTo>
                  <a:pt x="178" y="820"/>
                </a:lnTo>
                <a:lnTo>
                  <a:pt x="190" y="810"/>
                </a:lnTo>
                <a:lnTo>
                  <a:pt x="200" y="798"/>
                </a:lnTo>
                <a:lnTo>
                  <a:pt x="210" y="786"/>
                </a:lnTo>
                <a:lnTo>
                  <a:pt x="210" y="786"/>
                </a:lnTo>
                <a:lnTo>
                  <a:pt x="216" y="778"/>
                </a:lnTo>
                <a:lnTo>
                  <a:pt x="222" y="776"/>
                </a:lnTo>
                <a:lnTo>
                  <a:pt x="228" y="778"/>
                </a:lnTo>
                <a:lnTo>
                  <a:pt x="234" y="786"/>
                </a:lnTo>
                <a:lnTo>
                  <a:pt x="234" y="786"/>
                </a:lnTo>
                <a:lnTo>
                  <a:pt x="256" y="810"/>
                </a:lnTo>
                <a:lnTo>
                  <a:pt x="278" y="834"/>
                </a:lnTo>
                <a:lnTo>
                  <a:pt x="300" y="854"/>
                </a:lnTo>
                <a:lnTo>
                  <a:pt x="326" y="872"/>
                </a:lnTo>
                <a:lnTo>
                  <a:pt x="352" y="890"/>
                </a:lnTo>
                <a:lnTo>
                  <a:pt x="380" y="904"/>
                </a:lnTo>
                <a:lnTo>
                  <a:pt x="408" y="918"/>
                </a:lnTo>
                <a:lnTo>
                  <a:pt x="440" y="930"/>
                </a:lnTo>
                <a:lnTo>
                  <a:pt x="440" y="930"/>
                </a:lnTo>
                <a:lnTo>
                  <a:pt x="470" y="940"/>
                </a:lnTo>
                <a:lnTo>
                  <a:pt x="502" y="948"/>
                </a:lnTo>
                <a:lnTo>
                  <a:pt x="534" y="952"/>
                </a:lnTo>
                <a:lnTo>
                  <a:pt x="566" y="956"/>
                </a:lnTo>
                <a:lnTo>
                  <a:pt x="630" y="960"/>
                </a:lnTo>
                <a:lnTo>
                  <a:pt x="696" y="960"/>
                </a:lnTo>
                <a:lnTo>
                  <a:pt x="696" y="960"/>
                </a:lnTo>
                <a:lnTo>
                  <a:pt x="696" y="964"/>
                </a:lnTo>
                <a:lnTo>
                  <a:pt x="696" y="966"/>
                </a:lnTo>
                <a:lnTo>
                  <a:pt x="690" y="970"/>
                </a:lnTo>
                <a:lnTo>
                  <a:pt x="690" y="970"/>
                </a:lnTo>
                <a:close/>
              </a:path>
            </a:pathLst>
          </a:custGeom>
          <a:solidFill>
            <a:srgbClr val="FFC000">
              <a:lumMod val="60000"/>
              <a:lumOff val="40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8" name="Freeform 13">
            <a:extLst>
              <a:ext uri="{FF2B5EF4-FFF2-40B4-BE49-F238E27FC236}">
                <a16:creationId xmlns:a16="http://schemas.microsoft.com/office/drawing/2014/main" id="{A33B250B-2930-E88C-6A9F-1290B949CD1D}"/>
              </a:ext>
            </a:extLst>
          </p:cNvPr>
          <p:cNvSpPr>
            <a:spLocks/>
          </p:cNvSpPr>
          <p:nvPr/>
        </p:nvSpPr>
        <p:spPr bwMode="auto">
          <a:xfrm>
            <a:off x="6682201" y="3365237"/>
            <a:ext cx="1197162" cy="1119188"/>
          </a:xfrm>
          <a:custGeom>
            <a:avLst/>
            <a:gdLst>
              <a:gd name="T0" fmla="*/ 920 w 1282"/>
              <a:gd name="T1" fmla="*/ 444 h 1034"/>
              <a:gd name="T2" fmla="*/ 948 w 1282"/>
              <a:gd name="T3" fmla="*/ 482 h 1034"/>
              <a:gd name="T4" fmla="*/ 1010 w 1282"/>
              <a:gd name="T5" fmla="*/ 538 h 1034"/>
              <a:gd name="T6" fmla="*/ 1058 w 1282"/>
              <a:gd name="T7" fmla="*/ 560 h 1034"/>
              <a:gd name="T8" fmla="*/ 1130 w 1282"/>
              <a:gd name="T9" fmla="*/ 594 h 1034"/>
              <a:gd name="T10" fmla="*/ 1218 w 1282"/>
              <a:gd name="T11" fmla="*/ 600 h 1034"/>
              <a:gd name="T12" fmla="*/ 1246 w 1282"/>
              <a:gd name="T13" fmla="*/ 652 h 1034"/>
              <a:gd name="T14" fmla="*/ 1282 w 1282"/>
              <a:gd name="T15" fmla="*/ 760 h 1034"/>
              <a:gd name="T16" fmla="*/ 1256 w 1282"/>
              <a:gd name="T17" fmla="*/ 900 h 1034"/>
              <a:gd name="T18" fmla="*/ 1222 w 1282"/>
              <a:gd name="T19" fmla="*/ 978 h 1034"/>
              <a:gd name="T20" fmla="*/ 1122 w 1282"/>
              <a:gd name="T21" fmla="*/ 1002 h 1034"/>
              <a:gd name="T22" fmla="*/ 1108 w 1282"/>
              <a:gd name="T23" fmla="*/ 936 h 1034"/>
              <a:gd name="T24" fmla="*/ 958 w 1282"/>
              <a:gd name="T25" fmla="*/ 916 h 1034"/>
              <a:gd name="T26" fmla="*/ 974 w 1282"/>
              <a:gd name="T27" fmla="*/ 806 h 1034"/>
              <a:gd name="T28" fmla="*/ 840 w 1282"/>
              <a:gd name="T29" fmla="*/ 592 h 1034"/>
              <a:gd name="T30" fmla="*/ 796 w 1282"/>
              <a:gd name="T31" fmla="*/ 556 h 1034"/>
              <a:gd name="T32" fmla="*/ 674 w 1282"/>
              <a:gd name="T33" fmla="*/ 576 h 1034"/>
              <a:gd name="T34" fmla="*/ 596 w 1282"/>
              <a:gd name="T35" fmla="*/ 528 h 1034"/>
              <a:gd name="T36" fmla="*/ 550 w 1282"/>
              <a:gd name="T37" fmla="*/ 524 h 1034"/>
              <a:gd name="T38" fmla="*/ 464 w 1282"/>
              <a:gd name="T39" fmla="*/ 526 h 1034"/>
              <a:gd name="T40" fmla="*/ 424 w 1282"/>
              <a:gd name="T41" fmla="*/ 592 h 1034"/>
              <a:gd name="T42" fmla="*/ 352 w 1282"/>
              <a:gd name="T43" fmla="*/ 580 h 1034"/>
              <a:gd name="T44" fmla="*/ 236 w 1282"/>
              <a:gd name="T45" fmla="*/ 518 h 1034"/>
              <a:gd name="T46" fmla="*/ 228 w 1282"/>
              <a:gd name="T47" fmla="*/ 470 h 1034"/>
              <a:gd name="T48" fmla="*/ 32 w 1282"/>
              <a:gd name="T49" fmla="*/ 404 h 1034"/>
              <a:gd name="T50" fmla="*/ 2 w 1282"/>
              <a:gd name="T51" fmla="*/ 266 h 1034"/>
              <a:gd name="T52" fmla="*/ 50 w 1282"/>
              <a:gd name="T53" fmla="*/ 232 h 1034"/>
              <a:gd name="T54" fmla="*/ 60 w 1282"/>
              <a:gd name="T55" fmla="*/ 146 h 1034"/>
              <a:gd name="T56" fmla="*/ 40 w 1282"/>
              <a:gd name="T57" fmla="*/ 70 h 1034"/>
              <a:gd name="T58" fmla="*/ 102 w 1282"/>
              <a:gd name="T59" fmla="*/ 52 h 1034"/>
              <a:gd name="T60" fmla="*/ 188 w 1282"/>
              <a:gd name="T61" fmla="*/ 4 h 1034"/>
              <a:gd name="T62" fmla="*/ 246 w 1282"/>
              <a:gd name="T63" fmla="*/ 68 h 1034"/>
              <a:gd name="T64" fmla="*/ 240 w 1282"/>
              <a:gd name="T65" fmla="*/ 118 h 1034"/>
              <a:gd name="T66" fmla="*/ 196 w 1282"/>
              <a:gd name="T67" fmla="*/ 108 h 1034"/>
              <a:gd name="T68" fmla="*/ 126 w 1282"/>
              <a:gd name="T69" fmla="*/ 134 h 1034"/>
              <a:gd name="T70" fmla="*/ 148 w 1282"/>
              <a:gd name="T71" fmla="*/ 214 h 1034"/>
              <a:gd name="T72" fmla="*/ 228 w 1282"/>
              <a:gd name="T73" fmla="*/ 194 h 1034"/>
              <a:gd name="T74" fmla="*/ 252 w 1282"/>
              <a:gd name="T75" fmla="*/ 210 h 1034"/>
              <a:gd name="T76" fmla="*/ 290 w 1282"/>
              <a:gd name="T77" fmla="*/ 214 h 1034"/>
              <a:gd name="T78" fmla="*/ 346 w 1282"/>
              <a:gd name="T79" fmla="*/ 202 h 1034"/>
              <a:gd name="T80" fmla="*/ 332 w 1282"/>
              <a:gd name="T81" fmla="*/ 136 h 1034"/>
              <a:gd name="T82" fmla="*/ 274 w 1282"/>
              <a:gd name="T83" fmla="*/ 156 h 1034"/>
              <a:gd name="T84" fmla="*/ 254 w 1282"/>
              <a:gd name="T85" fmla="*/ 114 h 1034"/>
              <a:gd name="T86" fmla="*/ 428 w 1282"/>
              <a:gd name="T87" fmla="*/ 40 h 1034"/>
              <a:gd name="T88" fmla="*/ 506 w 1282"/>
              <a:gd name="T89" fmla="*/ 192 h 1034"/>
              <a:gd name="T90" fmla="*/ 630 w 1282"/>
              <a:gd name="T91" fmla="*/ 186 h 1034"/>
              <a:gd name="T92" fmla="*/ 706 w 1282"/>
              <a:gd name="T93" fmla="*/ 170 h 1034"/>
              <a:gd name="T94" fmla="*/ 746 w 1282"/>
              <a:gd name="T95" fmla="*/ 132 h 1034"/>
              <a:gd name="T96" fmla="*/ 818 w 1282"/>
              <a:gd name="T97" fmla="*/ 156 h 1034"/>
              <a:gd name="T98" fmla="*/ 766 w 1282"/>
              <a:gd name="T99" fmla="*/ 306 h 1034"/>
              <a:gd name="T100" fmla="*/ 782 w 1282"/>
              <a:gd name="T101" fmla="*/ 352 h 1034"/>
              <a:gd name="T102" fmla="*/ 818 w 1282"/>
              <a:gd name="T103" fmla="*/ 398 h 1034"/>
              <a:gd name="T104" fmla="*/ 828 w 1282"/>
              <a:gd name="T105" fmla="*/ 392 h 1034"/>
              <a:gd name="T106" fmla="*/ 898 w 1282"/>
              <a:gd name="T107" fmla="*/ 420 h 1034"/>
              <a:gd name="T108" fmla="*/ 870 w 1282"/>
              <a:gd name="T109" fmla="*/ 448 h 1034"/>
              <a:gd name="T110" fmla="*/ 884 w 1282"/>
              <a:gd name="T111" fmla="*/ 452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2" h="1034">
                <a:moveTo>
                  <a:pt x="902" y="420"/>
                </a:moveTo>
                <a:lnTo>
                  <a:pt x="902" y="420"/>
                </a:lnTo>
                <a:lnTo>
                  <a:pt x="912" y="422"/>
                </a:lnTo>
                <a:lnTo>
                  <a:pt x="912" y="422"/>
                </a:lnTo>
                <a:lnTo>
                  <a:pt x="914" y="426"/>
                </a:lnTo>
                <a:lnTo>
                  <a:pt x="916" y="434"/>
                </a:lnTo>
                <a:lnTo>
                  <a:pt x="918" y="440"/>
                </a:lnTo>
                <a:lnTo>
                  <a:pt x="920" y="444"/>
                </a:lnTo>
                <a:lnTo>
                  <a:pt x="920" y="444"/>
                </a:lnTo>
                <a:lnTo>
                  <a:pt x="922" y="448"/>
                </a:lnTo>
                <a:lnTo>
                  <a:pt x="924" y="450"/>
                </a:lnTo>
                <a:lnTo>
                  <a:pt x="932" y="452"/>
                </a:lnTo>
                <a:lnTo>
                  <a:pt x="938" y="454"/>
                </a:lnTo>
                <a:lnTo>
                  <a:pt x="940" y="458"/>
                </a:lnTo>
                <a:lnTo>
                  <a:pt x="942" y="460"/>
                </a:lnTo>
                <a:lnTo>
                  <a:pt x="942" y="460"/>
                </a:lnTo>
                <a:lnTo>
                  <a:pt x="944" y="472"/>
                </a:lnTo>
                <a:lnTo>
                  <a:pt x="948" y="482"/>
                </a:lnTo>
                <a:lnTo>
                  <a:pt x="956" y="488"/>
                </a:lnTo>
                <a:lnTo>
                  <a:pt x="968" y="492"/>
                </a:lnTo>
                <a:lnTo>
                  <a:pt x="968" y="492"/>
                </a:lnTo>
                <a:lnTo>
                  <a:pt x="976" y="496"/>
                </a:lnTo>
                <a:lnTo>
                  <a:pt x="984" y="500"/>
                </a:lnTo>
                <a:lnTo>
                  <a:pt x="988" y="504"/>
                </a:lnTo>
                <a:lnTo>
                  <a:pt x="994" y="510"/>
                </a:lnTo>
                <a:lnTo>
                  <a:pt x="1002" y="524"/>
                </a:lnTo>
                <a:lnTo>
                  <a:pt x="1010" y="538"/>
                </a:lnTo>
                <a:lnTo>
                  <a:pt x="1010" y="538"/>
                </a:lnTo>
                <a:lnTo>
                  <a:pt x="1018" y="548"/>
                </a:lnTo>
                <a:lnTo>
                  <a:pt x="1028" y="556"/>
                </a:lnTo>
                <a:lnTo>
                  <a:pt x="1032" y="560"/>
                </a:lnTo>
                <a:lnTo>
                  <a:pt x="1038" y="562"/>
                </a:lnTo>
                <a:lnTo>
                  <a:pt x="1046" y="562"/>
                </a:lnTo>
                <a:lnTo>
                  <a:pt x="1054" y="560"/>
                </a:lnTo>
                <a:lnTo>
                  <a:pt x="1054" y="560"/>
                </a:lnTo>
                <a:lnTo>
                  <a:pt x="1058" y="560"/>
                </a:lnTo>
                <a:lnTo>
                  <a:pt x="1064" y="562"/>
                </a:lnTo>
                <a:lnTo>
                  <a:pt x="1072" y="568"/>
                </a:lnTo>
                <a:lnTo>
                  <a:pt x="1072" y="568"/>
                </a:lnTo>
                <a:lnTo>
                  <a:pt x="1080" y="576"/>
                </a:lnTo>
                <a:lnTo>
                  <a:pt x="1090" y="584"/>
                </a:lnTo>
                <a:lnTo>
                  <a:pt x="1098" y="588"/>
                </a:lnTo>
                <a:lnTo>
                  <a:pt x="1110" y="592"/>
                </a:lnTo>
                <a:lnTo>
                  <a:pt x="1120" y="594"/>
                </a:lnTo>
                <a:lnTo>
                  <a:pt x="1130" y="594"/>
                </a:lnTo>
                <a:lnTo>
                  <a:pt x="1140" y="592"/>
                </a:lnTo>
                <a:lnTo>
                  <a:pt x="1150" y="588"/>
                </a:lnTo>
                <a:lnTo>
                  <a:pt x="1150" y="588"/>
                </a:lnTo>
                <a:lnTo>
                  <a:pt x="1160" y="584"/>
                </a:lnTo>
                <a:lnTo>
                  <a:pt x="1170" y="580"/>
                </a:lnTo>
                <a:lnTo>
                  <a:pt x="1180" y="582"/>
                </a:lnTo>
                <a:lnTo>
                  <a:pt x="1188" y="584"/>
                </a:lnTo>
                <a:lnTo>
                  <a:pt x="1204" y="590"/>
                </a:lnTo>
                <a:lnTo>
                  <a:pt x="1218" y="600"/>
                </a:lnTo>
                <a:lnTo>
                  <a:pt x="1218" y="600"/>
                </a:lnTo>
                <a:lnTo>
                  <a:pt x="1228" y="610"/>
                </a:lnTo>
                <a:lnTo>
                  <a:pt x="1238" y="620"/>
                </a:lnTo>
                <a:lnTo>
                  <a:pt x="1238" y="620"/>
                </a:lnTo>
                <a:lnTo>
                  <a:pt x="1246" y="626"/>
                </a:lnTo>
                <a:lnTo>
                  <a:pt x="1250" y="634"/>
                </a:lnTo>
                <a:lnTo>
                  <a:pt x="1250" y="642"/>
                </a:lnTo>
                <a:lnTo>
                  <a:pt x="1246" y="652"/>
                </a:lnTo>
                <a:lnTo>
                  <a:pt x="1246" y="652"/>
                </a:lnTo>
                <a:lnTo>
                  <a:pt x="1244" y="658"/>
                </a:lnTo>
                <a:lnTo>
                  <a:pt x="1242" y="664"/>
                </a:lnTo>
                <a:lnTo>
                  <a:pt x="1244" y="676"/>
                </a:lnTo>
                <a:lnTo>
                  <a:pt x="1248" y="688"/>
                </a:lnTo>
                <a:lnTo>
                  <a:pt x="1256" y="700"/>
                </a:lnTo>
                <a:lnTo>
                  <a:pt x="1256" y="700"/>
                </a:lnTo>
                <a:lnTo>
                  <a:pt x="1268" y="720"/>
                </a:lnTo>
                <a:lnTo>
                  <a:pt x="1276" y="740"/>
                </a:lnTo>
                <a:lnTo>
                  <a:pt x="1282" y="760"/>
                </a:lnTo>
                <a:lnTo>
                  <a:pt x="1282" y="782"/>
                </a:lnTo>
                <a:lnTo>
                  <a:pt x="1282" y="802"/>
                </a:lnTo>
                <a:lnTo>
                  <a:pt x="1278" y="822"/>
                </a:lnTo>
                <a:lnTo>
                  <a:pt x="1270" y="844"/>
                </a:lnTo>
                <a:lnTo>
                  <a:pt x="1264" y="864"/>
                </a:lnTo>
                <a:lnTo>
                  <a:pt x="1264" y="864"/>
                </a:lnTo>
                <a:lnTo>
                  <a:pt x="1258" y="876"/>
                </a:lnTo>
                <a:lnTo>
                  <a:pt x="1256" y="888"/>
                </a:lnTo>
                <a:lnTo>
                  <a:pt x="1256" y="900"/>
                </a:lnTo>
                <a:lnTo>
                  <a:pt x="1258" y="912"/>
                </a:lnTo>
                <a:lnTo>
                  <a:pt x="1258" y="912"/>
                </a:lnTo>
                <a:lnTo>
                  <a:pt x="1262" y="922"/>
                </a:lnTo>
                <a:lnTo>
                  <a:pt x="1260" y="932"/>
                </a:lnTo>
                <a:lnTo>
                  <a:pt x="1256" y="940"/>
                </a:lnTo>
                <a:lnTo>
                  <a:pt x="1250" y="948"/>
                </a:lnTo>
                <a:lnTo>
                  <a:pt x="1250" y="948"/>
                </a:lnTo>
                <a:lnTo>
                  <a:pt x="1236" y="964"/>
                </a:lnTo>
                <a:lnTo>
                  <a:pt x="1222" y="978"/>
                </a:lnTo>
                <a:lnTo>
                  <a:pt x="1206" y="990"/>
                </a:lnTo>
                <a:lnTo>
                  <a:pt x="1190" y="1002"/>
                </a:lnTo>
                <a:lnTo>
                  <a:pt x="1172" y="1012"/>
                </a:lnTo>
                <a:lnTo>
                  <a:pt x="1154" y="1020"/>
                </a:lnTo>
                <a:lnTo>
                  <a:pt x="1136" y="1028"/>
                </a:lnTo>
                <a:lnTo>
                  <a:pt x="1114" y="1034"/>
                </a:lnTo>
                <a:lnTo>
                  <a:pt x="1114" y="1034"/>
                </a:lnTo>
                <a:lnTo>
                  <a:pt x="1116" y="1018"/>
                </a:lnTo>
                <a:lnTo>
                  <a:pt x="1122" y="1002"/>
                </a:lnTo>
                <a:lnTo>
                  <a:pt x="1132" y="972"/>
                </a:lnTo>
                <a:lnTo>
                  <a:pt x="1132" y="972"/>
                </a:lnTo>
                <a:lnTo>
                  <a:pt x="1136" y="954"/>
                </a:lnTo>
                <a:lnTo>
                  <a:pt x="1136" y="948"/>
                </a:lnTo>
                <a:lnTo>
                  <a:pt x="1134" y="944"/>
                </a:lnTo>
                <a:lnTo>
                  <a:pt x="1130" y="940"/>
                </a:lnTo>
                <a:lnTo>
                  <a:pt x="1124" y="938"/>
                </a:lnTo>
                <a:lnTo>
                  <a:pt x="1108" y="936"/>
                </a:lnTo>
                <a:lnTo>
                  <a:pt x="1108" y="936"/>
                </a:lnTo>
                <a:lnTo>
                  <a:pt x="1040" y="936"/>
                </a:lnTo>
                <a:lnTo>
                  <a:pt x="972" y="936"/>
                </a:lnTo>
                <a:lnTo>
                  <a:pt x="972" y="936"/>
                </a:lnTo>
                <a:lnTo>
                  <a:pt x="960" y="936"/>
                </a:lnTo>
                <a:lnTo>
                  <a:pt x="956" y="934"/>
                </a:lnTo>
                <a:lnTo>
                  <a:pt x="954" y="932"/>
                </a:lnTo>
                <a:lnTo>
                  <a:pt x="954" y="928"/>
                </a:lnTo>
                <a:lnTo>
                  <a:pt x="954" y="926"/>
                </a:lnTo>
                <a:lnTo>
                  <a:pt x="958" y="916"/>
                </a:lnTo>
                <a:lnTo>
                  <a:pt x="958" y="916"/>
                </a:lnTo>
                <a:lnTo>
                  <a:pt x="960" y="912"/>
                </a:lnTo>
                <a:lnTo>
                  <a:pt x="960" y="912"/>
                </a:lnTo>
                <a:lnTo>
                  <a:pt x="972" y="894"/>
                </a:lnTo>
                <a:lnTo>
                  <a:pt x="980" y="876"/>
                </a:lnTo>
                <a:lnTo>
                  <a:pt x="984" y="858"/>
                </a:lnTo>
                <a:lnTo>
                  <a:pt x="984" y="840"/>
                </a:lnTo>
                <a:lnTo>
                  <a:pt x="980" y="824"/>
                </a:lnTo>
                <a:lnTo>
                  <a:pt x="974" y="806"/>
                </a:lnTo>
                <a:lnTo>
                  <a:pt x="964" y="788"/>
                </a:lnTo>
                <a:lnTo>
                  <a:pt x="950" y="770"/>
                </a:lnTo>
                <a:lnTo>
                  <a:pt x="950" y="770"/>
                </a:lnTo>
                <a:lnTo>
                  <a:pt x="926" y="736"/>
                </a:lnTo>
                <a:lnTo>
                  <a:pt x="904" y="702"/>
                </a:lnTo>
                <a:lnTo>
                  <a:pt x="862" y="630"/>
                </a:lnTo>
                <a:lnTo>
                  <a:pt x="862" y="630"/>
                </a:lnTo>
                <a:lnTo>
                  <a:pt x="846" y="604"/>
                </a:lnTo>
                <a:lnTo>
                  <a:pt x="840" y="592"/>
                </a:lnTo>
                <a:lnTo>
                  <a:pt x="836" y="578"/>
                </a:lnTo>
                <a:lnTo>
                  <a:pt x="836" y="578"/>
                </a:lnTo>
                <a:lnTo>
                  <a:pt x="830" y="564"/>
                </a:lnTo>
                <a:lnTo>
                  <a:pt x="828" y="558"/>
                </a:lnTo>
                <a:lnTo>
                  <a:pt x="822" y="556"/>
                </a:lnTo>
                <a:lnTo>
                  <a:pt x="818" y="554"/>
                </a:lnTo>
                <a:lnTo>
                  <a:pt x="812" y="552"/>
                </a:lnTo>
                <a:lnTo>
                  <a:pt x="804" y="554"/>
                </a:lnTo>
                <a:lnTo>
                  <a:pt x="796" y="556"/>
                </a:lnTo>
                <a:lnTo>
                  <a:pt x="796" y="556"/>
                </a:lnTo>
                <a:lnTo>
                  <a:pt x="752" y="570"/>
                </a:lnTo>
                <a:lnTo>
                  <a:pt x="710" y="586"/>
                </a:lnTo>
                <a:lnTo>
                  <a:pt x="710" y="586"/>
                </a:lnTo>
                <a:lnTo>
                  <a:pt x="698" y="588"/>
                </a:lnTo>
                <a:lnTo>
                  <a:pt x="690" y="588"/>
                </a:lnTo>
                <a:lnTo>
                  <a:pt x="682" y="584"/>
                </a:lnTo>
                <a:lnTo>
                  <a:pt x="674" y="576"/>
                </a:lnTo>
                <a:lnTo>
                  <a:pt x="674" y="576"/>
                </a:lnTo>
                <a:lnTo>
                  <a:pt x="652" y="552"/>
                </a:lnTo>
                <a:lnTo>
                  <a:pt x="628" y="530"/>
                </a:lnTo>
                <a:lnTo>
                  <a:pt x="628" y="530"/>
                </a:lnTo>
                <a:lnTo>
                  <a:pt x="620" y="522"/>
                </a:lnTo>
                <a:lnTo>
                  <a:pt x="612" y="518"/>
                </a:lnTo>
                <a:lnTo>
                  <a:pt x="608" y="518"/>
                </a:lnTo>
                <a:lnTo>
                  <a:pt x="604" y="520"/>
                </a:lnTo>
                <a:lnTo>
                  <a:pt x="600" y="524"/>
                </a:lnTo>
                <a:lnTo>
                  <a:pt x="596" y="528"/>
                </a:lnTo>
                <a:lnTo>
                  <a:pt x="596" y="528"/>
                </a:lnTo>
                <a:lnTo>
                  <a:pt x="588" y="534"/>
                </a:lnTo>
                <a:lnTo>
                  <a:pt x="582" y="536"/>
                </a:lnTo>
                <a:lnTo>
                  <a:pt x="574" y="536"/>
                </a:lnTo>
                <a:lnTo>
                  <a:pt x="568" y="532"/>
                </a:lnTo>
                <a:lnTo>
                  <a:pt x="568" y="532"/>
                </a:lnTo>
                <a:lnTo>
                  <a:pt x="558" y="528"/>
                </a:lnTo>
                <a:lnTo>
                  <a:pt x="550" y="524"/>
                </a:lnTo>
                <a:lnTo>
                  <a:pt x="550" y="524"/>
                </a:lnTo>
                <a:lnTo>
                  <a:pt x="540" y="516"/>
                </a:lnTo>
                <a:lnTo>
                  <a:pt x="528" y="512"/>
                </a:lnTo>
                <a:lnTo>
                  <a:pt x="518" y="510"/>
                </a:lnTo>
                <a:lnTo>
                  <a:pt x="506" y="508"/>
                </a:lnTo>
                <a:lnTo>
                  <a:pt x="496" y="510"/>
                </a:lnTo>
                <a:lnTo>
                  <a:pt x="486" y="514"/>
                </a:lnTo>
                <a:lnTo>
                  <a:pt x="474" y="518"/>
                </a:lnTo>
                <a:lnTo>
                  <a:pt x="464" y="526"/>
                </a:lnTo>
                <a:lnTo>
                  <a:pt x="464" y="526"/>
                </a:lnTo>
                <a:lnTo>
                  <a:pt x="452" y="534"/>
                </a:lnTo>
                <a:lnTo>
                  <a:pt x="444" y="542"/>
                </a:lnTo>
                <a:lnTo>
                  <a:pt x="438" y="554"/>
                </a:lnTo>
                <a:lnTo>
                  <a:pt x="436" y="568"/>
                </a:lnTo>
                <a:lnTo>
                  <a:pt x="436" y="568"/>
                </a:lnTo>
                <a:lnTo>
                  <a:pt x="432" y="584"/>
                </a:lnTo>
                <a:lnTo>
                  <a:pt x="430" y="588"/>
                </a:lnTo>
                <a:lnTo>
                  <a:pt x="428" y="590"/>
                </a:lnTo>
                <a:lnTo>
                  <a:pt x="424" y="592"/>
                </a:lnTo>
                <a:lnTo>
                  <a:pt x="418" y="590"/>
                </a:lnTo>
                <a:lnTo>
                  <a:pt x="404" y="584"/>
                </a:lnTo>
                <a:lnTo>
                  <a:pt x="404" y="584"/>
                </a:lnTo>
                <a:lnTo>
                  <a:pt x="396" y="580"/>
                </a:lnTo>
                <a:lnTo>
                  <a:pt x="386" y="576"/>
                </a:lnTo>
                <a:lnTo>
                  <a:pt x="378" y="576"/>
                </a:lnTo>
                <a:lnTo>
                  <a:pt x="368" y="576"/>
                </a:lnTo>
                <a:lnTo>
                  <a:pt x="360" y="578"/>
                </a:lnTo>
                <a:lnTo>
                  <a:pt x="352" y="580"/>
                </a:lnTo>
                <a:lnTo>
                  <a:pt x="344" y="586"/>
                </a:lnTo>
                <a:lnTo>
                  <a:pt x="338" y="592"/>
                </a:lnTo>
                <a:lnTo>
                  <a:pt x="338" y="592"/>
                </a:lnTo>
                <a:lnTo>
                  <a:pt x="334" y="596"/>
                </a:lnTo>
                <a:lnTo>
                  <a:pt x="330" y="598"/>
                </a:lnTo>
                <a:lnTo>
                  <a:pt x="326" y="596"/>
                </a:lnTo>
                <a:lnTo>
                  <a:pt x="322" y="592"/>
                </a:lnTo>
                <a:lnTo>
                  <a:pt x="322" y="592"/>
                </a:lnTo>
                <a:lnTo>
                  <a:pt x="236" y="518"/>
                </a:lnTo>
                <a:lnTo>
                  <a:pt x="236" y="518"/>
                </a:lnTo>
                <a:lnTo>
                  <a:pt x="230" y="512"/>
                </a:lnTo>
                <a:lnTo>
                  <a:pt x="228" y="504"/>
                </a:lnTo>
                <a:lnTo>
                  <a:pt x="228" y="498"/>
                </a:lnTo>
                <a:lnTo>
                  <a:pt x="230" y="490"/>
                </a:lnTo>
                <a:lnTo>
                  <a:pt x="230" y="490"/>
                </a:lnTo>
                <a:lnTo>
                  <a:pt x="230" y="482"/>
                </a:lnTo>
                <a:lnTo>
                  <a:pt x="230" y="476"/>
                </a:lnTo>
                <a:lnTo>
                  <a:pt x="228" y="470"/>
                </a:lnTo>
                <a:lnTo>
                  <a:pt x="226" y="464"/>
                </a:lnTo>
                <a:lnTo>
                  <a:pt x="222" y="460"/>
                </a:lnTo>
                <a:lnTo>
                  <a:pt x="216" y="458"/>
                </a:lnTo>
                <a:lnTo>
                  <a:pt x="202" y="452"/>
                </a:lnTo>
                <a:lnTo>
                  <a:pt x="202" y="452"/>
                </a:lnTo>
                <a:lnTo>
                  <a:pt x="122" y="430"/>
                </a:lnTo>
                <a:lnTo>
                  <a:pt x="42" y="408"/>
                </a:lnTo>
                <a:lnTo>
                  <a:pt x="42" y="408"/>
                </a:lnTo>
                <a:lnTo>
                  <a:pt x="32" y="404"/>
                </a:lnTo>
                <a:lnTo>
                  <a:pt x="26" y="400"/>
                </a:lnTo>
                <a:lnTo>
                  <a:pt x="20" y="392"/>
                </a:lnTo>
                <a:lnTo>
                  <a:pt x="18" y="382"/>
                </a:lnTo>
                <a:lnTo>
                  <a:pt x="18" y="382"/>
                </a:lnTo>
                <a:lnTo>
                  <a:pt x="0" y="292"/>
                </a:lnTo>
                <a:lnTo>
                  <a:pt x="0" y="292"/>
                </a:lnTo>
                <a:lnTo>
                  <a:pt x="0" y="278"/>
                </a:lnTo>
                <a:lnTo>
                  <a:pt x="0" y="272"/>
                </a:lnTo>
                <a:lnTo>
                  <a:pt x="2" y="266"/>
                </a:lnTo>
                <a:lnTo>
                  <a:pt x="4" y="262"/>
                </a:lnTo>
                <a:lnTo>
                  <a:pt x="8" y="258"/>
                </a:lnTo>
                <a:lnTo>
                  <a:pt x="14" y="254"/>
                </a:lnTo>
                <a:lnTo>
                  <a:pt x="22" y="252"/>
                </a:lnTo>
                <a:lnTo>
                  <a:pt x="22" y="252"/>
                </a:lnTo>
                <a:lnTo>
                  <a:pt x="32" y="248"/>
                </a:lnTo>
                <a:lnTo>
                  <a:pt x="40" y="244"/>
                </a:lnTo>
                <a:lnTo>
                  <a:pt x="46" y="238"/>
                </a:lnTo>
                <a:lnTo>
                  <a:pt x="50" y="232"/>
                </a:lnTo>
                <a:lnTo>
                  <a:pt x="54" y="226"/>
                </a:lnTo>
                <a:lnTo>
                  <a:pt x="56" y="216"/>
                </a:lnTo>
                <a:lnTo>
                  <a:pt x="56" y="208"/>
                </a:lnTo>
                <a:lnTo>
                  <a:pt x="54" y="198"/>
                </a:lnTo>
                <a:lnTo>
                  <a:pt x="54" y="198"/>
                </a:lnTo>
                <a:lnTo>
                  <a:pt x="52" y="184"/>
                </a:lnTo>
                <a:lnTo>
                  <a:pt x="54" y="172"/>
                </a:lnTo>
                <a:lnTo>
                  <a:pt x="60" y="146"/>
                </a:lnTo>
                <a:lnTo>
                  <a:pt x="60" y="146"/>
                </a:lnTo>
                <a:lnTo>
                  <a:pt x="64" y="128"/>
                </a:lnTo>
                <a:lnTo>
                  <a:pt x="64" y="120"/>
                </a:lnTo>
                <a:lnTo>
                  <a:pt x="64" y="110"/>
                </a:lnTo>
                <a:lnTo>
                  <a:pt x="62" y="102"/>
                </a:lnTo>
                <a:lnTo>
                  <a:pt x="58" y="94"/>
                </a:lnTo>
                <a:lnTo>
                  <a:pt x="52" y="86"/>
                </a:lnTo>
                <a:lnTo>
                  <a:pt x="46" y="80"/>
                </a:lnTo>
                <a:lnTo>
                  <a:pt x="46" y="80"/>
                </a:lnTo>
                <a:lnTo>
                  <a:pt x="40" y="70"/>
                </a:lnTo>
                <a:lnTo>
                  <a:pt x="38" y="66"/>
                </a:lnTo>
                <a:lnTo>
                  <a:pt x="38" y="64"/>
                </a:lnTo>
                <a:lnTo>
                  <a:pt x="40" y="60"/>
                </a:lnTo>
                <a:lnTo>
                  <a:pt x="44" y="58"/>
                </a:lnTo>
                <a:lnTo>
                  <a:pt x="56" y="58"/>
                </a:lnTo>
                <a:lnTo>
                  <a:pt x="56" y="58"/>
                </a:lnTo>
                <a:lnTo>
                  <a:pt x="72" y="58"/>
                </a:lnTo>
                <a:lnTo>
                  <a:pt x="88" y="56"/>
                </a:lnTo>
                <a:lnTo>
                  <a:pt x="102" y="52"/>
                </a:lnTo>
                <a:lnTo>
                  <a:pt x="114" y="44"/>
                </a:lnTo>
                <a:lnTo>
                  <a:pt x="138" y="26"/>
                </a:lnTo>
                <a:lnTo>
                  <a:pt x="160" y="8"/>
                </a:lnTo>
                <a:lnTo>
                  <a:pt x="160" y="8"/>
                </a:lnTo>
                <a:lnTo>
                  <a:pt x="172" y="2"/>
                </a:lnTo>
                <a:lnTo>
                  <a:pt x="176" y="0"/>
                </a:lnTo>
                <a:lnTo>
                  <a:pt x="180" y="0"/>
                </a:lnTo>
                <a:lnTo>
                  <a:pt x="184" y="2"/>
                </a:lnTo>
                <a:lnTo>
                  <a:pt x="188" y="4"/>
                </a:lnTo>
                <a:lnTo>
                  <a:pt x="196" y="14"/>
                </a:lnTo>
                <a:lnTo>
                  <a:pt x="196" y="14"/>
                </a:lnTo>
                <a:lnTo>
                  <a:pt x="206" y="30"/>
                </a:lnTo>
                <a:lnTo>
                  <a:pt x="214" y="46"/>
                </a:lnTo>
                <a:lnTo>
                  <a:pt x="220" y="54"/>
                </a:lnTo>
                <a:lnTo>
                  <a:pt x="228" y="60"/>
                </a:lnTo>
                <a:lnTo>
                  <a:pt x="236" y="66"/>
                </a:lnTo>
                <a:lnTo>
                  <a:pt x="246" y="68"/>
                </a:lnTo>
                <a:lnTo>
                  <a:pt x="246" y="68"/>
                </a:lnTo>
                <a:lnTo>
                  <a:pt x="250" y="70"/>
                </a:lnTo>
                <a:lnTo>
                  <a:pt x="252" y="72"/>
                </a:lnTo>
                <a:lnTo>
                  <a:pt x="254" y="78"/>
                </a:lnTo>
                <a:lnTo>
                  <a:pt x="258" y="94"/>
                </a:lnTo>
                <a:lnTo>
                  <a:pt x="258" y="94"/>
                </a:lnTo>
                <a:lnTo>
                  <a:pt x="248" y="104"/>
                </a:lnTo>
                <a:lnTo>
                  <a:pt x="244" y="110"/>
                </a:lnTo>
                <a:lnTo>
                  <a:pt x="240" y="118"/>
                </a:lnTo>
                <a:lnTo>
                  <a:pt x="240" y="118"/>
                </a:lnTo>
                <a:lnTo>
                  <a:pt x="238" y="124"/>
                </a:lnTo>
                <a:lnTo>
                  <a:pt x="236" y="130"/>
                </a:lnTo>
                <a:lnTo>
                  <a:pt x="234" y="132"/>
                </a:lnTo>
                <a:lnTo>
                  <a:pt x="232" y="132"/>
                </a:lnTo>
                <a:lnTo>
                  <a:pt x="224" y="130"/>
                </a:lnTo>
                <a:lnTo>
                  <a:pt x="216" y="122"/>
                </a:lnTo>
                <a:lnTo>
                  <a:pt x="216" y="122"/>
                </a:lnTo>
                <a:lnTo>
                  <a:pt x="206" y="114"/>
                </a:lnTo>
                <a:lnTo>
                  <a:pt x="196" y="108"/>
                </a:lnTo>
                <a:lnTo>
                  <a:pt x="186" y="104"/>
                </a:lnTo>
                <a:lnTo>
                  <a:pt x="176" y="102"/>
                </a:lnTo>
                <a:lnTo>
                  <a:pt x="166" y="102"/>
                </a:lnTo>
                <a:lnTo>
                  <a:pt x="156" y="104"/>
                </a:lnTo>
                <a:lnTo>
                  <a:pt x="148" y="110"/>
                </a:lnTo>
                <a:lnTo>
                  <a:pt x="138" y="116"/>
                </a:lnTo>
                <a:lnTo>
                  <a:pt x="138" y="116"/>
                </a:lnTo>
                <a:lnTo>
                  <a:pt x="132" y="124"/>
                </a:lnTo>
                <a:lnTo>
                  <a:pt x="126" y="134"/>
                </a:lnTo>
                <a:lnTo>
                  <a:pt x="124" y="146"/>
                </a:lnTo>
                <a:lnTo>
                  <a:pt x="122" y="158"/>
                </a:lnTo>
                <a:lnTo>
                  <a:pt x="122" y="170"/>
                </a:lnTo>
                <a:lnTo>
                  <a:pt x="122" y="180"/>
                </a:lnTo>
                <a:lnTo>
                  <a:pt x="126" y="192"/>
                </a:lnTo>
                <a:lnTo>
                  <a:pt x="132" y="200"/>
                </a:lnTo>
                <a:lnTo>
                  <a:pt x="132" y="200"/>
                </a:lnTo>
                <a:lnTo>
                  <a:pt x="140" y="208"/>
                </a:lnTo>
                <a:lnTo>
                  <a:pt x="148" y="214"/>
                </a:lnTo>
                <a:lnTo>
                  <a:pt x="158" y="218"/>
                </a:lnTo>
                <a:lnTo>
                  <a:pt x="170" y="220"/>
                </a:lnTo>
                <a:lnTo>
                  <a:pt x="180" y="220"/>
                </a:lnTo>
                <a:lnTo>
                  <a:pt x="190" y="218"/>
                </a:lnTo>
                <a:lnTo>
                  <a:pt x="202" y="214"/>
                </a:lnTo>
                <a:lnTo>
                  <a:pt x="212" y="206"/>
                </a:lnTo>
                <a:lnTo>
                  <a:pt x="212" y="206"/>
                </a:lnTo>
                <a:lnTo>
                  <a:pt x="220" y="198"/>
                </a:lnTo>
                <a:lnTo>
                  <a:pt x="228" y="194"/>
                </a:lnTo>
                <a:lnTo>
                  <a:pt x="232" y="194"/>
                </a:lnTo>
                <a:lnTo>
                  <a:pt x="236" y="196"/>
                </a:lnTo>
                <a:lnTo>
                  <a:pt x="240" y="200"/>
                </a:lnTo>
                <a:lnTo>
                  <a:pt x="244" y="208"/>
                </a:lnTo>
                <a:lnTo>
                  <a:pt x="244" y="208"/>
                </a:lnTo>
                <a:lnTo>
                  <a:pt x="246" y="212"/>
                </a:lnTo>
                <a:lnTo>
                  <a:pt x="248" y="212"/>
                </a:lnTo>
                <a:lnTo>
                  <a:pt x="250" y="212"/>
                </a:lnTo>
                <a:lnTo>
                  <a:pt x="252" y="210"/>
                </a:lnTo>
                <a:lnTo>
                  <a:pt x="256" y="202"/>
                </a:lnTo>
                <a:lnTo>
                  <a:pt x="260" y="198"/>
                </a:lnTo>
                <a:lnTo>
                  <a:pt x="260" y="198"/>
                </a:lnTo>
                <a:lnTo>
                  <a:pt x="264" y="196"/>
                </a:lnTo>
                <a:lnTo>
                  <a:pt x="268" y="196"/>
                </a:lnTo>
                <a:lnTo>
                  <a:pt x="268" y="196"/>
                </a:lnTo>
                <a:lnTo>
                  <a:pt x="274" y="204"/>
                </a:lnTo>
                <a:lnTo>
                  <a:pt x="282" y="210"/>
                </a:lnTo>
                <a:lnTo>
                  <a:pt x="290" y="214"/>
                </a:lnTo>
                <a:lnTo>
                  <a:pt x="298" y="216"/>
                </a:lnTo>
                <a:lnTo>
                  <a:pt x="306" y="218"/>
                </a:lnTo>
                <a:lnTo>
                  <a:pt x="316" y="216"/>
                </a:lnTo>
                <a:lnTo>
                  <a:pt x="334" y="214"/>
                </a:lnTo>
                <a:lnTo>
                  <a:pt x="334" y="214"/>
                </a:lnTo>
                <a:lnTo>
                  <a:pt x="340" y="212"/>
                </a:lnTo>
                <a:lnTo>
                  <a:pt x="344" y="210"/>
                </a:lnTo>
                <a:lnTo>
                  <a:pt x="346" y="206"/>
                </a:lnTo>
                <a:lnTo>
                  <a:pt x="346" y="202"/>
                </a:lnTo>
                <a:lnTo>
                  <a:pt x="346" y="202"/>
                </a:lnTo>
                <a:lnTo>
                  <a:pt x="346" y="156"/>
                </a:lnTo>
                <a:lnTo>
                  <a:pt x="346" y="134"/>
                </a:lnTo>
                <a:lnTo>
                  <a:pt x="344" y="110"/>
                </a:lnTo>
                <a:lnTo>
                  <a:pt x="344" y="110"/>
                </a:lnTo>
                <a:lnTo>
                  <a:pt x="342" y="120"/>
                </a:lnTo>
                <a:lnTo>
                  <a:pt x="340" y="126"/>
                </a:lnTo>
                <a:lnTo>
                  <a:pt x="336" y="132"/>
                </a:lnTo>
                <a:lnTo>
                  <a:pt x="332" y="136"/>
                </a:lnTo>
                <a:lnTo>
                  <a:pt x="326" y="140"/>
                </a:lnTo>
                <a:lnTo>
                  <a:pt x="320" y="142"/>
                </a:lnTo>
                <a:lnTo>
                  <a:pt x="312" y="142"/>
                </a:lnTo>
                <a:lnTo>
                  <a:pt x="302" y="140"/>
                </a:lnTo>
                <a:lnTo>
                  <a:pt x="302" y="140"/>
                </a:lnTo>
                <a:lnTo>
                  <a:pt x="296" y="140"/>
                </a:lnTo>
                <a:lnTo>
                  <a:pt x="292" y="142"/>
                </a:lnTo>
                <a:lnTo>
                  <a:pt x="282" y="150"/>
                </a:lnTo>
                <a:lnTo>
                  <a:pt x="274" y="156"/>
                </a:lnTo>
                <a:lnTo>
                  <a:pt x="268" y="160"/>
                </a:lnTo>
                <a:lnTo>
                  <a:pt x="264" y="162"/>
                </a:lnTo>
                <a:lnTo>
                  <a:pt x="264" y="162"/>
                </a:lnTo>
                <a:lnTo>
                  <a:pt x="260" y="160"/>
                </a:lnTo>
                <a:lnTo>
                  <a:pt x="256" y="156"/>
                </a:lnTo>
                <a:lnTo>
                  <a:pt x="256" y="156"/>
                </a:lnTo>
                <a:lnTo>
                  <a:pt x="254" y="142"/>
                </a:lnTo>
                <a:lnTo>
                  <a:pt x="252" y="128"/>
                </a:lnTo>
                <a:lnTo>
                  <a:pt x="254" y="114"/>
                </a:lnTo>
                <a:lnTo>
                  <a:pt x="258" y="106"/>
                </a:lnTo>
                <a:lnTo>
                  <a:pt x="262" y="100"/>
                </a:lnTo>
                <a:lnTo>
                  <a:pt x="262" y="100"/>
                </a:lnTo>
                <a:lnTo>
                  <a:pt x="270" y="104"/>
                </a:lnTo>
                <a:lnTo>
                  <a:pt x="278" y="104"/>
                </a:lnTo>
                <a:lnTo>
                  <a:pt x="286" y="102"/>
                </a:lnTo>
                <a:lnTo>
                  <a:pt x="294" y="98"/>
                </a:lnTo>
                <a:lnTo>
                  <a:pt x="294" y="98"/>
                </a:lnTo>
                <a:lnTo>
                  <a:pt x="428" y="40"/>
                </a:lnTo>
                <a:lnTo>
                  <a:pt x="428" y="40"/>
                </a:lnTo>
                <a:lnTo>
                  <a:pt x="432" y="62"/>
                </a:lnTo>
                <a:lnTo>
                  <a:pt x="440" y="82"/>
                </a:lnTo>
                <a:lnTo>
                  <a:pt x="448" y="102"/>
                </a:lnTo>
                <a:lnTo>
                  <a:pt x="460" y="120"/>
                </a:lnTo>
                <a:lnTo>
                  <a:pt x="484" y="156"/>
                </a:lnTo>
                <a:lnTo>
                  <a:pt x="496" y="172"/>
                </a:lnTo>
                <a:lnTo>
                  <a:pt x="506" y="192"/>
                </a:lnTo>
                <a:lnTo>
                  <a:pt x="506" y="192"/>
                </a:lnTo>
                <a:lnTo>
                  <a:pt x="510" y="196"/>
                </a:lnTo>
                <a:lnTo>
                  <a:pt x="514" y="198"/>
                </a:lnTo>
                <a:lnTo>
                  <a:pt x="514" y="198"/>
                </a:lnTo>
                <a:lnTo>
                  <a:pt x="544" y="200"/>
                </a:lnTo>
                <a:lnTo>
                  <a:pt x="572" y="204"/>
                </a:lnTo>
                <a:lnTo>
                  <a:pt x="588" y="202"/>
                </a:lnTo>
                <a:lnTo>
                  <a:pt x="602" y="200"/>
                </a:lnTo>
                <a:lnTo>
                  <a:pt x="616" y="194"/>
                </a:lnTo>
                <a:lnTo>
                  <a:pt x="630" y="186"/>
                </a:lnTo>
                <a:lnTo>
                  <a:pt x="630" y="186"/>
                </a:lnTo>
                <a:lnTo>
                  <a:pt x="636" y="180"/>
                </a:lnTo>
                <a:lnTo>
                  <a:pt x="642" y="178"/>
                </a:lnTo>
                <a:lnTo>
                  <a:pt x="658" y="174"/>
                </a:lnTo>
                <a:lnTo>
                  <a:pt x="672" y="172"/>
                </a:lnTo>
                <a:lnTo>
                  <a:pt x="688" y="172"/>
                </a:lnTo>
                <a:lnTo>
                  <a:pt x="688" y="172"/>
                </a:lnTo>
                <a:lnTo>
                  <a:pt x="698" y="170"/>
                </a:lnTo>
                <a:lnTo>
                  <a:pt x="706" y="170"/>
                </a:lnTo>
                <a:lnTo>
                  <a:pt x="714" y="166"/>
                </a:lnTo>
                <a:lnTo>
                  <a:pt x="716" y="162"/>
                </a:lnTo>
                <a:lnTo>
                  <a:pt x="718" y="158"/>
                </a:lnTo>
                <a:lnTo>
                  <a:pt x="718" y="158"/>
                </a:lnTo>
                <a:lnTo>
                  <a:pt x="720" y="148"/>
                </a:lnTo>
                <a:lnTo>
                  <a:pt x="724" y="142"/>
                </a:lnTo>
                <a:lnTo>
                  <a:pt x="728" y="138"/>
                </a:lnTo>
                <a:lnTo>
                  <a:pt x="734" y="136"/>
                </a:lnTo>
                <a:lnTo>
                  <a:pt x="746" y="132"/>
                </a:lnTo>
                <a:lnTo>
                  <a:pt x="760" y="128"/>
                </a:lnTo>
                <a:lnTo>
                  <a:pt x="760" y="128"/>
                </a:lnTo>
                <a:lnTo>
                  <a:pt x="774" y="128"/>
                </a:lnTo>
                <a:lnTo>
                  <a:pt x="786" y="130"/>
                </a:lnTo>
                <a:lnTo>
                  <a:pt x="798" y="134"/>
                </a:lnTo>
                <a:lnTo>
                  <a:pt x="808" y="140"/>
                </a:lnTo>
                <a:lnTo>
                  <a:pt x="808" y="140"/>
                </a:lnTo>
                <a:lnTo>
                  <a:pt x="816" y="148"/>
                </a:lnTo>
                <a:lnTo>
                  <a:pt x="818" y="156"/>
                </a:lnTo>
                <a:lnTo>
                  <a:pt x="818" y="166"/>
                </a:lnTo>
                <a:lnTo>
                  <a:pt x="814" y="178"/>
                </a:lnTo>
                <a:lnTo>
                  <a:pt x="814" y="178"/>
                </a:lnTo>
                <a:lnTo>
                  <a:pt x="766" y="274"/>
                </a:lnTo>
                <a:lnTo>
                  <a:pt x="766" y="274"/>
                </a:lnTo>
                <a:lnTo>
                  <a:pt x="762" y="286"/>
                </a:lnTo>
                <a:lnTo>
                  <a:pt x="760" y="296"/>
                </a:lnTo>
                <a:lnTo>
                  <a:pt x="762" y="300"/>
                </a:lnTo>
                <a:lnTo>
                  <a:pt x="766" y="306"/>
                </a:lnTo>
                <a:lnTo>
                  <a:pt x="770" y="308"/>
                </a:lnTo>
                <a:lnTo>
                  <a:pt x="776" y="312"/>
                </a:lnTo>
                <a:lnTo>
                  <a:pt x="776" y="312"/>
                </a:lnTo>
                <a:lnTo>
                  <a:pt x="782" y="314"/>
                </a:lnTo>
                <a:lnTo>
                  <a:pt x="784" y="318"/>
                </a:lnTo>
                <a:lnTo>
                  <a:pt x="784" y="324"/>
                </a:lnTo>
                <a:lnTo>
                  <a:pt x="784" y="328"/>
                </a:lnTo>
                <a:lnTo>
                  <a:pt x="784" y="328"/>
                </a:lnTo>
                <a:lnTo>
                  <a:pt x="782" y="352"/>
                </a:lnTo>
                <a:lnTo>
                  <a:pt x="782" y="360"/>
                </a:lnTo>
                <a:lnTo>
                  <a:pt x="784" y="366"/>
                </a:lnTo>
                <a:lnTo>
                  <a:pt x="788" y="370"/>
                </a:lnTo>
                <a:lnTo>
                  <a:pt x="794" y="374"/>
                </a:lnTo>
                <a:lnTo>
                  <a:pt x="816" y="382"/>
                </a:lnTo>
                <a:lnTo>
                  <a:pt x="816" y="382"/>
                </a:lnTo>
                <a:lnTo>
                  <a:pt x="812" y="386"/>
                </a:lnTo>
                <a:lnTo>
                  <a:pt x="812" y="390"/>
                </a:lnTo>
                <a:lnTo>
                  <a:pt x="818" y="398"/>
                </a:lnTo>
                <a:lnTo>
                  <a:pt x="818" y="398"/>
                </a:lnTo>
                <a:lnTo>
                  <a:pt x="820" y="406"/>
                </a:lnTo>
                <a:lnTo>
                  <a:pt x="822" y="414"/>
                </a:lnTo>
                <a:lnTo>
                  <a:pt x="820" y="428"/>
                </a:lnTo>
                <a:lnTo>
                  <a:pt x="820" y="428"/>
                </a:lnTo>
                <a:lnTo>
                  <a:pt x="822" y="406"/>
                </a:lnTo>
                <a:lnTo>
                  <a:pt x="822" y="400"/>
                </a:lnTo>
                <a:lnTo>
                  <a:pt x="824" y="394"/>
                </a:lnTo>
                <a:lnTo>
                  <a:pt x="828" y="392"/>
                </a:lnTo>
                <a:lnTo>
                  <a:pt x="832" y="390"/>
                </a:lnTo>
                <a:lnTo>
                  <a:pt x="848" y="388"/>
                </a:lnTo>
                <a:lnTo>
                  <a:pt x="848" y="388"/>
                </a:lnTo>
                <a:lnTo>
                  <a:pt x="860" y="392"/>
                </a:lnTo>
                <a:lnTo>
                  <a:pt x="870" y="396"/>
                </a:lnTo>
                <a:lnTo>
                  <a:pt x="892" y="406"/>
                </a:lnTo>
                <a:lnTo>
                  <a:pt x="892" y="406"/>
                </a:lnTo>
                <a:lnTo>
                  <a:pt x="896" y="412"/>
                </a:lnTo>
                <a:lnTo>
                  <a:pt x="898" y="420"/>
                </a:lnTo>
                <a:lnTo>
                  <a:pt x="896" y="434"/>
                </a:lnTo>
                <a:lnTo>
                  <a:pt x="896" y="434"/>
                </a:lnTo>
                <a:lnTo>
                  <a:pt x="896" y="440"/>
                </a:lnTo>
                <a:lnTo>
                  <a:pt x="892" y="446"/>
                </a:lnTo>
                <a:lnTo>
                  <a:pt x="888" y="450"/>
                </a:lnTo>
                <a:lnTo>
                  <a:pt x="882" y="452"/>
                </a:lnTo>
                <a:lnTo>
                  <a:pt x="882" y="452"/>
                </a:lnTo>
                <a:lnTo>
                  <a:pt x="874" y="450"/>
                </a:lnTo>
                <a:lnTo>
                  <a:pt x="870" y="448"/>
                </a:lnTo>
                <a:lnTo>
                  <a:pt x="866" y="442"/>
                </a:lnTo>
                <a:lnTo>
                  <a:pt x="864" y="436"/>
                </a:lnTo>
                <a:lnTo>
                  <a:pt x="864" y="436"/>
                </a:lnTo>
                <a:lnTo>
                  <a:pt x="864" y="442"/>
                </a:lnTo>
                <a:lnTo>
                  <a:pt x="866" y="448"/>
                </a:lnTo>
                <a:lnTo>
                  <a:pt x="870" y="452"/>
                </a:lnTo>
                <a:lnTo>
                  <a:pt x="878" y="452"/>
                </a:lnTo>
                <a:lnTo>
                  <a:pt x="878" y="452"/>
                </a:lnTo>
                <a:lnTo>
                  <a:pt x="884" y="452"/>
                </a:lnTo>
                <a:lnTo>
                  <a:pt x="890" y="450"/>
                </a:lnTo>
                <a:lnTo>
                  <a:pt x="894" y="446"/>
                </a:lnTo>
                <a:lnTo>
                  <a:pt x="896" y="438"/>
                </a:lnTo>
                <a:lnTo>
                  <a:pt x="896" y="438"/>
                </a:lnTo>
                <a:lnTo>
                  <a:pt x="898" y="428"/>
                </a:lnTo>
                <a:lnTo>
                  <a:pt x="900" y="424"/>
                </a:lnTo>
                <a:lnTo>
                  <a:pt x="902" y="420"/>
                </a:lnTo>
                <a:lnTo>
                  <a:pt x="902" y="420"/>
                </a:lnTo>
                <a:close/>
              </a:path>
            </a:pathLst>
          </a:custGeom>
          <a:solidFill>
            <a:srgbClr val="FFC000">
              <a:lumMod val="60000"/>
              <a:lumOff val="40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49" name="Freeform 14">
            <a:extLst>
              <a:ext uri="{FF2B5EF4-FFF2-40B4-BE49-F238E27FC236}">
                <a16:creationId xmlns:a16="http://schemas.microsoft.com/office/drawing/2014/main" id="{75CFCFD4-20B2-4A49-CE87-395B9B95575A}"/>
              </a:ext>
            </a:extLst>
          </p:cNvPr>
          <p:cNvSpPr>
            <a:spLocks/>
          </p:cNvSpPr>
          <p:nvPr/>
        </p:nvSpPr>
        <p:spPr bwMode="auto">
          <a:xfrm>
            <a:off x="6499173" y="1198299"/>
            <a:ext cx="831103" cy="822614"/>
          </a:xfrm>
          <a:custGeom>
            <a:avLst/>
            <a:gdLst>
              <a:gd name="T0" fmla="*/ 484 w 890"/>
              <a:gd name="T1" fmla="*/ 648 h 760"/>
              <a:gd name="T2" fmla="*/ 444 w 890"/>
              <a:gd name="T3" fmla="*/ 644 h 760"/>
              <a:gd name="T4" fmla="*/ 418 w 890"/>
              <a:gd name="T5" fmla="*/ 656 h 760"/>
              <a:gd name="T6" fmla="*/ 388 w 890"/>
              <a:gd name="T7" fmla="*/ 678 h 760"/>
              <a:gd name="T8" fmla="*/ 382 w 890"/>
              <a:gd name="T9" fmla="*/ 714 h 760"/>
              <a:gd name="T10" fmla="*/ 378 w 890"/>
              <a:gd name="T11" fmla="*/ 736 h 760"/>
              <a:gd name="T12" fmla="*/ 356 w 890"/>
              <a:gd name="T13" fmla="*/ 744 h 760"/>
              <a:gd name="T14" fmla="*/ 264 w 890"/>
              <a:gd name="T15" fmla="*/ 760 h 760"/>
              <a:gd name="T16" fmla="*/ 238 w 890"/>
              <a:gd name="T17" fmla="*/ 752 h 760"/>
              <a:gd name="T18" fmla="*/ 214 w 890"/>
              <a:gd name="T19" fmla="*/ 722 h 760"/>
              <a:gd name="T20" fmla="*/ 186 w 890"/>
              <a:gd name="T21" fmla="*/ 716 h 760"/>
              <a:gd name="T22" fmla="*/ 160 w 890"/>
              <a:gd name="T23" fmla="*/ 704 h 760"/>
              <a:gd name="T24" fmla="*/ 32 w 890"/>
              <a:gd name="T25" fmla="*/ 622 h 760"/>
              <a:gd name="T26" fmla="*/ 20 w 890"/>
              <a:gd name="T27" fmla="*/ 610 h 760"/>
              <a:gd name="T28" fmla="*/ 30 w 890"/>
              <a:gd name="T29" fmla="*/ 592 h 760"/>
              <a:gd name="T30" fmla="*/ 32 w 890"/>
              <a:gd name="T31" fmla="*/ 548 h 760"/>
              <a:gd name="T32" fmla="*/ 0 w 890"/>
              <a:gd name="T33" fmla="*/ 426 h 760"/>
              <a:gd name="T34" fmla="*/ 16 w 890"/>
              <a:gd name="T35" fmla="*/ 394 h 760"/>
              <a:gd name="T36" fmla="*/ 48 w 890"/>
              <a:gd name="T37" fmla="*/ 388 h 760"/>
              <a:gd name="T38" fmla="*/ 120 w 890"/>
              <a:gd name="T39" fmla="*/ 410 h 760"/>
              <a:gd name="T40" fmla="*/ 148 w 890"/>
              <a:gd name="T41" fmla="*/ 408 h 760"/>
              <a:gd name="T42" fmla="*/ 152 w 890"/>
              <a:gd name="T43" fmla="*/ 272 h 760"/>
              <a:gd name="T44" fmla="*/ 168 w 890"/>
              <a:gd name="T45" fmla="*/ 220 h 760"/>
              <a:gd name="T46" fmla="*/ 230 w 890"/>
              <a:gd name="T47" fmla="*/ 184 h 760"/>
              <a:gd name="T48" fmla="*/ 298 w 890"/>
              <a:gd name="T49" fmla="*/ 194 h 760"/>
              <a:gd name="T50" fmla="*/ 362 w 890"/>
              <a:gd name="T51" fmla="*/ 214 h 760"/>
              <a:gd name="T52" fmla="*/ 386 w 890"/>
              <a:gd name="T53" fmla="*/ 202 h 760"/>
              <a:gd name="T54" fmla="*/ 418 w 890"/>
              <a:gd name="T55" fmla="*/ 116 h 760"/>
              <a:gd name="T56" fmla="*/ 432 w 890"/>
              <a:gd name="T57" fmla="*/ 88 h 760"/>
              <a:gd name="T58" fmla="*/ 468 w 890"/>
              <a:gd name="T59" fmla="*/ 68 h 760"/>
              <a:gd name="T60" fmla="*/ 550 w 890"/>
              <a:gd name="T61" fmla="*/ 52 h 760"/>
              <a:gd name="T62" fmla="*/ 634 w 890"/>
              <a:gd name="T63" fmla="*/ 12 h 760"/>
              <a:gd name="T64" fmla="*/ 700 w 890"/>
              <a:gd name="T65" fmla="*/ 2 h 760"/>
              <a:gd name="T66" fmla="*/ 748 w 890"/>
              <a:gd name="T67" fmla="*/ 26 h 760"/>
              <a:gd name="T68" fmla="*/ 786 w 890"/>
              <a:gd name="T69" fmla="*/ 50 h 760"/>
              <a:gd name="T70" fmla="*/ 818 w 890"/>
              <a:gd name="T71" fmla="*/ 60 h 760"/>
              <a:gd name="T72" fmla="*/ 842 w 890"/>
              <a:gd name="T73" fmla="*/ 52 h 760"/>
              <a:gd name="T74" fmla="*/ 864 w 890"/>
              <a:gd name="T75" fmla="*/ 50 h 760"/>
              <a:gd name="T76" fmla="*/ 868 w 890"/>
              <a:gd name="T77" fmla="*/ 72 h 760"/>
              <a:gd name="T78" fmla="*/ 874 w 890"/>
              <a:gd name="T79" fmla="*/ 242 h 760"/>
              <a:gd name="T80" fmla="*/ 890 w 890"/>
              <a:gd name="T81" fmla="*/ 304 h 760"/>
              <a:gd name="T82" fmla="*/ 880 w 890"/>
              <a:gd name="T83" fmla="*/ 314 h 760"/>
              <a:gd name="T84" fmla="*/ 856 w 890"/>
              <a:gd name="T85" fmla="*/ 328 h 760"/>
              <a:gd name="T86" fmla="*/ 858 w 890"/>
              <a:gd name="T87" fmla="*/ 354 h 760"/>
              <a:gd name="T88" fmla="*/ 856 w 890"/>
              <a:gd name="T89" fmla="*/ 382 h 760"/>
              <a:gd name="T90" fmla="*/ 834 w 890"/>
              <a:gd name="T91" fmla="*/ 398 h 760"/>
              <a:gd name="T92" fmla="*/ 762 w 890"/>
              <a:gd name="T93" fmla="*/ 448 h 760"/>
              <a:gd name="T94" fmla="*/ 726 w 890"/>
              <a:gd name="T95" fmla="*/ 474 h 760"/>
              <a:gd name="T96" fmla="*/ 592 w 890"/>
              <a:gd name="T97" fmla="*/ 542 h 760"/>
              <a:gd name="T98" fmla="*/ 570 w 890"/>
              <a:gd name="T99" fmla="*/ 570 h 760"/>
              <a:gd name="T100" fmla="*/ 572 w 890"/>
              <a:gd name="T101" fmla="*/ 616 h 760"/>
              <a:gd name="T102" fmla="*/ 548 w 890"/>
              <a:gd name="T103" fmla="*/ 642 h 760"/>
              <a:gd name="T104" fmla="*/ 540 w 890"/>
              <a:gd name="T105" fmla="*/ 656 h 760"/>
              <a:gd name="T106" fmla="*/ 544 w 890"/>
              <a:gd name="T107" fmla="*/ 692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0" h="760">
                <a:moveTo>
                  <a:pt x="544" y="692"/>
                </a:moveTo>
                <a:lnTo>
                  <a:pt x="544" y="692"/>
                </a:lnTo>
                <a:lnTo>
                  <a:pt x="484" y="648"/>
                </a:lnTo>
                <a:lnTo>
                  <a:pt x="484" y="648"/>
                </a:lnTo>
                <a:lnTo>
                  <a:pt x="474" y="642"/>
                </a:lnTo>
                <a:lnTo>
                  <a:pt x="464" y="640"/>
                </a:lnTo>
                <a:lnTo>
                  <a:pt x="454" y="640"/>
                </a:lnTo>
                <a:lnTo>
                  <a:pt x="444" y="644"/>
                </a:lnTo>
                <a:lnTo>
                  <a:pt x="444" y="644"/>
                </a:lnTo>
                <a:lnTo>
                  <a:pt x="432" y="652"/>
                </a:lnTo>
                <a:lnTo>
                  <a:pt x="418" y="656"/>
                </a:lnTo>
                <a:lnTo>
                  <a:pt x="418" y="656"/>
                </a:lnTo>
                <a:lnTo>
                  <a:pt x="408" y="660"/>
                </a:lnTo>
                <a:lnTo>
                  <a:pt x="400" y="666"/>
                </a:lnTo>
                <a:lnTo>
                  <a:pt x="394" y="672"/>
                </a:lnTo>
                <a:lnTo>
                  <a:pt x="388" y="678"/>
                </a:lnTo>
                <a:lnTo>
                  <a:pt x="384" y="686"/>
                </a:lnTo>
                <a:lnTo>
                  <a:pt x="382" y="694"/>
                </a:lnTo>
                <a:lnTo>
                  <a:pt x="382" y="704"/>
                </a:lnTo>
                <a:lnTo>
                  <a:pt x="382" y="714"/>
                </a:lnTo>
                <a:lnTo>
                  <a:pt x="382" y="714"/>
                </a:lnTo>
                <a:lnTo>
                  <a:pt x="382" y="728"/>
                </a:lnTo>
                <a:lnTo>
                  <a:pt x="380" y="732"/>
                </a:lnTo>
                <a:lnTo>
                  <a:pt x="378" y="736"/>
                </a:lnTo>
                <a:lnTo>
                  <a:pt x="374" y="740"/>
                </a:lnTo>
                <a:lnTo>
                  <a:pt x="368" y="742"/>
                </a:lnTo>
                <a:lnTo>
                  <a:pt x="356" y="744"/>
                </a:lnTo>
                <a:lnTo>
                  <a:pt x="356" y="744"/>
                </a:lnTo>
                <a:lnTo>
                  <a:pt x="318" y="750"/>
                </a:lnTo>
                <a:lnTo>
                  <a:pt x="280" y="758"/>
                </a:lnTo>
                <a:lnTo>
                  <a:pt x="280" y="758"/>
                </a:lnTo>
                <a:lnTo>
                  <a:pt x="264" y="760"/>
                </a:lnTo>
                <a:lnTo>
                  <a:pt x="258" y="760"/>
                </a:lnTo>
                <a:lnTo>
                  <a:pt x="250" y="758"/>
                </a:lnTo>
                <a:lnTo>
                  <a:pt x="244" y="756"/>
                </a:lnTo>
                <a:lnTo>
                  <a:pt x="238" y="752"/>
                </a:lnTo>
                <a:lnTo>
                  <a:pt x="226" y="738"/>
                </a:lnTo>
                <a:lnTo>
                  <a:pt x="226" y="738"/>
                </a:lnTo>
                <a:lnTo>
                  <a:pt x="220" y="728"/>
                </a:lnTo>
                <a:lnTo>
                  <a:pt x="214" y="722"/>
                </a:lnTo>
                <a:lnTo>
                  <a:pt x="208" y="718"/>
                </a:lnTo>
                <a:lnTo>
                  <a:pt x="202" y="716"/>
                </a:lnTo>
                <a:lnTo>
                  <a:pt x="194" y="716"/>
                </a:lnTo>
                <a:lnTo>
                  <a:pt x="186" y="716"/>
                </a:lnTo>
                <a:lnTo>
                  <a:pt x="166" y="724"/>
                </a:lnTo>
                <a:lnTo>
                  <a:pt x="166" y="724"/>
                </a:lnTo>
                <a:lnTo>
                  <a:pt x="164" y="714"/>
                </a:lnTo>
                <a:lnTo>
                  <a:pt x="160" y="704"/>
                </a:lnTo>
                <a:lnTo>
                  <a:pt x="154" y="698"/>
                </a:lnTo>
                <a:lnTo>
                  <a:pt x="144" y="690"/>
                </a:lnTo>
                <a:lnTo>
                  <a:pt x="144" y="690"/>
                </a:lnTo>
                <a:lnTo>
                  <a:pt x="32" y="622"/>
                </a:lnTo>
                <a:lnTo>
                  <a:pt x="32" y="622"/>
                </a:lnTo>
                <a:lnTo>
                  <a:pt x="24" y="616"/>
                </a:lnTo>
                <a:lnTo>
                  <a:pt x="20" y="612"/>
                </a:lnTo>
                <a:lnTo>
                  <a:pt x="20" y="610"/>
                </a:lnTo>
                <a:lnTo>
                  <a:pt x="20" y="606"/>
                </a:lnTo>
                <a:lnTo>
                  <a:pt x="26" y="598"/>
                </a:lnTo>
                <a:lnTo>
                  <a:pt x="26" y="598"/>
                </a:lnTo>
                <a:lnTo>
                  <a:pt x="30" y="592"/>
                </a:lnTo>
                <a:lnTo>
                  <a:pt x="32" y="586"/>
                </a:lnTo>
                <a:lnTo>
                  <a:pt x="34" y="574"/>
                </a:lnTo>
                <a:lnTo>
                  <a:pt x="34" y="562"/>
                </a:lnTo>
                <a:lnTo>
                  <a:pt x="32" y="548"/>
                </a:lnTo>
                <a:lnTo>
                  <a:pt x="32" y="548"/>
                </a:lnTo>
                <a:lnTo>
                  <a:pt x="2" y="438"/>
                </a:lnTo>
                <a:lnTo>
                  <a:pt x="2" y="438"/>
                </a:lnTo>
                <a:lnTo>
                  <a:pt x="0" y="426"/>
                </a:lnTo>
                <a:lnTo>
                  <a:pt x="2" y="416"/>
                </a:lnTo>
                <a:lnTo>
                  <a:pt x="4" y="408"/>
                </a:lnTo>
                <a:lnTo>
                  <a:pt x="10" y="400"/>
                </a:lnTo>
                <a:lnTo>
                  <a:pt x="16" y="394"/>
                </a:lnTo>
                <a:lnTo>
                  <a:pt x="26" y="390"/>
                </a:lnTo>
                <a:lnTo>
                  <a:pt x="36" y="388"/>
                </a:lnTo>
                <a:lnTo>
                  <a:pt x="48" y="388"/>
                </a:lnTo>
                <a:lnTo>
                  <a:pt x="48" y="388"/>
                </a:lnTo>
                <a:lnTo>
                  <a:pt x="66" y="392"/>
                </a:lnTo>
                <a:lnTo>
                  <a:pt x="84" y="398"/>
                </a:lnTo>
                <a:lnTo>
                  <a:pt x="120" y="410"/>
                </a:lnTo>
                <a:lnTo>
                  <a:pt x="120" y="410"/>
                </a:lnTo>
                <a:lnTo>
                  <a:pt x="136" y="414"/>
                </a:lnTo>
                <a:lnTo>
                  <a:pt x="140" y="412"/>
                </a:lnTo>
                <a:lnTo>
                  <a:pt x="144" y="410"/>
                </a:lnTo>
                <a:lnTo>
                  <a:pt x="148" y="408"/>
                </a:lnTo>
                <a:lnTo>
                  <a:pt x="150" y="402"/>
                </a:lnTo>
                <a:lnTo>
                  <a:pt x="152" y="386"/>
                </a:lnTo>
                <a:lnTo>
                  <a:pt x="152" y="386"/>
                </a:lnTo>
                <a:lnTo>
                  <a:pt x="152" y="272"/>
                </a:lnTo>
                <a:lnTo>
                  <a:pt x="152" y="272"/>
                </a:lnTo>
                <a:lnTo>
                  <a:pt x="154" y="254"/>
                </a:lnTo>
                <a:lnTo>
                  <a:pt x="160" y="236"/>
                </a:lnTo>
                <a:lnTo>
                  <a:pt x="168" y="220"/>
                </a:lnTo>
                <a:lnTo>
                  <a:pt x="180" y="206"/>
                </a:lnTo>
                <a:lnTo>
                  <a:pt x="194" y="196"/>
                </a:lnTo>
                <a:lnTo>
                  <a:pt x="212" y="188"/>
                </a:lnTo>
                <a:lnTo>
                  <a:pt x="230" y="184"/>
                </a:lnTo>
                <a:lnTo>
                  <a:pt x="248" y="184"/>
                </a:lnTo>
                <a:lnTo>
                  <a:pt x="248" y="184"/>
                </a:lnTo>
                <a:lnTo>
                  <a:pt x="274" y="188"/>
                </a:lnTo>
                <a:lnTo>
                  <a:pt x="298" y="194"/>
                </a:lnTo>
                <a:lnTo>
                  <a:pt x="346" y="210"/>
                </a:lnTo>
                <a:lnTo>
                  <a:pt x="346" y="210"/>
                </a:lnTo>
                <a:lnTo>
                  <a:pt x="354" y="212"/>
                </a:lnTo>
                <a:lnTo>
                  <a:pt x="362" y="214"/>
                </a:lnTo>
                <a:lnTo>
                  <a:pt x="370" y="214"/>
                </a:lnTo>
                <a:lnTo>
                  <a:pt x="376" y="212"/>
                </a:lnTo>
                <a:lnTo>
                  <a:pt x="380" y="208"/>
                </a:lnTo>
                <a:lnTo>
                  <a:pt x="386" y="202"/>
                </a:lnTo>
                <a:lnTo>
                  <a:pt x="392" y="188"/>
                </a:lnTo>
                <a:lnTo>
                  <a:pt x="392" y="188"/>
                </a:lnTo>
                <a:lnTo>
                  <a:pt x="406" y="152"/>
                </a:lnTo>
                <a:lnTo>
                  <a:pt x="418" y="116"/>
                </a:lnTo>
                <a:lnTo>
                  <a:pt x="418" y="116"/>
                </a:lnTo>
                <a:lnTo>
                  <a:pt x="422" y="104"/>
                </a:lnTo>
                <a:lnTo>
                  <a:pt x="426" y="96"/>
                </a:lnTo>
                <a:lnTo>
                  <a:pt x="432" y="88"/>
                </a:lnTo>
                <a:lnTo>
                  <a:pt x="440" y="80"/>
                </a:lnTo>
                <a:lnTo>
                  <a:pt x="448" y="76"/>
                </a:lnTo>
                <a:lnTo>
                  <a:pt x="456" y="72"/>
                </a:lnTo>
                <a:lnTo>
                  <a:pt x="468" y="68"/>
                </a:lnTo>
                <a:lnTo>
                  <a:pt x="478" y="68"/>
                </a:lnTo>
                <a:lnTo>
                  <a:pt x="478" y="68"/>
                </a:lnTo>
                <a:lnTo>
                  <a:pt x="516" y="62"/>
                </a:lnTo>
                <a:lnTo>
                  <a:pt x="550" y="52"/>
                </a:lnTo>
                <a:lnTo>
                  <a:pt x="586" y="40"/>
                </a:lnTo>
                <a:lnTo>
                  <a:pt x="618" y="22"/>
                </a:lnTo>
                <a:lnTo>
                  <a:pt x="618" y="22"/>
                </a:lnTo>
                <a:lnTo>
                  <a:pt x="634" y="12"/>
                </a:lnTo>
                <a:lnTo>
                  <a:pt x="652" y="6"/>
                </a:lnTo>
                <a:lnTo>
                  <a:pt x="668" y="2"/>
                </a:lnTo>
                <a:lnTo>
                  <a:pt x="684" y="0"/>
                </a:lnTo>
                <a:lnTo>
                  <a:pt x="700" y="2"/>
                </a:lnTo>
                <a:lnTo>
                  <a:pt x="716" y="6"/>
                </a:lnTo>
                <a:lnTo>
                  <a:pt x="732" y="14"/>
                </a:lnTo>
                <a:lnTo>
                  <a:pt x="748" y="26"/>
                </a:lnTo>
                <a:lnTo>
                  <a:pt x="748" y="26"/>
                </a:lnTo>
                <a:lnTo>
                  <a:pt x="764" y="36"/>
                </a:lnTo>
                <a:lnTo>
                  <a:pt x="778" y="46"/>
                </a:lnTo>
                <a:lnTo>
                  <a:pt x="778" y="46"/>
                </a:lnTo>
                <a:lnTo>
                  <a:pt x="786" y="50"/>
                </a:lnTo>
                <a:lnTo>
                  <a:pt x="794" y="56"/>
                </a:lnTo>
                <a:lnTo>
                  <a:pt x="802" y="58"/>
                </a:lnTo>
                <a:lnTo>
                  <a:pt x="810" y="60"/>
                </a:lnTo>
                <a:lnTo>
                  <a:pt x="818" y="60"/>
                </a:lnTo>
                <a:lnTo>
                  <a:pt x="826" y="60"/>
                </a:lnTo>
                <a:lnTo>
                  <a:pt x="834" y="56"/>
                </a:lnTo>
                <a:lnTo>
                  <a:pt x="842" y="52"/>
                </a:lnTo>
                <a:lnTo>
                  <a:pt x="842" y="52"/>
                </a:lnTo>
                <a:lnTo>
                  <a:pt x="850" y="50"/>
                </a:lnTo>
                <a:lnTo>
                  <a:pt x="856" y="48"/>
                </a:lnTo>
                <a:lnTo>
                  <a:pt x="860" y="48"/>
                </a:lnTo>
                <a:lnTo>
                  <a:pt x="864" y="50"/>
                </a:lnTo>
                <a:lnTo>
                  <a:pt x="866" y="54"/>
                </a:lnTo>
                <a:lnTo>
                  <a:pt x="866" y="58"/>
                </a:lnTo>
                <a:lnTo>
                  <a:pt x="868" y="72"/>
                </a:lnTo>
                <a:lnTo>
                  <a:pt x="868" y="72"/>
                </a:lnTo>
                <a:lnTo>
                  <a:pt x="866" y="130"/>
                </a:lnTo>
                <a:lnTo>
                  <a:pt x="868" y="186"/>
                </a:lnTo>
                <a:lnTo>
                  <a:pt x="870" y="214"/>
                </a:lnTo>
                <a:lnTo>
                  <a:pt x="874" y="242"/>
                </a:lnTo>
                <a:lnTo>
                  <a:pt x="880" y="270"/>
                </a:lnTo>
                <a:lnTo>
                  <a:pt x="888" y="298"/>
                </a:lnTo>
                <a:lnTo>
                  <a:pt x="888" y="298"/>
                </a:lnTo>
                <a:lnTo>
                  <a:pt x="890" y="304"/>
                </a:lnTo>
                <a:lnTo>
                  <a:pt x="888" y="308"/>
                </a:lnTo>
                <a:lnTo>
                  <a:pt x="886" y="312"/>
                </a:lnTo>
                <a:lnTo>
                  <a:pt x="880" y="314"/>
                </a:lnTo>
                <a:lnTo>
                  <a:pt x="880" y="314"/>
                </a:lnTo>
                <a:lnTo>
                  <a:pt x="872" y="316"/>
                </a:lnTo>
                <a:lnTo>
                  <a:pt x="864" y="318"/>
                </a:lnTo>
                <a:lnTo>
                  <a:pt x="860" y="322"/>
                </a:lnTo>
                <a:lnTo>
                  <a:pt x="856" y="328"/>
                </a:lnTo>
                <a:lnTo>
                  <a:pt x="856" y="332"/>
                </a:lnTo>
                <a:lnTo>
                  <a:pt x="854" y="338"/>
                </a:lnTo>
                <a:lnTo>
                  <a:pt x="858" y="354"/>
                </a:lnTo>
                <a:lnTo>
                  <a:pt x="858" y="354"/>
                </a:lnTo>
                <a:lnTo>
                  <a:pt x="860" y="362"/>
                </a:lnTo>
                <a:lnTo>
                  <a:pt x="860" y="370"/>
                </a:lnTo>
                <a:lnTo>
                  <a:pt x="858" y="376"/>
                </a:lnTo>
                <a:lnTo>
                  <a:pt x="856" y="382"/>
                </a:lnTo>
                <a:lnTo>
                  <a:pt x="852" y="386"/>
                </a:lnTo>
                <a:lnTo>
                  <a:pt x="848" y="390"/>
                </a:lnTo>
                <a:lnTo>
                  <a:pt x="834" y="398"/>
                </a:lnTo>
                <a:lnTo>
                  <a:pt x="834" y="398"/>
                </a:lnTo>
                <a:lnTo>
                  <a:pt x="814" y="408"/>
                </a:lnTo>
                <a:lnTo>
                  <a:pt x="796" y="418"/>
                </a:lnTo>
                <a:lnTo>
                  <a:pt x="778" y="432"/>
                </a:lnTo>
                <a:lnTo>
                  <a:pt x="762" y="448"/>
                </a:lnTo>
                <a:lnTo>
                  <a:pt x="762" y="448"/>
                </a:lnTo>
                <a:lnTo>
                  <a:pt x="754" y="456"/>
                </a:lnTo>
                <a:lnTo>
                  <a:pt x="746" y="462"/>
                </a:lnTo>
                <a:lnTo>
                  <a:pt x="726" y="474"/>
                </a:lnTo>
                <a:lnTo>
                  <a:pt x="686" y="494"/>
                </a:lnTo>
                <a:lnTo>
                  <a:pt x="686" y="494"/>
                </a:lnTo>
                <a:lnTo>
                  <a:pt x="640" y="518"/>
                </a:lnTo>
                <a:lnTo>
                  <a:pt x="592" y="542"/>
                </a:lnTo>
                <a:lnTo>
                  <a:pt x="592" y="542"/>
                </a:lnTo>
                <a:lnTo>
                  <a:pt x="582" y="550"/>
                </a:lnTo>
                <a:lnTo>
                  <a:pt x="574" y="560"/>
                </a:lnTo>
                <a:lnTo>
                  <a:pt x="570" y="570"/>
                </a:lnTo>
                <a:lnTo>
                  <a:pt x="570" y="584"/>
                </a:lnTo>
                <a:lnTo>
                  <a:pt x="570" y="584"/>
                </a:lnTo>
                <a:lnTo>
                  <a:pt x="572" y="600"/>
                </a:lnTo>
                <a:lnTo>
                  <a:pt x="572" y="616"/>
                </a:lnTo>
                <a:lnTo>
                  <a:pt x="568" y="624"/>
                </a:lnTo>
                <a:lnTo>
                  <a:pt x="564" y="630"/>
                </a:lnTo>
                <a:lnTo>
                  <a:pt x="558" y="638"/>
                </a:lnTo>
                <a:lnTo>
                  <a:pt x="548" y="642"/>
                </a:lnTo>
                <a:lnTo>
                  <a:pt x="548" y="642"/>
                </a:lnTo>
                <a:lnTo>
                  <a:pt x="542" y="646"/>
                </a:lnTo>
                <a:lnTo>
                  <a:pt x="540" y="652"/>
                </a:lnTo>
                <a:lnTo>
                  <a:pt x="540" y="656"/>
                </a:lnTo>
                <a:lnTo>
                  <a:pt x="542" y="664"/>
                </a:lnTo>
                <a:lnTo>
                  <a:pt x="544" y="678"/>
                </a:lnTo>
                <a:lnTo>
                  <a:pt x="544" y="686"/>
                </a:lnTo>
                <a:lnTo>
                  <a:pt x="544" y="692"/>
                </a:lnTo>
                <a:lnTo>
                  <a:pt x="544" y="692"/>
                </a:lnTo>
                <a:close/>
              </a:path>
            </a:pathLst>
          </a:custGeom>
          <a:solidFill>
            <a:srgbClr val="00B050"/>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0" name="Freeform 15">
            <a:extLst>
              <a:ext uri="{FF2B5EF4-FFF2-40B4-BE49-F238E27FC236}">
                <a16:creationId xmlns:a16="http://schemas.microsoft.com/office/drawing/2014/main" id="{98021D05-4B0F-7578-8AB7-FB687D9DDF1E}"/>
              </a:ext>
            </a:extLst>
          </p:cNvPr>
          <p:cNvSpPr>
            <a:spLocks/>
          </p:cNvSpPr>
          <p:nvPr/>
        </p:nvSpPr>
        <p:spPr bwMode="auto">
          <a:xfrm>
            <a:off x="5746511" y="1672385"/>
            <a:ext cx="881529" cy="603972"/>
          </a:xfrm>
          <a:custGeom>
            <a:avLst/>
            <a:gdLst>
              <a:gd name="T0" fmla="*/ 806 w 944"/>
              <a:gd name="T1" fmla="*/ 120 h 558"/>
              <a:gd name="T2" fmla="*/ 792 w 944"/>
              <a:gd name="T3" fmla="*/ 152 h 558"/>
              <a:gd name="T4" fmla="*/ 772 w 944"/>
              <a:gd name="T5" fmla="*/ 176 h 558"/>
              <a:gd name="T6" fmla="*/ 794 w 944"/>
              <a:gd name="T7" fmla="*/ 200 h 558"/>
              <a:gd name="T8" fmla="*/ 928 w 944"/>
              <a:gd name="T9" fmla="*/ 286 h 558"/>
              <a:gd name="T10" fmla="*/ 926 w 944"/>
              <a:gd name="T11" fmla="*/ 304 h 558"/>
              <a:gd name="T12" fmla="*/ 928 w 944"/>
              <a:gd name="T13" fmla="*/ 316 h 558"/>
              <a:gd name="T14" fmla="*/ 942 w 944"/>
              <a:gd name="T15" fmla="*/ 334 h 558"/>
              <a:gd name="T16" fmla="*/ 928 w 944"/>
              <a:gd name="T17" fmla="*/ 376 h 558"/>
              <a:gd name="T18" fmla="*/ 912 w 944"/>
              <a:gd name="T19" fmla="*/ 400 h 558"/>
              <a:gd name="T20" fmla="*/ 884 w 944"/>
              <a:gd name="T21" fmla="*/ 396 h 558"/>
              <a:gd name="T22" fmla="*/ 864 w 944"/>
              <a:gd name="T23" fmla="*/ 400 h 558"/>
              <a:gd name="T24" fmla="*/ 856 w 944"/>
              <a:gd name="T25" fmla="*/ 434 h 558"/>
              <a:gd name="T26" fmla="*/ 866 w 944"/>
              <a:gd name="T27" fmla="*/ 462 h 558"/>
              <a:gd name="T28" fmla="*/ 872 w 944"/>
              <a:gd name="T29" fmla="*/ 494 h 558"/>
              <a:gd name="T30" fmla="*/ 844 w 944"/>
              <a:gd name="T31" fmla="*/ 558 h 558"/>
              <a:gd name="T32" fmla="*/ 788 w 944"/>
              <a:gd name="T33" fmla="*/ 524 h 558"/>
              <a:gd name="T34" fmla="*/ 724 w 944"/>
              <a:gd name="T35" fmla="*/ 524 h 558"/>
              <a:gd name="T36" fmla="*/ 692 w 944"/>
              <a:gd name="T37" fmla="*/ 500 h 558"/>
              <a:gd name="T38" fmla="*/ 690 w 944"/>
              <a:gd name="T39" fmla="*/ 474 h 558"/>
              <a:gd name="T40" fmla="*/ 666 w 944"/>
              <a:gd name="T41" fmla="*/ 440 h 558"/>
              <a:gd name="T42" fmla="*/ 608 w 944"/>
              <a:gd name="T43" fmla="*/ 426 h 558"/>
              <a:gd name="T44" fmla="*/ 554 w 944"/>
              <a:gd name="T45" fmla="*/ 436 h 558"/>
              <a:gd name="T46" fmla="*/ 522 w 944"/>
              <a:gd name="T47" fmla="*/ 462 h 558"/>
              <a:gd name="T48" fmla="*/ 506 w 944"/>
              <a:gd name="T49" fmla="*/ 494 h 558"/>
              <a:gd name="T50" fmla="*/ 460 w 944"/>
              <a:gd name="T51" fmla="*/ 512 h 558"/>
              <a:gd name="T52" fmla="*/ 378 w 944"/>
              <a:gd name="T53" fmla="*/ 462 h 558"/>
              <a:gd name="T54" fmla="*/ 352 w 944"/>
              <a:gd name="T55" fmla="*/ 438 h 558"/>
              <a:gd name="T56" fmla="*/ 348 w 944"/>
              <a:gd name="T57" fmla="*/ 414 h 558"/>
              <a:gd name="T58" fmla="*/ 334 w 944"/>
              <a:gd name="T59" fmla="*/ 394 h 558"/>
              <a:gd name="T60" fmla="*/ 318 w 944"/>
              <a:gd name="T61" fmla="*/ 388 h 558"/>
              <a:gd name="T62" fmla="*/ 318 w 944"/>
              <a:gd name="T63" fmla="*/ 364 h 558"/>
              <a:gd name="T64" fmla="*/ 322 w 944"/>
              <a:gd name="T65" fmla="*/ 218 h 558"/>
              <a:gd name="T66" fmla="*/ 314 w 944"/>
              <a:gd name="T67" fmla="*/ 192 h 558"/>
              <a:gd name="T68" fmla="*/ 288 w 944"/>
              <a:gd name="T69" fmla="*/ 194 h 558"/>
              <a:gd name="T70" fmla="*/ 258 w 944"/>
              <a:gd name="T71" fmla="*/ 194 h 558"/>
              <a:gd name="T72" fmla="*/ 244 w 944"/>
              <a:gd name="T73" fmla="*/ 166 h 558"/>
              <a:gd name="T74" fmla="*/ 230 w 944"/>
              <a:gd name="T75" fmla="*/ 148 h 558"/>
              <a:gd name="T76" fmla="*/ 140 w 944"/>
              <a:gd name="T77" fmla="*/ 166 h 558"/>
              <a:gd name="T78" fmla="*/ 122 w 944"/>
              <a:gd name="T79" fmla="*/ 176 h 558"/>
              <a:gd name="T80" fmla="*/ 112 w 944"/>
              <a:gd name="T81" fmla="*/ 204 h 558"/>
              <a:gd name="T82" fmla="*/ 90 w 944"/>
              <a:gd name="T83" fmla="*/ 240 h 558"/>
              <a:gd name="T84" fmla="*/ 48 w 944"/>
              <a:gd name="T85" fmla="*/ 226 h 558"/>
              <a:gd name="T86" fmla="*/ 14 w 944"/>
              <a:gd name="T87" fmla="*/ 196 h 558"/>
              <a:gd name="T88" fmla="*/ 2 w 944"/>
              <a:gd name="T89" fmla="*/ 144 h 558"/>
              <a:gd name="T90" fmla="*/ 8 w 944"/>
              <a:gd name="T91" fmla="*/ 110 h 558"/>
              <a:gd name="T92" fmla="*/ 14 w 944"/>
              <a:gd name="T93" fmla="*/ 70 h 558"/>
              <a:gd name="T94" fmla="*/ 34 w 944"/>
              <a:gd name="T95" fmla="*/ 60 h 558"/>
              <a:gd name="T96" fmla="*/ 84 w 944"/>
              <a:gd name="T97" fmla="*/ 64 h 558"/>
              <a:gd name="T98" fmla="*/ 702 w 944"/>
              <a:gd name="T99" fmla="*/ 88 h 558"/>
              <a:gd name="T100" fmla="*/ 740 w 944"/>
              <a:gd name="T101" fmla="*/ 66 h 558"/>
              <a:gd name="T102" fmla="*/ 774 w 944"/>
              <a:gd name="T103"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4" h="558">
                <a:moveTo>
                  <a:pt x="774" y="0"/>
                </a:moveTo>
                <a:lnTo>
                  <a:pt x="774" y="0"/>
                </a:lnTo>
                <a:lnTo>
                  <a:pt x="806" y="120"/>
                </a:lnTo>
                <a:lnTo>
                  <a:pt x="806" y="120"/>
                </a:lnTo>
                <a:lnTo>
                  <a:pt x="806" y="130"/>
                </a:lnTo>
                <a:lnTo>
                  <a:pt x="804" y="138"/>
                </a:lnTo>
                <a:lnTo>
                  <a:pt x="800" y="146"/>
                </a:lnTo>
                <a:lnTo>
                  <a:pt x="792" y="152"/>
                </a:lnTo>
                <a:lnTo>
                  <a:pt x="792" y="152"/>
                </a:lnTo>
                <a:lnTo>
                  <a:pt x="778" y="164"/>
                </a:lnTo>
                <a:lnTo>
                  <a:pt x="774" y="170"/>
                </a:lnTo>
                <a:lnTo>
                  <a:pt x="772" y="176"/>
                </a:lnTo>
                <a:lnTo>
                  <a:pt x="774" y="182"/>
                </a:lnTo>
                <a:lnTo>
                  <a:pt x="778" y="186"/>
                </a:lnTo>
                <a:lnTo>
                  <a:pt x="794" y="200"/>
                </a:lnTo>
                <a:lnTo>
                  <a:pt x="794" y="200"/>
                </a:lnTo>
                <a:lnTo>
                  <a:pt x="912" y="276"/>
                </a:lnTo>
                <a:lnTo>
                  <a:pt x="912" y="276"/>
                </a:lnTo>
                <a:lnTo>
                  <a:pt x="920" y="282"/>
                </a:lnTo>
                <a:lnTo>
                  <a:pt x="928" y="286"/>
                </a:lnTo>
                <a:lnTo>
                  <a:pt x="930" y="290"/>
                </a:lnTo>
                <a:lnTo>
                  <a:pt x="930" y="294"/>
                </a:lnTo>
                <a:lnTo>
                  <a:pt x="930" y="298"/>
                </a:lnTo>
                <a:lnTo>
                  <a:pt x="926" y="304"/>
                </a:lnTo>
                <a:lnTo>
                  <a:pt x="926" y="304"/>
                </a:lnTo>
                <a:lnTo>
                  <a:pt x="926" y="308"/>
                </a:lnTo>
                <a:lnTo>
                  <a:pt x="926" y="312"/>
                </a:lnTo>
                <a:lnTo>
                  <a:pt x="928" y="316"/>
                </a:lnTo>
                <a:lnTo>
                  <a:pt x="930" y="320"/>
                </a:lnTo>
                <a:lnTo>
                  <a:pt x="930" y="320"/>
                </a:lnTo>
                <a:lnTo>
                  <a:pt x="938" y="328"/>
                </a:lnTo>
                <a:lnTo>
                  <a:pt x="942" y="334"/>
                </a:lnTo>
                <a:lnTo>
                  <a:pt x="944" y="342"/>
                </a:lnTo>
                <a:lnTo>
                  <a:pt x="944" y="348"/>
                </a:lnTo>
                <a:lnTo>
                  <a:pt x="936" y="362"/>
                </a:lnTo>
                <a:lnTo>
                  <a:pt x="928" y="376"/>
                </a:lnTo>
                <a:lnTo>
                  <a:pt x="928" y="376"/>
                </a:lnTo>
                <a:lnTo>
                  <a:pt x="920" y="390"/>
                </a:lnTo>
                <a:lnTo>
                  <a:pt x="916" y="396"/>
                </a:lnTo>
                <a:lnTo>
                  <a:pt x="912" y="400"/>
                </a:lnTo>
                <a:lnTo>
                  <a:pt x="906" y="404"/>
                </a:lnTo>
                <a:lnTo>
                  <a:pt x="900" y="404"/>
                </a:lnTo>
                <a:lnTo>
                  <a:pt x="892" y="402"/>
                </a:lnTo>
                <a:lnTo>
                  <a:pt x="884" y="396"/>
                </a:lnTo>
                <a:lnTo>
                  <a:pt x="884" y="396"/>
                </a:lnTo>
                <a:lnTo>
                  <a:pt x="876" y="394"/>
                </a:lnTo>
                <a:lnTo>
                  <a:pt x="870" y="394"/>
                </a:lnTo>
                <a:lnTo>
                  <a:pt x="864" y="400"/>
                </a:lnTo>
                <a:lnTo>
                  <a:pt x="860" y="408"/>
                </a:lnTo>
                <a:lnTo>
                  <a:pt x="860" y="408"/>
                </a:lnTo>
                <a:lnTo>
                  <a:pt x="858" y="422"/>
                </a:lnTo>
                <a:lnTo>
                  <a:pt x="856" y="434"/>
                </a:lnTo>
                <a:lnTo>
                  <a:pt x="856" y="442"/>
                </a:lnTo>
                <a:lnTo>
                  <a:pt x="858" y="448"/>
                </a:lnTo>
                <a:lnTo>
                  <a:pt x="860" y="456"/>
                </a:lnTo>
                <a:lnTo>
                  <a:pt x="866" y="462"/>
                </a:lnTo>
                <a:lnTo>
                  <a:pt x="866" y="462"/>
                </a:lnTo>
                <a:lnTo>
                  <a:pt x="872" y="472"/>
                </a:lnTo>
                <a:lnTo>
                  <a:pt x="874" y="482"/>
                </a:lnTo>
                <a:lnTo>
                  <a:pt x="872" y="494"/>
                </a:lnTo>
                <a:lnTo>
                  <a:pt x="870" y="506"/>
                </a:lnTo>
                <a:lnTo>
                  <a:pt x="870" y="506"/>
                </a:lnTo>
                <a:lnTo>
                  <a:pt x="844" y="558"/>
                </a:lnTo>
                <a:lnTo>
                  <a:pt x="844" y="558"/>
                </a:lnTo>
                <a:lnTo>
                  <a:pt x="832" y="544"/>
                </a:lnTo>
                <a:lnTo>
                  <a:pt x="818" y="534"/>
                </a:lnTo>
                <a:lnTo>
                  <a:pt x="804" y="528"/>
                </a:lnTo>
                <a:lnTo>
                  <a:pt x="788" y="524"/>
                </a:lnTo>
                <a:lnTo>
                  <a:pt x="772" y="524"/>
                </a:lnTo>
                <a:lnTo>
                  <a:pt x="756" y="524"/>
                </a:lnTo>
                <a:lnTo>
                  <a:pt x="724" y="524"/>
                </a:lnTo>
                <a:lnTo>
                  <a:pt x="724" y="524"/>
                </a:lnTo>
                <a:lnTo>
                  <a:pt x="718" y="524"/>
                </a:lnTo>
                <a:lnTo>
                  <a:pt x="712" y="520"/>
                </a:lnTo>
                <a:lnTo>
                  <a:pt x="700" y="512"/>
                </a:lnTo>
                <a:lnTo>
                  <a:pt x="692" y="500"/>
                </a:lnTo>
                <a:lnTo>
                  <a:pt x="690" y="494"/>
                </a:lnTo>
                <a:lnTo>
                  <a:pt x="690" y="488"/>
                </a:lnTo>
                <a:lnTo>
                  <a:pt x="690" y="488"/>
                </a:lnTo>
                <a:lnTo>
                  <a:pt x="690" y="474"/>
                </a:lnTo>
                <a:lnTo>
                  <a:pt x="686" y="462"/>
                </a:lnTo>
                <a:lnTo>
                  <a:pt x="682" y="452"/>
                </a:lnTo>
                <a:lnTo>
                  <a:pt x="674" y="446"/>
                </a:lnTo>
                <a:lnTo>
                  <a:pt x="666" y="440"/>
                </a:lnTo>
                <a:lnTo>
                  <a:pt x="656" y="436"/>
                </a:lnTo>
                <a:lnTo>
                  <a:pt x="636" y="432"/>
                </a:lnTo>
                <a:lnTo>
                  <a:pt x="636" y="432"/>
                </a:lnTo>
                <a:lnTo>
                  <a:pt x="608" y="426"/>
                </a:lnTo>
                <a:lnTo>
                  <a:pt x="594" y="426"/>
                </a:lnTo>
                <a:lnTo>
                  <a:pt x="580" y="428"/>
                </a:lnTo>
                <a:lnTo>
                  <a:pt x="566" y="430"/>
                </a:lnTo>
                <a:lnTo>
                  <a:pt x="554" y="436"/>
                </a:lnTo>
                <a:lnTo>
                  <a:pt x="540" y="444"/>
                </a:lnTo>
                <a:lnTo>
                  <a:pt x="528" y="454"/>
                </a:lnTo>
                <a:lnTo>
                  <a:pt x="528" y="454"/>
                </a:lnTo>
                <a:lnTo>
                  <a:pt x="522" y="462"/>
                </a:lnTo>
                <a:lnTo>
                  <a:pt x="518" y="470"/>
                </a:lnTo>
                <a:lnTo>
                  <a:pt x="518" y="470"/>
                </a:lnTo>
                <a:lnTo>
                  <a:pt x="514" y="484"/>
                </a:lnTo>
                <a:lnTo>
                  <a:pt x="506" y="494"/>
                </a:lnTo>
                <a:lnTo>
                  <a:pt x="496" y="502"/>
                </a:lnTo>
                <a:lnTo>
                  <a:pt x="486" y="508"/>
                </a:lnTo>
                <a:lnTo>
                  <a:pt x="472" y="512"/>
                </a:lnTo>
                <a:lnTo>
                  <a:pt x="460" y="512"/>
                </a:lnTo>
                <a:lnTo>
                  <a:pt x="446" y="508"/>
                </a:lnTo>
                <a:lnTo>
                  <a:pt x="434" y="502"/>
                </a:lnTo>
                <a:lnTo>
                  <a:pt x="434" y="502"/>
                </a:lnTo>
                <a:lnTo>
                  <a:pt x="378" y="462"/>
                </a:lnTo>
                <a:lnTo>
                  <a:pt x="378" y="462"/>
                </a:lnTo>
                <a:lnTo>
                  <a:pt x="366" y="454"/>
                </a:lnTo>
                <a:lnTo>
                  <a:pt x="356" y="444"/>
                </a:lnTo>
                <a:lnTo>
                  <a:pt x="352" y="438"/>
                </a:lnTo>
                <a:lnTo>
                  <a:pt x="350" y="430"/>
                </a:lnTo>
                <a:lnTo>
                  <a:pt x="348" y="422"/>
                </a:lnTo>
                <a:lnTo>
                  <a:pt x="348" y="414"/>
                </a:lnTo>
                <a:lnTo>
                  <a:pt x="348" y="414"/>
                </a:lnTo>
                <a:lnTo>
                  <a:pt x="348" y="406"/>
                </a:lnTo>
                <a:lnTo>
                  <a:pt x="346" y="400"/>
                </a:lnTo>
                <a:lnTo>
                  <a:pt x="340" y="396"/>
                </a:lnTo>
                <a:lnTo>
                  <a:pt x="334" y="394"/>
                </a:lnTo>
                <a:lnTo>
                  <a:pt x="334" y="394"/>
                </a:lnTo>
                <a:lnTo>
                  <a:pt x="326" y="392"/>
                </a:lnTo>
                <a:lnTo>
                  <a:pt x="322" y="390"/>
                </a:lnTo>
                <a:lnTo>
                  <a:pt x="318" y="388"/>
                </a:lnTo>
                <a:lnTo>
                  <a:pt x="316" y="384"/>
                </a:lnTo>
                <a:lnTo>
                  <a:pt x="316" y="374"/>
                </a:lnTo>
                <a:lnTo>
                  <a:pt x="318" y="364"/>
                </a:lnTo>
                <a:lnTo>
                  <a:pt x="318" y="364"/>
                </a:lnTo>
                <a:lnTo>
                  <a:pt x="322" y="328"/>
                </a:lnTo>
                <a:lnTo>
                  <a:pt x="324" y="292"/>
                </a:lnTo>
                <a:lnTo>
                  <a:pt x="324" y="254"/>
                </a:lnTo>
                <a:lnTo>
                  <a:pt x="322" y="218"/>
                </a:lnTo>
                <a:lnTo>
                  <a:pt x="322" y="218"/>
                </a:lnTo>
                <a:lnTo>
                  <a:pt x="320" y="200"/>
                </a:lnTo>
                <a:lnTo>
                  <a:pt x="316" y="194"/>
                </a:lnTo>
                <a:lnTo>
                  <a:pt x="314" y="192"/>
                </a:lnTo>
                <a:lnTo>
                  <a:pt x="310" y="190"/>
                </a:lnTo>
                <a:lnTo>
                  <a:pt x="304" y="190"/>
                </a:lnTo>
                <a:lnTo>
                  <a:pt x="288" y="194"/>
                </a:lnTo>
                <a:lnTo>
                  <a:pt x="288" y="194"/>
                </a:lnTo>
                <a:lnTo>
                  <a:pt x="278" y="196"/>
                </a:lnTo>
                <a:lnTo>
                  <a:pt x="270" y="198"/>
                </a:lnTo>
                <a:lnTo>
                  <a:pt x="264" y="196"/>
                </a:lnTo>
                <a:lnTo>
                  <a:pt x="258" y="194"/>
                </a:lnTo>
                <a:lnTo>
                  <a:pt x="252" y="190"/>
                </a:lnTo>
                <a:lnTo>
                  <a:pt x="248" y="184"/>
                </a:lnTo>
                <a:lnTo>
                  <a:pt x="246" y="176"/>
                </a:lnTo>
                <a:lnTo>
                  <a:pt x="244" y="166"/>
                </a:lnTo>
                <a:lnTo>
                  <a:pt x="244" y="166"/>
                </a:lnTo>
                <a:lnTo>
                  <a:pt x="240" y="156"/>
                </a:lnTo>
                <a:lnTo>
                  <a:pt x="236" y="150"/>
                </a:lnTo>
                <a:lnTo>
                  <a:pt x="230" y="148"/>
                </a:lnTo>
                <a:lnTo>
                  <a:pt x="220" y="148"/>
                </a:lnTo>
                <a:lnTo>
                  <a:pt x="220" y="148"/>
                </a:lnTo>
                <a:lnTo>
                  <a:pt x="180" y="158"/>
                </a:lnTo>
                <a:lnTo>
                  <a:pt x="140" y="166"/>
                </a:lnTo>
                <a:lnTo>
                  <a:pt x="140" y="166"/>
                </a:lnTo>
                <a:lnTo>
                  <a:pt x="132" y="168"/>
                </a:lnTo>
                <a:lnTo>
                  <a:pt x="126" y="172"/>
                </a:lnTo>
                <a:lnTo>
                  <a:pt x="122" y="176"/>
                </a:lnTo>
                <a:lnTo>
                  <a:pt x="120" y="180"/>
                </a:lnTo>
                <a:lnTo>
                  <a:pt x="116" y="192"/>
                </a:lnTo>
                <a:lnTo>
                  <a:pt x="112" y="204"/>
                </a:lnTo>
                <a:lnTo>
                  <a:pt x="112" y="204"/>
                </a:lnTo>
                <a:lnTo>
                  <a:pt x="108" y="218"/>
                </a:lnTo>
                <a:lnTo>
                  <a:pt x="104" y="228"/>
                </a:lnTo>
                <a:lnTo>
                  <a:pt x="98" y="236"/>
                </a:lnTo>
                <a:lnTo>
                  <a:pt x="90" y="240"/>
                </a:lnTo>
                <a:lnTo>
                  <a:pt x="82" y="240"/>
                </a:lnTo>
                <a:lnTo>
                  <a:pt x="72" y="238"/>
                </a:lnTo>
                <a:lnTo>
                  <a:pt x="62" y="234"/>
                </a:lnTo>
                <a:lnTo>
                  <a:pt x="48" y="226"/>
                </a:lnTo>
                <a:lnTo>
                  <a:pt x="48" y="226"/>
                </a:lnTo>
                <a:lnTo>
                  <a:pt x="34" y="218"/>
                </a:lnTo>
                <a:lnTo>
                  <a:pt x="22" y="208"/>
                </a:lnTo>
                <a:lnTo>
                  <a:pt x="14" y="196"/>
                </a:lnTo>
                <a:lnTo>
                  <a:pt x="6" y="184"/>
                </a:lnTo>
                <a:lnTo>
                  <a:pt x="2" y="172"/>
                </a:lnTo>
                <a:lnTo>
                  <a:pt x="0" y="158"/>
                </a:lnTo>
                <a:lnTo>
                  <a:pt x="2" y="144"/>
                </a:lnTo>
                <a:lnTo>
                  <a:pt x="6" y="128"/>
                </a:lnTo>
                <a:lnTo>
                  <a:pt x="6" y="128"/>
                </a:lnTo>
                <a:lnTo>
                  <a:pt x="8" y="118"/>
                </a:lnTo>
                <a:lnTo>
                  <a:pt x="8" y="110"/>
                </a:lnTo>
                <a:lnTo>
                  <a:pt x="8" y="92"/>
                </a:lnTo>
                <a:lnTo>
                  <a:pt x="8" y="84"/>
                </a:lnTo>
                <a:lnTo>
                  <a:pt x="10" y="76"/>
                </a:lnTo>
                <a:lnTo>
                  <a:pt x="14" y="70"/>
                </a:lnTo>
                <a:lnTo>
                  <a:pt x="20" y="64"/>
                </a:lnTo>
                <a:lnTo>
                  <a:pt x="20" y="64"/>
                </a:lnTo>
                <a:lnTo>
                  <a:pt x="26" y="62"/>
                </a:lnTo>
                <a:lnTo>
                  <a:pt x="34" y="60"/>
                </a:lnTo>
                <a:lnTo>
                  <a:pt x="50" y="60"/>
                </a:lnTo>
                <a:lnTo>
                  <a:pt x="66" y="62"/>
                </a:lnTo>
                <a:lnTo>
                  <a:pt x="84" y="64"/>
                </a:lnTo>
                <a:lnTo>
                  <a:pt x="84" y="64"/>
                </a:lnTo>
                <a:lnTo>
                  <a:pt x="604" y="84"/>
                </a:lnTo>
                <a:lnTo>
                  <a:pt x="604" y="84"/>
                </a:lnTo>
                <a:lnTo>
                  <a:pt x="702" y="88"/>
                </a:lnTo>
                <a:lnTo>
                  <a:pt x="702" y="88"/>
                </a:lnTo>
                <a:lnTo>
                  <a:pt x="714" y="88"/>
                </a:lnTo>
                <a:lnTo>
                  <a:pt x="724" y="84"/>
                </a:lnTo>
                <a:lnTo>
                  <a:pt x="734" y="78"/>
                </a:lnTo>
                <a:lnTo>
                  <a:pt x="740" y="66"/>
                </a:lnTo>
                <a:lnTo>
                  <a:pt x="740" y="66"/>
                </a:lnTo>
                <a:lnTo>
                  <a:pt x="756" y="36"/>
                </a:lnTo>
                <a:lnTo>
                  <a:pt x="774" y="0"/>
                </a:lnTo>
                <a:lnTo>
                  <a:pt x="774" y="0"/>
                </a:lnTo>
                <a:close/>
              </a:path>
            </a:pathLst>
          </a:custGeom>
          <a:solidFill>
            <a:srgbClr val="00B050"/>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1" name="Freeform 16">
            <a:extLst>
              <a:ext uri="{FF2B5EF4-FFF2-40B4-BE49-F238E27FC236}">
                <a16:creationId xmlns:a16="http://schemas.microsoft.com/office/drawing/2014/main" id="{ECDB110A-1117-3B14-42B7-09E8A3994FBE}"/>
              </a:ext>
            </a:extLst>
          </p:cNvPr>
          <p:cNvSpPr>
            <a:spLocks/>
          </p:cNvSpPr>
          <p:nvPr/>
        </p:nvSpPr>
        <p:spPr bwMode="auto">
          <a:xfrm>
            <a:off x="7332142" y="5397960"/>
            <a:ext cx="711574" cy="474085"/>
          </a:xfrm>
          <a:custGeom>
            <a:avLst/>
            <a:gdLst>
              <a:gd name="T0" fmla="*/ 14 w 762"/>
              <a:gd name="T1" fmla="*/ 346 h 438"/>
              <a:gd name="T2" fmla="*/ 44 w 762"/>
              <a:gd name="T3" fmla="*/ 356 h 438"/>
              <a:gd name="T4" fmla="*/ 64 w 762"/>
              <a:gd name="T5" fmla="*/ 368 h 438"/>
              <a:gd name="T6" fmla="*/ 100 w 762"/>
              <a:gd name="T7" fmla="*/ 374 h 438"/>
              <a:gd name="T8" fmla="*/ 128 w 762"/>
              <a:gd name="T9" fmla="*/ 364 h 438"/>
              <a:gd name="T10" fmla="*/ 140 w 762"/>
              <a:gd name="T11" fmla="*/ 342 h 438"/>
              <a:gd name="T12" fmla="*/ 170 w 762"/>
              <a:gd name="T13" fmla="*/ 288 h 438"/>
              <a:gd name="T14" fmla="*/ 212 w 762"/>
              <a:gd name="T15" fmla="*/ 238 h 438"/>
              <a:gd name="T16" fmla="*/ 286 w 762"/>
              <a:gd name="T17" fmla="*/ 134 h 438"/>
              <a:gd name="T18" fmla="*/ 296 w 762"/>
              <a:gd name="T19" fmla="*/ 118 h 438"/>
              <a:gd name="T20" fmla="*/ 310 w 762"/>
              <a:gd name="T21" fmla="*/ 116 h 438"/>
              <a:gd name="T22" fmla="*/ 324 w 762"/>
              <a:gd name="T23" fmla="*/ 120 h 438"/>
              <a:gd name="T24" fmla="*/ 336 w 762"/>
              <a:gd name="T25" fmla="*/ 104 h 438"/>
              <a:gd name="T26" fmla="*/ 344 w 762"/>
              <a:gd name="T27" fmla="*/ 78 h 438"/>
              <a:gd name="T28" fmla="*/ 358 w 762"/>
              <a:gd name="T29" fmla="*/ 48 h 438"/>
              <a:gd name="T30" fmla="*/ 378 w 762"/>
              <a:gd name="T31" fmla="*/ 38 h 438"/>
              <a:gd name="T32" fmla="*/ 398 w 762"/>
              <a:gd name="T33" fmla="*/ 36 h 438"/>
              <a:gd name="T34" fmla="*/ 434 w 762"/>
              <a:gd name="T35" fmla="*/ 10 h 438"/>
              <a:gd name="T36" fmla="*/ 452 w 762"/>
              <a:gd name="T37" fmla="*/ 0 h 438"/>
              <a:gd name="T38" fmla="*/ 452 w 762"/>
              <a:gd name="T39" fmla="*/ 42 h 438"/>
              <a:gd name="T40" fmla="*/ 462 w 762"/>
              <a:gd name="T41" fmla="*/ 60 h 438"/>
              <a:gd name="T42" fmla="*/ 484 w 762"/>
              <a:gd name="T43" fmla="*/ 56 h 438"/>
              <a:gd name="T44" fmla="*/ 514 w 762"/>
              <a:gd name="T45" fmla="*/ 34 h 438"/>
              <a:gd name="T46" fmla="*/ 534 w 762"/>
              <a:gd name="T47" fmla="*/ 22 h 438"/>
              <a:gd name="T48" fmla="*/ 542 w 762"/>
              <a:gd name="T49" fmla="*/ 30 h 438"/>
              <a:gd name="T50" fmla="*/ 544 w 762"/>
              <a:gd name="T51" fmla="*/ 50 h 438"/>
              <a:gd name="T52" fmla="*/ 544 w 762"/>
              <a:gd name="T53" fmla="*/ 104 h 438"/>
              <a:gd name="T54" fmla="*/ 554 w 762"/>
              <a:gd name="T55" fmla="*/ 158 h 438"/>
              <a:gd name="T56" fmla="*/ 592 w 762"/>
              <a:gd name="T57" fmla="*/ 192 h 438"/>
              <a:gd name="T58" fmla="*/ 630 w 762"/>
              <a:gd name="T59" fmla="*/ 206 h 438"/>
              <a:gd name="T60" fmla="*/ 658 w 762"/>
              <a:gd name="T61" fmla="*/ 220 h 438"/>
              <a:gd name="T62" fmla="*/ 670 w 762"/>
              <a:gd name="T63" fmla="*/ 236 h 438"/>
              <a:gd name="T64" fmla="*/ 690 w 762"/>
              <a:gd name="T65" fmla="*/ 244 h 438"/>
              <a:gd name="T66" fmla="*/ 716 w 762"/>
              <a:gd name="T67" fmla="*/ 238 h 438"/>
              <a:gd name="T68" fmla="*/ 730 w 762"/>
              <a:gd name="T69" fmla="*/ 228 h 438"/>
              <a:gd name="T70" fmla="*/ 754 w 762"/>
              <a:gd name="T71" fmla="*/ 188 h 438"/>
              <a:gd name="T72" fmla="*/ 762 w 762"/>
              <a:gd name="T73" fmla="*/ 300 h 438"/>
              <a:gd name="T74" fmla="*/ 756 w 762"/>
              <a:gd name="T75" fmla="*/ 316 h 438"/>
              <a:gd name="T76" fmla="*/ 740 w 762"/>
              <a:gd name="T77" fmla="*/ 318 h 438"/>
              <a:gd name="T78" fmla="*/ 396 w 762"/>
              <a:gd name="T79" fmla="*/ 328 h 438"/>
              <a:gd name="T80" fmla="*/ 218 w 762"/>
              <a:gd name="T81" fmla="*/ 348 h 438"/>
              <a:gd name="T82" fmla="*/ 190 w 762"/>
              <a:gd name="T83" fmla="*/ 358 h 438"/>
              <a:gd name="T84" fmla="*/ 146 w 762"/>
              <a:gd name="T85" fmla="*/ 394 h 438"/>
              <a:gd name="T86" fmla="*/ 106 w 762"/>
              <a:gd name="T87" fmla="*/ 432 h 438"/>
              <a:gd name="T88" fmla="*/ 86 w 762"/>
              <a:gd name="T89" fmla="*/ 436 h 438"/>
              <a:gd name="T90" fmla="*/ 62 w 762"/>
              <a:gd name="T91" fmla="*/ 416 h 438"/>
              <a:gd name="T92" fmla="*/ 0 w 762"/>
              <a:gd name="T93" fmla="*/ 34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2" h="438">
                <a:moveTo>
                  <a:pt x="0" y="348"/>
                </a:moveTo>
                <a:lnTo>
                  <a:pt x="0" y="348"/>
                </a:lnTo>
                <a:lnTo>
                  <a:pt x="14" y="346"/>
                </a:lnTo>
                <a:lnTo>
                  <a:pt x="26" y="346"/>
                </a:lnTo>
                <a:lnTo>
                  <a:pt x="36" y="350"/>
                </a:lnTo>
                <a:lnTo>
                  <a:pt x="44" y="356"/>
                </a:lnTo>
                <a:lnTo>
                  <a:pt x="44" y="356"/>
                </a:lnTo>
                <a:lnTo>
                  <a:pt x="54" y="362"/>
                </a:lnTo>
                <a:lnTo>
                  <a:pt x="64" y="368"/>
                </a:lnTo>
                <a:lnTo>
                  <a:pt x="64" y="368"/>
                </a:lnTo>
                <a:lnTo>
                  <a:pt x="88" y="374"/>
                </a:lnTo>
                <a:lnTo>
                  <a:pt x="100" y="374"/>
                </a:lnTo>
                <a:lnTo>
                  <a:pt x="110" y="374"/>
                </a:lnTo>
                <a:lnTo>
                  <a:pt x="120" y="370"/>
                </a:lnTo>
                <a:lnTo>
                  <a:pt x="128" y="364"/>
                </a:lnTo>
                <a:lnTo>
                  <a:pt x="134" y="356"/>
                </a:lnTo>
                <a:lnTo>
                  <a:pt x="140" y="342"/>
                </a:lnTo>
                <a:lnTo>
                  <a:pt x="140" y="342"/>
                </a:lnTo>
                <a:lnTo>
                  <a:pt x="148" y="322"/>
                </a:lnTo>
                <a:lnTo>
                  <a:pt x="158" y="304"/>
                </a:lnTo>
                <a:lnTo>
                  <a:pt x="170" y="288"/>
                </a:lnTo>
                <a:lnTo>
                  <a:pt x="184" y="270"/>
                </a:lnTo>
                <a:lnTo>
                  <a:pt x="184" y="270"/>
                </a:lnTo>
                <a:lnTo>
                  <a:pt x="212" y="238"/>
                </a:lnTo>
                <a:lnTo>
                  <a:pt x="238" y="206"/>
                </a:lnTo>
                <a:lnTo>
                  <a:pt x="264" y="170"/>
                </a:lnTo>
                <a:lnTo>
                  <a:pt x="286" y="134"/>
                </a:lnTo>
                <a:lnTo>
                  <a:pt x="286" y="134"/>
                </a:lnTo>
                <a:lnTo>
                  <a:pt x="290" y="126"/>
                </a:lnTo>
                <a:lnTo>
                  <a:pt x="296" y="118"/>
                </a:lnTo>
                <a:lnTo>
                  <a:pt x="300" y="116"/>
                </a:lnTo>
                <a:lnTo>
                  <a:pt x="304" y="116"/>
                </a:lnTo>
                <a:lnTo>
                  <a:pt x="310" y="116"/>
                </a:lnTo>
                <a:lnTo>
                  <a:pt x="316" y="118"/>
                </a:lnTo>
                <a:lnTo>
                  <a:pt x="316" y="118"/>
                </a:lnTo>
                <a:lnTo>
                  <a:pt x="324" y="120"/>
                </a:lnTo>
                <a:lnTo>
                  <a:pt x="328" y="116"/>
                </a:lnTo>
                <a:lnTo>
                  <a:pt x="332" y="110"/>
                </a:lnTo>
                <a:lnTo>
                  <a:pt x="336" y="104"/>
                </a:lnTo>
                <a:lnTo>
                  <a:pt x="336" y="104"/>
                </a:lnTo>
                <a:lnTo>
                  <a:pt x="344" y="78"/>
                </a:lnTo>
                <a:lnTo>
                  <a:pt x="344" y="78"/>
                </a:lnTo>
                <a:lnTo>
                  <a:pt x="348" y="62"/>
                </a:lnTo>
                <a:lnTo>
                  <a:pt x="352" y="54"/>
                </a:lnTo>
                <a:lnTo>
                  <a:pt x="358" y="48"/>
                </a:lnTo>
                <a:lnTo>
                  <a:pt x="364" y="44"/>
                </a:lnTo>
                <a:lnTo>
                  <a:pt x="370" y="40"/>
                </a:lnTo>
                <a:lnTo>
                  <a:pt x="378" y="38"/>
                </a:lnTo>
                <a:lnTo>
                  <a:pt x="388" y="36"/>
                </a:lnTo>
                <a:lnTo>
                  <a:pt x="388" y="36"/>
                </a:lnTo>
                <a:lnTo>
                  <a:pt x="398" y="36"/>
                </a:lnTo>
                <a:lnTo>
                  <a:pt x="406" y="32"/>
                </a:lnTo>
                <a:lnTo>
                  <a:pt x="420" y="22"/>
                </a:lnTo>
                <a:lnTo>
                  <a:pt x="434" y="10"/>
                </a:lnTo>
                <a:lnTo>
                  <a:pt x="444" y="4"/>
                </a:lnTo>
                <a:lnTo>
                  <a:pt x="452" y="0"/>
                </a:lnTo>
                <a:lnTo>
                  <a:pt x="452" y="0"/>
                </a:lnTo>
                <a:lnTo>
                  <a:pt x="452" y="22"/>
                </a:lnTo>
                <a:lnTo>
                  <a:pt x="452" y="42"/>
                </a:lnTo>
                <a:lnTo>
                  <a:pt x="452" y="42"/>
                </a:lnTo>
                <a:lnTo>
                  <a:pt x="456" y="54"/>
                </a:lnTo>
                <a:lnTo>
                  <a:pt x="458" y="58"/>
                </a:lnTo>
                <a:lnTo>
                  <a:pt x="462" y="60"/>
                </a:lnTo>
                <a:lnTo>
                  <a:pt x="466" y="62"/>
                </a:lnTo>
                <a:lnTo>
                  <a:pt x="472" y="62"/>
                </a:lnTo>
                <a:lnTo>
                  <a:pt x="484" y="56"/>
                </a:lnTo>
                <a:lnTo>
                  <a:pt x="484" y="56"/>
                </a:lnTo>
                <a:lnTo>
                  <a:pt x="514" y="34"/>
                </a:lnTo>
                <a:lnTo>
                  <a:pt x="514" y="34"/>
                </a:lnTo>
                <a:lnTo>
                  <a:pt x="526" y="26"/>
                </a:lnTo>
                <a:lnTo>
                  <a:pt x="530" y="22"/>
                </a:lnTo>
                <a:lnTo>
                  <a:pt x="534" y="22"/>
                </a:lnTo>
                <a:lnTo>
                  <a:pt x="538" y="24"/>
                </a:lnTo>
                <a:lnTo>
                  <a:pt x="538" y="24"/>
                </a:lnTo>
                <a:lnTo>
                  <a:pt x="542" y="30"/>
                </a:lnTo>
                <a:lnTo>
                  <a:pt x="544" y="36"/>
                </a:lnTo>
                <a:lnTo>
                  <a:pt x="544" y="50"/>
                </a:lnTo>
                <a:lnTo>
                  <a:pt x="544" y="50"/>
                </a:lnTo>
                <a:lnTo>
                  <a:pt x="544" y="76"/>
                </a:lnTo>
                <a:lnTo>
                  <a:pt x="544" y="104"/>
                </a:lnTo>
                <a:lnTo>
                  <a:pt x="544" y="104"/>
                </a:lnTo>
                <a:lnTo>
                  <a:pt x="544" y="124"/>
                </a:lnTo>
                <a:lnTo>
                  <a:pt x="546" y="142"/>
                </a:lnTo>
                <a:lnTo>
                  <a:pt x="554" y="158"/>
                </a:lnTo>
                <a:lnTo>
                  <a:pt x="564" y="170"/>
                </a:lnTo>
                <a:lnTo>
                  <a:pt x="576" y="182"/>
                </a:lnTo>
                <a:lnTo>
                  <a:pt x="592" y="192"/>
                </a:lnTo>
                <a:lnTo>
                  <a:pt x="610" y="200"/>
                </a:lnTo>
                <a:lnTo>
                  <a:pt x="630" y="206"/>
                </a:lnTo>
                <a:lnTo>
                  <a:pt x="630" y="206"/>
                </a:lnTo>
                <a:lnTo>
                  <a:pt x="640" y="210"/>
                </a:lnTo>
                <a:lnTo>
                  <a:pt x="650" y="214"/>
                </a:lnTo>
                <a:lnTo>
                  <a:pt x="658" y="220"/>
                </a:lnTo>
                <a:lnTo>
                  <a:pt x="666" y="230"/>
                </a:lnTo>
                <a:lnTo>
                  <a:pt x="666" y="230"/>
                </a:lnTo>
                <a:lnTo>
                  <a:pt x="670" y="236"/>
                </a:lnTo>
                <a:lnTo>
                  <a:pt x="676" y="240"/>
                </a:lnTo>
                <a:lnTo>
                  <a:pt x="684" y="242"/>
                </a:lnTo>
                <a:lnTo>
                  <a:pt x="690" y="244"/>
                </a:lnTo>
                <a:lnTo>
                  <a:pt x="700" y="244"/>
                </a:lnTo>
                <a:lnTo>
                  <a:pt x="708" y="242"/>
                </a:lnTo>
                <a:lnTo>
                  <a:pt x="716" y="238"/>
                </a:lnTo>
                <a:lnTo>
                  <a:pt x="722" y="234"/>
                </a:lnTo>
                <a:lnTo>
                  <a:pt x="722" y="234"/>
                </a:lnTo>
                <a:lnTo>
                  <a:pt x="730" y="228"/>
                </a:lnTo>
                <a:lnTo>
                  <a:pt x="736" y="220"/>
                </a:lnTo>
                <a:lnTo>
                  <a:pt x="746" y="206"/>
                </a:lnTo>
                <a:lnTo>
                  <a:pt x="754" y="188"/>
                </a:lnTo>
                <a:lnTo>
                  <a:pt x="760" y="172"/>
                </a:lnTo>
                <a:lnTo>
                  <a:pt x="760" y="172"/>
                </a:lnTo>
                <a:lnTo>
                  <a:pt x="762" y="300"/>
                </a:lnTo>
                <a:lnTo>
                  <a:pt x="762" y="300"/>
                </a:lnTo>
                <a:lnTo>
                  <a:pt x="760" y="310"/>
                </a:lnTo>
                <a:lnTo>
                  <a:pt x="756" y="316"/>
                </a:lnTo>
                <a:lnTo>
                  <a:pt x="748" y="318"/>
                </a:lnTo>
                <a:lnTo>
                  <a:pt x="740" y="318"/>
                </a:lnTo>
                <a:lnTo>
                  <a:pt x="740" y="318"/>
                </a:lnTo>
                <a:lnTo>
                  <a:pt x="456" y="326"/>
                </a:lnTo>
                <a:lnTo>
                  <a:pt x="456" y="326"/>
                </a:lnTo>
                <a:lnTo>
                  <a:pt x="396" y="328"/>
                </a:lnTo>
                <a:lnTo>
                  <a:pt x="336" y="332"/>
                </a:lnTo>
                <a:lnTo>
                  <a:pt x="278" y="338"/>
                </a:lnTo>
                <a:lnTo>
                  <a:pt x="218" y="348"/>
                </a:lnTo>
                <a:lnTo>
                  <a:pt x="218" y="348"/>
                </a:lnTo>
                <a:lnTo>
                  <a:pt x="204" y="352"/>
                </a:lnTo>
                <a:lnTo>
                  <a:pt x="190" y="358"/>
                </a:lnTo>
                <a:lnTo>
                  <a:pt x="178" y="366"/>
                </a:lnTo>
                <a:lnTo>
                  <a:pt x="166" y="374"/>
                </a:lnTo>
                <a:lnTo>
                  <a:pt x="146" y="394"/>
                </a:lnTo>
                <a:lnTo>
                  <a:pt x="124" y="414"/>
                </a:lnTo>
                <a:lnTo>
                  <a:pt x="124" y="414"/>
                </a:lnTo>
                <a:lnTo>
                  <a:pt x="106" y="432"/>
                </a:lnTo>
                <a:lnTo>
                  <a:pt x="98" y="436"/>
                </a:lnTo>
                <a:lnTo>
                  <a:pt x="92" y="438"/>
                </a:lnTo>
                <a:lnTo>
                  <a:pt x="86" y="436"/>
                </a:lnTo>
                <a:lnTo>
                  <a:pt x="80" y="432"/>
                </a:lnTo>
                <a:lnTo>
                  <a:pt x="62" y="416"/>
                </a:lnTo>
                <a:lnTo>
                  <a:pt x="62" y="416"/>
                </a:lnTo>
                <a:lnTo>
                  <a:pt x="30" y="384"/>
                </a:lnTo>
                <a:lnTo>
                  <a:pt x="14" y="368"/>
                </a:lnTo>
                <a:lnTo>
                  <a:pt x="0" y="348"/>
                </a:lnTo>
                <a:lnTo>
                  <a:pt x="0" y="348"/>
                </a:lnTo>
                <a:close/>
              </a:path>
            </a:pathLst>
          </a:custGeom>
          <a:solidFill>
            <a:srgbClr val="FFC000">
              <a:lumMod val="60000"/>
              <a:lumOff val="40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2" name="Freeform 17">
            <a:extLst>
              <a:ext uri="{FF2B5EF4-FFF2-40B4-BE49-F238E27FC236}">
                <a16:creationId xmlns:a16="http://schemas.microsoft.com/office/drawing/2014/main" id="{BD711F27-002B-3E37-D307-2D4CB2904D3D}"/>
              </a:ext>
            </a:extLst>
          </p:cNvPr>
          <p:cNvSpPr>
            <a:spLocks/>
          </p:cNvSpPr>
          <p:nvPr/>
        </p:nvSpPr>
        <p:spPr bwMode="auto">
          <a:xfrm>
            <a:off x="8566657" y="5729170"/>
            <a:ext cx="433294" cy="326881"/>
          </a:xfrm>
          <a:custGeom>
            <a:avLst/>
            <a:gdLst>
              <a:gd name="T0" fmla="*/ 362 w 464"/>
              <a:gd name="T1" fmla="*/ 0 h 302"/>
              <a:gd name="T2" fmla="*/ 362 w 464"/>
              <a:gd name="T3" fmla="*/ 0 h 302"/>
              <a:gd name="T4" fmla="*/ 458 w 464"/>
              <a:gd name="T5" fmla="*/ 196 h 302"/>
              <a:gd name="T6" fmla="*/ 458 w 464"/>
              <a:gd name="T7" fmla="*/ 196 h 302"/>
              <a:gd name="T8" fmla="*/ 462 w 464"/>
              <a:gd name="T9" fmla="*/ 204 h 302"/>
              <a:gd name="T10" fmla="*/ 464 w 464"/>
              <a:gd name="T11" fmla="*/ 214 h 302"/>
              <a:gd name="T12" fmla="*/ 464 w 464"/>
              <a:gd name="T13" fmla="*/ 230 h 302"/>
              <a:gd name="T14" fmla="*/ 460 w 464"/>
              <a:gd name="T15" fmla="*/ 248 h 302"/>
              <a:gd name="T16" fmla="*/ 452 w 464"/>
              <a:gd name="T17" fmla="*/ 264 h 302"/>
              <a:gd name="T18" fmla="*/ 442 w 464"/>
              <a:gd name="T19" fmla="*/ 278 h 302"/>
              <a:gd name="T20" fmla="*/ 428 w 464"/>
              <a:gd name="T21" fmla="*/ 290 h 302"/>
              <a:gd name="T22" fmla="*/ 422 w 464"/>
              <a:gd name="T23" fmla="*/ 294 h 302"/>
              <a:gd name="T24" fmla="*/ 414 w 464"/>
              <a:gd name="T25" fmla="*/ 298 h 302"/>
              <a:gd name="T26" fmla="*/ 406 w 464"/>
              <a:gd name="T27" fmla="*/ 300 h 302"/>
              <a:gd name="T28" fmla="*/ 396 w 464"/>
              <a:gd name="T29" fmla="*/ 300 h 302"/>
              <a:gd name="T30" fmla="*/ 396 w 464"/>
              <a:gd name="T31" fmla="*/ 300 h 302"/>
              <a:gd name="T32" fmla="*/ 322 w 464"/>
              <a:gd name="T33" fmla="*/ 300 h 302"/>
              <a:gd name="T34" fmla="*/ 246 w 464"/>
              <a:gd name="T35" fmla="*/ 302 h 302"/>
              <a:gd name="T36" fmla="*/ 208 w 464"/>
              <a:gd name="T37" fmla="*/ 300 h 302"/>
              <a:gd name="T38" fmla="*/ 170 w 464"/>
              <a:gd name="T39" fmla="*/ 298 h 302"/>
              <a:gd name="T40" fmla="*/ 132 w 464"/>
              <a:gd name="T41" fmla="*/ 290 h 302"/>
              <a:gd name="T42" fmla="*/ 96 w 464"/>
              <a:gd name="T43" fmla="*/ 280 h 302"/>
              <a:gd name="T44" fmla="*/ 96 w 464"/>
              <a:gd name="T45" fmla="*/ 280 h 302"/>
              <a:gd name="T46" fmla="*/ 72 w 464"/>
              <a:gd name="T47" fmla="*/ 272 h 302"/>
              <a:gd name="T48" fmla="*/ 50 w 464"/>
              <a:gd name="T49" fmla="*/ 260 h 302"/>
              <a:gd name="T50" fmla="*/ 6 w 464"/>
              <a:gd name="T51" fmla="*/ 236 h 302"/>
              <a:gd name="T52" fmla="*/ 6 w 464"/>
              <a:gd name="T53" fmla="*/ 236 h 302"/>
              <a:gd name="T54" fmla="*/ 2 w 464"/>
              <a:gd name="T55" fmla="*/ 234 h 302"/>
              <a:gd name="T56" fmla="*/ 0 w 464"/>
              <a:gd name="T57" fmla="*/ 232 h 302"/>
              <a:gd name="T58" fmla="*/ 0 w 464"/>
              <a:gd name="T59" fmla="*/ 232 h 302"/>
              <a:gd name="T60" fmla="*/ 0 w 464"/>
              <a:gd name="T61" fmla="*/ 226 h 302"/>
              <a:gd name="T62" fmla="*/ 4 w 464"/>
              <a:gd name="T63" fmla="*/ 220 h 302"/>
              <a:gd name="T64" fmla="*/ 16 w 464"/>
              <a:gd name="T65" fmla="*/ 204 h 302"/>
              <a:gd name="T66" fmla="*/ 30 w 464"/>
              <a:gd name="T67" fmla="*/ 188 h 302"/>
              <a:gd name="T68" fmla="*/ 36 w 464"/>
              <a:gd name="T69" fmla="*/ 184 h 302"/>
              <a:gd name="T70" fmla="*/ 40 w 464"/>
              <a:gd name="T71" fmla="*/ 182 h 302"/>
              <a:gd name="T72" fmla="*/ 40 w 464"/>
              <a:gd name="T73" fmla="*/ 182 h 302"/>
              <a:gd name="T74" fmla="*/ 192 w 464"/>
              <a:gd name="T75" fmla="*/ 176 h 302"/>
              <a:gd name="T76" fmla="*/ 192 w 464"/>
              <a:gd name="T77" fmla="*/ 176 h 302"/>
              <a:gd name="T78" fmla="*/ 204 w 464"/>
              <a:gd name="T79" fmla="*/ 176 h 302"/>
              <a:gd name="T80" fmla="*/ 208 w 464"/>
              <a:gd name="T81" fmla="*/ 176 h 302"/>
              <a:gd name="T82" fmla="*/ 214 w 464"/>
              <a:gd name="T83" fmla="*/ 174 h 302"/>
              <a:gd name="T84" fmla="*/ 214 w 464"/>
              <a:gd name="T85" fmla="*/ 174 h 302"/>
              <a:gd name="T86" fmla="*/ 276 w 464"/>
              <a:gd name="T87" fmla="*/ 130 h 302"/>
              <a:gd name="T88" fmla="*/ 306 w 464"/>
              <a:gd name="T89" fmla="*/ 106 h 302"/>
              <a:gd name="T90" fmla="*/ 336 w 464"/>
              <a:gd name="T91" fmla="*/ 80 h 302"/>
              <a:gd name="T92" fmla="*/ 336 w 464"/>
              <a:gd name="T93" fmla="*/ 80 h 302"/>
              <a:gd name="T94" fmla="*/ 344 w 464"/>
              <a:gd name="T95" fmla="*/ 72 h 302"/>
              <a:gd name="T96" fmla="*/ 348 w 464"/>
              <a:gd name="T97" fmla="*/ 62 h 302"/>
              <a:gd name="T98" fmla="*/ 354 w 464"/>
              <a:gd name="T99" fmla="*/ 52 h 302"/>
              <a:gd name="T100" fmla="*/ 356 w 464"/>
              <a:gd name="T101" fmla="*/ 44 h 302"/>
              <a:gd name="T102" fmla="*/ 360 w 464"/>
              <a:gd name="T103" fmla="*/ 22 h 302"/>
              <a:gd name="T104" fmla="*/ 362 w 464"/>
              <a:gd name="T105" fmla="*/ 0 h 302"/>
              <a:gd name="T106" fmla="*/ 362 w 464"/>
              <a:gd name="T10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4" h="302">
                <a:moveTo>
                  <a:pt x="362" y="0"/>
                </a:moveTo>
                <a:lnTo>
                  <a:pt x="362" y="0"/>
                </a:lnTo>
                <a:lnTo>
                  <a:pt x="458" y="196"/>
                </a:lnTo>
                <a:lnTo>
                  <a:pt x="458" y="196"/>
                </a:lnTo>
                <a:lnTo>
                  <a:pt x="462" y="204"/>
                </a:lnTo>
                <a:lnTo>
                  <a:pt x="464" y="214"/>
                </a:lnTo>
                <a:lnTo>
                  <a:pt x="464" y="230"/>
                </a:lnTo>
                <a:lnTo>
                  <a:pt x="460" y="248"/>
                </a:lnTo>
                <a:lnTo>
                  <a:pt x="452" y="264"/>
                </a:lnTo>
                <a:lnTo>
                  <a:pt x="442" y="278"/>
                </a:lnTo>
                <a:lnTo>
                  <a:pt x="428" y="290"/>
                </a:lnTo>
                <a:lnTo>
                  <a:pt x="422" y="294"/>
                </a:lnTo>
                <a:lnTo>
                  <a:pt x="414" y="298"/>
                </a:lnTo>
                <a:lnTo>
                  <a:pt x="406" y="300"/>
                </a:lnTo>
                <a:lnTo>
                  <a:pt x="396" y="300"/>
                </a:lnTo>
                <a:lnTo>
                  <a:pt x="396" y="300"/>
                </a:lnTo>
                <a:lnTo>
                  <a:pt x="322" y="300"/>
                </a:lnTo>
                <a:lnTo>
                  <a:pt x="246" y="302"/>
                </a:lnTo>
                <a:lnTo>
                  <a:pt x="208" y="300"/>
                </a:lnTo>
                <a:lnTo>
                  <a:pt x="170" y="298"/>
                </a:lnTo>
                <a:lnTo>
                  <a:pt x="132" y="290"/>
                </a:lnTo>
                <a:lnTo>
                  <a:pt x="96" y="280"/>
                </a:lnTo>
                <a:lnTo>
                  <a:pt x="96" y="280"/>
                </a:lnTo>
                <a:lnTo>
                  <a:pt x="72" y="272"/>
                </a:lnTo>
                <a:lnTo>
                  <a:pt x="50" y="260"/>
                </a:lnTo>
                <a:lnTo>
                  <a:pt x="6" y="236"/>
                </a:lnTo>
                <a:lnTo>
                  <a:pt x="6" y="236"/>
                </a:lnTo>
                <a:lnTo>
                  <a:pt x="2" y="234"/>
                </a:lnTo>
                <a:lnTo>
                  <a:pt x="0" y="232"/>
                </a:lnTo>
                <a:lnTo>
                  <a:pt x="0" y="232"/>
                </a:lnTo>
                <a:lnTo>
                  <a:pt x="0" y="226"/>
                </a:lnTo>
                <a:lnTo>
                  <a:pt x="4" y="220"/>
                </a:lnTo>
                <a:lnTo>
                  <a:pt x="16" y="204"/>
                </a:lnTo>
                <a:lnTo>
                  <a:pt x="30" y="188"/>
                </a:lnTo>
                <a:lnTo>
                  <a:pt x="36" y="184"/>
                </a:lnTo>
                <a:lnTo>
                  <a:pt x="40" y="182"/>
                </a:lnTo>
                <a:lnTo>
                  <a:pt x="40" y="182"/>
                </a:lnTo>
                <a:lnTo>
                  <a:pt x="192" y="176"/>
                </a:lnTo>
                <a:lnTo>
                  <a:pt x="192" y="176"/>
                </a:lnTo>
                <a:lnTo>
                  <a:pt x="204" y="176"/>
                </a:lnTo>
                <a:lnTo>
                  <a:pt x="208" y="176"/>
                </a:lnTo>
                <a:lnTo>
                  <a:pt x="214" y="174"/>
                </a:lnTo>
                <a:lnTo>
                  <a:pt x="214" y="174"/>
                </a:lnTo>
                <a:lnTo>
                  <a:pt x="276" y="130"/>
                </a:lnTo>
                <a:lnTo>
                  <a:pt x="306" y="106"/>
                </a:lnTo>
                <a:lnTo>
                  <a:pt x="336" y="80"/>
                </a:lnTo>
                <a:lnTo>
                  <a:pt x="336" y="80"/>
                </a:lnTo>
                <a:lnTo>
                  <a:pt x="344" y="72"/>
                </a:lnTo>
                <a:lnTo>
                  <a:pt x="348" y="62"/>
                </a:lnTo>
                <a:lnTo>
                  <a:pt x="354" y="52"/>
                </a:lnTo>
                <a:lnTo>
                  <a:pt x="356" y="44"/>
                </a:lnTo>
                <a:lnTo>
                  <a:pt x="360" y="22"/>
                </a:lnTo>
                <a:lnTo>
                  <a:pt x="362" y="0"/>
                </a:lnTo>
                <a:lnTo>
                  <a:pt x="362" y="0"/>
                </a:lnTo>
                <a:close/>
              </a:path>
            </a:pathLst>
          </a:custGeom>
          <a:solidFill>
            <a:srgbClr val="FFC000">
              <a:lumMod val="60000"/>
              <a:lumOff val="40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3" name="Freeform 18">
            <a:extLst>
              <a:ext uri="{FF2B5EF4-FFF2-40B4-BE49-F238E27FC236}">
                <a16:creationId xmlns:a16="http://schemas.microsoft.com/office/drawing/2014/main" id="{E386BE1A-B1BD-96F5-89B4-4099F6532BC8}"/>
              </a:ext>
            </a:extLst>
          </p:cNvPr>
          <p:cNvSpPr>
            <a:spLocks/>
          </p:cNvSpPr>
          <p:nvPr/>
        </p:nvSpPr>
        <p:spPr bwMode="auto">
          <a:xfrm>
            <a:off x="7376967" y="5380641"/>
            <a:ext cx="67235" cy="62778"/>
          </a:xfrm>
          <a:custGeom>
            <a:avLst/>
            <a:gdLst>
              <a:gd name="T0" fmla="*/ 0 w 72"/>
              <a:gd name="T1" fmla="*/ 58 h 58"/>
              <a:gd name="T2" fmla="*/ 0 w 72"/>
              <a:gd name="T3" fmla="*/ 58 h 58"/>
              <a:gd name="T4" fmla="*/ 8 w 72"/>
              <a:gd name="T5" fmla="*/ 46 h 58"/>
              <a:gd name="T6" fmla="*/ 14 w 72"/>
              <a:gd name="T7" fmla="*/ 38 h 58"/>
              <a:gd name="T8" fmla="*/ 24 w 72"/>
              <a:gd name="T9" fmla="*/ 30 h 58"/>
              <a:gd name="T10" fmla="*/ 32 w 72"/>
              <a:gd name="T11" fmla="*/ 22 h 58"/>
              <a:gd name="T12" fmla="*/ 52 w 72"/>
              <a:gd name="T13" fmla="*/ 10 h 58"/>
              <a:gd name="T14" fmla="*/ 72 w 72"/>
              <a:gd name="T15" fmla="*/ 0 h 58"/>
              <a:gd name="T16" fmla="*/ 72 w 72"/>
              <a:gd name="T17" fmla="*/ 0 h 58"/>
              <a:gd name="T18" fmla="*/ 72 w 72"/>
              <a:gd name="T19" fmla="*/ 14 h 58"/>
              <a:gd name="T20" fmla="*/ 70 w 72"/>
              <a:gd name="T21" fmla="*/ 26 h 58"/>
              <a:gd name="T22" fmla="*/ 64 w 72"/>
              <a:gd name="T23" fmla="*/ 36 h 58"/>
              <a:gd name="T24" fmla="*/ 56 w 72"/>
              <a:gd name="T25" fmla="*/ 44 h 58"/>
              <a:gd name="T26" fmla="*/ 46 w 72"/>
              <a:gd name="T27" fmla="*/ 50 h 58"/>
              <a:gd name="T28" fmla="*/ 32 w 72"/>
              <a:gd name="T29" fmla="*/ 54 h 58"/>
              <a:gd name="T30" fmla="*/ 18 w 72"/>
              <a:gd name="T31" fmla="*/ 58 h 58"/>
              <a:gd name="T32" fmla="*/ 0 w 72"/>
              <a:gd name="T33" fmla="*/ 58 h 58"/>
              <a:gd name="T34" fmla="*/ 0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58"/>
                </a:moveTo>
                <a:lnTo>
                  <a:pt x="0" y="58"/>
                </a:lnTo>
                <a:lnTo>
                  <a:pt x="8" y="46"/>
                </a:lnTo>
                <a:lnTo>
                  <a:pt x="14" y="38"/>
                </a:lnTo>
                <a:lnTo>
                  <a:pt x="24" y="30"/>
                </a:lnTo>
                <a:lnTo>
                  <a:pt x="32" y="22"/>
                </a:lnTo>
                <a:lnTo>
                  <a:pt x="52" y="10"/>
                </a:lnTo>
                <a:lnTo>
                  <a:pt x="72" y="0"/>
                </a:lnTo>
                <a:lnTo>
                  <a:pt x="72" y="0"/>
                </a:lnTo>
                <a:lnTo>
                  <a:pt x="72" y="14"/>
                </a:lnTo>
                <a:lnTo>
                  <a:pt x="70" y="26"/>
                </a:lnTo>
                <a:lnTo>
                  <a:pt x="64" y="36"/>
                </a:lnTo>
                <a:lnTo>
                  <a:pt x="56" y="44"/>
                </a:lnTo>
                <a:lnTo>
                  <a:pt x="46" y="50"/>
                </a:lnTo>
                <a:lnTo>
                  <a:pt x="32" y="54"/>
                </a:lnTo>
                <a:lnTo>
                  <a:pt x="18" y="58"/>
                </a:lnTo>
                <a:lnTo>
                  <a:pt x="0" y="58"/>
                </a:lnTo>
                <a:lnTo>
                  <a:pt x="0" y="58"/>
                </a:lnTo>
                <a:close/>
              </a:path>
            </a:pathLst>
          </a:custGeom>
          <a:solidFill>
            <a:srgbClr val="FFC000">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4" name="Freeform 19">
            <a:extLst>
              <a:ext uri="{FF2B5EF4-FFF2-40B4-BE49-F238E27FC236}">
                <a16:creationId xmlns:a16="http://schemas.microsoft.com/office/drawing/2014/main" id="{5F87D725-2167-3F4B-4B1A-EC4ED310FA6D}"/>
              </a:ext>
            </a:extLst>
          </p:cNvPr>
          <p:cNvSpPr>
            <a:spLocks/>
          </p:cNvSpPr>
          <p:nvPr/>
        </p:nvSpPr>
        <p:spPr bwMode="auto">
          <a:xfrm>
            <a:off x="7466614" y="5289721"/>
            <a:ext cx="78441" cy="64943"/>
          </a:xfrm>
          <a:custGeom>
            <a:avLst/>
            <a:gdLst>
              <a:gd name="T0" fmla="*/ 0 w 84"/>
              <a:gd name="T1" fmla="*/ 60 h 60"/>
              <a:gd name="T2" fmla="*/ 0 w 84"/>
              <a:gd name="T3" fmla="*/ 60 h 60"/>
              <a:gd name="T4" fmla="*/ 6 w 84"/>
              <a:gd name="T5" fmla="*/ 46 h 60"/>
              <a:gd name="T6" fmla="*/ 16 w 84"/>
              <a:gd name="T7" fmla="*/ 38 h 60"/>
              <a:gd name="T8" fmla="*/ 26 w 84"/>
              <a:gd name="T9" fmla="*/ 32 h 60"/>
              <a:gd name="T10" fmla="*/ 36 w 84"/>
              <a:gd name="T11" fmla="*/ 26 h 60"/>
              <a:gd name="T12" fmla="*/ 60 w 84"/>
              <a:gd name="T13" fmla="*/ 18 h 60"/>
              <a:gd name="T14" fmla="*/ 72 w 84"/>
              <a:gd name="T15" fmla="*/ 10 h 60"/>
              <a:gd name="T16" fmla="*/ 80 w 84"/>
              <a:gd name="T17" fmla="*/ 0 h 60"/>
              <a:gd name="T18" fmla="*/ 80 w 84"/>
              <a:gd name="T19" fmla="*/ 0 h 60"/>
              <a:gd name="T20" fmla="*/ 82 w 84"/>
              <a:gd name="T21" fmla="*/ 14 h 60"/>
              <a:gd name="T22" fmla="*/ 84 w 84"/>
              <a:gd name="T23" fmla="*/ 22 h 60"/>
              <a:gd name="T24" fmla="*/ 82 w 84"/>
              <a:gd name="T25" fmla="*/ 26 h 60"/>
              <a:gd name="T26" fmla="*/ 80 w 84"/>
              <a:gd name="T27" fmla="*/ 30 h 60"/>
              <a:gd name="T28" fmla="*/ 76 w 84"/>
              <a:gd name="T29" fmla="*/ 34 h 60"/>
              <a:gd name="T30" fmla="*/ 72 w 84"/>
              <a:gd name="T31" fmla="*/ 36 h 60"/>
              <a:gd name="T32" fmla="*/ 72 w 84"/>
              <a:gd name="T33" fmla="*/ 36 h 60"/>
              <a:gd name="T34" fmla="*/ 0 w 84"/>
              <a:gd name="T35" fmla="*/ 60 h 60"/>
              <a:gd name="T36" fmla="*/ 0 w 84"/>
              <a:gd name="T3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60">
                <a:moveTo>
                  <a:pt x="0" y="60"/>
                </a:moveTo>
                <a:lnTo>
                  <a:pt x="0" y="60"/>
                </a:lnTo>
                <a:lnTo>
                  <a:pt x="6" y="46"/>
                </a:lnTo>
                <a:lnTo>
                  <a:pt x="16" y="38"/>
                </a:lnTo>
                <a:lnTo>
                  <a:pt x="26" y="32"/>
                </a:lnTo>
                <a:lnTo>
                  <a:pt x="36" y="26"/>
                </a:lnTo>
                <a:lnTo>
                  <a:pt x="60" y="18"/>
                </a:lnTo>
                <a:lnTo>
                  <a:pt x="72" y="10"/>
                </a:lnTo>
                <a:lnTo>
                  <a:pt x="80" y="0"/>
                </a:lnTo>
                <a:lnTo>
                  <a:pt x="80" y="0"/>
                </a:lnTo>
                <a:lnTo>
                  <a:pt x="82" y="14"/>
                </a:lnTo>
                <a:lnTo>
                  <a:pt x="84" y="22"/>
                </a:lnTo>
                <a:lnTo>
                  <a:pt x="82" y="26"/>
                </a:lnTo>
                <a:lnTo>
                  <a:pt x="80" y="30"/>
                </a:lnTo>
                <a:lnTo>
                  <a:pt x="76" y="34"/>
                </a:lnTo>
                <a:lnTo>
                  <a:pt x="72" y="36"/>
                </a:lnTo>
                <a:lnTo>
                  <a:pt x="72" y="36"/>
                </a:lnTo>
                <a:lnTo>
                  <a:pt x="0" y="60"/>
                </a:lnTo>
                <a:lnTo>
                  <a:pt x="0" y="60"/>
                </a:lnTo>
                <a:close/>
              </a:path>
            </a:pathLst>
          </a:custGeom>
          <a:solidFill>
            <a:srgbClr val="FFC000">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5" name="Freeform 20">
            <a:extLst>
              <a:ext uri="{FF2B5EF4-FFF2-40B4-BE49-F238E27FC236}">
                <a16:creationId xmlns:a16="http://schemas.microsoft.com/office/drawing/2014/main" id="{B02D3A66-409F-D918-2EC5-0CB8D5636EB2}"/>
              </a:ext>
            </a:extLst>
          </p:cNvPr>
          <p:cNvSpPr>
            <a:spLocks/>
          </p:cNvSpPr>
          <p:nvPr/>
        </p:nvSpPr>
        <p:spPr bwMode="auto">
          <a:xfrm>
            <a:off x="7221952" y="5491045"/>
            <a:ext cx="59765" cy="34636"/>
          </a:xfrm>
          <a:custGeom>
            <a:avLst/>
            <a:gdLst>
              <a:gd name="T0" fmla="*/ 64 w 64"/>
              <a:gd name="T1" fmla="*/ 0 h 32"/>
              <a:gd name="T2" fmla="*/ 64 w 64"/>
              <a:gd name="T3" fmla="*/ 0 h 32"/>
              <a:gd name="T4" fmla="*/ 54 w 64"/>
              <a:gd name="T5" fmla="*/ 14 h 32"/>
              <a:gd name="T6" fmla="*/ 46 w 64"/>
              <a:gd name="T7" fmla="*/ 22 h 32"/>
              <a:gd name="T8" fmla="*/ 40 w 64"/>
              <a:gd name="T9" fmla="*/ 26 h 32"/>
              <a:gd name="T10" fmla="*/ 32 w 64"/>
              <a:gd name="T11" fmla="*/ 30 h 32"/>
              <a:gd name="T12" fmla="*/ 22 w 64"/>
              <a:gd name="T13" fmla="*/ 32 h 32"/>
              <a:gd name="T14" fmla="*/ 12 w 64"/>
              <a:gd name="T15" fmla="*/ 32 h 32"/>
              <a:gd name="T16" fmla="*/ 0 w 64"/>
              <a:gd name="T17" fmla="*/ 30 h 32"/>
              <a:gd name="T18" fmla="*/ 0 w 64"/>
              <a:gd name="T19" fmla="*/ 30 h 32"/>
              <a:gd name="T20" fmla="*/ 16 w 64"/>
              <a:gd name="T21" fmla="*/ 20 h 32"/>
              <a:gd name="T22" fmla="*/ 32 w 64"/>
              <a:gd name="T23" fmla="*/ 10 h 32"/>
              <a:gd name="T24" fmla="*/ 48 w 64"/>
              <a:gd name="T25" fmla="*/ 4 h 32"/>
              <a:gd name="T26" fmla="*/ 64 w 64"/>
              <a:gd name="T27" fmla="*/ 0 h 32"/>
              <a:gd name="T28" fmla="*/ 64 w 64"/>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32">
                <a:moveTo>
                  <a:pt x="64" y="0"/>
                </a:moveTo>
                <a:lnTo>
                  <a:pt x="64" y="0"/>
                </a:lnTo>
                <a:lnTo>
                  <a:pt x="54" y="14"/>
                </a:lnTo>
                <a:lnTo>
                  <a:pt x="46" y="22"/>
                </a:lnTo>
                <a:lnTo>
                  <a:pt x="40" y="26"/>
                </a:lnTo>
                <a:lnTo>
                  <a:pt x="32" y="30"/>
                </a:lnTo>
                <a:lnTo>
                  <a:pt x="22" y="32"/>
                </a:lnTo>
                <a:lnTo>
                  <a:pt x="12" y="32"/>
                </a:lnTo>
                <a:lnTo>
                  <a:pt x="0" y="30"/>
                </a:lnTo>
                <a:lnTo>
                  <a:pt x="0" y="30"/>
                </a:lnTo>
                <a:lnTo>
                  <a:pt x="16" y="20"/>
                </a:lnTo>
                <a:lnTo>
                  <a:pt x="32" y="10"/>
                </a:lnTo>
                <a:lnTo>
                  <a:pt x="48" y="4"/>
                </a:lnTo>
                <a:lnTo>
                  <a:pt x="64" y="0"/>
                </a:lnTo>
                <a:lnTo>
                  <a:pt x="64" y="0"/>
                </a:lnTo>
                <a:close/>
              </a:path>
            </a:pathLst>
          </a:custGeom>
          <a:solidFill>
            <a:srgbClr val="FFC000">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6" name="Freeform 21">
            <a:extLst>
              <a:ext uri="{FF2B5EF4-FFF2-40B4-BE49-F238E27FC236}">
                <a16:creationId xmlns:a16="http://schemas.microsoft.com/office/drawing/2014/main" id="{13724FFD-2B25-0E29-EB3F-213E3EE21892}"/>
              </a:ext>
            </a:extLst>
          </p:cNvPr>
          <p:cNvSpPr>
            <a:spLocks/>
          </p:cNvSpPr>
          <p:nvPr/>
        </p:nvSpPr>
        <p:spPr bwMode="auto">
          <a:xfrm>
            <a:off x="7363893" y="5462902"/>
            <a:ext cx="13074" cy="10824"/>
          </a:xfrm>
          <a:custGeom>
            <a:avLst/>
            <a:gdLst>
              <a:gd name="T0" fmla="*/ 14 w 14"/>
              <a:gd name="T1" fmla="*/ 4 h 10"/>
              <a:gd name="T2" fmla="*/ 14 w 14"/>
              <a:gd name="T3" fmla="*/ 4 h 10"/>
              <a:gd name="T4" fmla="*/ 10 w 14"/>
              <a:gd name="T5" fmla="*/ 8 h 10"/>
              <a:gd name="T6" fmla="*/ 6 w 14"/>
              <a:gd name="T7" fmla="*/ 10 h 10"/>
              <a:gd name="T8" fmla="*/ 4 w 14"/>
              <a:gd name="T9" fmla="*/ 8 h 10"/>
              <a:gd name="T10" fmla="*/ 4 w 14"/>
              <a:gd name="T11" fmla="*/ 8 h 10"/>
              <a:gd name="T12" fmla="*/ 0 w 14"/>
              <a:gd name="T13" fmla="*/ 6 h 10"/>
              <a:gd name="T14" fmla="*/ 0 w 14"/>
              <a:gd name="T15" fmla="*/ 4 h 10"/>
              <a:gd name="T16" fmla="*/ 0 w 14"/>
              <a:gd name="T17" fmla="*/ 4 h 10"/>
              <a:gd name="T18" fmla="*/ 2 w 14"/>
              <a:gd name="T19" fmla="*/ 0 h 10"/>
              <a:gd name="T20" fmla="*/ 4 w 14"/>
              <a:gd name="T21" fmla="*/ 0 h 10"/>
              <a:gd name="T22" fmla="*/ 10 w 14"/>
              <a:gd name="T23" fmla="*/ 0 h 10"/>
              <a:gd name="T24" fmla="*/ 10 w 14"/>
              <a:gd name="T25" fmla="*/ 0 h 10"/>
              <a:gd name="T26" fmla="*/ 14 w 14"/>
              <a:gd name="T27" fmla="*/ 0 h 10"/>
              <a:gd name="T28" fmla="*/ 14 w 14"/>
              <a:gd name="T29" fmla="*/ 2 h 10"/>
              <a:gd name="T30" fmla="*/ 14 w 14"/>
              <a:gd name="T31" fmla="*/ 4 h 10"/>
              <a:gd name="T32" fmla="*/ 14 w 14"/>
              <a:gd name="T3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0">
                <a:moveTo>
                  <a:pt x="14" y="4"/>
                </a:moveTo>
                <a:lnTo>
                  <a:pt x="14" y="4"/>
                </a:lnTo>
                <a:lnTo>
                  <a:pt x="10" y="8"/>
                </a:lnTo>
                <a:lnTo>
                  <a:pt x="6" y="10"/>
                </a:lnTo>
                <a:lnTo>
                  <a:pt x="4" y="8"/>
                </a:lnTo>
                <a:lnTo>
                  <a:pt x="4" y="8"/>
                </a:lnTo>
                <a:lnTo>
                  <a:pt x="0" y="6"/>
                </a:lnTo>
                <a:lnTo>
                  <a:pt x="0" y="4"/>
                </a:lnTo>
                <a:lnTo>
                  <a:pt x="0" y="4"/>
                </a:lnTo>
                <a:lnTo>
                  <a:pt x="2" y="0"/>
                </a:lnTo>
                <a:lnTo>
                  <a:pt x="4" y="0"/>
                </a:lnTo>
                <a:lnTo>
                  <a:pt x="10" y="0"/>
                </a:lnTo>
                <a:lnTo>
                  <a:pt x="10" y="0"/>
                </a:lnTo>
                <a:lnTo>
                  <a:pt x="14" y="0"/>
                </a:lnTo>
                <a:lnTo>
                  <a:pt x="14" y="2"/>
                </a:lnTo>
                <a:lnTo>
                  <a:pt x="14" y="4"/>
                </a:lnTo>
                <a:lnTo>
                  <a:pt x="14" y="4"/>
                </a:lnTo>
                <a:close/>
              </a:path>
            </a:pathLst>
          </a:custGeom>
          <a:solidFill>
            <a:srgbClr val="FFC000">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9" name="TextBox 58">
            <a:extLst>
              <a:ext uri="{FF2B5EF4-FFF2-40B4-BE49-F238E27FC236}">
                <a16:creationId xmlns:a16="http://schemas.microsoft.com/office/drawing/2014/main" id="{1C24FACE-FD6B-8453-F0C1-A61F38B4AC5A}"/>
              </a:ext>
            </a:extLst>
          </p:cNvPr>
          <p:cNvSpPr txBox="1"/>
          <p:nvPr/>
        </p:nvSpPr>
        <p:spPr>
          <a:xfrm>
            <a:off x="3433974" y="2763430"/>
            <a:ext cx="957012" cy="580928"/>
          </a:xfrm>
          <a:prstGeom prst="rect">
            <a:avLst/>
          </a:prstGeom>
          <a:noFill/>
        </p:spPr>
        <p:txBody>
          <a:bodyPr wrap="square" lIns="57150" tIns="28575" rIns="57150" bIns="28575"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FFFFFF"/>
                </a:solidFill>
                <a:effectLst/>
                <a:uLnTx/>
                <a:uFillTx/>
                <a:latin typeface="Calibri" panose="020F0502020204030204"/>
              </a:rPr>
              <a:t>Pioneer Valley</a:t>
            </a:r>
            <a:br>
              <a:rPr kumimoji="0" lang="en-US" sz="1500" b="1" i="0" u="none" strike="noStrike" kern="0" cap="none" spc="0" normalizeH="0" baseline="0" noProof="0">
                <a:ln>
                  <a:noFill/>
                </a:ln>
                <a:solidFill>
                  <a:sysClr val="windowText" lastClr="000000"/>
                </a:solidFill>
                <a:effectLst/>
                <a:uLnTx/>
                <a:uFillTx/>
                <a:latin typeface="Calibri" panose="020F0502020204030204"/>
                <a:ea typeface="Calibri"/>
                <a:cs typeface="Calibri"/>
              </a:rPr>
            </a:br>
            <a:endParaRPr kumimoji="0" lang="en-US" sz="800" b="1" i="0" u="none" strike="noStrike" kern="0" cap="none" spc="0" normalizeH="0" baseline="0" noProof="0">
              <a:ln>
                <a:noFill/>
              </a:ln>
              <a:solidFill>
                <a:srgbClr val="FFFFFF"/>
              </a:solidFill>
              <a:effectLst/>
              <a:uLnTx/>
              <a:uFillTx/>
              <a:latin typeface="Calibri" panose="020F0502020204030204"/>
              <a:ea typeface="Calibri"/>
              <a:cs typeface="Calibri"/>
            </a:endParaRPr>
          </a:p>
        </p:txBody>
      </p:sp>
      <p:sp>
        <p:nvSpPr>
          <p:cNvPr id="60" name="TextBox 59">
            <a:extLst>
              <a:ext uri="{FF2B5EF4-FFF2-40B4-BE49-F238E27FC236}">
                <a16:creationId xmlns:a16="http://schemas.microsoft.com/office/drawing/2014/main" id="{B27D987B-1FFA-ACE8-70C0-4E43E19429C3}"/>
              </a:ext>
            </a:extLst>
          </p:cNvPr>
          <p:cNvSpPr txBox="1"/>
          <p:nvPr/>
        </p:nvSpPr>
        <p:spPr>
          <a:xfrm>
            <a:off x="3458532" y="1811067"/>
            <a:ext cx="957012" cy="380873"/>
          </a:xfrm>
          <a:prstGeom prst="rect">
            <a:avLst/>
          </a:prstGeom>
          <a:noFill/>
        </p:spPr>
        <p:txBody>
          <a:bodyPr wrap="square" lIns="57150" tIns="28575" rIns="57150" bIns="28575"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FFFFFF"/>
                </a:solidFill>
                <a:effectLst/>
                <a:uLnTx/>
                <a:uFillTx/>
                <a:latin typeface="Calibri" panose="020F0502020204030204"/>
              </a:rPr>
              <a:t>Franklin</a:t>
            </a:r>
            <a:br>
              <a:rPr kumimoji="0" lang="en-US" sz="1500" b="1" i="0" u="none" strike="noStrike" kern="0" cap="none" spc="0" normalizeH="0" baseline="0" noProof="0">
                <a:ln>
                  <a:noFill/>
                </a:ln>
                <a:solidFill>
                  <a:sysClr val="windowText" lastClr="000000"/>
                </a:solidFill>
                <a:effectLst/>
                <a:uLnTx/>
                <a:uFillTx/>
                <a:latin typeface="Calibri" panose="020F0502020204030204"/>
                <a:ea typeface="Calibri"/>
                <a:cs typeface="Calibri"/>
              </a:rPr>
            </a:br>
            <a:endParaRPr kumimoji="0" lang="en-US" sz="800" b="1" i="0" u="none" strike="noStrike" kern="0" cap="none" spc="0" normalizeH="0" baseline="0" noProof="0">
              <a:ln>
                <a:noFill/>
              </a:ln>
              <a:solidFill>
                <a:srgbClr val="FFFFFF"/>
              </a:solidFill>
              <a:effectLst/>
              <a:uLnTx/>
              <a:uFillTx/>
              <a:latin typeface="Calibri" panose="020F0502020204030204"/>
              <a:ea typeface="Calibri"/>
              <a:cs typeface="Calibri"/>
            </a:endParaRPr>
          </a:p>
        </p:txBody>
      </p:sp>
      <p:sp>
        <p:nvSpPr>
          <p:cNvPr id="61" name="TextBox 60">
            <a:extLst>
              <a:ext uri="{FF2B5EF4-FFF2-40B4-BE49-F238E27FC236}">
                <a16:creationId xmlns:a16="http://schemas.microsoft.com/office/drawing/2014/main" id="{65578374-03F7-86B6-E9CD-EE66A16D7A33}"/>
              </a:ext>
            </a:extLst>
          </p:cNvPr>
          <p:cNvSpPr txBox="1"/>
          <p:nvPr/>
        </p:nvSpPr>
        <p:spPr>
          <a:xfrm>
            <a:off x="2290586" y="2920544"/>
            <a:ext cx="957012" cy="380873"/>
          </a:xfrm>
          <a:prstGeom prst="rect">
            <a:avLst/>
          </a:prstGeom>
          <a:noFill/>
        </p:spPr>
        <p:txBody>
          <a:bodyPr wrap="square" lIns="57150" tIns="28575" rIns="57150" bIns="28575"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FFFFFF"/>
                </a:solidFill>
                <a:effectLst/>
                <a:uLnTx/>
                <a:uFillTx/>
                <a:latin typeface="Calibri" panose="020F0502020204030204"/>
              </a:rPr>
              <a:t>Berkshire</a:t>
            </a:r>
            <a:br>
              <a:rPr kumimoji="0" lang="en-US" sz="1500" b="1" i="0" u="none" strike="noStrike" kern="0" cap="none" spc="0" normalizeH="0" baseline="0" noProof="0">
                <a:ln>
                  <a:noFill/>
                </a:ln>
                <a:solidFill>
                  <a:sysClr val="windowText" lastClr="000000"/>
                </a:solidFill>
                <a:effectLst/>
                <a:uLnTx/>
                <a:uFillTx/>
                <a:latin typeface="Calibri" panose="020F0502020204030204"/>
                <a:ea typeface="Calibri"/>
                <a:cs typeface="Calibri"/>
              </a:rPr>
            </a:br>
            <a:endParaRPr kumimoji="0" lang="en-US" sz="800" b="1" i="0" u="none" strike="noStrike" kern="0" cap="none" spc="0" normalizeH="0" baseline="0" noProof="0">
              <a:ln>
                <a:noFill/>
              </a:ln>
              <a:solidFill>
                <a:srgbClr val="FFFFFF"/>
              </a:solidFill>
              <a:effectLst/>
              <a:uLnTx/>
              <a:uFillTx/>
              <a:latin typeface="Calibri" panose="020F0502020204030204"/>
              <a:ea typeface="Calibri"/>
              <a:cs typeface="Calibri"/>
            </a:endParaRPr>
          </a:p>
        </p:txBody>
      </p:sp>
      <p:sp>
        <p:nvSpPr>
          <p:cNvPr id="62" name="TextBox 61">
            <a:extLst>
              <a:ext uri="{FF2B5EF4-FFF2-40B4-BE49-F238E27FC236}">
                <a16:creationId xmlns:a16="http://schemas.microsoft.com/office/drawing/2014/main" id="{D21B1138-D088-9CEC-49CF-5CAB0850AF50}"/>
              </a:ext>
            </a:extLst>
          </p:cNvPr>
          <p:cNvSpPr txBox="1"/>
          <p:nvPr/>
        </p:nvSpPr>
        <p:spPr>
          <a:xfrm>
            <a:off x="4623723" y="1846677"/>
            <a:ext cx="1309883" cy="380873"/>
          </a:xfrm>
          <a:prstGeom prst="rect">
            <a:avLst/>
          </a:prstGeom>
          <a:noFill/>
        </p:spPr>
        <p:txBody>
          <a:bodyPr wrap="square" lIns="57150" tIns="28575" rIns="57150" bIns="28575"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FFFFFF"/>
                </a:solidFill>
                <a:effectLst/>
                <a:uLnTx/>
                <a:uFillTx/>
                <a:latin typeface="Calibri" panose="020F0502020204030204"/>
              </a:rPr>
              <a:t>Montachusett</a:t>
            </a:r>
            <a:br>
              <a:rPr kumimoji="0" lang="en-US" sz="1500" b="1" i="0" u="none" strike="noStrike" kern="0" cap="none" spc="0" normalizeH="0" baseline="0" noProof="0">
                <a:ln>
                  <a:noFill/>
                </a:ln>
                <a:solidFill>
                  <a:sysClr val="windowText" lastClr="000000"/>
                </a:solidFill>
                <a:effectLst/>
                <a:uLnTx/>
                <a:uFillTx/>
                <a:latin typeface="Calibri" panose="020F0502020204030204"/>
                <a:ea typeface="Calibri"/>
                <a:cs typeface="Calibri"/>
              </a:rPr>
            </a:br>
            <a:endParaRPr kumimoji="0" lang="en-US" sz="800" b="1" i="0" u="none" strike="noStrike" kern="0" cap="none" spc="0" normalizeH="0" baseline="0" noProof="0">
              <a:ln>
                <a:noFill/>
              </a:ln>
              <a:solidFill>
                <a:srgbClr val="FFFFFF"/>
              </a:solidFill>
              <a:effectLst/>
              <a:uLnTx/>
              <a:uFillTx/>
              <a:latin typeface="Calibri" panose="020F0502020204030204"/>
              <a:ea typeface="Calibri"/>
              <a:cs typeface="Calibri"/>
            </a:endParaRPr>
          </a:p>
        </p:txBody>
      </p:sp>
      <p:sp>
        <p:nvSpPr>
          <p:cNvPr id="63" name="TextBox 62">
            <a:extLst>
              <a:ext uri="{FF2B5EF4-FFF2-40B4-BE49-F238E27FC236}">
                <a16:creationId xmlns:a16="http://schemas.microsoft.com/office/drawing/2014/main" id="{974F5BD1-4C13-004F-D0F9-C572D75AC4B3}"/>
              </a:ext>
            </a:extLst>
          </p:cNvPr>
          <p:cNvSpPr txBox="1"/>
          <p:nvPr/>
        </p:nvSpPr>
        <p:spPr>
          <a:xfrm>
            <a:off x="4861790" y="2696260"/>
            <a:ext cx="957012" cy="580928"/>
          </a:xfrm>
          <a:prstGeom prst="rect">
            <a:avLst/>
          </a:prstGeom>
          <a:noFill/>
        </p:spPr>
        <p:txBody>
          <a:bodyPr wrap="square" lIns="57150" tIns="28575" rIns="57150" bIns="28575"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FFFFFF"/>
                </a:solidFill>
                <a:effectLst/>
                <a:uLnTx/>
                <a:uFillTx/>
                <a:latin typeface="Calibri" panose="020F0502020204030204"/>
              </a:rPr>
              <a:t>Central Mass</a:t>
            </a:r>
            <a:br>
              <a:rPr kumimoji="0" lang="en-US" sz="1300" b="1" i="0" u="none" strike="noStrike" kern="0" cap="none" spc="0" normalizeH="0" baseline="0" noProof="0">
                <a:ln>
                  <a:noFill/>
                </a:ln>
                <a:solidFill>
                  <a:sysClr val="windowText" lastClr="000000"/>
                </a:solidFill>
                <a:effectLst/>
                <a:uLnTx/>
                <a:uFillTx/>
                <a:latin typeface="Calibri" panose="020F0502020204030204"/>
                <a:ea typeface="Calibri"/>
                <a:cs typeface="Calibri"/>
              </a:rPr>
            </a:br>
            <a:endParaRPr kumimoji="0" lang="en-US" sz="800" b="1" i="0" u="none" strike="noStrike" kern="0" cap="none" spc="0" normalizeH="0" baseline="0" noProof="0">
              <a:ln>
                <a:noFill/>
              </a:ln>
              <a:solidFill>
                <a:srgbClr val="FFFFFF"/>
              </a:solidFill>
              <a:effectLst/>
              <a:uLnTx/>
              <a:uFillTx/>
              <a:latin typeface="Calibri" panose="020F0502020204030204"/>
              <a:ea typeface="Calibri"/>
              <a:cs typeface="Calibri"/>
            </a:endParaRPr>
          </a:p>
        </p:txBody>
      </p:sp>
      <p:sp>
        <p:nvSpPr>
          <p:cNvPr id="64" name="TextBox 63">
            <a:extLst>
              <a:ext uri="{FF2B5EF4-FFF2-40B4-BE49-F238E27FC236}">
                <a16:creationId xmlns:a16="http://schemas.microsoft.com/office/drawing/2014/main" id="{EF8F6C90-28FF-68F4-DD93-AA89DD4EB739}"/>
              </a:ext>
            </a:extLst>
          </p:cNvPr>
          <p:cNvSpPr txBox="1"/>
          <p:nvPr/>
        </p:nvSpPr>
        <p:spPr>
          <a:xfrm>
            <a:off x="6030549" y="2679254"/>
            <a:ext cx="957012" cy="380873"/>
          </a:xfrm>
          <a:prstGeom prst="rect">
            <a:avLst/>
          </a:prstGeom>
          <a:noFill/>
        </p:spPr>
        <p:txBody>
          <a:bodyPr wrap="square" lIns="57150" tIns="28575" rIns="57150" bIns="28575"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prstClr val="white"/>
                </a:solidFill>
                <a:effectLst/>
                <a:uLnTx/>
                <a:uFillTx/>
                <a:latin typeface="Calibri" panose="020F0502020204030204"/>
              </a:rPr>
              <a:t>Boston</a:t>
            </a:r>
            <a:br>
              <a:rPr kumimoji="0" lang="en-US" sz="1500" b="1" i="0" u="none" strike="noStrike" kern="0" cap="none" spc="0" normalizeH="0" baseline="0" noProof="0">
                <a:ln>
                  <a:noFill/>
                </a:ln>
                <a:solidFill>
                  <a:sysClr val="windowText" lastClr="000000"/>
                </a:solidFill>
                <a:effectLst/>
                <a:uLnTx/>
                <a:uFillTx/>
                <a:latin typeface="Calibri" panose="020F0502020204030204"/>
                <a:ea typeface="Calibri"/>
                <a:cs typeface="Calibri"/>
              </a:rPr>
            </a:br>
            <a:endParaRPr kumimoji="0" lang="en-US" sz="800" b="1" i="0" u="none" strike="noStrike" kern="0" cap="none" spc="0" normalizeH="0" baseline="0" noProof="0">
              <a:ln>
                <a:noFill/>
              </a:ln>
              <a:solidFill>
                <a:prstClr val="white"/>
              </a:solidFill>
              <a:effectLst/>
              <a:uLnTx/>
              <a:uFillTx/>
              <a:latin typeface="Calibri" panose="020F0502020204030204"/>
              <a:ea typeface="Calibri"/>
              <a:cs typeface="Calibri"/>
            </a:endParaRPr>
          </a:p>
        </p:txBody>
      </p:sp>
      <p:sp>
        <p:nvSpPr>
          <p:cNvPr id="65" name="TextBox 64">
            <a:extLst>
              <a:ext uri="{FF2B5EF4-FFF2-40B4-BE49-F238E27FC236}">
                <a16:creationId xmlns:a16="http://schemas.microsoft.com/office/drawing/2014/main" id="{7BCA177B-9376-269D-ADBF-3BF0988ED184}"/>
              </a:ext>
            </a:extLst>
          </p:cNvPr>
          <p:cNvSpPr txBox="1"/>
          <p:nvPr/>
        </p:nvSpPr>
        <p:spPr>
          <a:xfrm>
            <a:off x="6510612" y="4187664"/>
            <a:ext cx="957012" cy="380873"/>
          </a:xfrm>
          <a:prstGeom prst="rect">
            <a:avLst/>
          </a:prstGeom>
          <a:noFill/>
        </p:spPr>
        <p:txBody>
          <a:bodyPr wrap="square" lIns="57150" tIns="28575" rIns="57150" bIns="28575"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prstClr val="black"/>
                </a:solidFill>
                <a:effectLst/>
                <a:uLnTx/>
                <a:uFillTx/>
                <a:latin typeface="Calibri" panose="020F0502020204030204"/>
              </a:rPr>
              <a:t>SE Mass</a:t>
            </a:r>
            <a:br>
              <a:rPr kumimoji="0" lang="en-US" sz="1300" b="1" i="0" u="none" strike="noStrike" kern="0" cap="none" spc="0" normalizeH="0" baseline="0" noProof="0">
                <a:ln>
                  <a:noFill/>
                </a:ln>
                <a:solidFill>
                  <a:sysClr val="windowText" lastClr="000000"/>
                </a:solidFill>
                <a:effectLst/>
                <a:uLnTx/>
                <a:uFillTx/>
                <a:latin typeface="Calibri" panose="020F0502020204030204"/>
                <a:ea typeface="Calibri"/>
                <a:cs typeface="Calibri"/>
              </a:rPr>
            </a:br>
            <a:endParaRPr kumimoji="0" lang="en-US" sz="800" b="1" i="0" u="none" strike="noStrike" kern="0" cap="none" spc="0" normalizeH="0" baseline="0" noProof="0">
              <a:ln>
                <a:noFill/>
              </a:ln>
              <a:solidFill>
                <a:prstClr val="black"/>
              </a:solidFill>
              <a:effectLst/>
              <a:uLnTx/>
              <a:uFillTx/>
              <a:latin typeface="Calibri" panose="020F0502020204030204"/>
              <a:ea typeface="Calibri"/>
              <a:cs typeface="Calibri"/>
            </a:endParaRPr>
          </a:p>
        </p:txBody>
      </p:sp>
      <p:sp>
        <p:nvSpPr>
          <p:cNvPr id="66" name="TextBox 65">
            <a:extLst>
              <a:ext uri="{FF2B5EF4-FFF2-40B4-BE49-F238E27FC236}">
                <a16:creationId xmlns:a16="http://schemas.microsoft.com/office/drawing/2014/main" id="{DC7A8280-263C-F345-1986-FCA9A76C5105}"/>
              </a:ext>
            </a:extLst>
          </p:cNvPr>
          <p:cNvSpPr txBox="1"/>
          <p:nvPr/>
        </p:nvSpPr>
        <p:spPr>
          <a:xfrm>
            <a:off x="6846166" y="3530302"/>
            <a:ext cx="957012" cy="380873"/>
          </a:xfrm>
          <a:prstGeom prst="rect">
            <a:avLst/>
          </a:prstGeom>
          <a:noFill/>
        </p:spPr>
        <p:txBody>
          <a:bodyPr wrap="square" lIns="57150" tIns="28575" rIns="57150" bIns="28575"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prstClr val="black"/>
                </a:solidFill>
                <a:effectLst/>
                <a:uLnTx/>
                <a:uFillTx/>
                <a:latin typeface="Calibri" panose="020F0502020204030204"/>
              </a:rPr>
              <a:t>OCPC</a:t>
            </a:r>
            <a:br>
              <a:rPr kumimoji="0" lang="en-US" sz="1300" b="1" i="0" u="none" strike="noStrike" kern="0" cap="none" spc="0" normalizeH="0" baseline="0" noProof="0">
                <a:ln>
                  <a:noFill/>
                </a:ln>
                <a:solidFill>
                  <a:sysClr val="windowText" lastClr="000000"/>
                </a:solidFill>
                <a:effectLst/>
                <a:uLnTx/>
                <a:uFillTx/>
                <a:latin typeface="Calibri" panose="020F0502020204030204"/>
                <a:ea typeface="Calibri"/>
                <a:cs typeface="Calibri"/>
              </a:rPr>
            </a:br>
            <a:endParaRPr kumimoji="0" lang="en-US" sz="800" b="1" i="0" u="none" strike="noStrike" kern="0" cap="none" spc="0" normalizeH="0" baseline="0" noProof="0">
              <a:ln>
                <a:noFill/>
              </a:ln>
              <a:solidFill>
                <a:prstClr val="black"/>
              </a:solidFill>
              <a:effectLst/>
              <a:uLnTx/>
              <a:uFillTx/>
              <a:latin typeface="Calibri" panose="020F0502020204030204"/>
              <a:ea typeface="Calibri"/>
              <a:cs typeface="Calibri"/>
            </a:endParaRPr>
          </a:p>
        </p:txBody>
      </p:sp>
      <p:sp>
        <p:nvSpPr>
          <p:cNvPr id="67" name="TextBox 66">
            <a:extLst>
              <a:ext uri="{FF2B5EF4-FFF2-40B4-BE49-F238E27FC236}">
                <a16:creationId xmlns:a16="http://schemas.microsoft.com/office/drawing/2014/main" id="{D31EA2E1-87F0-C57F-08FE-4FDDBDFBF8D4}"/>
              </a:ext>
            </a:extLst>
          </p:cNvPr>
          <p:cNvSpPr txBox="1"/>
          <p:nvPr/>
        </p:nvSpPr>
        <p:spPr>
          <a:xfrm>
            <a:off x="7854518" y="4597966"/>
            <a:ext cx="957012" cy="380873"/>
          </a:xfrm>
          <a:prstGeom prst="rect">
            <a:avLst/>
          </a:prstGeom>
          <a:noFill/>
        </p:spPr>
        <p:txBody>
          <a:bodyPr wrap="square" lIns="57150" tIns="28575" rIns="57150" bIns="28575"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prstClr val="black"/>
                </a:solidFill>
                <a:effectLst/>
                <a:uLnTx/>
                <a:uFillTx/>
                <a:latin typeface="Calibri" panose="020F0502020204030204"/>
              </a:rPr>
              <a:t>Cape Cod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prstClr val="black"/>
              </a:solidFill>
              <a:effectLst/>
              <a:uLnTx/>
              <a:uFillTx/>
              <a:latin typeface="Calibri" panose="020F0502020204030204"/>
              <a:ea typeface="Calibri"/>
              <a:cs typeface="Calibri"/>
            </a:endParaRPr>
          </a:p>
        </p:txBody>
      </p:sp>
      <p:sp>
        <p:nvSpPr>
          <p:cNvPr id="68" name="TextBox 67">
            <a:extLst>
              <a:ext uri="{FF2B5EF4-FFF2-40B4-BE49-F238E27FC236}">
                <a16:creationId xmlns:a16="http://schemas.microsoft.com/office/drawing/2014/main" id="{3AA6EE75-A80F-846A-256C-F888D9558E4A}"/>
              </a:ext>
            </a:extLst>
          </p:cNvPr>
          <p:cNvSpPr txBox="1"/>
          <p:nvPr/>
        </p:nvSpPr>
        <p:spPr>
          <a:xfrm>
            <a:off x="5671861" y="1350854"/>
            <a:ext cx="957012" cy="457818"/>
          </a:xfrm>
          <a:prstGeom prst="rect">
            <a:avLst/>
          </a:prstGeom>
          <a:noFill/>
        </p:spPr>
        <p:txBody>
          <a:bodyPr wrap="square" lIns="57150" tIns="28575" rIns="57150" bIns="28575"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262626"/>
                </a:solidFill>
                <a:effectLst/>
                <a:uLnTx/>
                <a:uFillTx/>
                <a:latin typeface="Calibri" panose="020F0502020204030204"/>
              </a:rPr>
              <a:t>Northern Middlesex</a:t>
            </a:r>
          </a:p>
        </p:txBody>
      </p:sp>
      <p:sp>
        <p:nvSpPr>
          <p:cNvPr id="69" name="TextBox 68">
            <a:extLst>
              <a:ext uri="{FF2B5EF4-FFF2-40B4-BE49-F238E27FC236}">
                <a16:creationId xmlns:a16="http://schemas.microsoft.com/office/drawing/2014/main" id="{C323200A-CD27-75EE-486C-74BC77F17AB1}"/>
              </a:ext>
            </a:extLst>
          </p:cNvPr>
          <p:cNvSpPr txBox="1"/>
          <p:nvPr/>
        </p:nvSpPr>
        <p:spPr>
          <a:xfrm rot="-1380000">
            <a:off x="6580876" y="1407343"/>
            <a:ext cx="957012" cy="580928"/>
          </a:xfrm>
          <a:prstGeom prst="rect">
            <a:avLst/>
          </a:prstGeom>
          <a:noFill/>
        </p:spPr>
        <p:txBody>
          <a:bodyPr wrap="square" lIns="57150" tIns="28575" rIns="57150" bIns="28575"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prstClr val="white"/>
                </a:solidFill>
                <a:effectLst/>
                <a:uLnTx/>
                <a:uFillTx/>
                <a:latin typeface="Calibri" panose="020F0502020204030204"/>
              </a:rPr>
              <a:t>Merrimack Valley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a:ln>
                <a:noFill/>
              </a:ln>
              <a:solidFill>
                <a:srgbClr val="262626"/>
              </a:solidFill>
              <a:effectLst/>
              <a:uLnTx/>
              <a:uFillTx/>
              <a:latin typeface="Calibri" panose="020F0502020204030204"/>
              <a:ea typeface="Calibri"/>
              <a:cs typeface="Calibri"/>
            </a:endParaRPr>
          </a:p>
        </p:txBody>
      </p:sp>
      <p:sp>
        <p:nvSpPr>
          <p:cNvPr id="71" name="TextBox 70">
            <a:extLst>
              <a:ext uri="{FF2B5EF4-FFF2-40B4-BE49-F238E27FC236}">
                <a16:creationId xmlns:a16="http://schemas.microsoft.com/office/drawing/2014/main" id="{3BA33843-C04E-3E37-9601-046B3592FF7B}"/>
              </a:ext>
            </a:extLst>
          </p:cNvPr>
          <p:cNvSpPr txBox="1"/>
          <p:nvPr/>
        </p:nvSpPr>
        <p:spPr>
          <a:xfrm>
            <a:off x="6816038" y="5851495"/>
            <a:ext cx="957012" cy="457818"/>
          </a:xfrm>
          <a:prstGeom prst="rect">
            <a:avLst/>
          </a:prstGeom>
          <a:noFill/>
        </p:spPr>
        <p:txBody>
          <a:bodyPr wrap="square" lIns="57150" tIns="28575" rIns="57150" bIns="2857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prstClr val="black"/>
                </a:solidFill>
                <a:effectLst/>
                <a:uLnTx/>
                <a:uFillTx/>
                <a:latin typeface="Calibri" panose="020F0502020204030204"/>
              </a:rPr>
              <a:t>Martha’s Vineyard</a:t>
            </a:r>
          </a:p>
        </p:txBody>
      </p:sp>
      <p:sp>
        <p:nvSpPr>
          <p:cNvPr id="72" name="TextBox 71">
            <a:extLst>
              <a:ext uri="{FF2B5EF4-FFF2-40B4-BE49-F238E27FC236}">
                <a16:creationId xmlns:a16="http://schemas.microsoft.com/office/drawing/2014/main" id="{17F314A5-6397-15FE-D692-6A474F2C71DA}"/>
              </a:ext>
            </a:extLst>
          </p:cNvPr>
          <p:cNvSpPr txBox="1"/>
          <p:nvPr/>
        </p:nvSpPr>
        <p:spPr>
          <a:xfrm>
            <a:off x="8566657" y="6031895"/>
            <a:ext cx="957012" cy="257763"/>
          </a:xfrm>
          <a:prstGeom prst="rect">
            <a:avLst/>
          </a:prstGeom>
          <a:noFill/>
        </p:spPr>
        <p:txBody>
          <a:bodyPr wrap="square" lIns="57150" tIns="28575" rIns="57150" bIns="2857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prstClr val="black"/>
                </a:solidFill>
                <a:effectLst/>
                <a:uLnTx/>
                <a:uFillTx/>
                <a:latin typeface="Calibri" panose="020F0502020204030204"/>
              </a:rPr>
              <a:t>Nantucket</a:t>
            </a:r>
          </a:p>
        </p:txBody>
      </p:sp>
      <p:sp>
        <p:nvSpPr>
          <p:cNvPr id="2" name="TextBox 1">
            <a:extLst>
              <a:ext uri="{FF2B5EF4-FFF2-40B4-BE49-F238E27FC236}">
                <a16:creationId xmlns:a16="http://schemas.microsoft.com/office/drawing/2014/main" id="{CBA2355E-983B-7E84-9C08-231B1B09087D}"/>
              </a:ext>
            </a:extLst>
          </p:cNvPr>
          <p:cNvSpPr txBox="1"/>
          <p:nvPr/>
        </p:nvSpPr>
        <p:spPr>
          <a:xfrm>
            <a:off x="563637" y="4228495"/>
            <a:ext cx="6770913" cy="15042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ts val="2175"/>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Poppins"/>
              <a:cs typeface="Arial"/>
            </a:endParaRPr>
          </a:p>
          <a:p>
            <a:pPr marL="0" marR="0" lvl="0" indent="0" defTabSz="914400" rtl="0" eaLnBrk="1" fontAlgn="auto" latinLnBrk="0" hangingPunct="1">
              <a:lnSpc>
                <a:spcPts val="2175"/>
              </a:lnSpc>
              <a:spcBef>
                <a:spcPts val="0"/>
              </a:spcBef>
              <a:spcAft>
                <a:spcPts val="0"/>
              </a:spcAft>
              <a:buClrTx/>
              <a:buSzTx/>
              <a:buFontTx/>
              <a:buNone/>
              <a:tabLst/>
              <a:defRPr/>
            </a:pPr>
            <a:r>
              <a:rPr kumimoji="0" lang="en-US" sz="2000" b="1" i="0" u="none" strike="noStrike" kern="0" cap="none" spc="0" normalizeH="0" baseline="0" noProof="0">
                <a:ln>
                  <a:noFill/>
                </a:ln>
                <a:solidFill>
                  <a:srgbClr val="4F81BD"/>
                </a:solidFill>
                <a:effectLst/>
                <a:uLnTx/>
                <a:uFillTx/>
                <a:latin typeface="Poppins"/>
                <a:cs typeface="Arial"/>
              </a:rPr>
              <a:t>Lily Wallace:</a:t>
            </a:r>
            <a:r>
              <a:rPr kumimoji="0" lang="en-US" sz="2000" b="1" i="0" u="none" strike="noStrike" kern="0" cap="none" spc="0" normalizeH="0" baseline="0" noProof="0">
                <a:ln>
                  <a:noFill/>
                </a:ln>
                <a:solidFill>
                  <a:sysClr val="windowText" lastClr="000000"/>
                </a:solidFill>
                <a:effectLst/>
                <a:uLnTx/>
                <a:uFillTx/>
                <a:latin typeface="Poppins"/>
                <a:cs typeface="Arial"/>
              </a:rPr>
              <a:t> </a:t>
            </a:r>
            <a:r>
              <a:rPr kumimoji="0" lang="en-US" sz="2000" b="0" i="0" u="sng" strike="noStrike" kern="0" cap="none" spc="0" normalizeH="0" baseline="0" noProof="0">
                <a:ln>
                  <a:noFill/>
                </a:ln>
                <a:solidFill>
                  <a:srgbClr val="0000FF"/>
                </a:solidFill>
                <a:effectLst/>
                <a:uLnTx/>
                <a:uFillTx/>
                <a:latin typeface="Poppins"/>
                <a:cs typeface="Arial"/>
                <a:hlinkClick r:id="rId2"/>
              </a:rPr>
              <a:t>lily.n.wallace@dot.state.ma.us</a:t>
            </a:r>
            <a:r>
              <a:rPr kumimoji="0" lang="en-US" sz="2000" b="0" i="0" u="none" strike="noStrike" kern="0" cap="none" spc="0" normalizeH="0" baseline="0" noProof="0">
                <a:ln>
                  <a:noFill/>
                </a:ln>
                <a:solidFill>
                  <a:sysClr val="windowText" lastClr="000000"/>
                </a:solidFill>
                <a:effectLst/>
                <a:uLnTx/>
                <a:uFillTx/>
                <a:latin typeface="Poppins"/>
                <a:cs typeface="Arial"/>
              </a:rPr>
              <a:t> ​</a:t>
            </a:r>
          </a:p>
          <a:p>
            <a:pPr marL="0" marR="0" lvl="0" indent="0" defTabSz="914400" rtl="0" eaLnBrk="1" fontAlgn="auto" latinLnBrk="0" hangingPunct="1">
              <a:lnSpc>
                <a:spcPts val="2175"/>
              </a:lnSpc>
              <a:spcBef>
                <a:spcPts val="0"/>
              </a:spcBef>
              <a:spcAft>
                <a:spcPts val="0"/>
              </a:spcAft>
              <a:buClrTx/>
              <a:buSzTx/>
              <a:buFontTx/>
              <a:buNone/>
              <a:tabLst/>
              <a:defRPr/>
            </a:pPr>
            <a:r>
              <a:rPr kumimoji="0" lang="en-US" sz="2000" b="1" i="0" u="none" strike="noStrike" kern="0" cap="none" spc="0" normalizeH="0" baseline="0" noProof="0">
                <a:ln>
                  <a:noFill/>
                </a:ln>
                <a:solidFill>
                  <a:srgbClr val="00B050"/>
                </a:solidFill>
                <a:effectLst/>
                <a:uLnTx/>
                <a:uFillTx/>
                <a:latin typeface="Poppins"/>
                <a:cs typeface="Arial"/>
              </a:rPr>
              <a:t>Noah Harper:</a:t>
            </a:r>
            <a:r>
              <a:rPr kumimoji="0" lang="en-US" sz="2000" b="1" i="0" u="none" strike="noStrike" kern="0" cap="none" spc="0" normalizeH="0" baseline="0" noProof="0">
                <a:ln>
                  <a:noFill/>
                </a:ln>
                <a:solidFill>
                  <a:sysClr val="windowText" lastClr="000000"/>
                </a:solidFill>
                <a:effectLst/>
                <a:uLnTx/>
                <a:uFillTx/>
                <a:latin typeface="Poppins"/>
                <a:cs typeface="Arial"/>
              </a:rPr>
              <a:t> </a:t>
            </a:r>
            <a:r>
              <a:rPr kumimoji="0" lang="en-US" sz="2000" b="0" i="0" u="sng" strike="noStrike" kern="0" cap="none" spc="0" normalizeH="0" baseline="0" noProof="0">
                <a:ln>
                  <a:noFill/>
                </a:ln>
                <a:solidFill>
                  <a:srgbClr val="0000FF"/>
                </a:solidFill>
                <a:effectLst/>
                <a:uLnTx/>
                <a:uFillTx/>
                <a:latin typeface="Poppins"/>
                <a:cs typeface="Arial"/>
                <a:hlinkClick r:id="rId3"/>
              </a:rPr>
              <a:t>noah.a.harper@dot.state.ma.us</a:t>
            </a:r>
            <a:r>
              <a:rPr kumimoji="0" lang="en-US" sz="2000" b="0" i="0" u="none" strike="noStrike" kern="0" cap="none" spc="0" normalizeH="0" baseline="0" noProof="0">
                <a:ln>
                  <a:noFill/>
                </a:ln>
                <a:solidFill>
                  <a:sysClr val="windowText" lastClr="000000"/>
                </a:solidFill>
                <a:effectLst/>
                <a:uLnTx/>
                <a:uFillTx/>
                <a:latin typeface="Poppins"/>
                <a:cs typeface="Arial"/>
              </a:rPr>
              <a:t> ​</a:t>
            </a:r>
          </a:p>
          <a:p>
            <a:pPr marL="0" marR="0" lvl="0" indent="0" defTabSz="914400" eaLnBrk="1" fontAlgn="auto" latinLnBrk="0" hangingPunct="1">
              <a:lnSpc>
                <a:spcPts val="2175"/>
              </a:lnSpc>
              <a:spcBef>
                <a:spcPts val="0"/>
              </a:spcBef>
              <a:spcAft>
                <a:spcPts val="0"/>
              </a:spcAft>
              <a:buClrTx/>
              <a:buSzTx/>
              <a:buFontTx/>
              <a:buNone/>
              <a:tabLst/>
              <a:defRPr/>
            </a:pPr>
            <a:r>
              <a:rPr kumimoji="0" lang="en-US" sz="2000" b="1" i="0" u="none" strike="noStrike" kern="0" cap="none" spc="0" normalizeH="0" baseline="0" noProof="0">
                <a:ln>
                  <a:noFill/>
                </a:ln>
                <a:solidFill>
                  <a:srgbClr val="C00000"/>
                </a:solidFill>
                <a:effectLst/>
                <a:uLnTx/>
                <a:uFillTx/>
                <a:latin typeface="Poppins"/>
                <a:cs typeface="Poppins"/>
              </a:rPr>
              <a:t>Derek </a:t>
            </a:r>
            <a:r>
              <a:rPr kumimoji="0" lang="en-US" sz="2000" b="1" i="0" u="none" strike="noStrike" kern="0" cap="none" spc="0" normalizeH="0" baseline="0" noProof="0" err="1">
                <a:ln>
                  <a:noFill/>
                </a:ln>
                <a:solidFill>
                  <a:srgbClr val="C00000"/>
                </a:solidFill>
                <a:effectLst/>
                <a:uLnTx/>
                <a:uFillTx/>
                <a:latin typeface="Poppins"/>
                <a:cs typeface="Poppins"/>
              </a:rPr>
              <a:t>Krevat</a:t>
            </a:r>
            <a:r>
              <a:rPr kumimoji="0" lang="en-US" sz="2000" b="1" i="0" u="none" strike="noStrike" kern="0" cap="none" spc="0" normalizeH="0" baseline="0" noProof="0">
                <a:ln>
                  <a:noFill/>
                </a:ln>
                <a:solidFill>
                  <a:srgbClr val="C00000"/>
                </a:solidFill>
                <a:effectLst/>
                <a:uLnTx/>
                <a:uFillTx/>
                <a:latin typeface="Poppins"/>
                <a:cs typeface="Poppins"/>
              </a:rPr>
              <a:t>:</a:t>
            </a:r>
            <a:r>
              <a:rPr kumimoji="0" lang="en-US" sz="2000" b="0" i="0" u="none" strike="noStrike" kern="0" cap="none" spc="0" normalizeH="0" baseline="0" noProof="0">
                <a:ln>
                  <a:noFill/>
                </a:ln>
                <a:solidFill>
                  <a:srgbClr val="C00000"/>
                </a:solidFill>
                <a:effectLst/>
                <a:uLnTx/>
                <a:uFillTx/>
                <a:latin typeface="Poppins"/>
                <a:cs typeface="Poppins"/>
              </a:rPr>
              <a:t> </a:t>
            </a:r>
            <a:r>
              <a:rPr kumimoji="0" lang="en-US" sz="2000" b="0" i="0" u="none" strike="noStrike" kern="0" cap="none" spc="0" normalizeH="0" baseline="0" noProof="0">
                <a:ln>
                  <a:noFill/>
                </a:ln>
                <a:solidFill>
                  <a:srgbClr val="000000"/>
                </a:solidFill>
                <a:effectLst/>
                <a:uLnTx/>
                <a:uFillTx/>
                <a:latin typeface="Poppins"/>
                <a:cs typeface="Poppins"/>
                <a:hlinkClick r:id="rId4"/>
              </a:rPr>
              <a:t>D</a:t>
            </a:r>
            <a:r>
              <a:rPr kumimoji="0" lang="en-US" sz="2000" b="0" i="0" u="none" strike="noStrike" kern="0" cap="none" spc="0" normalizeH="0" baseline="0" noProof="0">
                <a:ln>
                  <a:noFill/>
                </a:ln>
                <a:solidFill>
                  <a:srgbClr val="000000"/>
                </a:solidFill>
                <a:effectLst/>
                <a:uLnTx/>
                <a:uFillTx/>
                <a:latin typeface="Poppins"/>
                <a:cs typeface="Poppins"/>
                <a:hlinkClick r:id="rId5"/>
              </a:rPr>
              <a:t>erek.Krevat@dot.state.ma.us</a:t>
            </a:r>
            <a:r>
              <a:rPr kumimoji="0" lang="en-US" sz="2000" b="0" i="0" u="none" strike="noStrike" kern="0" cap="none" spc="0" normalizeH="0" baseline="0" noProof="0">
                <a:ln>
                  <a:noFill/>
                </a:ln>
                <a:solidFill>
                  <a:srgbClr val="000000"/>
                </a:solidFill>
                <a:effectLst/>
                <a:uLnTx/>
                <a:uFillTx/>
                <a:latin typeface="Poppins"/>
                <a:cs typeface="Poppins"/>
              </a:rPr>
              <a:t>  </a:t>
            </a:r>
            <a:endParaRPr kumimoji="0" lang="en-US" sz="2000" b="0" i="0" u="none" strike="noStrike" kern="0" cap="none" spc="0" normalizeH="0" baseline="0" noProof="0">
              <a:ln>
                <a:noFill/>
              </a:ln>
              <a:solidFill>
                <a:sysClr val="windowText" lastClr="000000"/>
              </a:solidFill>
              <a:effectLst/>
              <a:uLnTx/>
              <a:uFillTx/>
            </a:endParaRPr>
          </a:p>
          <a:p>
            <a:pPr marL="0" marR="0" lvl="0" indent="0" defTabSz="914400" rtl="0" eaLnBrk="1" fontAlgn="auto" latinLnBrk="0" hangingPunct="1">
              <a:lnSpc>
                <a:spcPts val="2175"/>
              </a:lnSpc>
              <a:spcBef>
                <a:spcPts val="0"/>
              </a:spcBef>
              <a:spcAft>
                <a:spcPts val="0"/>
              </a:spcAft>
              <a:buClrTx/>
              <a:buSzTx/>
              <a:buFontTx/>
              <a:buNone/>
              <a:tabLst/>
              <a:defRPr/>
            </a:pPr>
            <a:r>
              <a:rPr kumimoji="0" lang="en-US" sz="2000" b="1" i="0" u="none" strike="noStrike" kern="0" cap="none" spc="0" normalizeH="0" baseline="0" noProof="0">
                <a:ln>
                  <a:noFill/>
                </a:ln>
                <a:solidFill>
                  <a:srgbClr val="F79646"/>
                </a:solidFill>
                <a:effectLst/>
                <a:uLnTx/>
                <a:uFillTx/>
                <a:latin typeface="Poppins"/>
                <a:cs typeface="Arial"/>
              </a:rPr>
              <a:t>Leah Pickett:</a:t>
            </a:r>
            <a:r>
              <a:rPr kumimoji="0" lang="en-US" sz="2000" b="1" i="0" u="none" strike="noStrike" kern="0" cap="none" spc="0" normalizeH="0" baseline="0" noProof="0">
                <a:ln>
                  <a:noFill/>
                </a:ln>
                <a:solidFill>
                  <a:sysClr val="windowText" lastClr="000000"/>
                </a:solidFill>
                <a:effectLst/>
                <a:uLnTx/>
                <a:uFillTx/>
                <a:latin typeface="Poppins"/>
                <a:cs typeface="Arial"/>
              </a:rPr>
              <a:t> </a:t>
            </a:r>
            <a:r>
              <a:rPr kumimoji="0" lang="en-US" sz="2000" b="0" i="0" u="sng" strike="noStrike" kern="0" cap="none" spc="0" normalizeH="0" baseline="0" noProof="0">
                <a:ln>
                  <a:noFill/>
                </a:ln>
                <a:solidFill>
                  <a:srgbClr val="0000FF"/>
                </a:solidFill>
                <a:effectLst/>
                <a:uLnTx/>
                <a:uFillTx/>
                <a:latin typeface="Poppins"/>
                <a:cs typeface="Arial"/>
                <a:hlinkClick r:id="rId6"/>
              </a:rPr>
              <a:t>leah.i.pickett@dot.state.ma.us</a:t>
            </a:r>
            <a:r>
              <a:rPr kumimoji="0" lang="en-US" sz="2000" b="0" i="0" u="none" strike="noStrike" kern="0" cap="none" spc="0" normalizeH="0" baseline="0" noProof="0">
                <a:ln>
                  <a:noFill/>
                </a:ln>
                <a:solidFill>
                  <a:sysClr val="windowText" lastClr="000000"/>
                </a:solidFill>
                <a:effectLst/>
                <a:uLnTx/>
                <a:uFillTx/>
                <a:latin typeface="Poppins"/>
                <a:cs typeface="Arial"/>
              </a:rPr>
              <a:t> </a:t>
            </a:r>
          </a:p>
        </p:txBody>
      </p:sp>
      <p:sp>
        <p:nvSpPr>
          <p:cNvPr id="4" name="Title 1">
            <a:extLst>
              <a:ext uri="{FF2B5EF4-FFF2-40B4-BE49-F238E27FC236}">
                <a16:creationId xmlns:a16="http://schemas.microsoft.com/office/drawing/2014/main" id="{C7AED385-EDD9-51AF-D481-29018603D57F}"/>
              </a:ext>
            </a:extLst>
          </p:cNvPr>
          <p:cNvSpPr txBox="1">
            <a:spLocks/>
          </p:cNvSpPr>
          <p:nvPr/>
        </p:nvSpPr>
        <p:spPr>
          <a:xfrm>
            <a:off x="525199" y="719011"/>
            <a:ext cx="2337466" cy="442982"/>
          </a:xfrm>
          <a:prstGeom prst="rect">
            <a:avLst/>
          </a:prstGeom>
        </p:spPr>
        <p:txBody>
          <a:bodyPr wrap="square" lIns="0" tIns="0" rIns="0" bIns="0" anchor="b">
            <a:spAutoFit/>
          </a:bodyPr>
          <a:lstStyle>
            <a:lvl1pPr algn="ctr" eaLnBrk="1" hangingPunct="1">
              <a:defRPr sz="6000" b="1" i="1">
                <a:solidFill>
                  <a:srgbClr val="005295"/>
                </a:solidFill>
                <a:latin typeface="ITCErasStd-Demi"/>
                <a:ea typeface="+mj-ea"/>
                <a:cs typeface="ITCErasStd-Demi"/>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005295"/>
                </a:solidFill>
                <a:effectLst/>
                <a:uLnTx/>
                <a:uFillTx/>
                <a:latin typeface="ITCErasStd-Demi"/>
                <a:ea typeface="+mj-ea"/>
              </a:rPr>
              <a:t>Contact Us</a:t>
            </a:r>
          </a:p>
        </p:txBody>
      </p:sp>
    </p:spTree>
    <p:extLst>
      <p:ext uri="{BB962C8B-B14F-4D97-AF65-F5344CB8AC3E}">
        <p14:creationId xmlns:p14="http://schemas.microsoft.com/office/powerpoint/2010/main" val="2937260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CCCBA-296D-2FA9-9E68-997D993A1D2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FF09C94-4EE0-51C2-EA81-321774548A77}"/>
              </a:ext>
            </a:extLst>
          </p:cNvPr>
          <p:cNvSpPr>
            <a:spLocks noGrp="1"/>
          </p:cNvSpPr>
          <p:nvPr>
            <p:ph type="ctrTitle"/>
          </p:nvPr>
        </p:nvSpPr>
        <p:spPr>
          <a:xfrm>
            <a:off x="1524000" y="2707585"/>
            <a:ext cx="9144000" cy="923330"/>
          </a:xfrm>
        </p:spPr>
        <p:txBody>
          <a:bodyPr/>
          <a:lstStyle/>
          <a:p>
            <a:r>
              <a:rPr lang="en-US">
                <a:latin typeface="+mj-lt"/>
              </a:rPr>
              <a:t>Questions?</a:t>
            </a:r>
          </a:p>
        </p:txBody>
      </p:sp>
    </p:spTree>
    <p:extLst>
      <p:ext uri="{BB962C8B-B14F-4D97-AF65-F5344CB8AC3E}">
        <p14:creationId xmlns:p14="http://schemas.microsoft.com/office/powerpoint/2010/main" val="838114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4CB78-8B6F-D324-6942-C13F39B857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507D3-2F85-67A5-66FB-9F8049C3ADE8}"/>
              </a:ext>
            </a:extLst>
          </p:cNvPr>
          <p:cNvSpPr>
            <a:spLocks noGrp="1"/>
          </p:cNvSpPr>
          <p:nvPr>
            <p:ph type="title"/>
          </p:nvPr>
        </p:nvSpPr>
        <p:spPr>
          <a:xfrm>
            <a:off x="574250" y="327418"/>
            <a:ext cx="10515600" cy="1190297"/>
          </a:xfrm>
        </p:spPr>
        <p:txBody>
          <a:bodyPr>
            <a:normAutofit/>
          </a:bodyPr>
          <a:lstStyle/>
          <a:p>
            <a:r>
              <a:rPr lang="en-US" sz="3600" b="1" dirty="0">
                <a:solidFill>
                  <a:srgbClr val="0F5171"/>
                </a:solidFill>
                <a:latin typeface="Segoe UI" panose="020B0502040204020203" pitchFamily="34" charset="0"/>
                <a:cs typeface="Segoe UI" panose="020B0502040204020203" pitchFamily="34" charset="0"/>
              </a:rPr>
              <a:t>I’m not rural or a Gateway City, it’s not a transportation project, my RPA can’t help…</a:t>
            </a:r>
          </a:p>
        </p:txBody>
      </p:sp>
      <p:sp>
        <p:nvSpPr>
          <p:cNvPr id="3" name="Content Placeholder 2">
            <a:extLst>
              <a:ext uri="{FF2B5EF4-FFF2-40B4-BE49-F238E27FC236}">
                <a16:creationId xmlns:a16="http://schemas.microsoft.com/office/drawing/2014/main" id="{00063E9E-17FC-73FF-ABEC-8A183C75B978}"/>
              </a:ext>
            </a:extLst>
          </p:cNvPr>
          <p:cNvSpPr>
            <a:spLocks noGrp="1"/>
          </p:cNvSpPr>
          <p:nvPr>
            <p:ph idx="1"/>
          </p:nvPr>
        </p:nvSpPr>
        <p:spPr>
          <a:xfrm>
            <a:off x="838200" y="5244352"/>
            <a:ext cx="10515600" cy="869577"/>
          </a:xfrm>
          <a:solidFill>
            <a:srgbClr val="E8F1F6"/>
          </a:solidFill>
          <a:ln w="12700">
            <a:solidFill>
              <a:srgbClr val="0F5171"/>
            </a:solidFill>
          </a:ln>
          <a:effectLst>
            <a:outerShdw blurRad="50800" dist="38100" dir="5400000" algn="t" rotWithShape="0">
              <a:prstClr val="black">
                <a:alpha val="40000"/>
              </a:prstClr>
            </a:outerShdw>
          </a:effectLst>
        </p:spPr>
        <p:txBody>
          <a:bodyPr anchor="ctr" anchorCtr="0"/>
          <a:lstStyle/>
          <a:p>
            <a:pPr>
              <a:lnSpc>
                <a:spcPct val="100000"/>
              </a:lnSpc>
              <a:spcBef>
                <a:spcPts val="600"/>
              </a:spcBef>
              <a:spcAft>
                <a:spcPts val="1800"/>
              </a:spcAft>
            </a:pPr>
            <a:r>
              <a:rPr lang="en-US" dirty="0">
                <a:latin typeface="Segoe UI Semibold" panose="020B0702040204020203" pitchFamily="34" charset="0"/>
                <a:cs typeface="Segoe UI Semibold" panose="020B0702040204020203" pitchFamily="34" charset="0"/>
              </a:rPr>
              <a:t>Contact FFIO</a:t>
            </a:r>
          </a:p>
        </p:txBody>
      </p:sp>
    </p:spTree>
    <p:extLst>
      <p:ext uri="{BB962C8B-B14F-4D97-AF65-F5344CB8AC3E}">
        <p14:creationId xmlns:p14="http://schemas.microsoft.com/office/powerpoint/2010/main" val="1576677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60736A-B9CE-C4DB-18B3-5554C8678C21}"/>
              </a:ext>
            </a:extLst>
          </p:cNvPr>
          <p:cNvSpPr/>
          <p:nvPr/>
        </p:nvSpPr>
        <p:spPr>
          <a:xfrm>
            <a:off x="0" y="4507993"/>
            <a:ext cx="6080761" cy="1591056"/>
          </a:xfrm>
          <a:prstGeom prst="rect">
            <a:avLst/>
          </a:prstGeom>
          <a:solidFill>
            <a:srgbClr val="00558C">
              <a:alpha val="75000"/>
            </a:srgbClr>
          </a:solidFill>
          <a:ln w="9525" cap="rnd" cmpd="sng" algn="ctr">
            <a:noFill/>
            <a:prstDash val="solid"/>
            <a:round/>
            <a:headEnd type="none" w="med" len="med"/>
            <a:tailEnd type="none" w="med" len="me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EC30FD57-F6FE-49E8-314C-73BEAE96FB21}"/>
              </a:ext>
            </a:extLst>
          </p:cNvPr>
          <p:cNvSpPr>
            <a:spLocks noGrp="1"/>
          </p:cNvSpPr>
          <p:nvPr>
            <p:ph type="title"/>
          </p:nvPr>
        </p:nvSpPr>
        <p:spPr>
          <a:xfrm>
            <a:off x="170329" y="4704467"/>
            <a:ext cx="5713740" cy="1258230"/>
          </a:xfrm>
        </p:spPr>
        <p:txBody>
          <a:bodyPr/>
          <a:lstStyle/>
          <a:p>
            <a:r>
              <a:rPr lang="en-US" sz="2800" dirty="0">
                <a:latin typeface="+mn-lt"/>
                <a:cs typeface="Arial"/>
              </a:rPr>
              <a:t>Federal Funds and Infrastructure Office – Municipal Technical Assistance Programs</a:t>
            </a:r>
            <a:endParaRPr lang="en-US" sz="2800" dirty="0">
              <a:latin typeface="+mn-lt"/>
            </a:endParaRPr>
          </a:p>
        </p:txBody>
      </p:sp>
    </p:spTree>
    <p:extLst>
      <p:ext uri="{BB962C8B-B14F-4D97-AF65-F5344CB8AC3E}">
        <p14:creationId xmlns:p14="http://schemas.microsoft.com/office/powerpoint/2010/main" val="1479767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64205487-8A0D-96A9-56C4-56A210D08DB5}"/>
              </a:ext>
            </a:extLst>
          </p:cNvPr>
          <p:cNvSpPr>
            <a:spLocks noGrp="1"/>
          </p:cNvSpPr>
          <p:nvPr>
            <p:ph type="title"/>
          </p:nvPr>
        </p:nvSpPr>
        <p:spPr>
          <a:xfrm>
            <a:off x="616293" y="497163"/>
            <a:ext cx="3415612" cy="5571066"/>
          </a:xfrm>
        </p:spPr>
        <p:txBody>
          <a:bodyPr>
            <a:normAutofit/>
          </a:bodyPr>
          <a:lstStyle/>
          <a:p>
            <a:r>
              <a:rPr lang="en-US" sz="4000" dirty="0">
                <a:solidFill>
                  <a:srgbClr val="FFFFFF"/>
                </a:solidFill>
              </a:rPr>
              <a:t>About the Federal Funds and Infrastructure Office (FFIO)</a:t>
            </a:r>
          </a:p>
        </p:txBody>
      </p:sp>
      <p:graphicFrame>
        <p:nvGraphicFramePr>
          <p:cNvPr id="5" name="Content Placeholder 2">
            <a:extLst>
              <a:ext uri="{FF2B5EF4-FFF2-40B4-BE49-F238E27FC236}">
                <a16:creationId xmlns:a16="http://schemas.microsoft.com/office/drawing/2014/main" id="{F2B637B5-D00B-A557-6589-7B39E41260D0}"/>
              </a:ext>
            </a:extLst>
          </p:cNvPr>
          <p:cNvGraphicFramePr>
            <a:graphicFrameLocks noGrp="1"/>
          </p:cNvGraphicFramePr>
          <p:nvPr>
            <p:ph idx="1"/>
          </p:nvPr>
        </p:nvGraphicFramePr>
        <p:xfrm>
          <a:off x="4837502" y="1245140"/>
          <a:ext cx="7243018" cy="5466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7BD17A5-BA15-A055-8A50-B87A35D919F0}"/>
              </a:ext>
            </a:extLst>
          </p:cNvPr>
          <p:cNvSpPr txBox="1"/>
          <p:nvPr/>
        </p:nvSpPr>
        <p:spPr>
          <a:xfrm>
            <a:off x="5068112" y="214009"/>
            <a:ext cx="6781798" cy="923330"/>
          </a:xfrm>
          <a:prstGeom prst="rect">
            <a:avLst/>
          </a:prstGeom>
          <a:noFill/>
        </p:spPr>
        <p:txBody>
          <a:bodyPr wrap="square" rtlCol="0">
            <a:spAutoFit/>
          </a:bodyPr>
          <a:lstStyle/>
          <a:p>
            <a:pPr marL="0" marR="0" lvl="0" indent="0" algn="ctr" defTabSz="256032"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Officially created by Executive Order No. 624, and tasked with implementing a whole-of-government to compete for federal funding by:</a:t>
            </a:r>
          </a:p>
        </p:txBody>
      </p:sp>
    </p:spTree>
    <p:extLst>
      <p:ext uri="{BB962C8B-B14F-4D97-AF65-F5344CB8AC3E}">
        <p14:creationId xmlns:p14="http://schemas.microsoft.com/office/powerpoint/2010/main" val="52396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90CA7-94AF-5AD2-0C5C-F9271BD61D9C}"/>
            </a:ext>
          </a:extLst>
        </p:cNvPr>
        <p:cNvGrpSpPr/>
        <p:nvPr/>
      </p:nvGrpSpPr>
      <p:grpSpPr>
        <a:xfrm>
          <a:off x="0" y="0"/>
          <a:ext cx="0" cy="0"/>
          <a:chOff x="0" y="0"/>
          <a:chExt cx="0" cy="0"/>
        </a:xfrm>
      </p:grpSpPr>
      <p:sp>
        <p:nvSpPr>
          <p:cNvPr id="17" name="Text Placeholder 1">
            <a:extLst>
              <a:ext uri="{FF2B5EF4-FFF2-40B4-BE49-F238E27FC236}">
                <a16:creationId xmlns:a16="http://schemas.microsoft.com/office/drawing/2014/main" id="{C505F4FA-E831-4900-B32B-AF61B1A4856C}"/>
              </a:ext>
            </a:extLst>
          </p:cNvPr>
          <p:cNvSpPr>
            <a:spLocks noGrp="1"/>
          </p:cNvSpPr>
          <p:nvPr>
            <p:ph type="body" sz="quarter" idx="10"/>
          </p:nvPr>
        </p:nvSpPr>
        <p:spPr>
          <a:xfrm>
            <a:off x="348329" y="1424711"/>
            <a:ext cx="11495342" cy="4739786"/>
          </a:xfrm>
        </p:spPr>
        <p:txBody>
          <a:bodyPr vert="horz" lIns="91440" tIns="45720" rIns="91440" bIns="45720" rtlCol="0" anchor="t">
            <a:normAutofit/>
          </a:bodyPr>
          <a:lstStyle/>
          <a:p>
            <a:pPr marL="457200" lvl="1" indent="-457200">
              <a:lnSpc>
                <a:spcPct val="114000"/>
              </a:lnSpc>
              <a:spcBef>
                <a:spcPts val="200"/>
              </a:spcBef>
              <a:spcAft>
                <a:spcPts val="1800"/>
              </a:spcAft>
              <a:buClr>
                <a:srgbClr val="1CADE4"/>
              </a:buClr>
              <a:defRPr/>
            </a:pPr>
            <a:r>
              <a:rPr lang="en-US" dirty="0">
                <a:solidFill>
                  <a:srgbClr val="26447E"/>
                </a:solidFill>
              </a:rPr>
              <a:t>FFIO/A&amp;F deployment of technical assistance is </a:t>
            </a:r>
            <a:r>
              <a:rPr lang="en-US" b="1" dirty="0">
                <a:solidFill>
                  <a:srgbClr val="26447E"/>
                </a:solidFill>
              </a:rPr>
              <a:t>enabled by Chapter 214 of the Acts of 2024 </a:t>
            </a:r>
            <a:r>
              <a:rPr lang="en-US" dirty="0">
                <a:solidFill>
                  <a:srgbClr val="26447E"/>
                </a:solidFill>
              </a:rPr>
              <a:t>(“</a:t>
            </a:r>
            <a:r>
              <a:rPr lang="en-US" b="1" i="1" dirty="0">
                <a:solidFill>
                  <a:srgbClr val="26447E"/>
                </a:solidFill>
              </a:rPr>
              <a:t>An Act to Provide for Competitiveness and Infrastructure Investment in Massachusetts</a:t>
            </a:r>
            <a:r>
              <a:rPr lang="en-US" dirty="0">
                <a:solidFill>
                  <a:srgbClr val="26447E"/>
                </a:solidFill>
              </a:rPr>
              <a:t>” or “the Act”) to support projects for cities and towns across the state.  </a:t>
            </a:r>
          </a:p>
          <a:p>
            <a:pPr marL="457200" lvl="1" indent="-457200">
              <a:lnSpc>
                <a:spcPct val="114000"/>
              </a:lnSpc>
              <a:spcBef>
                <a:spcPts val="200"/>
              </a:spcBef>
              <a:spcAft>
                <a:spcPts val="1800"/>
              </a:spcAft>
              <a:buClr>
                <a:srgbClr val="1CADE4"/>
              </a:buClr>
              <a:defRPr/>
            </a:pPr>
            <a:r>
              <a:rPr lang="en-US" dirty="0">
                <a:solidFill>
                  <a:srgbClr val="26447E"/>
                </a:solidFill>
              </a:rPr>
              <a:t>The Act enables new resources for local government technical assistance to pursue federal funding opportunities. </a:t>
            </a:r>
          </a:p>
          <a:p>
            <a:pPr marL="457200" lvl="1" indent="-457200">
              <a:lnSpc>
                <a:spcPct val="114000"/>
              </a:lnSpc>
              <a:spcBef>
                <a:spcPts val="200"/>
              </a:spcBef>
              <a:spcAft>
                <a:spcPts val="1800"/>
              </a:spcAft>
              <a:buClr>
                <a:srgbClr val="1CADE4"/>
              </a:buClr>
              <a:defRPr/>
            </a:pPr>
            <a:r>
              <a:rPr lang="en-US" dirty="0">
                <a:solidFill>
                  <a:srgbClr val="26447E"/>
                </a:solidFill>
              </a:rPr>
              <a:t>FFIO/A&amp;F has established a Municipal and Tribal Technical Assistance (MTTA) Grant Program, and a Technical Assistance Grant Program for Regional Planning Agencies (TARPA.)</a:t>
            </a:r>
          </a:p>
          <a:p>
            <a:pPr marL="457200" lvl="1" indent="-457200">
              <a:lnSpc>
                <a:spcPct val="90000"/>
              </a:lnSpc>
              <a:spcBef>
                <a:spcPts val="200"/>
              </a:spcBef>
              <a:spcAft>
                <a:spcPts val="400"/>
              </a:spcAft>
              <a:buClr>
                <a:srgbClr val="1CADE4"/>
              </a:buClr>
              <a:defRPr/>
            </a:pPr>
            <a:endParaRPr lang="en-US" dirty="0">
              <a:solidFill>
                <a:srgbClr val="26447E"/>
              </a:solidFill>
            </a:endParaRPr>
          </a:p>
          <a:p>
            <a:pPr marL="457200" lvl="1" indent="-457200">
              <a:lnSpc>
                <a:spcPct val="90000"/>
              </a:lnSpc>
              <a:spcBef>
                <a:spcPts val="200"/>
              </a:spcBef>
              <a:spcAft>
                <a:spcPts val="400"/>
              </a:spcAft>
              <a:buClr>
                <a:srgbClr val="1CADE4"/>
              </a:buClr>
              <a:defRPr/>
            </a:pPr>
            <a:endParaRPr lang="en-US" dirty="0">
              <a:solidFill>
                <a:srgbClr val="26447E"/>
              </a:solidFill>
            </a:endParaRPr>
          </a:p>
        </p:txBody>
      </p:sp>
      <p:sp>
        <p:nvSpPr>
          <p:cNvPr id="2" name="Title 2">
            <a:extLst>
              <a:ext uri="{FF2B5EF4-FFF2-40B4-BE49-F238E27FC236}">
                <a16:creationId xmlns:a16="http://schemas.microsoft.com/office/drawing/2014/main" id="{128829FE-2056-B7AB-C5D6-5E39E920819E}"/>
              </a:ext>
            </a:extLst>
          </p:cNvPr>
          <p:cNvSpPr txBox="1">
            <a:spLocks/>
          </p:cNvSpPr>
          <p:nvPr/>
        </p:nvSpPr>
        <p:spPr>
          <a:xfrm>
            <a:off x="479759" y="327722"/>
            <a:ext cx="10117513"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1" i="0" u="none" kern="1200" spc="0">
                <a:solidFill>
                  <a:schemeClr val="tx2">
                    <a:lumMod val="100000"/>
                  </a:schemeClr>
                </a:solidFill>
                <a:latin typeface="+mj-lt"/>
                <a:ea typeface="+mj-ea"/>
                <a:cs typeface="+mj-cs"/>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26447E"/>
                </a:solidFill>
                <a:effectLst/>
                <a:uLnTx/>
                <a:uFillTx/>
                <a:latin typeface="Calibri" panose="020F0502020204030204"/>
                <a:ea typeface="+mj-ea"/>
                <a:cs typeface="+mj-cs"/>
                <a:sym typeface="+mj-lt"/>
              </a:rPr>
              <a:t>Background:</a:t>
            </a:r>
            <a:endParaRPr kumimoji="0" lang="en-US" sz="3400" b="1" i="0" u="none" strike="noStrike" kern="1200" cap="none" spc="0" normalizeH="0" baseline="0" noProof="0" dirty="0">
              <a:ln>
                <a:noFill/>
              </a:ln>
              <a:solidFill>
                <a:srgbClr val="26447E"/>
              </a:solidFill>
              <a:effectLst/>
              <a:uLnTx/>
              <a:uFillTx/>
              <a:latin typeface="Calibri Light" panose="020F0302020204030204"/>
              <a:ea typeface="+mj-ea"/>
              <a:cs typeface="+mj-cs"/>
              <a:sym typeface="+mj-lt"/>
            </a:endParaRPr>
          </a:p>
        </p:txBody>
      </p:sp>
    </p:spTree>
    <p:extLst>
      <p:ext uri="{BB962C8B-B14F-4D97-AF65-F5344CB8AC3E}">
        <p14:creationId xmlns:p14="http://schemas.microsoft.com/office/powerpoint/2010/main" val="3814464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6CECA-3F40-8106-0AF7-7F3F40FA283E}"/>
            </a:ext>
          </a:extLst>
        </p:cNvPr>
        <p:cNvGrpSpPr/>
        <p:nvPr/>
      </p:nvGrpSpPr>
      <p:grpSpPr>
        <a:xfrm>
          <a:off x="0" y="0"/>
          <a:ext cx="0" cy="0"/>
          <a:chOff x="0" y="0"/>
          <a:chExt cx="0" cy="0"/>
        </a:xfrm>
      </p:grpSpPr>
      <p:sp>
        <p:nvSpPr>
          <p:cNvPr id="17" name="Text Placeholder 1">
            <a:extLst>
              <a:ext uri="{FF2B5EF4-FFF2-40B4-BE49-F238E27FC236}">
                <a16:creationId xmlns:a16="http://schemas.microsoft.com/office/drawing/2014/main" id="{819BA936-C1CC-4F65-2524-3CC74004ECE7}"/>
              </a:ext>
            </a:extLst>
          </p:cNvPr>
          <p:cNvSpPr>
            <a:spLocks noGrp="1"/>
          </p:cNvSpPr>
          <p:nvPr>
            <p:ph type="body" sz="quarter" idx="10"/>
          </p:nvPr>
        </p:nvSpPr>
        <p:spPr>
          <a:xfrm>
            <a:off x="348329" y="1289672"/>
            <a:ext cx="11495342" cy="4985621"/>
          </a:xfrm>
        </p:spPr>
        <p:txBody>
          <a:bodyPr vert="horz" lIns="91440" tIns="45720" rIns="91440" bIns="45720" rtlCol="0" anchor="t">
            <a:normAutofit fontScale="47500" lnSpcReduction="20000"/>
          </a:bodyPr>
          <a:lstStyle/>
          <a:p>
            <a:pPr marL="457200" lvl="1" indent="-457200">
              <a:lnSpc>
                <a:spcPct val="134000"/>
              </a:lnSpc>
              <a:spcAft>
                <a:spcPts val="1200"/>
              </a:spcAft>
              <a:buClr>
                <a:srgbClr val="1CADE4"/>
              </a:buClr>
              <a:defRPr/>
            </a:pPr>
            <a:r>
              <a:rPr lang="en-US" sz="3600" b="1" i="1" dirty="0">
                <a:solidFill>
                  <a:srgbClr val="002060"/>
                </a:solidFill>
                <a:cs typeface="Calibri"/>
              </a:rPr>
              <a:t>Grant type: </a:t>
            </a:r>
            <a:r>
              <a:rPr lang="en-US" sz="3600" dirty="0">
                <a:solidFill>
                  <a:srgbClr val="002060"/>
                </a:solidFill>
                <a:cs typeface="Calibri"/>
              </a:rPr>
              <a:t>Competitive, direct funding for selected municipalities </a:t>
            </a:r>
          </a:p>
          <a:p>
            <a:pPr marL="457200" lvl="1" indent="-457200">
              <a:lnSpc>
                <a:spcPct val="134000"/>
              </a:lnSpc>
              <a:spcAft>
                <a:spcPts val="1200"/>
              </a:spcAft>
              <a:buClr>
                <a:srgbClr val="1CADE4"/>
              </a:buClr>
              <a:defRPr/>
            </a:pPr>
            <a:r>
              <a:rPr lang="en-US" sz="3600" b="1" i="1" dirty="0">
                <a:solidFill>
                  <a:srgbClr val="002060"/>
                </a:solidFill>
                <a:cs typeface="Calibri"/>
              </a:rPr>
              <a:t>Funding Cap: </a:t>
            </a:r>
            <a:r>
              <a:rPr lang="en-US" sz="3600" dirty="0">
                <a:solidFill>
                  <a:srgbClr val="002060"/>
                </a:solidFill>
                <a:cs typeface="Calibri"/>
              </a:rPr>
              <a:t>None; decisions made on a rolling, first-come-first-serve basis (up until a fixed amount per year) </a:t>
            </a:r>
          </a:p>
          <a:p>
            <a:pPr marL="457200" lvl="1" indent="-457200">
              <a:lnSpc>
                <a:spcPct val="134000"/>
              </a:lnSpc>
              <a:spcAft>
                <a:spcPts val="1200"/>
              </a:spcAft>
              <a:buClr>
                <a:srgbClr val="1CADE4"/>
              </a:buClr>
              <a:defRPr/>
            </a:pPr>
            <a:r>
              <a:rPr lang="en-US" sz="3600" b="1" i="1" dirty="0">
                <a:solidFill>
                  <a:srgbClr val="002060"/>
                </a:solidFill>
                <a:cs typeface="Calibri"/>
              </a:rPr>
              <a:t>Covered Services </a:t>
            </a:r>
            <a:r>
              <a:rPr lang="en-US" sz="3600" dirty="0">
                <a:solidFill>
                  <a:srgbClr val="002060"/>
                </a:solidFill>
                <a:cs typeface="Calibri"/>
              </a:rPr>
              <a:t>(related to pursuing federal opportunities): Including but not limited to: </a:t>
            </a:r>
          </a:p>
          <a:p>
            <a:pPr marL="1371600" lvl="3" indent="-457200">
              <a:lnSpc>
                <a:spcPct val="134000"/>
              </a:lnSpc>
              <a:buClr>
                <a:srgbClr val="1CADE4"/>
              </a:buClr>
              <a:defRPr/>
            </a:pPr>
            <a:r>
              <a:rPr lang="en-US" sz="3600" dirty="0">
                <a:solidFill>
                  <a:srgbClr val="002060"/>
                </a:solidFill>
                <a:cs typeface="Calibri"/>
              </a:rPr>
              <a:t>Tax assistance (e.g. for Direct Pay) and legal assistance</a:t>
            </a:r>
          </a:p>
          <a:p>
            <a:pPr marL="1371600" lvl="3" indent="-457200">
              <a:lnSpc>
                <a:spcPct val="134000"/>
              </a:lnSpc>
              <a:buClr>
                <a:srgbClr val="1CADE4"/>
              </a:buClr>
              <a:defRPr/>
            </a:pPr>
            <a:r>
              <a:rPr lang="en-US" sz="3600" dirty="0">
                <a:solidFill>
                  <a:srgbClr val="002060"/>
                </a:solidFill>
                <a:cs typeface="Calibri"/>
              </a:rPr>
              <a:t>Grant-writing, project scoping and financial analysis</a:t>
            </a:r>
          </a:p>
          <a:p>
            <a:pPr marL="1371600" lvl="3" indent="-457200">
              <a:lnSpc>
                <a:spcPct val="134000"/>
              </a:lnSpc>
              <a:buClr>
                <a:srgbClr val="1CADE4"/>
              </a:buClr>
              <a:defRPr/>
            </a:pPr>
            <a:r>
              <a:rPr lang="en-US" sz="3600" dirty="0">
                <a:solidFill>
                  <a:srgbClr val="002060"/>
                </a:solidFill>
                <a:cs typeface="Calibri"/>
              </a:rPr>
              <a:t>Planning and feasibility studies, </a:t>
            </a:r>
          </a:p>
          <a:p>
            <a:pPr marL="1371600" lvl="3" indent="-457200">
              <a:lnSpc>
                <a:spcPct val="134000"/>
              </a:lnSpc>
              <a:buClr>
                <a:srgbClr val="1CADE4"/>
              </a:buClr>
              <a:defRPr/>
            </a:pPr>
            <a:r>
              <a:rPr lang="en-US" sz="3600" dirty="0">
                <a:solidFill>
                  <a:srgbClr val="002060"/>
                </a:solidFill>
                <a:cs typeface="Calibri"/>
              </a:rPr>
              <a:t>Demonstration activities</a:t>
            </a:r>
          </a:p>
          <a:p>
            <a:pPr marL="1371600" lvl="3" indent="-457200">
              <a:lnSpc>
                <a:spcPct val="134000"/>
              </a:lnSpc>
              <a:spcAft>
                <a:spcPts val="1200"/>
              </a:spcAft>
              <a:buClr>
                <a:srgbClr val="1CADE4"/>
              </a:buClr>
              <a:defRPr/>
            </a:pPr>
            <a:r>
              <a:rPr lang="en-US" sz="3600" dirty="0">
                <a:solidFill>
                  <a:srgbClr val="002060"/>
                </a:solidFill>
                <a:cs typeface="Calibri"/>
              </a:rPr>
              <a:t>Post-award grant management support. </a:t>
            </a:r>
          </a:p>
          <a:p>
            <a:pPr marL="457200" lvl="1" indent="-457200">
              <a:lnSpc>
                <a:spcPct val="134000"/>
              </a:lnSpc>
              <a:spcAft>
                <a:spcPts val="1200"/>
              </a:spcAft>
              <a:buClr>
                <a:srgbClr val="1CADE4"/>
              </a:buClr>
              <a:defRPr/>
            </a:pPr>
            <a:r>
              <a:rPr lang="en-US" sz="3600" b="1" i="1" dirty="0">
                <a:solidFill>
                  <a:srgbClr val="002060"/>
                </a:solidFill>
                <a:cs typeface="Calibri"/>
              </a:rPr>
              <a:t>Administration:  </a:t>
            </a:r>
            <a:r>
              <a:rPr lang="en-US" sz="3600" dirty="0">
                <a:solidFill>
                  <a:srgbClr val="002060"/>
                </a:solidFill>
                <a:cs typeface="Calibri"/>
              </a:rPr>
              <a:t>In coordination with ANF, FFIO will establish and oversee a process to receive requests for technical assistance services and select successful applicants </a:t>
            </a:r>
          </a:p>
          <a:p>
            <a:pPr marL="457200" lvl="1" indent="-457200">
              <a:lnSpc>
                <a:spcPct val="134000"/>
              </a:lnSpc>
              <a:spcAft>
                <a:spcPts val="1200"/>
              </a:spcAft>
              <a:buClr>
                <a:srgbClr val="1CADE4"/>
              </a:buClr>
              <a:defRPr/>
            </a:pPr>
            <a:r>
              <a:rPr lang="en-US" sz="3600" b="1" i="1" dirty="0">
                <a:solidFill>
                  <a:srgbClr val="002060"/>
                </a:solidFill>
                <a:cs typeface="Calibri"/>
              </a:rPr>
              <a:t>Funding amount: </a:t>
            </a:r>
            <a:r>
              <a:rPr lang="en-US" sz="3600" i="1" dirty="0">
                <a:solidFill>
                  <a:srgbClr val="002060"/>
                </a:solidFill>
                <a:cs typeface="Calibri"/>
              </a:rPr>
              <a:t>approximately</a:t>
            </a:r>
            <a:r>
              <a:rPr lang="en-US" sz="3600" b="1" i="1" dirty="0">
                <a:solidFill>
                  <a:srgbClr val="002060"/>
                </a:solidFill>
                <a:cs typeface="Calibri"/>
              </a:rPr>
              <a:t> </a:t>
            </a:r>
            <a:r>
              <a:rPr lang="en-US" sz="3600" dirty="0">
                <a:solidFill>
                  <a:srgbClr val="002060"/>
                </a:solidFill>
                <a:cs typeface="Calibri"/>
              </a:rPr>
              <a:t>$2,500,000 over 2 years</a:t>
            </a:r>
            <a:endParaRPr lang="en-US" sz="3400" dirty="0">
              <a:solidFill>
                <a:srgbClr val="002060"/>
              </a:solidFill>
              <a:cs typeface="Calibri"/>
            </a:endParaRPr>
          </a:p>
          <a:p>
            <a:pPr marL="0" lvl="1" indent="0">
              <a:lnSpc>
                <a:spcPct val="90000"/>
              </a:lnSpc>
              <a:spcBef>
                <a:spcPts val="200"/>
              </a:spcBef>
              <a:spcAft>
                <a:spcPts val="400"/>
              </a:spcAft>
              <a:buNone/>
              <a:defRPr/>
            </a:pPr>
            <a:endParaRPr lang="en-US" sz="3400" dirty="0">
              <a:solidFill>
                <a:srgbClr val="002060"/>
              </a:solidFill>
              <a:cs typeface="Calibri"/>
            </a:endParaRPr>
          </a:p>
        </p:txBody>
      </p:sp>
      <p:sp>
        <p:nvSpPr>
          <p:cNvPr id="2" name="Title 2">
            <a:extLst>
              <a:ext uri="{FF2B5EF4-FFF2-40B4-BE49-F238E27FC236}">
                <a16:creationId xmlns:a16="http://schemas.microsoft.com/office/drawing/2014/main" id="{CB6C262A-4129-848C-FF97-11D70EAB138B}"/>
              </a:ext>
            </a:extLst>
          </p:cNvPr>
          <p:cNvSpPr txBox="1">
            <a:spLocks/>
          </p:cNvSpPr>
          <p:nvPr/>
        </p:nvSpPr>
        <p:spPr>
          <a:xfrm>
            <a:off x="479759" y="327722"/>
            <a:ext cx="10117513"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1" i="0" u="none" kern="1200" spc="0">
                <a:solidFill>
                  <a:schemeClr val="tx2">
                    <a:lumMod val="100000"/>
                  </a:schemeClr>
                </a:solidFill>
                <a:latin typeface="+mj-lt"/>
                <a:ea typeface="+mj-ea"/>
                <a:cs typeface="+mj-cs"/>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26447E"/>
                </a:solidFill>
                <a:effectLst/>
                <a:uLnTx/>
                <a:uFillTx/>
                <a:latin typeface="Calibri" panose="020F0502020204030204"/>
                <a:ea typeface="+mj-ea"/>
                <a:cs typeface="+mj-cs"/>
                <a:sym typeface="+mj-lt"/>
              </a:rPr>
              <a:t>Municipal and Tribal Technical Assistance Program</a:t>
            </a:r>
            <a:endParaRPr kumimoji="0" lang="en-US" sz="3400" b="1" i="0" u="none" strike="noStrike" kern="1200" cap="none" spc="0" normalizeH="0" baseline="0" noProof="0" dirty="0">
              <a:ln>
                <a:noFill/>
              </a:ln>
              <a:solidFill>
                <a:srgbClr val="26447E"/>
              </a:solidFill>
              <a:effectLst/>
              <a:uLnTx/>
              <a:uFillTx/>
              <a:latin typeface="Calibri Light" panose="020F0302020204030204"/>
              <a:ea typeface="+mj-ea"/>
              <a:cs typeface="+mj-cs"/>
              <a:sym typeface="+mj-lt"/>
            </a:endParaRPr>
          </a:p>
        </p:txBody>
      </p:sp>
    </p:spTree>
    <p:extLst>
      <p:ext uri="{BB962C8B-B14F-4D97-AF65-F5344CB8AC3E}">
        <p14:creationId xmlns:p14="http://schemas.microsoft.com/office/powerpoint/2010/main" val="2699097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2383C-5BA9-D53A-E19F-D8B8D5AD20D2}"/>
            </a:ext>
          </a:extLst>
        </p:cNvPr>
        <p:cNvGrpSpPr/>
        <p:nvPr/>
      </p:nvGrpSpPr>
      <p:grpSpPr>
        <a:xfrm>
          <a:off x="0" y="0"/>
          <a:ext cx="0" cy="0"/>
          <a:chOff x="0" y="0"/>
          <a:chExt cx="0" cy="0"/>
        </a:xfrm>
      </p:grpSpPr>
      <p:sp>
        <p:nvSpPr>
          <p:cNvPr id="17" name="Text Placeholder 1">
            <a:extLst>
              <a:ext uri="{FF2B5EF4-FFF2-40B4-BE49-F238E27FC236}">
                <a16:creationId xmlns:a16="http://schemas.microsoft.com/office/drawing/2014/main" id="{4084F895-02EE-CEE2-CCE5-E5D38750FA83}"/>
              </a:ext>
            </a:extLst>
          </p:cNvPr>
          <p:cNvSpPr>
            <a:spLocks noGrp="1"/>
          </p:cNvSpPr>
          <p:nvPr>
            <p:ph type="body" sz="quarter" idx="10"/>
          </p:nvPr>
        </p:nvSpPr>
        <p:spPr>
          <a:xfrm>
            <a:off x="348329" y="1255059"/>
            <a:ext cx="11495342" cy="4909438"/>
          </a:xfrm>
        </p:spPr>
        <p:txBody>
          <a:bodyPr vert="horz" lIns="91440" tIns="45720" rIns="91440" bIns="45720" rtlCol="0" anchor="t">
            <a:normAutofit lnSpcReduction="10000"/>
          </a:bodyPr>
          <a:lstStyle/>
          <a:p>
            <a:pPr marL="457200" lvl="1" indent="-457200">
              <a:lnSpc>
                <a:spcPct val="114000"/>
              </a:lnSpc>
              <a:spcBef>
                <a:spcPts val="200"/>
              </a:spcBef>
              <a:spcAft>
                <a:spcPts val="400"/>
              </a:spcAft>
              <a:buClr>
                <a:srgbClr val="1CADE4"/>
              </a:buClr>
              <a:defRPr/>
            </a:pPr>
            <a:r>
              <a:rPr lang="en-US" b="1" i="1" dirty="0">
                <a:solidFill>
                  <a:schemeClr val="tx2">
                    <a:lumMod val="90000"/>
                    <a:lumOff val="10000"/>
                  </a:schemeClr>
                </a:solidFill>
              </a:rPr>
              <a:t>Grant type: </a:t>
            </a:r>
            <a:r>
              <a:rPr lang="en-US" dirty="0">
                <a:solidFill>
                  <a:schemeClr val="tx2">
                    <a:lumMod val="90000"/>
                    <a:lumOff val="10000"/>
                  </a:schemeClr>
                </a:solidFill>
              </a:rPr>
              <a:t>Formula-based, direct funding for all 13 RPAs with grant conditions. </a:t>
            </a:r>
          </a:p>
          <a:p>
            <a:pPr marL="457200" lvl="1" indent="-457200">
              <a:lnSpc>
                <a:spcPct val="114000"/>
              </a:lnSpc>
              <a:spcBef>
                <a:spcPts val="200"/>
              </a:spcBef>
              <a:spcAft>
                <a:spcPts val="400"/>
              </a:spcAft>
              <a:buClr>
                <a:srgbClr val="1CADE4"/>
              </a:buClr>
              <a:defRPr/>
            </a:pPr>
            <a:r>
              <a:rPr lang="en-US" b="1" i="1" dirty="0">
                <a:solidFill>
                  <a:schemeClr val="tx2">
                    <a:lumMod val="90000"/>
                    <a:lumOff val="10000"/>
                  </a:schemeClr>
                </a:solidFill>
              </a:rPr>
              <a:t>Eligibility: </a:t>
            </a:r>
            <a:r>
              <a:rPr lang="en-US" dirty="0">
                <a:solidFill>
                  <a:schemeClr val="tx2">
                    <a:lumMod val="90000"/>
                    <a:lumOff val="10000"/>
                  </a:schemeClr>
                </a:solidFill>
              </a:rPr>
              <a:t>All Massachusetts RPAs. </a:t>
            </a:r>
          </a:p>
          <a:p>
            <a:pPr marL="457200" lvl="1" indent="-457200">
              <a:lnSpc>
                <a:spcPct val="114000"/>
              </a:lnSpc>
              <a:spcBef>
                <a:spcPts val="200"/>
              </a:spcBef>
              <a:spcAft>
                <a:spcPts val="400"/>
              </a:spcAft>
              <a:buClr>
                <a:srgbClr val="1CADE4"/>
              </a:buClr>
              <a:defRPr/>
            </a:pPr>
            <a:r>
              <a:rPr lang="en-US" b="1" i="1" dirty="0">
                <a:solidFill>
                  <a:schemeClr val="tx2">
                    <a:lumMod val="90000"/>
                    <a:lumOff val="10000"/>
                  </a:schemeClr>
                </a:solidFill>
              </a:rPr>
              <a:t>Covered Scope of Work (related to pursuing federal opportunities):  </a:t>
            </a:r>
            <a:r>
              <a:rPr lang="en-US" dirty="0">
                <a:solidFill>
                  <a:schemeClr val="tx2">
                    <a:lumMod val="90000"/>
                    <a:lumOff val="10000"/>
                  </a:schemeClr>
                </a:solidFill>
              </a:rPr>
              <a:t>Including but not limited to: hiring in-house capacity to provide technical assistance, grant application support, project development and implementation support such as project scoping and financial analysis, planning and feasibility studies, cost-benefit analysis.   </a:t>
            </a:r>
          </a:p>
          <a:p>
            <a:pPr marL="457200" lvl="1" indent="-457200">
              <a:lnSpc>
                <a:spcPct val="114000"/>
              </a:lnSpc>
              <a:spcBef>
                <a:spcPts val="200"/>
              </a:spcBef>
              <a:spcAft>
                <a:spcPts val="400"/>
              </a:spcAft>
              <a:buClr>
                <a:srgbClr val="1CADE4"/>
              </a:buClr>
              <a:defRPr/>
            </a:pPr>
            <a:r>
              <a:rPr lang="en-US" b="1" i="1" dirty="0">
                <a:solidFill>
                  <a:schemeClr val="tx2">
                    <a:lumMod val="90000"/>
                    <a:lumOff val="10000"/>
                  </a:schemeClr>
                </a:solidFill>
              </a:rPr>
              <a:t>Administration:</a:t>
            </a:r>
            <a:r>
              <a:rPr lang="en-US" b="1" dirty="0">
                <a:solidFill>
                  <a:schemeClr val="tx2">
                    <a:lumMod val="90000"/>
                    <a:lumOff val="10000"/>
                  </a:schemeClr>
                </a:solidFill>
              </a:rPr>
              <a:t> </a:t>
            </a:r>
            <a:r>
              <a:rPr lang="en-US" dirty="0">
                <a:solidFill>
                  <a:schemeClr val="tx2">
                    <a:lumMod val="90000"/>
                    <a:lumOff val="10000"/>
                  </a:schemeClr>
                </a:solidFill>
              </a:rPr>
              <a:t>In coordination with ANF and DLS, FFIO will establish and oversee a process to allocate grant funding to RPAs on </a:t>
            </a:r>
            <a:r>
              <a:rPr lang="en-US" i="1" dirty="0">
                <a:solidFill>
                  <a:schemeClr val="tx2">
                    <a:lumMod val="90000"/>
                    <a:lumOff val="10000"/>
                  </a:schemeClr>
                </a:solidFill>
              </a:rPr>
              <a:t>an opt-in basis</a:t>
            </a:r>
            <a:r>
              <a:rPr lang="en-US" dirty="0">
                <a:solidFill>
                  <a:schemeClr val="tx2">
                    <a:lumMod val="90000"/>
                    <a:lumOff val="10000"/>
                  </a:schemeClr>
                </a:solidFill>
              </a:rPr>
              <a:t>. Funding would be tied to specific conditions and reporting requirements:  </a:t>
            </a:r>
          </a:p>
          <a:p>
            <a:pPr marL="1255713" lvl="2" indent="-341313" fontAlgn="base">
              <a:lnSpc>
                <a:spcPct val="114000"/>
              </a:lnSpc>
              <a:buFont typeface="+mj-lt"/>
              <a:buAutoNum type="arabicPeriod"/>
            </a:pPr>
            <a:r>
              <a:rPr lang="en-US" dirty="0">
                <a:solidFill>
                  <a:schemeClr val="tx2">
                    <a:lumMod val="90000"/>
                    <a:lumOff val="10000"/>
                  </a:schemeClr>
                </a:solidFill>
              </a:rPr>
              <a:t>Projects pursuing federal funds;  </a:t>
            </a:r>
          </a:p>
          <a:p>
            <a:pPr marL="1255713" lvl="2" indent="-341313" fontAlgn="base">
              <a:lnSpc>
                <a:spcPct val="114000"/>
              </a:lnSpc>
              <a:buFont typeface="+mj-lt"/>
              <a:buAutoNum type="arabicPeriod"/>
            </a:pPr>
            <a:r>
              <a:rPr lang="en-US" dirty="0">
                <a:solidFill>
                  <a:schemeClr val="tx2">
                    <a:lumMod val="90000"/>
                    <a:lumOff val="10000"/>
                  </a:schemeClr>
                </a:solidFill>
              </a:rPr>
              <a:t>Regular updates to FFIO, and coordination with FFIO as needed;  </a:t>
            </a:r>
          </a:p>
          <a:p>
            <a:pPr marL="1255713" lvl="2" indent="-341313" fontAlgn="base">
              <a:lnSpc>
                <a:spcPct val="114000"/>
              </a:lnSpc>
              <a:buFont typeface="+mj-lt"/>
              <a:buAutoNum type="arabicPeriod"/>
            </a:pPr>
            <a:r>
              <a:rPr lang="en-US" dirty="0">
                <a:solidFill>
                  <a:schemeClr val="tx2">
                    <a:lumMod val="90000"/>
                    <a:lumOff val="10000"/>
                  </a:schemeClr>
                </a:solidFill>
              </a:rPr>
              <a:t>Annual spending reports </a:t>
            </a:r>
          </a:p>
          <a:p>
            <a:pPr marL="457200" lvl="1" indent="-457200">
              <a:lnSpc>
                <a:spcPct val="114000"/>
              </a:lnSpc>
              <a:spcBef>
                <a:spcPts val="200"/>
              </a:spcBef>
              <a:spcAft>
                <a:spcPts val="400"/>
              </a:spcAft>
              <a:buClr>
                <a:srgbClr val="1CADE4"/>
              </a:buClr>
              <a:defRPr/>
            </a:pPr>
            <a:r>
              <a:rPr lang="en-US" b="1" i="1" dirty="0">
                <a:solidFill>
                  <a:schemeClr val="tx2">
                    <a:lumMod val="90000"/>
                    <a:lumOff val="10000"/>
                  </a:schemeClr>
                </a:solidFill>
              </a:rPr>
              <a:t>Funding amount:</a:t>
            </a:r>
            <a:r>
              <a:rPr lang="en-US" b="1" dirty="0">
                <a:solidFill>
                  <a:schemeClr val="tx2">
                    <a:lumMod val="90000"/>
                    <a:lumOff val="10000"/>
                  </a:schemeClr>
                </a:solidFill>
              </a:rPr>
              <a:t> </a:t>
            </a:r>
            <a:r>
              <a:rPr lang="en-US" dirty="0">
                <a:solidFill>
                  <a:schemeClr val="tx2">
                    <a:lumMod val="90000"/>
                    <a:lumOff val="10000"/>
                  </a:schemeClr>
                </a:solidFill>
              </a:rPr>
              <a:t>$2,000,000 over 2 years</a:t>
            </a:r>
          </a:p>
          <a:p>
            <a:pPr marL="457200" lvl="1" indent="-457200">
              <a:lnSpc>
                <a:spcPct val="90000"/>
              </a:lnSpc>
              <a:spcBef>
                <a:spcPts val="200"/>
              </a:spcBef>
              <a:spcAft>
                <a:spcPts val="400"/>
              </a:spcAft>
              <a:buClr>
                <a:srgbClr val="1CADE4"/>
              </a:buClr>
              <a:defRPr/>
            </a:pPr>
            <a:endParaRPr lang="en-US" sz="3400" dirty="0">
              <a:solidFill>
                <a:srgbClr val="002060"/>
              </a:solidFill>
              <a:cs typeface="Calibri"/>
            </a:endParaRPr>
          </a:p>
        </p:txBody>
      </p:sp>
      <p:sp>
        <p:nvSpPr>
          <p:cNvPr id="2" name="Title 2">
            <a:extLst>
              <a:ext uri="{FF2B5EF4-FFF2-40B4-BE49-F238E27FC236}">
                <a16:creationId xmlns:a16="http://schemas.microsoft.com/office/drawing/2014/main" id="{8B3294FD-2B90-1E0C-12EA-2E4A2B18ECD7}"/>
              </a:ext>
            </a:extLst>
          </p:cNvPr>
          <p:cNvSpPr txBox="1">
            <a:spLocks/>
          </p:cNvSpPr>
          <p:nvPr/>
        </p:nvSpPr>
        <p:spPr>
          <a:xfrm>
            <a:off x="348329" y="352813"/>
            <a:ext cx="10614426" cy="472630"/>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1" i="0" u="none" kern="1200" spc="0">
                <a:solidFill>
                  <a:schemeClr val="tx2">
                    <a:lumMod val="100000"/>
                  </a:schemeClr>
                </a:solidFill>
                <a:latin typeface="+mj-lt"/>
                <a:ea typeface="+mj-ea"/>
                <a:cs typeface="+mj-cs"/>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60" b="1" i="0" u="none" strike="noStrike" kern="1200" cap="none" spc="0" normalizeH="0" baseline="0" noProof="0" dirty="0">
                <a:ln>
                  <a:noFill/>
                </a:ln>
                <a:solidFill>
                  <a:srgbClr val="26447E"/>
                </a:solidFill>
                <a:effectLst/>
                <a:uLnTx/>
                <a:uFillTx/>
                <a:latin typeface="Calibri" panose="020F0502020204030204"/>
                <a:ea typeface="+mj-ea"/>
                <a:cs typeface="+mj-cs"/>
                <a:sym typeface="+mj-lt"/>
              </a:rPr>
              <a:t>Technical Assistance Grants for Regional Planning Agencies </a:t>
            </a:r>
            <a:endParaRPr kumimoji="0" lang="en-US" sz="3360" b="1" i="0" u="none" strike="noStrike" kern="1200" cap="none" spc="0" normalizeH="0" baseline="0" noProof="0" dirty="0">
              <a:ln>
                <a:noFill/>
              </a:ln>
              <a:solidFill>
                <a:srgbClr val="26447E"/>
              </a:solidFill>
              <a:effectLst/>
              <a:uLnTx/>
              <a:uFillTx/>
              <a:latin typeface="Calibri Light" panose="020F0302020204030204"/>
              <a:ea typeface="+mj-ea"/>
              <a:cs typeface="+mj-cs"/>
              <a:sym typeface="+mj-lt"/>
            </a:endParaRPr>
          </a:p>
        </p:txBody>
      </p:sp>
    </p:spTree>
    <p:extLst>
      <p:ext uri="{BB962C8B-B14F-4D97-AF65-F5344CB8AC3E}">
        <p14:creationId xmlns:p14="http://schemas.microsoft.com/office/powerpoint/2010/main" val="1485772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1100-73FA-E005-D0C2-00501CFD235F}"/>
              </a:ext>
            </a:extLst>
          </p:cNvPr>
          <p:cNvSpPr>
            <a:spLocks noGrp="1"/>
          </p:cNvSpPr>
          <p:nvPr>
            <p:ph type="title"/>
          </p:nvPr>
        </p:nvSpPr>
        <p:spPr>
          <a:xfrm>
            <a:off x="629325" y="422210"/>
            <a:ext cx="10933350" cy="387798"/>
          </a:xfrm>
        </p:spPr>
        <p:txBody>
          <a:bodyPr>
            <a:normAutofit fontScale="90000"/>
          </a:bodyPr>
          <a:lstStyle/>
          <a:p>
            <a:r>
              <a:rPr lang="en-US" sz="2800" dirty="0">
                <a:solidFill>
                  <a:srgbClr val="26447E"/>
                </a:solidFill>
              </a:rPr>
              <a:t>Learn about the technical assistance programs here:</a:t>
            </a:r>
          </a:p>
        </p:txBody>
      </p:sp>
      <p:sp>
        <p:nvSpPr>
          <p:cNvPr id="3" name="Content Placeholder 2">
            <a:extLst>
              <a:ext uri="{FF2B5EF4-FFF2-40B4-BE49-F238E27FC236}">
                <a16:creationId xmlns:a16="http://schemas.microsoft.com/office/drawing/2014/main" id="{B69017FE-C1F8-D444-A622-2E5CDD7D349C}"/>
              </a:ext>
            </a:extLst>
          </p:cNvPr>
          <p:cNvSpPr>
            <a:spLocks noGrp="1"/>
          </p:cNvSpPr>
          <p:nvPr>
            <p:ph idx="1"/>
          </p:nvPr>
        </p:nvSpPr>
        <p:spPr>
          <a:xfrm>
            <a:off x="461035" y="2084452"/>
            <a:ext cx="3259317" cy="4351338"/>
          </a:xfrm>
        </p:spPr>
        <p:txBody>
          <a:bodyPr/>
          <a:lstStyle/>
          <a:p>
            <a:pPr marL="171450" indent="-171450">
              <a:buFont typeface="Arial" panose="020B0604020202020204" pitchFamily="34" charset="0"/>
              <a:buChar char="•"/>
            </a:pPr>
            <a:r>
              <a:rPr lang="en-US" sz="2800" dirty="0">
                <a:solidFill>
                  <a:srgbClr val="0070C0"/>
                </a:solidFill>
                <a:hlinkClick r:id="rId2">
                  <a:extLst>
                    <a:ext uri="{A12FA001-AC4F-418D-AE19-62706E023703}">
                      <ahyp:hlinkClr xmlns:ahyp="http://schemas.microsoft.com/office/drawing/2018/hyperlinkcolor" val="tx"/>
                    </a:ext>
                  </a:extLst>
                </a:hlinkClick>
              </a:rPr>
              <a:t>mass.gov/MTTA</a:t>
            </a:r>
            <a:endParaRPr lang="en-US" sz="2800" dirty="0">
              <a:solidFill>
                <a:srgbClr val="0070C0"/>
              </a:solidFill>
            </a:endParaRPr>
          </a:p>
          <a:p>
            <a:pPr marL="171450" indent="-171450">
              <a:buFont typeface="Arial" panose="020B0604020202020204" pitchFamily="34" charset="0"/>
              <a:buChar char="•"/>
            </a:pPr>
            <a:r>
              <a:rPr lang="en-US" sz="2800" dirty="0">
                <a:solidFill>
                  <a:srgbClr val="0070C0"/>
                </a:solidFill>
                <a:hlinkClick r:id="rId3">
                  <a:extLst>
                    <a:ext uri="{A12FA001-AC4F-418D-AE19-62706E023703}">
                      <ahyp:hlinkClr xmlns:ahyp="http://schemas.microsoft.com/office/drawing/2018/hyperlinkcolor" val="tx"/>
                    </a:ext>
                  </a:extLst>
                </a:hlinkClick>
              </a:rPr>
              <a:t>mass.gov/TARPA</a:t>
            </a:r>
            <a:endParaRPr lang="en-US" sz="2800" dirty="0">
              <a:solidFill>
                <a:srgbClr val="0070C0"/>
              </a:solidFill>
            </a:endParaRPr>
          </a:p>
          <a:p>
            <a:pPr marL="171450" indent="-171450">
              <a:buFont typeface="Arial" panose="020B0604020202020204" pitchFamily="34" charset="0"/>
              <a:buChar char="•"/>
            </a:pPr>
            <a:r>
              <a:rPr lang="en-US" sz="2800" dirty="0">
                <a:solidFill>
                  <a:srgbClr val="0070C0"/>
                </a:solidFill>
                <a:hlinkClick r:id="rId4">
                  <a:extLst>
                    <a:ext uri="{A12FA001-AC4F-418D-AE19-62706E023703}">
                      <ahyp:hlinkClr xmlns:ahyp="http://schemas.microsoft.com/office/drawing/2018/hyperlinkcolor" val="tx"/>
                    </a:ext>
                  </a:extLst>
                </a:hlinkClick>
              </a:rPr>
              <a:t>mass.gov/FFIO-TA</a:t>
            </a:r>
            <a:endParaRPr lang="en-US" sz="2800" dirty="0">
              <a:solidFill>
                <a:srgbClr val="0070C0"/>
              </a:solidFill>
            </a:endParaRPr>
          </a:p>
          <a:p>
            <a:pPr marL="171450" indent="-171450"/>
            <a:endParaRPr lang="en-US" dirty="0"/>
          </a:p>
        </p:txBody>
      </p:sp>
      <p:pic>
        <p:nvPicPr>
          <p:cNvPr id="7" name="Picture 6" descr="Text&#10;&#10;AI-generated content may be incorrect.">
            <a:extLst>
              <a:ext uri="{FF2B5EF4-FFF2-40B4-BE49-F238E27FC236}">
                <a16:creationId xmlns:a16="http://schemas.microsoft.com/office/drawing/2014/main" id="{EEA89151-AAE8-14C8-C220-519B652847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5835" y="1515858"/>
            <a:ext cx="7809380" cy="4625556"/>
          </a:xfrm>
          <a:prstGeom prst="rect">
            <a:avLst/>
          </a:prstGeom>
        </p:spPr>
      </p:pic>
    </p:spTree>
    <p:extLst>
      <p:ext uri="{BB962C8B-B14F-4D97-AF65-F5344CB8AC3E}">
        <p14:creationId xmlns:p14="http://schemas.microsoft.com/office/powerpoint/2010/main" val="35240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276E-AB0B-C245-95D9-4537E81E0225}"/>
              </a:ext>
            </a:extLst>
          </p:cNvPr>
          <p:cNvSpPr>
            <a:spLocks noGrp="1"/>
          </p:cNvSpPr>
          <p:nvPr>
            <p:ph type="title"/>
          </p:nvPr>
        </p:nvSpPr>
        <p:spPr>
          <a:xfrm>
            <a:off x="545970" y="581943"/>
            <a:ext cx="10515600" cy="624689"/>
          </a:xfrm>
        </p:spPr>
        <p:txBody>
          <a:bodyPr>
            <a:normAutofit/>
          </a:bodyPr>
          <a:lstStyle/>
          <a:p>
            <a:r>
              <a:rPr lang="en-US" sz="3600" b="1" dirty="0">
                <a:solidFill>
                  <a:srgbClr val="0F5171"/>
                </a:solidFill>
                <a:latin typeface="Segoe UI" panose="020B0502040204020203" pitchFamily="34" charset="0"/>
                <a:cs typeface="Segoe UI" panose="020B0502040204020203" pitchFamily="34" charset="0"/>
              </a:rPr>
              <a:t>Workshop Goal</a:t>
            </a:r>
          </a:p>
        </p:txBody>
      </p:sp>
      <p:sp>
        <p:nvSpPr>
          <p:cNvPr id="3" name="Content Placeholder 2">
            <a:extLst>
              <a:ext uri="{FF2B5EF4-FFF2-40B4-BE49-F238E27FC236}">
                <a16:creationId xmlns:a16="http://schemas.microsoft.com/office/drawing/2014/main" id="{1F3B8922-9482-8942-DCFE-5F6010EFCC1B}"/>
              </a:ext>
            </a:extLst>
          </p:cNvPr>
          <p:cNvSpPr>
            <a:spLocks noGrp="1"/>
          </p:cNvSpPr>
          <p:nvPr>
            <p:ph idx="1"/>
          </p:nvPr>
        </p:nvSpPr>
        <p:spPr>
          <a:xfrm>
            <a:off x="1524000" y="2575873"/>
            <a:ext cx="9144000" cy="1817017"/>
          </a:xfrm>
          <a:solidFill>
            <a:srgbClr val="E8F1F6"/>
          </a:solidFill>
          <a:ln w="12700">
            <a:solidFill>
              <a:srgbClr val="0F5171"/>
            </a:solidFill>
          </a:ln>
          <a:effectLst>
            <a:outerShdw blurRad="50800" dist="38100" dir="5400000" algn="t" rotWithShape="0">
              <a:prstClr val="black">
                <a:alpha val="40000"/>
              </a:prstClr>
            </a:outerShdw>
          </a:effectLst>
        </p:spPr>
        <p:txBody>
          <a:bodyPr lIns="182880" tIns="182880" rIns="182880" bIns="182880" anchor="ctr" anchorCtr="0">
            <a:normAutofit fontScale="92500"/>
          </a:bodyPr>
          <a:lstStyle/>
          <a:p>
            <a:pPr marL="0" indent="0">
              <a:lnSpc>
                <a:spcPct val="114000"/>
              </a:lnSpc>
              <a:buNone/>
            </a:pPr>
            <a:r>
              <a:rPr lang="en-US" dirty="0">
                <a:latin typeface="Segoe UI Semibold" panose="020B0702040204020203" pitchFamily="34" charset="0"/>
                <a:cs typeface="Segoe UI Semibold" panose="020B0702040204020203" pitchFamily="34" charset="0"/>
              </a:rPr>
              <a:t>Clarify where municipalities go to get assistance on project scoping, planning, design and engineering, grant research and application writing and grant administration.</a:t>
            </a:r>
          </a:p>
        </p:txBody>
      </p:sp>
      <p:sp>
        <p:nvSpPr>
          <p:cNvPr id="4" name="Content Placeholder 2">
            <a:extLst>
              <a:ext uri="{FF2B5EF4-FFF2-40B4-BE49-F238E27FC236}">
                <a16:creationId xmlns:a16="http://schemas.microsoft.com/office/drawing/2014/main" id="{C7298945-41BE-B1E4-B369-1AC1E6166BD7}"/>
              </a:ext>
            </a:extLst>
          </p:cNvPr>
          <p:cNvSpPr txBox="1">
            <a:spLocks/>
          </p:cNvSpPr>
          <p:nvPr/>
        </p:nvSpPr>
        <p:spPr>
          <a:xfrm>
            <a:off x="4457305" y="5099538"/>
            <a:ext cx="7207579" cy="1043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Segoe UI Semibold" panose="020B0702040204020203" pitchFamily="34" charset="0"/>
                <a:cs typeface="Segoe UI Semibold" panose="020B0702040204020203" pitchFamily="34" charset="0"/>
              </a:rPr>
              <a:t>There are options! But the answer of where to go may not always be clear…</a:t>
            </a:r>
          </a:p>
        </p:txBody>
      </p:sp>
    </p:spTree>
    <p:extLst>
      <p:ext uri="{BB962C8B-B14F-4D97-AF65-F5344CB8AC3E}">
        <p14:creationId xmlns:p14="http://schemas.microsoft.com/office/powerpoint/2010/main" val="306946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917BE-7EE7-B6E6-E988-84D2156B35E8}"/>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5916E0B6-F2D9-F818-BDA5-9E8AED444150}"/>
              </a:ext>
            </a:extLst>
          </p:cNvPr>
          <p:cNvSpPr/>
          <p:nvPr/>
        </p:nvSpPr>
        <p:spPr>
          <a:xfrm>
            <a:off x="2034711" y="103293"/>
            <a:ext cx="4786814" cy="4618637"/>
          </a:xfrm>
          <a:prstGeom prst="ellipse">
            <a:avLst/>
          </a:prstGeom>
          <a:solidFill>
            <a:schemeClr val="accent1">
              <a:lumMod val="20000"/>
              <a:lumOff val="80000"/>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379FBFA9-3700-B3CE-6F7F-9B391DA1F7DD}"/>
              </a:ext>
            </a:extLst>
          </p:cNvPr>
          <p:cNvSpPr/>
          <p:nvPr/>
        </p:nvSpPr>
        <p:spPr>
          <a:xfrm>
            <a:off x="4590882" y="217575"/>
            <a:ext cx="4722408" cy="4504355"/>
          </a:xfrm>
          <a:prstGeom prst="ellipse">
            <a:avLst/>
          </a:prstGeom>
          <a:solidFill>
            <a:schemeClr val="accent6">
              <a:lumMod val="20000"/>
              <a:lumOff val="80000"/>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6B6F661-BE19-CAA0-0ED3-D82711CC1597}"/>
              </a:ext>
            </a:extLst>
          </p:cNvPr>
          <p:cNvSpPr/>
          <p:nvPr/>
        </p:nvSpPr>
        <p:spPr>
          <a:xfrm>
            <a:off x="3368480" y="2011008"/>
            <a:ext cx="4683520" cy="4337843"/>
          </a:xfrm>
          <a:prstGeom prst="ellipse">
            <a:avLst/>
          </a:prstGeom>
          <a:solidFill>
            <a:schemeClr val="accent2">
              <a:lumMod val="20000"/>
              <a:lumOff val="80000"/>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16A6894-9837-2517-E70B-7EB80A8B56EB}"/>
              </a:ext>
            </a:extLst>
          </p:cNvPr>
          <p:cNvSpPr txBox="1"/>
          <p:nvPr/>
        </p:nvSpPr>
        <p:spPr>
          <a:xfrm>
            <a:off x="7171789" y="1010193"/>
            <a:ext cx="1944642" cy="1384995"/>
          </a:xfrm>
          <a:prstGeom prst="rect">
            <a:avLst/>
          </a:prstGeom>
          <a:noFill/>
        </p:spPr>
        <p:txBody>
          <a:bodyPr wrap="square">
            <a:spAutoFit/>
          </a:bodyPr>
          <a:lstStyle/>
          <a:p>
            <a:pPr marL="285750" indent="-173038">
              <a:buFont typeface="Arial" panose="020B0604020202020204" pitchFamily="34" charset="0"/>
              <a:buChar char="•"/>
            </a:pPr>
            <a:r>
              <a:rPr lang="en-US" sz="1400" dirty="0"/>
              <a:t>Demonstration activities </a:t>
            </a:r>
            <a:endParaRPr lang="en-US" sz="1400" b="0" i="0" dirty="0"/>
          </a:p>
          <a:p>
            <a:pPr marL="285750" lvl="0" indent="-173038">
              <a:buFont typeface="Arial" panose="020B0604020202020204" pitchFamily="34" charset="0"/>
              <a:buChar char="•"/>
            </a:pPr>
            <a:r>
              <a:rPr lang="en-US" sz="1400" b="0" i="0" dirty="0"/>
              <a:t>Tax Assistance (e.g. filing forms with the IRS for Direct Pay)</a:t>
            </a:r>
          </a:p>
        </p:txBody>
      </p:sp>
      <p:sp>
        <p:nvSpPr>
          <p:cNvPr id="12" name="TextBox 11">
            <a:extLst>
              <a:ext uri="{FF2B5EF4-FFF2-40B4-BE49-F238E27FC236}">
                <a16:creationId xmlns:a16="http://schemas.microsoft.com/office/drawing/2014/main" id="{37A34C93-F757-8ABC-7A15-EB3251624774}"/>
              </a:ext>
            </a:extLst>
          </p:cNvPr>
          <p:cNvSpPr txBox="1"/>
          <p:nvPr/>
        </p:nvSpPr>
        <p:spPr>
          <a:xfrm>
            <a:off x="430072" y="2018516"/>
            <a:ext cx="1921016" cy="523220"/>
          </a:xfrm>
          <a:prstGeom prst="rect">
            <a:avLst/>
          </a:prstGeom>
          <a:noFill/>
        </p:spPr>
        <p:txBody>
          <a:bodyPr wrap="square" rtlCol="0">
            <a:spAutoFit/>
          </a:bodyPr>
          <a:lstStyle/>
          <a:p>
            <a:r>
              <a:rPr lang="en-US" sz="2800" b="1" dirty="0">
                <a:solidFill>
                  <a:schemeClr val="accent1"/>
                </a:solidFill>
              </a:rPr>
              <a:t>RPA TA</a:t>
            </a:r>
          </a:p>
        </p:txBody>
      </p:sp>
      <p:sp>
        <p:nvSpPr>
          <p:cNvPr id="13" name="TextBox 12">
            <a:extLst>
              <a:ext uri="{FF2B5EF4-FFF2-40B4-BE49-F238E27FC236}">
                <a16:creationId xmlns:a16="http://schemas.microsoft.com/office/drawing/2014/main" id="{E0014B63-C305-92C1-3D53-15CDFAA16B4E}"/>
              </a:ext>
            </a:extLst>
          </p:cNvPr>
          <p:cNvSpPr txBox="1"/>
          <p:nvPr/>
        </p:nvSpPr>
        <p:spPr>
          <a:xfrm>
            <a:off x="9378471" y="2011008"/>
            <a:ext cx="2414890" cy="523220"/>
          </a:xfrm>
          <a:prstGeom prst="rect">
            <a:avLst/>
          </a:prstGeom>
          <a:noFill/>
        </p:spPr>
        <p:txBody>
          <a:bodyPr wrap="square" rtlCol="0">
            <a:spAutoFit/>
          </a:bodyPr>
          <a:lstStyle/>
          <a:p>
            <a:r>
              <a:rPr lang="en-US" sz="2800" b="1" dirty="0">
                <a:solidFill>
                  <a:schemeClr val="accent3"/>
                </a:solidFill>
              </a:rPr>
              <a:t>FFIO MTTA</a:t>
            </a:r>
          </a:p>
        </p:txBody>
      </p:sp>
      <p:sp>
        <p:nvSpPr>
          <p:cNvPr id="14" name="TextBox 13">
            <a:extLst>
              <a:ext uri="{FF2B5EF4-FFF2-40B4-BE49-F238E27FC236}">
                <a16:creationId xmlns:a16="http://schemas.microsoft.com/office/drawing/2014/main" id="{9498646E-D6CC-7B7A-0D48-52C19610DC48}"/>
              </a:ext>
            </a:extLst>
          </p:cNvPr>
          <p:cNvSpPr txBox="1"/>
          <p:nvPr/>
        </p:nvSpPr>
        <p:spPr>
          <a:xfrm>
            <a:off x="4427335" y="6311144"/>
            <a:ext cx="2975414" cy="523220"/>
          </a:xfrm>
          <a:prstGeom prst="rect">
            <a:avLst/>
          </a:prstGeom>
          <a:noFill/>
        </p:spPr>
        <p:txBody>
          <a:bodyPr wrap="square" rtlCol="0">
            <a:spAutoFit/>
          </a:bodyPr>
          <a:lstStyle/>
          <a:p>
            <a:r>
              <a:rPr lang="en-US" sz="2800" b="1" dirty="0">
                <a:solidFill>
                  <a:schemeClr val="accent2">
                    <a:lumMod val="50000"/>
                  </a:schemeClr>
                </a:solidFill>
              </a:rPr>
              <a:t>MassDOT LEAP</a:t>
            </a:r>
          </a:p>
        </p:txBody>
      </p:sp>
      <p:sp>
        <p:nvSpPr>
          <p:cNvPr id="17" name="TextBox 16">
            <a:extLst>
              <a:ext uri="{FF2B5EF4-FFF2-40B4-BE49-F238E27FC236}">
                <a16:creationId xmlns:a16="http://schemas.microsoft.com/office/drawing/2014/main" id="{D32117CC-18C9-5510-6317-C5FB8C8C1695}"/>
              </a:ext>
            </a:extLst>
          </p:cNvPr>
          <p:cNvSpPr txBox="1"/>
          <p:nvPr/>
        </p:nvSpPr>
        <p:spPr>
          <a:xfrm>
            <a:off x="6439333" y="3589683"/>
            <a:ext cx="1419694" cy="523220"/>
          </a:xfrm>
          <a:prstGeom prst="rect">
            <a:avLst/>
          </a:prstGeom>
          <a:noFill/>
        </p:spPr>
        <p:txBody>
          <a:bodyPr wrap="square">
            <a:spAutoFit/>
          </a:bodyPr>
          <a:lstStyle/>
          <a:p>
            <a:pPr marL="285750" lvl="0" indent="-173038">
              <a:buFont typeface="Arial" panose="020B0604020202020204" pitchFamily="34" charset="0"/>
              <a:buChar char="•"/>
            </a:pPr>
            <a:r>
              <a:rPr lang="en-US" sz="1400" dirty="0"/>
              <a:t>Benefit/cost analyses</a:t>
            </a:r>
          </a:p>
        </p:txBody>
      </p:sp>
      <p:sp>
        <p:nvSpPr>
          <p:cNvPr id="20" name="TextBox 19">
            <a:extLst>
              <a:ext uri="{FF2B5EF4-FFF2-40B4-BE49-F238E27FC236}">
                <a16:creationId xmlns:a16="http://schemas.microsoft.com/office/drawing/2014/main" id="{50402F46-AF34-6C0C-90BC-59F5A783AA6B}"/>
              </a:ext>
            </a:extLst>
          </p:cNvPr>
          <p:cNvSpPr txBox="1"/>
          <p:nvPr/>
        </p:nvSpPr>
        <p:spPr>
          <a:xfrm>
            <a:off x="2425412" y="1147943"/>
            <a:ext cx="2058552" cy="1354217"/>
          </a:xfrm>
          <a:prstGeom prst="rect">
            <a:avLst/>
          </a:prstGeom>
          <a:noFill/>
        </p:spPr>
        <p:txBody>
          <a:bodyPr wrap="square">
            <a:spAutoFit/>
          </a:bodyPr>
          <a:lstStyle/>
          <a:p>
            <a:pPr marL="285750" indent="-173038">
              <a:buFont typeface="Arial" panose="020B0604020202020204" pitchFamily="34" charset="0"/>
              <a:buChar char="•"/>
            </a:pPr>
            <a:r>
              <a:rPr lang="en-US" sz="1400" dirty="0"/>
              <a:t>Master Planning </a:t>
            </a:r>
          </a:p>
          <a:p>
            <a:pPr marL="285750" indent="-173038">
              <a:buFont typeface="Arial" panose="020B0604020202020204" pitchFamily="34" charset="0"/>
              <a:buChar char="•"/>
            </a:pPr>
            <a:r>
              <a:rPr lang="en-US" sz="1400" dirty="0"/>
              <a:t>Land use, zoning, subdivision regulation review or bylaw updates </a:t>
            </a:r>
          </a:p>
          <a:p>
            <a:pPr lvl="0">
              <a:buFont typeface="Arial" panose="020B0604020202020204" pitchFamily="34" charset="0"/>
              <a:buChar char="•"/>
            </a:pPr>
            <a:endParaRPr lang="en-US" sz="1200" b="0" i="0" dirty="0"/>
          </a:p>
        </p:txBody>
      </p:sp>
      <p:sp>
        <p:nvSpPr>
          <p:cNvPr id="21" name="TextBox 20">
            <a:extLst>
              <a:ext uri="{FF2B5EF4-FFF2-40B4-BE49-F238E27FC236}">
                <a16:creationId xmlns:a16="http://schemas.microsoft.com/office/drawing/2014/main" id="{8E604B0B-4A43-3E67-B1A0-0E7852696AC3}"/>
              </a:ext>
            </a:extLst>
          </p:cNvPr>
          <p:cNvSpPr txBox="1"/>
          <p:nvPr/>
        </p:nvSpPr>
        <p:spPr>
          <a:xfrm>
            <a:off x="172250" y="4373667"/>
            <a:ext cx="3149297" cy="2277547"/>
          </a:xfrm>
          <a:prstGeom prst="rect">
            <a:avLst/>
          </a:prstGeom>
          <a:noFill/>
          <a:ln w="9525">
            <a:noFill/>
          </a:ln>
        </p:spPr>
        <p:txBody>
          <a:bodyPr wrap="square" rtlCol="0">
            <a:noAutofit/>
          </a:bodyPr>
          <a:lstStyle/>
          <a:p>
            <a:r>
              <a:rPr lang="en-US" sz="1600" b="1" dirty="0"/>
              <a:t>DEFINITIONS</a:t>
            </a:r>
          </a:p>
          <a:p>
            <a:endParaRPr lang="en-US" sz="1400" b="1" dirty="0"/>
          </a:p>
          <a:p>
            <a:pPr marL="171450" indent="-171450">
              <a:buFont typeface="Arial" panose="020B0604020202020204" pitchFamily="34" charset="0"/>
              <a:buChar char="•"/>
            </a:pPr>
            <a:r>
              <a:rPr lang="en-US" sz="1600" b="1" dirty="0"/>
              <a:t>RPA TA </a:t>
            </a:r>
            <a:r>
              <a:rPr lang="en-US" sz="1600" dirty="0"/>
              <a:t>= Regional Planning Agency Technical Assistance </a:t>
            </a:r>
          </a:p>
          <a:p>
            <a:pPr marL="171450" indent="-171450">
              <a:buFont typeface="Arial" panose="020B0604020202020204" pitchFamily="34" charset="0"/>
              <a:buChar char="•"/>
            </a:pPr>
            <a:r>
              <a:rPr lang="en-US" sz="1600" b="1" dirty="0"/>
              <a:t>MassDOT LEAP </a:t>
            </a:r>
            <a:r>
              <a:rPr lang="en-US" sz="1600" dirty="0"/>
              <a:t>= Local Early &amp; Actionable Planning Program </a:t>
            </a:r>
          </a:p>
          <a:p>
            <a:pPr marL="171450" indent="-171450">
              <a:buFont typeface="Arial" panose="020B0604020202020204" pitchFamily="34" charset="0"/>
              <a:buChar char="•"/>
            </a:pPr>
            <a:r>
              <a:rPr lang="en-US" sz="1600" b="1" dirty="0"/>
              <a:t>FFIO MTTA </a:t>
            </a:r>
            <a:r>
              <a:rPr lang="en-US" sz="1600" dirty="0"/>
              <a:t>= Federal Funds &amp; Infrastructure Office Municipal &amp; Tribal Technical Assistance</a:t>
            </a:r>
          </a:p>
        </p:txBody>
      </p:sp>
      <p:sp>
        <p:nvSpPr>
          <p:cNvPr id="22" name="TextBox 21">
            <a:extLst>
              <a:ext uri="{FF2B5EF4-FFF2-40B4-BE49-F238E27FC236}">
                <a16:creationId xmlns:a16="http://schemas.microsoft.com/office/drawing/2014/main" id="{E797DED7-811B-4880-450C-E059AA76C0DD}"/>
              </a:ext>
            </a:extLst>
          </p:cNvPr>
          <p:cNvSpPr txBox="1"/>
          <p:nvPr/>
        </p:nvSpPr>
        <p:spPr>
          <a:xfrm>
            <a:off x="8190852" y="5850995"/>
            <a:ext cx="3907917" cy="800219"/>
          </a:xfrm>
          <a:prstGeom prst="rect">
            <a:avLst/>
          </a:prstGeom>
          <a:noFill/>
          <a:ln w="9525">
            <a:noFill/>
          </a:ln>
        </p:spPr>
        <p:txBody>
          <a:bodyPr wrap="square" rtlCol="0">
            <a:noAutofit/>
          </a:bodyPr>
          <a:lstStyle/>
          <a:p>
            <a:r>
              <a:rPr lang="en-US" sz="1200" b="1" dirty="0"/>
              <a:t>Note: </a:t>
            </a:r>
            <a:r>
              <a:rPr lang="en-US" sz="1200" dirty="0"/>
              <a:t>The activities listed here are not exhaustive or exclusive to the organization noted in all cases. This diagram is meant to be used for definitional and illustrative purposes. </a:t>
            </a:r>
            <a:endParaRPr lang="en-US" sz="1200" b="1" dirty="0"/>
          </a:p>
        </p:txBody>
      </p:sp>
      <p:sp>
        <p:nvSpPr>
          <p:cNvPr id="25" name="TextBox 24">
            <a:extLst>
              <a:ext uri="{FF2B5EF4-FFF2-40B4-BE49-F238E27FC236}">
                <a16:creationId xmlns:a16="http://schemas.microsoft.com/office/drawing/2014/main" id="{6049C5E9-8116-9A31-72EF-C58420EF560A}"/>
              </a:ext>
            </a:extLst>
          </p:cNvPr>
          <p:cNvSpPr txBox="1"/>
          <p:nvPr/>
        </p:nvSpPr>
        <p:spPr>
          <a:xfrm>
            <a:off x="4962313" y="900609"/>
            <a:ext cx="1803077" cy="1169551"/>
          </a:xfrm>
          <a:prstGeom prst="rect">
            <a:avLst/>
          </a:prstGeom>
          <a:noFill/>
        </p:spPr>
        <p:txBody>
          <a:bodyPr wrap="square">
            <a:spAutoFit/>
          </a:bodyPr>
          <a:lstStyle/>
          <a:p>
            <a:pPr marL="285750" lvl="0" indent="-173038">
              <a:buFont typeface="Arial" panose="020B0604020202020204" pitchFamily="34" charset="0"/>
              <a:buChar char="•"/>
            </a:pPr>
            <a:r>
              <a:rPr lang="en-US" sz="1400" spc="-60" dirty="0"/>
              <a:t>Housing production and environmental planning/design work</a:t>
            </a:r>
          </a:p>
        </p:txBody>
      </p:sp>
      <p:sp>
        <p:nvSpPr>
          <p:cNvPr id="16" name="TextBox 15">
            <a:extLst>
              <a:ext uri="{FF2B5EF4-FFF2-40B4-BE49-F238E27FC236}">
                <a16:creationId xmlns:a16="http://schemas.microsoft.com/office/drawing/2014/main" id="{E200C57B-F7EF-5CA3-7514-49B91609DF99}"/>
              </a:ext>
            </a:extLst>
          </p:cNvPr>
          <p:cNvSpPr txBox="1"/>
          <p:nvPr/>
        </p:nvSpPr>
        <p:spPr>
          <a:xfrm>
            <a:off x="4135591" y="4721930"/>
            <a:ext cx="3558901" cy="1384995"/>
          </a:xfrm>
          <a:prstGeom prst="rect">
            <a:avLst/>
          </a:prstGeom>
          <a:noFill/>
        </p:spPr>
        <p:txBody>
          <a:bodyPr wrap="square">
            <a:spAutoFit/>
          </a:bodyPr>
          <a:lstStyle/>
          <a:p>
            <a:pPr marL="285750" indent="-173038">
              <a:buFont typeface="Arial" panose="020B0604020202020204" pitchFamily="34" charset="0"/>
              <a:buChar char="•"/>
            </a:pPr>
            <a:r>
              <a:rPr lang="en-US" sz="1400" dirty="0"/>
              <a:t>Complete Streets and small-scale project design and engineering plans </a:t>
            </a:r>
          </a:p>
          <a:p>
            <a:pPr marL="285750" indent="-173038">
              <a:buFont typeface="Arial" panose="020B0604020202020204" pitchFamily="34" charset="0"/>
              <a:buChar char="•"/>
            </a:pPr>
            <a:r>
              <a:rPr lang="en-US" sz="1400" dirty="0"/>
              <a:t>Engineering/technical analyses needed for project development (e.g. survey,  geotechnical analysis, hydraulic analysis, crash diagrams, etc.) </a:t>
            </a:r>
          </a:p>
        </p:txBody>
      </p:sp>
      <p:sp>
        <p:nvSpPr>
          <p:cNvPr id="15" name="TextBox 14">
            <a:extLst>
              <a:ext uri="{FF2B5EF4-FFF2-40B4-BE49-F238E27FC236}">
                <a16:creationId xmlns:a16="http://schemas.microsoft.com/office/drawing/2014/main" id="{54E5468A-1C63-F876-4C3B-C33051655780}"/>
              </a:ext>
            </a:extLst>
          </p:cNvPr>
          <p:cNvSpPr txBox="1"/>
          <p:nvPr/>
        </p:nvSpPr>
        <p:spPr>
          <a:xfrm>
            <a:off x="3368480" y="3267556"/>
            <a:ext cx="1892712" cy="1384995"/>
          </a:xfrm>
          <a:prstGeom prst="rect">
            <a:avLst/>
          </a:prstGeom>
          <a:noFill/>
        </p:spPr>
        <p:txBody>
          <a:bodyPr wrap="square">
            <a:spAutoFit/>
          </a:bodyPr>
          <a:lstStyle/>
          <a:p>
            <a:pPr marL="285750" lvl="0" indent="-173038">
              <a:buFont typeface="Arial" panose="020B0604020202020204" pitchFamily="34" charset="0"/>
              <a:buChar char="•"/>
            </a:pPr>
            <a:r>
              <a:rPr lang="en-US" sz="1400" spc="-50" dirty="0"/>
              <a:t>Traffic counts/turning movement counts</a:t>
            </a:r>
          </a:p>
          <a:p>
            <a:pPr marL="285750" lvl="0" indent="-173038">
              <a:buFont typeface="Arial" panose="020B0604020202020204" pitchFamily="34" charset="0"/>
              <a:buChar char="•"/>
            </a:pPr>
            <a:r>
              <a:rPr lang="en-US" sz="1400" spc="-50" dirty="0"/>
              <a:t>Safe Streets Network Strategy </a:t>
            </a:r>
          </a:p>
          <a:p>
            <a:pPr marL="285750" lvl="0" indent="-173038">
              <a:buFont typeface="Arial" panose="020B0604020202020204" pitchFamily="34" charset="0"/>
              <a:buChar char="•"/>
            </a:pPr>
            <a:r>
              <a:rPr lang="en-US" sz="1400" spc="-50" dirty="0"/>
              <a:t>Traffic Analysis </a:t>
            </a:r>
          </a:p>
        </p:txBody>
      </p:sp>
      <p:sp>
        <p:nvSpPr>
          <p:cNvPr id="9" name="TextBox 8">
            <a:extLst>
              <a:ext uri="{FF2B5EF4-FFF2-40B4-BE49-F238E27FC236}">
                <a16:creationId xmlns:a16="http://schemas.microsoft.com/office/drawing/2014/main" id="{5762746C-B462-785F-4093-9BB9CF014ACD}"/>
              </a:ext>
            </a:extLst>
          </p:cNvPr>
          <p:cNvSpPr txBox="1"/>
          <p:nvPr/>
        </p:nvSpPr>
        <p:spPr>
          <a:xfrm>
            <a:off x="4709376" y="2365600"/>
            <a:ext cx="2234715" cy="1169551"/>
          </a:xfrm>
          <a:prstGeom prst="rect">
            <a:avLst/>
          </a:prstGeom>
          <a:noFill/>
        </p:spPr>
        <p:txBody>
          <a:bodyPr wrap="square">
            <a:spAutoFit/>
          </a:bodyPr>
          <a:lstStyle/>
          <a:p>
            <a:pPr marL="285750" indent="-173038">
              <a:buFont typeface="Arial" panose="020B0604020202020204" pitchFamily="34" charset="0"/>
              <a:buChar char="•"/>
            </a:pPr>
            <a:r>
              <a:rPr lang="en-US" sz="1400" dirty="0"/>
              <a:t>Grant-Writing</a:t>
            </a:r>
          </a:p>
          <a:p>
            <a:pPr marL="285750" indent="-173038">
              <a:buFont typeface="Arial" panose="020B0604020202020204" pitchFamily="34" charset="0"/>
              <a:buChar char="•"/>
            </a:pPr>
            <a:r>
              <a:rPr lang="en-US" sz="1400" dirty="0"/>
              <a:t>Project Scoping and Financial Analysis </a:t>
            </a:r>
          </a:p>
          <a:p>
            <a:pPr marL="285750" indent="-173038">
              <a:buFont typeface="Arial" panose="020B0604020202020204" pitchFamily="34" charset="0"/>
              <a:buChar char="•"/>
            </a:pPr>
            <a:r>
              <a:rPr lang="en-US" sz="1400" dirty="0"/>
              <a:t>Planning and Feasibility Studies</a:t>
            </a:r>
          </a:p>
        </p:txBody>
      </p:sp>
    </p:spTree>
    <p:extLst>
      <p:ext uri="{BB962C8B-B14F-4D97-AF65-F5344CB8AC3E}">
        <p14:creationId xmlns:p14="http://schemas.microsoft.com/office/powerpoint/2010/main" val="353036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1691-C28E-8737-B1BD-F7615C6BEAF5}"/>
              </a:ext>
            </a:extLst>
          </p:cNvPr>
          <p:cNvSpPr>
            <a:spLocks noGrp="1"/>
          </p:cNvSpPr>
          <p:nvPr>
            <p:ph type="title"/>
          </p:nvPr>
        </p:nvSpPr>
        <p:spPr>
          <a:xfrm>
            <a:off x="621384" y="681037"/>
            <a:ext cx="10515600" cy="718957"/>
          </a:xfrm>
        </p:spPr>
        <p:txBody>
          <a:bodyPr lIns="0" tIns="0" rIns="0" bIns="0" anchor="t" anchorCtr="0">
            <a:normAutofit/>
          </a:bodyPr>
          <a:lstStyle/>
          <a:p>
            <a:r>
              <a:rPr lang="en-US" sz="3600" b="1" dirty="0">
                <a:solidFill>
                  <a:srgbClr val="0F5171"/>
                </a:solidFill>
                <a:latin typeface="Segoe UI" panose="020B0502040204020203" pitchFamily="34" charset="0"/>
                <a:cs typeface="Segoe UI" panose="020B0502040204020203" pitchFamily="34" charset="0"/>
              </a:rPr>
              <a:t>Start with your Regional Planning Agency</a:t>
            </a:r>
          </a:p>
        </p:txBody>
      </p:sp>
      <p:sp>
        <p:nvSpPr>
          <p:cNvPr id="3" name="Content Placeholder 2">
            <a:extLst>
              <a:ext uri="{FF2B5EF4-FFF2-40B4-BE49-F238E27FC236}">
                <a16:creationId xmlns:a16="http://schemas.microsoft.com/office/drawing/2014/main" id="{6DE23EC4-DA2D-4E29-CB25-D7E79B70E06E}"/>
              </a:ext>
            </a:extLst>
          </p:cNvPr>
          <p:cNvSpPr>
            <a:spLocks noGrp="1"/>
          </p:cNvSpPr>
          <p:nvPr>
            <p:ph idx="1"/>
          </p:nvPr>
        </p:nvSpPr>
        <p:spPr>
          <a:xfrm>
            <a:off x="838200" y="2498103"/>
            <a:ext cx="10515600" cy="3678859"/>
          </a:xfrm>
          <a:solidFill>
            <a:srgbClr val="E8F1F6"/>
          </a:solidFill>
          <a:ln w="12700">
            <a:solidFill>
              <a:srgbClr val="0F5171"/>
            </a:solidFill>
          </a:ln>
          <a:effectLst>
            <a:outerShdw blurRad="50800" dist="38100" dir="5400000" algn="t" rotWithShape="0">
              <a:prstClr val="black">
                <a:alpha val="40000"/>
              </a:prstClr>
            </a:outerShdw>
          </a:effectLst>
        </p:spPr>
        <p:txBody>
          <a:bodyPr lIns="182880" tIns="182880" rIns="182880" bIns="182880" anchor="ctr" anchorCtr="0"/>
          <a:lstStyle/>
          <a:p>
            <a:pPr>
              <a:lnSpc>
                <a:spcPct val="100000"/>
              </a:lnSpc>
              <a:spcBef>
                <a:spcPts val="600"/>
              </a:spcBef>
              <a:spcAft>
                <a:spcPts val="1800"/>
              </a:spcAft>
            </a:pPr>
            <a:r>
              <a:rPr lang="en-US" dirty="0">
                <a:latin typeface="Segoe UI Semibold" panose="020B0702040204020203" pitchFamily="34" charset="0"/>
                <a:cs typeface="Segoe UI Semibold" panose="020B0702040204020203" pitchFamily="34" charset="0"/>
              </a:rPr>
              <a:t>We were created to help you</a:t>
            </a:r>
          </a:p>
          <a:p>
            <a:pPr>
              <a:lnSpc>
                <a:spcPct val="100000"/>
              </a:lnSpc>
              <a:spcBef>
                <a:spcPts val="600"/>
              </a:spcBef>
              <a:spcAft>
                <a:spcPts val="1800"/>
              </a:spcAft>
            </a:pPr>
            <a:r>
              <a:rPr lang="en-US" dirty="0">
                <a:latin typeface="Segoe UI Semibold" panose="020B0702040204020203" pitchFamily="34" charset="0"/>
                <a:cs typeface="Segoe UI Semibold" panose="020B0702040204020203" pitchFamily="34" charset="0"/>
              </a:rPr>
              <a:t>We know your municipality and the region</a:t>
            </a:r>
          </a:p>
          <a:p>
            <a:pPr>
              <a:lnSpc>
                <a:spcPct val="100000"/>
              </a:lnSpc>
              <a:spcBef>
                <a:spcPts val="600"/>
              </a:spcBef>
              <a:spcAft>
                <a:spcPts val="1800"/>
              </a:spcAft>
            </a:pPr>
            <a:r>
              <a:rPr lang="en-US" dirty="0">
                <a:latin typeface="Segoe UI Semibold" panose="020B0702040204020203" pitchFamily="34" charset="0"/>
                <a:cs typeface="Segoe UI Semibold" panose="020B0702040204020203" pitchFamily="34" charset="0"/>
              </a:rPr>
              <a:t>We understand regional goals and priorities</a:t>
            </a:r>
          </a:p>
          <a:p>
            <a:pPr>
              <a:lnSpc>
                <a:spcPct val="100000"/>
              </a:lnSpc>
              <a:spcBef>
                <a:spcPts val="600"/>
              </a:spcBef>
              <a:spcAft>
                <a:spcPts val="1800"/>
              </a:spcAft>
            </a:pPr>
            <a:r>
              <a:rPr lang="en-US" dirty="0">
                <a:latin typeface="Segoe UI Semibold" panose="020B0702040204020203" pitchFamily="34" charset="0"/>
                <a:cs typeface="Segoe UI Semibold" panose="020B0702040204020203" pitchFamily="34" charset="0"/>
              </a:rPr>
              <a:t>If we can help, we are saving money for other statewide projects and needs</a:t>
            </a:r>
          </a:p>
        </p:txBody>
      </p:sp>
    </p:spTree>
    <p:extLst>
      <p:ext uri="{BB962C8B-B14F-4D97-AF65-F5344CB8AC3E}">
        <p14:creationId xmlns:p14="http://schemas.microsoft.com/office/powerpoint/2010/main" val="240228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01" y="696036"/>
            <a:ext cx="10753299" cy="525439"/>
          </a:xfrm>
        </p:spPr>
        <p:txBody>
          <a:bodyPr lIns="0" tIns="0" anchor="t" anchorCtr="0">
            <a:noAutofit/>
          </a:bodyPr>
          <a:lstStyle/>
          <a:p>
            <a:r>
              <a:rPr lang="en-US" sz="3600" b="1" dirty="0">
                <a:solidFill>
                  <a:srgbClr val="0F5171"/>
                </a:solidFill>
                <a:latin typeface="Segoe UI" panose="020B0502040204020203" pitchFamily="34" charset="0"/>
                <a:cs typeface="Segoe UI" panose="020B0502040204020203" pitchFamily="34" charset="0"/>
              </a:rPr>
              <a:t>The Work of Regional Planning Agencies</a:t>
            </a:r>
          </a:p>
        </p:txBody>
      </p:sp>
      <p:grpSp>
        <p:nvGrpSpPr>
          <p:cNvPr id="10" name="Group 9"/>
          <p:cNvGrpSpPr/>
          <p:nvPr/>
        </p:nvGrpSpPr>
        <p:grpSpPr>
          <a:xfrm>
            <a:off x="6251341" y="2808497"/>
            <a:ext cx="5333333" cy="3323809"/>
            <a:chOff x="6411072" y="1767095"/>
            <a:chExt cx="5333333" cy="332380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072" y="1767095"/>
              <a:ext cx="5333333" cy="3323809"/>
            </a:xfrm>
            <a:prstGeom prst="rect">
              <a:avLst/>
            </a:prstGeom>
            <a:ln>
              <a:solidFill>
                <a:schemeClr val="accent1"/>
              </a:solidFill>
            </a:ln>
            <a:effectLst>
              <a:outerShdw blurRad="50800" dist="38100" dir="8100000" algn="tr"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3681" y="3723951"/>
              <a:ext cx="1430928" cy="1171573"/>
            </a:xfrm>
            <a:prstGeom prst="rect">
              <a:avLst/>
            </a:prstGeom>
          </p:spPr>
        </p:pic>
      </p:grpSp>
      <p:sp>
        <p:nvSpPr>
          <p:cNvPr id="3" name="TextBox 2">
            <a:extLst>
              <a:ext uri="{FF2B5EF4-FFF2-40B4-BE49-F238E27FC236}">
                <a16:creationId xmlns:a16="http://schemas.microsoft.com/office/drawing/2014/main" id="{52270BDA-B4CA-79A8-0A88-4A67BB7C739C}"/>
              </a:ext>
            </a:extLst>
          </p:cNvPr>
          <p:cNvSpPr txBox="1"/>
          <p:nvPr/>
        </p:nvSpPr>
        <p:spPr>
          <a:xfrm>
            <a:off x="734938" y="2733774"/>
            <a:ext cx="5222160" cy="3428190"/>
          </a:xfrm>
          <a:prstGeom prst="rect">
            <a:avLst/>
          </a:prstGeom>
          <a:noFill/>
        </p:spPr>
        <p:txBody>
          <a:bodyPr wrap="square" rtlCol="0">
            <a:noAutofit/>
          </a:bodyPr>
          <a:lstStyle/>
          <a:p>
            <a:pPr>
              <a:lnSpc>
                <a:spcPct val="114000"/>
              </a:lnSpc>
              <a:spcBef>
                <a:spcPts val="600"/>
              </a:spcBef>
              <a:spcAft>
                <a:spcPts val="1800"/>
              </a:spcAft>
            </a:pPr>
            <a:r>
              <a:rPr lang="en-US" sz="2000" dirty="0">
                <a:latin typeface="Segoe UI Semibold" panose="020B0702040204020203" pitchFamily="34" charset="0"/>
                <a:cs typeface="Segoe UI Semibold" panose="020B0702040204020203" pitchFamily="34" charset="0"/>
              </a:rPr>
              <a:t>Regional Planning Agencies (RPAs) were created by Massachusetts General Law in 1974.  </a:t>
            </a:r>
          </a:p>
          <a:p>
            <a:pPr>
              <a:lnSpc>
                <a:spcPct val="114000"/>
              </a:lnSpc>
              <a:spcBef>
                <a:spcPts val="600"/>
              </a:spcBef>
              <a:spcAft>
                <a:spcPts val="1800"/>
              </a:spcAft>
            </a:pPr>
            <a:r>
              <a:rPr lang="en-US" sz="2000" dirty="0">
                <a:latin typeface="Segoe UI Semibold" panose="020B0702040204020203" pitchFamily="34" charset="0"/>
                <a:cs typeface="Segoe UI Semibold" panose="020B0702040204020203" pitchFamily="34" charset="0"/>
              </a:rPr>
              <a:t>Purpose: comprehensively study, plan, and recommend how a region can protect and enhance its environment, economy and quality of life through the study of land use, natural resources, climate resilience, economic development, transportation.</a:t>
            </a:r>
          </a:p>
          <a:p>
            <a:endParaRPr lang="en-US" dirty="0"/>
          </a:p>
        </p:txBody>
      </p:sp>
    </p:spTree>
    <p:extLst>
      <p:ext uri="{BB962C8B-B14F-4D97-AF65-F5344CB8AC3E}">
        <p14:creationId xmlns:p14="http://schemas.microsoft.com/office/powerpoint/2010/main" val="375328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BB08-9C1D-9C24-5133-6DF234CC76E9}"/>
              </a:ext>
            </a:extLst>
          </p:cNvPr>
          <p:cNvSpPr>
            <a:spLocks noGrp="1"/>
          </p:cNvSpPr>
          <p:nvPr>
            <p:ph type="title"/>
          </p:nvPr>
        </p:nvSpPr>
        <p:spPr>
          <a:xfrm>
            <a:off x="508262" y="515954"/>
            <a:ext cx="10515600" cy="775518"/>
          </a:xfrm>
        </p:spPr>
        <p:txBody>
          <a:bodyPr>
            <a:normAutofit/>
          </a:bodyPr>
          <a:lstStyle/>
          <a:p>
            <a:r>
              <a:rPr lang="en-US" sz="3600" b="1" dirty="0">
                <a:solidFill>
                  <a:srgbClr val="0F5171"/>
                </a:solidFill>
                <a:latin typeface="Segoe UI" panose="020B0502040204020203" pitchFamily="34" charset="0"/>
                <a:cs typeface="Segoe UI" panose="020B0502040204020203" pitchFamily="34" charset="0"/>
              </a:rPr>
              <a:t>Key Functions of MA RPAs</a:t>
            </a:r>
          </a:p>
        </p:txBody>
      </p:sp>
      <p:sp>
        <p:nvSpPr>
          <p:cNvPr id="4" name="TextBox 3">
            <a:extLst>
              <a:ext uri="{FF2B5EF4-FFF2-40B4-BE49-F238E27FC236}">
                <a16:creationId xmlns:a16="http://schemas.microsoft.com/office/drawing/2014/main" id="{87AD28FD-E4A6-1F0D-6E05-6A7E8B13873E}"/>
              </a:ext>
            </a:extLst>
          </p:cNvPr>
          <p:cNvSpPr txBox="1"/>
          <p:nvPr/>
        </p:nvSpPr>
        <p:spPr>
          <a:xfrm>
            <a:off x="544399" y="1569562"/>
            <a:ext cx="3432141" cy="3530340"/>
          </a:xfrm>
          <a:prstGeom prst="rect">
            <a:avLst/>
          </a:prstGeom>
          <a:solidFill>
            <a:srgbClr val="E8F1F6"/>
          </a:solidFill>
          <a:ln w="12700">
            <a:solidFill>
              <a:srgbClr val="0F5171"/>
            </a:solidFill>
          </a:ln>
          <a:effectLst>
            <a:outerShdw blurRad="50800" dist="38100" dir="2700000" algn="tl" rotWithShape="0">
              <a:prstClr val="black">
                <a:alpha val="40000"/>
              </a:prstClr>
            </a:outerShdw>
          </a:effectLst>
        </p:spPr>
        <p:txBody>
          <a:bodyPr wrap="square" lIns="182880" tIns="182880" rIns="182880" bIns="182880">
            <a:noAutofit/>
          </a:bodyPr>
          <a:lstStyle/>
          <a:p>
            <a:pPr marR="0" lvl="0">
              <a:spcAft>
                <a:spcPts val="300"/>
              </a:spcAft>
              <a:buSzPts val="1000"/>
              <a:tabLst>
                <a:tab pos="457200" algn="l"/>
              </a:tabLst>
            </a:pPr>
            <a:r>
              <a:rPr lang="en-US" sz="1600" b="1" dirty="0">
                <a:solidFill>
                  <a:srgbClr val="A26117"/>
                </a:solidFill>
                <a:effectLst/>
                <a:latin typeface="Segoe UI" panose="020B0502040204020203" pitchFamily="34" charset="0"/>
                <a:ea typeface="Times New Roman" panose="02020603050405020304" pitchFamily="18" charset="0"/>
                <a:cs typeface="Segoe UI" panose="020B0502040204020203" pitchFamily="34" charset="0"/>
              </a:rPr>
              <a:t>Regional Planning</a:t>
            </a:r>
            <a:endParaRPr lang="en-US" sz="1600" b="1" dirty="0">
              <a:solidFill>
                <a:srgbClr val="A26117"/>
              </a:solidFill>
              <a:latin typeface="Segoe UI" panose="020B0502040204020203" pitchFamily="34" charset="0"/>
              <a:ea typeface="Times New Roman" panose="02020603050405020304" pitchFamily="18" charset="0"/>
              <a:cs typeface="Segoe UI" panose="020B0502040204020203" pitchFamily="34" charset="0"/>
            </a:endParaRPr>
          </a:p>
          <a:p>
            <a:pPr marL="112713" marR="0" lvl="0">
              <a:spcAft>
                <a:spcPts val="1200"/>
              </a:spcAft>
              <a:buSzPts val="1000"/>
              <a:tabLst>
                <a:tab pos="457200" algn="l"/>
              </a:tabLst>
            </a:pPr>
            <a:r>
              <a:rPr lang="en-US" sz="1600" dirty="0">
                <a:latin typeface="Segoe UI" panose="020B0502040204020203" pitchFamily="34" charset="0"/>
                <a:ea typeface="Aptos" panose="020B0004020202020204" pitchFamily="34" charset="0"/>
                <a:cs typeface="Segoe UI" panose="020B0502040204020203" pitchFamily="34" charset="0"/>
              </a:rPr>
              <a:t>D</a:t>
            </a:r>
            <a:r>
              <a:rPr lang="en-US" sz="1600" dirty="0">
                <a:effectLst/>
                <a:latin typeface="Segoe UI" panose="020B0502040204020203" pitchFamily="34" charset="0"/>
                <a:ea typeface="Aptos" panose="020B0004020202020204" pitchFamily="34" charset="0"/>
                <a:cs typeface="Segoe UI" panose="020B0502040204020203" pitchFamily="34" charset="0"/>
              </a:rPr>
              <a:t>evelop comprehensive plans for land use, housing, transportation and economic development that consider issues across multiple communities. </a:t>
            </a:r>
          </a:p>
          <a:p>
            <a:pPr marR="0" lvl="0">
              <a:spcAft>
                <a:spcPts val="300"/>
              </a:spcAft>
              <a:buSzPts val="1000"/>
              <a:tabLst>
                <a:tab pos="457200" algn="l"/>
              </a:tabLst>
            </a:pPr>
            <a:r>
              <a:rPr lang="en-US" sz="1600" b="1" dirty="0">
                <a:solidFill>
                  <a:srgbClr val="A26117"/>
                </a:solidFill>
                <a:latin typeface="Segoe UI" panose="020B0502040204020203" pitchFamily="34" charset="0"/>
                <a:cs typeface="Segoe UI" panose="020B0502040204020203" pitchFamily="34" charset="0"/>
              </a:rPr>
              <a:t>Advocacy</a:t>
            </a:r>
          </a:p>
          <a:p>
            <a:pPr marL="227013" marR="0">
              <a:spcAft>
                <a:spcPts val="1200"/>
              </a:spcAft>
              <a:buNone/>
            </a:pPr>
            <a:r>
              <a:rPr lang="en-US" sz="1600" dirty="0">
                <a:effectLst/>
                <a:latin typeface="Segoe UI" panose="020B0502040204020203" pitchFamily="34" charset="0"/>
                <a:ea typeface="Aptos" panose="020B0004020202020204" pitchFamily="34" charset="0"/>
                <a:cs typeface="Segoe UI" panose="020B0502040204020203" pitchFamily="34" charset="0"/>
              </a:rPr>
              <a:t>Advocate for regional needs and interests to state and federal officials and other partners.</a:t>
            </a:r>
          </a:p>
        </p:txBody>
      </p:sp>
      <p:sp>
        <p:nvSpPr>
          <p:cNvPr id="3" name="TextBox 2">
            <a:extLst>
              <a:ext uri="{FF2B5EF4-FFF2-40B4-BE49-F238E27FC236}">
                <a16:creationId xmlns:a16="http://schemas.microsoft.com/office/drawing/2014/main" id="{520B7B60-391D-DCA7-0DBB-1803BC694A40}"/>
              </a:ext>
            </a:extLst>
          </p:cNvPr>
          <p:cNvSpPr txBox="1"/>
          <p:nvPr/>
        </p:nvSpPr>
        <p:spPr>
          <a:xfrm>
            <a:off x="4400747" y="1569563"/>
            <a:ext cx="3432141" cy="3530337"/>
          </a:xfrm>
          <a:prstGeom prst="rect">
            <a:avLst/>
          </a:prstGeom>
          <a:solidFill>
            <a:srgbClr val="E8F1F6"/>
          </a:solidFill>
          <a:ln w="12700">
            <a:solidFill>
              <a:srgbClr val="0F5171"/>
            </a:solidFill>
          </a:ln>
          <a:effectLst>
            <a:outerShdw blurRad="50800" dist="38100" dir="5400000" algn="t" rotWithShape="0">
              <a:prstClr val="black">
                <a:alpha val="40000"/>
              </a:prstClr>
            </a:outerShdw>
          </a:effectLst>
        </p:spPr>
        <p:txBody>
          <a:bodyPr wrap="square" lIns="182880" tIns="182880" rIns="182880" bIns="182880">
            <a:noAutofit/>
          </a:bodyPr>
          <a:lstStyle/>
          <a:p>
            <a:pPr>
              <a:spcAft>
                <a:spcPts val="300"/>
              </a:spcAft>
              <a:buSzPts val="1000"/>
              <a:tabLst>
                <a:tab pos="457200" algn="l"/>
              </a:tabLst>
            </a:pPr>
            <a:r>
              <a:rPr lang="en-US" sz="1600" b="1" dirty="0">
                <a:solidFill>
                  <a:srgbClr val="A26117"/>
                </a:solidFill>
                <a:latin typeface="Segoe UI" panose="020B0502040204020203" pitchFamily="34" charset="0"/>
                <a:cs typeface="Segoe UI" panose="020B0502040204020203" pitchFamily="34" charset="0"/>
              </a:rPr>
              <a:t>Coordination and Collaboration</a:t>
            </a:r>
          </a:p>
          <a:p>
            <a:pPr marL="112713" marR="0">
              <a:spcAft>
                <a:spcPts val="1200"/>
              </a:spcAft>
              <a:buNone/>
            </a:pPr>
            <a:r>
              <a:rPr lang="en-US" sz="1600" dirty="0">
                <a:effectLst/>
                <a:latin typeface="Segoe UI" panose="020B0502040204020203" pitchFamily="34" charset="0"/>
                <a:ea typeface="Aptos" panose="020B0004020202020204" pitchFamily="34" charset="0"/>
                <a:cs typeface="Segoe UI" panose="020B0502040204020203" pitchFamily="34" charset="0"/>
              </a:rPr>
              <a:t>Facilitate communication and coordination between local, state, and federal governments, as well as private organizations, on regional matters. </a:t>
            </a:r>
          </a:p>
          <a:p>
            <a:pPr>
              <a:spcAft>
                <a:spcPts val="300"/>
              </a:spcAft>
              <a:buSzPts val="1000"/>
              <a:tabLst>
                <a:tab pos="457200" algn="l"/>
              </a:tabLst>
            </a:pPr>
            <a:r>
              <a:rPr lang="en-US" sz="1600" b="1" dirty="0">
                <a:solidFill>
                  <a:srgbClr val="A26117"/>
                </a:solidFill>
                <a:latin typeface="Segoe UI" panose="020B0502040204020203" pitchFamily="34" charset="0"/>
                <a:cs typeface="Segoe UI" panose="020B0502040204020203" pitchFamily="34" charset="0"/>
              </a:rPr>
              <a:t>Data and Research</a:t>
            </a:r>
          </a:p>
          <a:p>
            <a:pPr marL="227013" marR="0">
              <a:spcAft>
                <a:spcPts val="1200"/>
              </a:spcAft>
              <a:buNone/>
            </a:pPr>
            <a:r>
              <a:rPr lang="en-US" sz="1600" dirty="0">
                <a:effectLst/>
                <a:latin typeface="Segoe UI" panose="020B0502040204020203" pitchFamily="34" charset="0"/>
                <a:ea typeface="Aptos" panose="020B0004020202020204" pitchFamily="34" charset="0"/>
                <a:cs typeface="Segoe UI" panose="020B0502040204020203" pitchFamily="34" charset="0"/>
              </a:rPr>
              <a:t>Conduct research, analyze trends, and provide data, such as GIS mapping services and comprehensive data sets, to support decision-making. </a:t>
            </a:r>
          </a:p>
        </p:txBody>
      </p:sp>
      <p:sp>
        <p:nvSpPr>
          <p:cNvPr id="5" name="TextBox 4">
            <a:extLst>
              <a:ext uri="{FF2B5EF4-FFF2-40B4-BE49-F238E27FC236}">
                <a16:creationId xmlns:a16="http://schemas.microsoft.com/office/drawing/2014/main" id="{50E63AA4-4F0E-E6A3-2B0F-564367582E97}"/>
              </a:ext>
            </a:extLst>
          </p:cNvPr>
          <p:cNvSpPr txBox="1"/>
          <p:nvPr/>
        </p:nvSpPr>
        <p:spPr>
          <a:xfrm>
            <a:off x="8257096" y="1569562"/>
            <a:ext cx="3432141" cy="3530339"/>
          </a:xfrm>
          <a:prstGeom prst="rect">
            <a:avLst/>
          </a:prstGeom>
          <a:solidFill>
            <a:srgbClr val="E8F1F6"/>
          </a:solidFill>
          <a:ln w="12700">
            <a:solidFill>
              <a:srgbClr val="0F5171"/>
            </a:solidFill>
          </a:ln>
          <a:effectLst>
            <a:outerShdw blurRad="50800" dist="38100" dir="8100000" algn="tr" rotWithShape="0">
              <a:prstClr val="black">
                <a:alpha val="40000"/>
              </a:prstClr>
            </a:outerShdw>
          </a:effectLst>
        </p:spPr>
        <p:txBody>
          <a:bodyPr wrap="square" lIns="182880" tIns="182880" rIns="182880" bIns="182880">
            <a:noAutofit/>
          </a:bodyPr>
          <a:lstStyle/>
          <a:p>
            <a:pPr marR="0" lvl="0">
              <a:spcAft>
                <a:spcPts val="300"/>
              </a:spcAft>
              <a:buSzPts val="1000"/>
              <a:tabLst>
                <a:tab pos="457200" algn="l"/>
              </a:tabLst>
            </a:pPr>
            <a:r>
              <a:rPr lang="en-US" sz="1600" b="1" dirty="0">
                <a:solidFill>
                  <a:srgbClr val="A26117"/>
                </a:solidFill>
                <a:latin typeface="Segoe UI" panose="020B0502040204020203" pitchFamily="34" charset="0"/>
                <a:cs typeface="Segoe UI" panose="020B0502040204020203" pitchFamily="34" charset="0"/>
              </a:rPr>
              <a:t>Resource Management</a:t>
            </a:r>
          </a:p>
          <a:p>
            <a:pPr marL="227013" marR="0">
              <a:spcAft>
                <a:spcPts val="1200"/>
              </a:spcAft>
              <a:buNone/>
            </a:pPr>
            <a:r>
              <a:rPr lang="en-US" sz="1600" dirty="0">
                <a:latin typeface="Segoe UI" panose="020B0502040204020203" pitchFamily="34" charset="0"/>
                <a:ea typeface="Aptos" panose="020B0004020202020204" pitchFamily="34" charset="0"/>
                <a:cs typeface="Segoe UI" panose="020B0502040204020203" pitchFamily="34" charset="0"/>
              </a:rPr>
              <a:t>M</a:t>
            </a:r>
            <a:r>
              <a:rPr lang="en-US" sz="1600" dirty="0">
                <a:effectLst/>
                <a:latin typeface="Segoe UI" panose="020B0502040204020203" pitchFamily="34" charset="0"/>
                <a:ea typeface="Aptos" panose="020B0004020202020204" pitchFamily="34" charset="0"/>
                <a:cs typeface="Segoe UI" panose="020B0502040204020203" pitchFamily="34" charset="0"/>
              </a:rPr>
              <a:t>anage natural resources and coordinate services related to solid waste, water systems, and other critical infrastructure.</a:t>
            </a:r>
          </a:p>
          <a:p>
            <a:pPr>
              <a:spcAft>
                <a:spcPts val="300"/>
              </a:spcAft>
              <a:buSzPts val="1000"/>
              <a:tabLst>
                <a:tab pos="457200" algn="l"/>
              </a:tabLst>
            </a:pPr>
            <a:r>
              <a:rPr lang="en-US" sz="1600" b="1" dirty="0">
                <a:solidFill>
                  <a:srgbClr val="A26117"/>
                </a:solidFill>
                <a:latin typeface="Segoe UI" panose="020B0502040204020203" pitchFamily="34" charset="0"/>
                <a:cs typeface="Segoe UI" panose="020B0502040204020203" pitchFamily="34" charset="0"/>
              </a:rPr>
              <a:t>Service Delivery</a:t>
            </a:r>
          </a:p>
          <a:p>
            <a:pPr marL="227013" marR="0">
              <a:spcAft>
                <a:spcPts val="1200"/>
              </a:spcAft>
              <a:buNone/>
            </a:pPr>
            <a:r>
              <a:rPr lang="en-US" sz="1600" dirty="0">
                <a:effectLst/>
                <a:latin typeface="Segoe UI" panose="020B0502040204020203" pitchFamily="34" charset="0"/>
                <a:ea typeface="Aptos" panose="020B0004020202020204" pitchFamily="34" charset="0"/>
                <a:cs typeface="Segoe UI" panose="020B0502040204020203" pitchFamily="34" charset="0"/>
              </a:rPr>
              <a:t>Improve the efficiency of regional services: public safety, emergency preparedness, health care, and transportation; can also perform non-planning functions for their members. </a:t>
            </a:r>
          </a:p>
        </p:txBody>
      </p:sp>
      <p:sp>
        <p:nvSpPr>
          <p:cNvPr id="6" name="TextBox 5">
            <a:extLst>
              <a:ext uri="{FF2B5EF4-FFF2-40B4-BE49-F238E27FC236}">
                <a16:creationId xmlns:a16="http://schemas.microsoft.com/office/drawing/2014/main" id="{1A5D9431-FF5F-C567-1A54-07C68A7C1831}"/>
              </a:ext>
            </a:extLst>
          </p:cNvPr>
          <p:cNvSpPr txBox="1"/>
          <p:nvPr/>
        </p:nvSpPr>
        <p:spPr>
          <a:xfrm>
            <a:off x="544400" y="5377994"/>
            <a:ext cx="11144838" cy="1220769"/>
          </a:xfrm>
          <a:prstGeom prst="rect">
            <a:avLst/>
          </a:prstGeom>
          <a:solidFill>
            <a:srgbClr val="E8F1F6"/>
          </a:solidFill>
          <a:ln w="19050">
            <a:solidFill>
              <a:srgbClr val="0F5171"/>
            </a:solidFill>
          </a:ln>
          <a:effectLst>
            <a:outerShdw blurRad="50800" dist="38100" dir="5400000" algn="t" rotWithShape="0">
              <a:prstClr val="black">
                <a:alpha val="40000"/>
              </a:prstClr>
            </a:outerShdw>
          </a:effectLst>
        </p:spPr>
        <p:txBody>
          <a:bodyPr wrap="square" lIns="182880" tIns="182880" rIns="182880" bIns="182880">
            <a:noAutofit/>
          </a:bodyPr>
          <a:lstStyle/>
          <a:p>
            <a:pPr>
              <a:spcAft>
                <a:spcPts val="300"/>
              </a:spcAft>
              <a:buSzPts val="1000"/>
              <a:tabLst>
                <a:tab pos="457200" algn="l"/>
              </a:tabLst>
            </a:pPr>
            <a:r>
              <a:rPr lang="en-US" b="1" dirty="0">
                <a:solidFill>
                  <a:srgbClr val="A26117"/>
                </a:solidFill>
                <a:latin typeface="Segoe UI" panose="020B0502040204020203" pitchFamily="34" charset="0"/>
                <a:cs typeface="Segoe UI" panose="020B0502040204020203" pitchFamily="34" charset="0"/>
              </a:rPr>
              <a:t>Technical Assistance</a:t>
            </a:r>
          </a:p>
          <a:p>
            <a:pPr marL="112713" marR="0">
              <a:spcAft>
                <a:spcPts val="1200"/>
              </a:spcAft>
              <a:buNone/>
            </a:pPr>
            <a:r>
              <a:rPr lang="en-US" dirty="0">
                <a:latin typeface="Segoe UI" panose="020B0502040204020203" pitchFamily="34" charset="0"/>
                <a:cs typeface="Segoe UI" panose="020B0502040204020203" pitchFamily="34" charset="0"/>
              </a:rPr>
              <a:t>Offer professional planning expertise and support to help member municipalities design and implement development programs and planning initiatives. </a:t>
            </a:r>
          </a:p>
        </p:txBody>
      </p:sp>
    </p:spTree>
    <p:extLst>
      <p:ext uri="{BB962C8B-B14F-4D97-AF65-F5344CB8AC3E}">
        <p14:creationId xmlns:p14="http://schemas.microsoft.com/office/powerpoint/2010/main" val="1729718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158A-08EB-06C6-C0FC-4D3073C93765}"/>
              </a:ext>
            </a:extLst>
          </p:cNvPr>
          <p:cNvSpPr>
            <a:spLocks noGrp="1"/>
          </p:cNvSpPr>
          <p:nvPr>
            <p:ph type="title"/>
          </p:nvPr>
        </p:nvSpPr>
        <p:spPr>
          <a:xfrm>
            <a:off x="517688" y="575035"/>
            <a:ext cx="10515600" cy="641024"/>
          </a:xfrm>
        </p:spPr>
        <p:txBody>
          <a:bodyPr>
            <a:normAutofit/>
          </a:bodyPr>
          <a:lstStyle/>
          <a:p>
            <a:r>
              <a:rPr lang="en-US" sz="3600" b="1" dirty="0">
                <a:solidFill>
                  <a:srgbClr val="0F5171"/>
                </a:solidFill>
                <a:latin typeface="Segoe UI" panose="020B0502040204020203" pitchFamily="34" charset="0"/>
                <a:cs typeface="Segoe UI" panose="020B0502040204020203" pitchFamily="34" charset="0"/>
              </a:rPr>
              <a:t>Technical Assistance Typically Available</a:t>
            </a:r>
          </a:p>
        </p:txBody>
      </p:sp>
      <p:sp>
        <p:nvSpPr>
          <p:cNvPr id="3" name="Content Placeholder 2">
            <a:extLst>
              <a:ext uri="{FF2B5EF4-FFF2-40B4-BE49-F238E27FC236}">
                <a16:creationId xmlns:a16="http://schemas.microsoft.com/office/drawing/2014/main" id="{7650462F-54F1-2982-B719-BE110EAAA5A1}"/>
              </a:ext>
            </a:extLst>
          </p:cNvPr>
          <p:cNvSpPr>
            <a:spLocks noGrp="1"/>
          </p:cNvSpPr>
          <p:nvPr>
            <p:ph idx="1"/>
          </p:nvPr>
        </p:nvSpPr>
        <p:spPr>
          <a:xfrm>
            <a:off x="838200" y="1533235"/>
            <a:ext cx="10515600" cy="4941455"/>
          </a:xfrm>
          <a:solidFill>
            <a:srgbClr val="E8F1F6"/>
          </a:solidFill>
          <a:ln w="12700">
            <a:solidFill>
              <a:schemeClr val="tx1"/>
            </a:solidFill>
          </a:ln>
          <a:effectLst>
            <a:outerShdw blurRad="50800" dist="38100" dir="5400000" algn="t" rotWithShape="0">
              <a:prstClr val="black">
                <a:alpha val="40000"/>
              </a:prstClr>
            </a:outerShdw>
          </a:effectLst>
        </p:spPr>
        <p:txBody>
          <a:bodyPr lIns="182880" tIns="182880" rIns="182880" bIns="182880">
            <a:normAutofit fontScale="40000" lnSpcReduction="20000"/>
          </a:bodyPr>
          <a:lstStyle/>
          <a:p>
            <a:pPr>
              <a:lnSpc>
                <a:spcPct val="100000"/>
              </a:lnSpc>
              <a:spcBef>
                <a:spcPts val="600"/>
              </a:spcBef>
              <a:spcAft>
                <a:spcPts val="1800"/>
              </a:spcAft>
            </a:pPr>
            <a:r>
              <a:rPr lang="en-US" sz="3800" dirty="0">
                <a:latin typeface="Segoe UI Semibold" panose="020B0702040204020203" pitchFamily="34" charset="0"/>
                <a:cs typeface="Segoe UI Semibold" panose="020B0702040204020203" pitchFamily="34" charset="0"/>
              </a:rPr>
              <a:t>Project development</a:t>
            </a:r>
          </a:p>
          <a:p>
            <a:pPr>
              <a:lnSpc>
                <a:spcPct val="100000"/>
              </a:lnSpc>
              <a:spcBef>
                <a:spcPts val="600"/>
              </a:spcBef>
              <a:spcAft>
                <a:spcPts val="1800"/>
              </a:spcAft>
            </a:pPr>
            <a:r>
              <a:rPr lang="en-US" sz="3800" dirty="0">
                <a:latin typeface="Segoe UI Semibold" panose="020B0702040204020203" pitchFamily="34" charset="0"/>
                <a:cs typeface="Segoe UI Semibold" panose="020B0702040204020203" pitchFamily="34" charset="0"/>
              </a:rPr>
              <a:t>Traffic counts, intersection analyses, air quality modelling, turning movement counts, Complete Streets assessments, speed studies</a:t>
            </a:r>
          </a:p>
          <a:p>
            <a:pPr>
              <a:lnSpc>
                <a:spcPct val="100000"/>
              </a:lnSpc>
              <a:spcBef>
                <a:spcPts val="600"/>
              </a:spcBef>
              <a:spcAft>
                <a:spcPts val="1800"/>
              </a:spcAft>
            </a:pPr>
            <a:r>
              <a:rPr lang="en-US" sz="3800" dirty="0">
                <a:latin typeface="Segoe UI Semibold" panose="020B0702040204020203" pitchFamily="34" charset="0"/>
                <a:cs typeface="Segoe UI Semibold" panose="020B0702040204020203" pitchFamily="34" charset="0"/>
              </a:rPr>
              <a:t>Zoning analysis and development</a:t>
            </a:r>
          </a:p>
          <a:p>
            <a:pPr>
              <a:lnSpc>
                <a:spcPct val="100000"/>
              </a:lnSpc>
              <a:spcBef>
                <a:spcPts val="600"/>
              </a:spcBef>
              <a:spcAft>
                <a:spcPts val="1800"/>
              </a:spcAft>
            </a:pPr>
            <a:r>
              <a:rPr lang="en-US" sz="3800" dirty="0">
                <a:latin typeface="Segoe UI Semibold" panose="020B0702040204020203" pitchFamily="34" charset="0"/>
                <a:cs typeface="Segoe UI Semibold" panose="020B0702040204020203" pitchFamily="34" charset="0"/>
              </a:rPr>
              <a:t>Housing production plans and housing siting</a:t>
            </a:r>
          </a:p>
          <a:p>
            <a:pPr>
              <a:lnSpc>
                <a:spcPct val="100000"/>
              </a:lnSpc>
              <a:spcBef>
                <a:spcPts val="600"/>
              </a:spcBef>
              <a:spcAft>
                <a:spcPts val="1800"/>
              </a:spcAft>
            </a:pPr>
            <a:r>
              <a:rPr lang="en-US" sz="3800" dirty="0">
                <a:latin typeface="Segoe UI Semibold" panose="020B0702040204020203" pitchFamily="34" charset="0"/>
                <a:cs typeface="Segoe UI Semibold" panose="020B0702040204020203" pitchFamily="34" charset="0"/>
              </a:rPr>
              <a:t>Natural resources, river and watershed resiliency, stormwater management</a:t>
            </a:r>
          </a:p>
          <a:p>
            <a:pPr>
              <a:lnSpc>
                <a:spcPct val="100000"/>
              </a:lnSpc>
              <a:spcBef>
                <a:spcPts val="600"/>
              </a:spcBef>
              <a:spcAft>
                <a:spcPts val="1800"/>
              </a:spcAft>
            </a:pPr>
            <a:r>
              <a:rPr lang="en-US" sz="3800" dirty="0">
                <a:latin typeface="Segoe UI Semibold" panose="020B0702040204020203" pitchFamily="34" charset="0"/>
                <a:cs typeface="Segoe UI Semibold" panose="020B0702040204020203" pitchFamily="34" charset="0"/>
              </a:rPr>
              <a:t>Green Communities and other green energy assistance</a:t>
            </a:r>
          </a:p>
          <a:p>
            <a:pPr>
              <a:lnSpc>
                <a:spcPct val="100000"/>
              </a:lnSpc>
              <a:spcBef>
                <a:spcPts val="600"/>
              </a:spcBef>
              <a:spcAft>
                <a:spcPts val="1800"/>
              </a:spcAft>
            </a:pPr>
            <a:r>
              <a:rPr lang="en-US" sz="3800" dirty="0">
                <a:latin typeface="Segoe UI Semibold" panose="020B0702040204020203" pitchFamily="34" charset="0"/>
                <a:cs typeface="Segoe UI Semibold" panose="020B0702040204020203" pitchFamily="34" charset="0"/>
              </a:rPr>
              <a:t>Industrial park planning, infrastructure planning, economic development assistance, brownfields assessment and clean up loans</a:t>
            </a:r>
          </a:p>
          <a:p>
            <a:pPr>
              <a:lnSpc>
                <a:spcPct val="100000"/>
              </a:lnSpc>
              <a:spcBef>
                <a:spcPts val="600"/>
              </a:spcBef>
              <a:spcAft>
                <a:spcPts val="1800"/>
              </a:spcAft>
            </a:pPr>
            <a:r>
              <a:rPr lang="en-US" sz="3800" dirty="0">
                <a:latin typeface="Segoe UI Semibold" panose="020B0702040204020203" pitchFamily="34" charset="0"/>
                <a:cs typeface="Segoe UI Semibold" panose="020B0702040204020203" pitchFamily="34" charset="0"/>
              </a:rPr>
              <a:t>Open space and recreation plans (OSRPs)</a:t>
            </a:r>
          </a:p>
          <a:p>
            <a:pPr>
              <a:lnSpc>
                <a:spcPct val="100000"/>
              </a:lnSpc>
              <a:spcBef>
                <a:spcPts val="600"/>
              </a:spcBef>
              <a:spcAft>
                <a:spcPts val="1800"/>
              </a:spcAft>
            </a:pPr>
            <a:r>
              <a:rPr lang="en-US" sz="3800" dirty="0">
                <a:latin typeface="Segoe UI Semibold" panose="020B0702040204020203" pitchFamily="34" charset="0"/>
                <a:cs typeface="Segoe UI Semibold" panose="020B0702040204020203" pitchFamily="34" charset="0"/>
              </a:rPr>
              <a:t>Grant research and writing; fiduciary and grant administration</a:t>
            </a:r>
          </a:p>
        </p:txBody>
      </p:sp>
    </p:spTree>
    <p:extLst>
      <p:ext uri="{BB962C8B-B14F-4D97-AF65-F5344CB8AC3E}">
        <p14:creationId xmlns:p14="http://schemas.microsoft.com/office/powerpoint/2010/main" val="351484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ADA12-B908-ECAB-2A46-BB6575E7D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80ACB-104E-4ADD-E1B5-9AA8DDE757EB}"/>
              </a:ext>
            </a:extLst>
          </p:cNvPr>
          <p:cNvSpPr>
            <a:spLocks noGrp="1"/>
          </p:cNvSpPr>
          <p:nvPr>
            <p:ph type="title"/>
          </p:nvPr>
        </p:nvSpPr>
        <p:spPr/>
        <p:txBody>
          <a:bodyPr>
            <a:normAutofit/>
          </a:bodyPr>
          <a:lstStyle/>
          <a:p>
            <a:r>
              <a:rPr lang="en-US" sz="3600" b="1" dirty="0">
                <a:solidFill>
                  <a:srgbClr val="0F5171"/>
                </a:solidFill>
                <a:latin typeface="Segoe UI" panose="020B0502040204020203" pitchFamily="34" charset="0"/>
                <a:cs typeface="Segoe UI" panose="020B0502040204020203" pitchFamily="34" charset="0"/>
              </a:rPr>
              <a:t>Specialized Assistance Possibly Available</a:t>
            </a:r>
          </a:p>
        </p:txBody>
      </p:sp>
      <p:sp>
        <p:nvSpPr>
          <p:cNvPr id="3" name="Content Placeholder 2">
            <a:extLst>
              <a:ext uri="{FF2B5EF4-FFF2-40B4-BE49-F238E27FC236}">
                <a16:creationId xmlns:a16="http://schemas.microsoft.com/office/drawing/2014/main" id="{62E0F61C-99FD-7545-20C1-4A79C2202C99}"/>
              </a:ext>
            </a:extLst>
          </p:cNvPr>
          <p:cNvSpPr>
            <a:spLocks noGrp="1"/>
          </p:cNvSpPr>
          <p:nvPr>
            <p:ph sz="half" idx="1"/>
          </p:nvPr>
        </p:nvSpPr>
        <p:spPr>
          <a:solidFill>
            <a:srgbClr val="E8F1F6"/>
          </a:solidFill>
          <a:ln w="12700">
            <a:solidFill>
              <a:schemeClr val="tx1"/>
            </a:solidFill>
          </a:ln>
          <a:effectLst>
            <a:outerShdw blurRad="50800" dist="38100" dir="5400000" algn="t" rotWithShape="0">
              <a:prstClr val="black">
                <a:alpha val="40000"/>
              </a:prstClr>
            </a:outerShdw>
          </a:effectLst>
        </p:spPr>
        <p:txBody>
          <a:bodyPr lIns="182880" tIns="182880" rIns="182880" bIns="182880">
            <a:normAutofit fontScale="77500" lnSpcReduction="20000"/>
          </a:bodyPr>
          <a:lstStyle/>
          <a:p>
            <a:pPr>
              <a:lnSpc>
                <a:spcPct val="100000"/>
              </a:lnSpc>
              <a:spcBef>
                <a:spcPts val="600"/>
              </a:spcBef>
              <a:spcAft>
                <a:spcPts val="1800"/>
              </a:spcAft>
            </a:pPr>
            <a:r>
              <a:rPr lang="en-US" sz="2200" dirty="0">
                <a:latin typeface="Segoe UI Semibold" panose="020B0702040204020203" pitchFamily="34" charset="0"/>
                <a:cs typeface="Segoe UI Semibold" panose="020B0702040204020203" pitchFamily="34" charset="0"/>
              </a:rPr>
              <a:t>Drone imagery – regional flyovers, </a:t>
            </a:r>
            <a:r>
              <a:rPr lang="en-US" sz="2200" dirty="0" err="1">
                <a:latin typeface="Segoe UI Semibold" panose="020B0702040204020203" pitchFamily="34" charset="0"/>
                <a:cs typeface="Segoe UI Semibold" panose="020B0702040204020203" pitchFamily="34" charset="0"/>
              </a:rPr>
              <a:t>planimetrics</a:t>
            </a:r>
            <a:r>
              <a:rPr lang="en-US" sz="2200" dirty="0">
                <a:latin typeface="Segoe UI Semibold" panose="020B0702040204020203" pitchFamily="34" charset="0"/>
                <a:cs typeface="Segoe UI Semibold" panose="020B0702040204020203" pitchFamily="34" charset="0"/>
              </a:rPr>
              <a:t> and lidar</a:t>
            </a:r>
          </a:p>
          <a:p>
            <a:pPr>
              <a:lnSpc>
                <a:spcPct val="100000"/>
              </a:lnSpc>
              <a:spcBef>
                <a:spcPts val="600"/>
              </a:spcBef>
              <a:spcAft>
                <a:spcPts val="1800"/>
              </a:spcAft>
            </a:pPr>
            <a:r>
              <a:rPr lang="en-US" sz="2200" dirty="0">
                <a:latin typeface="Segoe UI Semibold" panose="020B0702040204020203" pitchFamily="34" charset="0"/>
                <a:cs typeface="Segoe UI Semibold" panose="020B0702040204020203" pitchFamily="34" charset="0"/>
              </a:rPr>
              <a:t>Pedestrian counters for trails and sidewalks</a:t>
            </a:r>
          </a:p>
          <a:p>
            <a:pPr>
              <a:lnSpc>
                <a:spcPct val="100000"/>
              </a:lnSpc>
              <a:spcBef>
                <a:spcPts val="600"/>
              </a:spcBef>
              <a:spcAft>
                <a:spcPts val="1800"/>
              </a:spcAft>
            </a:pPr>
            <a:r>
              <a:rPr lang="en-US" sz="2200" dirty="0">
                <a:latin typeface="Segoe UI Semibold" panose="020B0702040204020203" pitchFamily="34" charset="0"/>
                <a:cs typeface="Segoe UI Semibold" panose="020B0702040204020203" pitchFamily="34" charset="0"/>
              </a:rPr>
              <a:t>GPS of trails and other assets</a:t>
            </a:r>
          </a:p>
          <a:p>
            <a:pPr>
              <a:lnSpc>
                <a:spcPct val="100000"/>
              </a:lnSpc>
              <a:spcBef>
                <a:spcPts val="600"/>
              </a:spcBef>
              <a:spcAft>
                <a:spcPts val="1800"/>
              </a:spcAft>
            </a:pPr>
            <a:r>
              <a:rPr lang="en-US" sz="2200" dirty="0">
                <a:latin typeface="Segoe UI Semibold" panose="020B0702040204020203" pitchFamily="34" charset="0"/>
                <a:cs typeface="Segoe UI Semibold" panose="020B0702040204020203" pitchFamily="34" charset="0"/>
              </a:rPr>
              <a:t>Culvert assessments</a:t>
            </a:r>
          </a:p>
          <a:p>
            <a:pPr>
              <a:lnSpc>
                <a:spcPct val="100000"/>
              </a:lnSpc>
              <a:spcBef>
                <a:spcPts val="600"/>
              </a:spcBef>
              <a:spcAft>
                <a:spcPts val="1800"/>
              </a:spcAft>
            </a:pPr>
            <a:r>
              <a:rPr lang="en-US" sz="2200" dirty="0">
                <a:latin typeface="Segoe UI Semibold" panose="020B0702040204020203" pitchFamily="34" charset="0"/>
                <a:cs typeface="Segoe UI Semibold" panose="020B0702040204020203" pitchFamily="34" charset="0"/>
              </a:rPr>
              <a:t>Post-storm infrastructure assessment</a:t>
            </a:r>
          </a:p>
          <a:p>
            <a:pPr>
              <a:lnSpc>
                <a:spcPct val="100000"/>
              </a:lnSpc>
              <a:spcBef>
                <a:spcPts val="600"/>
              </a:spcBef>
              <a:spcAft>
                <a:spcPts val="1800"/>
              </a:spcAft>
            </a:pPr>
            <a:r>
              <a:rPr lang="en-US" sz="2200" dirty="0">
                <a:latin typeface="Segoe UI Semibold" panose="020B0702040204020203" pitchFamily="34" charset="0"/>
                <a:cs typeface="Segoe UI Semibold" panose="020B0702040204020203" pitchFamily="34" charset="0"/>
              </a:rPr>
              <a:t>ADA assessments</a:t>
            </a:r>
          </a:p>
          <a:p>
            <a:pPr>
              <a:lnSpc>
                <a:spcPct val="100000"/>
              </a:lnSpc>
              <a:spcBef>
                <a:spcPts val="600"/>
              </a:spcBef>
              <a:spcAft>
                <a:spcPts val="1800"/>
              </a:spcAft>
            </a:pPr>
            <a:r>
              <a:rPr lang="en-US" sz="2200" dirty="0">
                <a:latin typeface="Segoe UI Semibold" panose="020B0702040204020203" pitchFamily="34" charset="0"/>
                <a:cs typeface="Segoe UI Semibold" panose="020B0702040204020203" pitchFamily="34" charset="0"/>
              </a:rPr>
              <a:t>Historic preservation inventories</a:t>
            </a:r>
          </a:p>
          <a:p>
            <a:pPr>
              <a:lnSpc>
                <a:spcPct val="100000"/>
              </a:lnSpc>
              <a:spcBef>
                <a:spcPts val="600"/>
              </a:spcBef>
              <a:spcAft>
                <a:spcPts val="1800"/>
              </a:spcAft>
            </a:pPr>
            <a:endParaRPr lang="en-US" dirty="0">
              <a:latin typeface="Segoe UI Semibold" panose="020B0702040204020203" pitchFamily="34" charset="0"/>
              <a:cs typeface="Segoe UI Semibold" panose="020B0702040204020203" pitchFamily="34" charset="0"/>
            </a:endParaRPr>
          </a:p>
        </p:txBody>
      </p:sp>
      <p:sp>
        <p:nvSpPr>
          <p:cNvPr id="6" name="Content Placeholder 2">
            <a:extLst>
              <a:ext uri="{FF2B5EF4-FFF2-40B4-BE49-F238E27FC236}">
                <a16:creationId xmlns:a16="http://schemas.microsoft.com/office/drawing/2014/main" id="{274D7DEE-8AC3-160D-8317-3CF9BDA7A7C5}"/>
              </a:ext>
            </a:extLst>
          </p:cNvPr>
          <p:cNvSpPr txBox="1">
            <a:spLocks/>
          </p:cNvSpPr>
          <p:nvPr/>
        </p:nvSpPr>
        <p:spPr>
          <a:xfrm>
            <a:off x="6457774" y="1825625"/>
            <a:ext cx="5181600" cy="4351338"/>
          </a:xfrm>
          <a:prstGeom prst="rect">
            <a:avLst/>
          </a:prstGeom>
          <a:solidFill>
            <a:srgbClr val="E8F1F6"/>
          </a:solidFill>
          <a:ln w="12700">
            <a:solidFill>
              <a:schemeClr val="tx1"/>
            </a:solidFill>
          </a:ln>
          <a:effectLst>
            <a:outerShdw blurRad="50800" dist="38100" dir="5400000" algn="t" rotWithShape="0">
              <a:prstClr val="black">
                <a:alpha val="40000"/>
              </a:prstClr>
            </a:outerShdw>
          </a:effectLst>
        </p:spPr>
        <p:txBody>
          <a:bodyPr vert="horz" lIns="182880" tIns="182880" rIns="182880" bIns="18288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300" dirty="0">
                <a:latin typeface="Segoe UI Semibold" panose="020B0702040204020203" pitchFamily="34" charset="0"/>
                <a:cs typeface="Segoe UI Semibold" panose="020B0702040204020203" pitchFamily="34" charset="0"/>
              </a:rPr>
              <a:t>Arts and culture planning</a:t>
            </a:r>
          </a:p>
          <a:p>
            <a:pPr marL="0" indent="0">
              <a:buNone/>
            </a:pPr>
            <a:endParaRPr lang="en-US" sz="4300" dirty="0">
              <a:latin typeface="Segoe UI Semibold" panose="020B0702040204020203" pitchFamily="34" charset="0"/>
              <a:cs typeface="Segoe UI Semibold" panose="020B0702040204020203" pitchFamily="34" charset="0"/>
            </a:endParaRPr>
          </a:p>
          <a:p>
            <a:r>
              <a:rPr lang="en-US" sz="4300" dirty="0">
                <a:latin typeface="Segoe UI Semibold" panose="020B0702040204020203" pitchFamily="34" charset="0"/>
                <a:cs typeface="Segoe UI Semibold" panose="020B0702040204020203" pitchFamily="34" charset="0"/>
              </a:rPr>
              <a:t>Clean energy plans, policy and programs</a:t>
            </a:r>
          </a:p>
          <a:p>
            <a:pPr marL="0" indent="0">
              <a:buNone/>
            </a:pPr>
            <a:endParaRPr lang="en-US" sz="4300" dirty="0">
              <a:latin typeface="Segoe UI Semibold" panose="020B0702040204020203" pitchFamily="34" charset="0"/>
              <a:cs typeface="Segoe UI Semibold" panose="020B0702040204020203" pitchFamily="34" charset="0"/>
            </a:endParaRPr>
          </a:p>
          <a:p>
            <a:r>
              <a:rPr lang="en-US" sz="4300" dirty="0">
                <a:latin typeface="Segoe UI Semibold" panose="020B0702040204020203" pitchFamily="34" charset="0"/>
                <a:cs typeface="Segoe UI Semibold" panose="020B0702040204020203" pitchFamily="34" charset="0"/>
              </a:rPr>
              <a:t>Small business support and loans</a:t>
            </a:r>
          </a:p>
          <a:p>
            <a:endParaRPr lang="en-US" sz="4300" dirty="0">
              <a:latin typeface="Segoe UI Semibold" panose="020B0702040204020203" pitchFamily="34" charset="0"/>
              <a:cs typeface="Segoe UI Semibold" panose="020B0702040204020203" pitchFamily="34" charset="0"/>
            </a:endParaRPr>
          </a:p>
          <a:p>
            <a:r>
              <a:rPr lang="en-US" sz="4300" dirty="0">
                <a:latin typeface="Segoe UI Semibold" panose="020B0702040204020203" pitchFamily="34" charset="0"/>
                <a:cs typeface="Segoe UI Semibold" panose="020B0702040204020203" pitchFamily="34" charset="0"/>
              </a:rPr>
              <a:t>Community health assessment and improvement plans</a:t>
            </a:r>
          </a:p>
          <a:p>
            <a:pPr marL="0" indent="0">
              <a:buNone/>
            </a:pPr>
            <a:endParaRPr lang="en-US" sz="4300" dirty="0">
              <a:latin typeface="Segoe UI Semibold" panose="020B0702040204020203" pitchFamily="34" charset="0"/>
              <a:cs typeface="Segoe UI Semibold" panose="020B0702040204020203" pitchFamily="34" charset="0"/>
            </a:endParaRPr>
          </a:p>
          <a:p>
            <a:r>
              <a:rPr lang="en-US" sz="4300" dirty="0">
                <a:latin typeface="Segoe UI Semibold" panose="020B0702040204020203" pitchFamily="34" charset="0"/>
                <a:cs typeface="Segoe UI Semibold" panose="020B0702040204020203" pitchFamily="34" charset="0"/>
              </a:rPr>
              <a:t>Emergency preparedness and shelter plans, trainings, exercises and After Action Reports</a:t>
            </a:r>
          </a:p>
          <a:p>
            <a:pPr marL="0" indent="0">
              <a:buNone/>
            </a:pPr>
            <a:endParaRPr lang="en-US" sz="4300" dirty="0">
              <a:latin typeface="Segoe UI Semibold" panose="020B0702040204020203" pitchFamily="34" charset="0"/>
              <a:cs typeface="Segoe UI Semibold" panose="020B0702040204020203" pitchFamily="34" charset="0"/>
            </a:endParaRPr>
          </a:p>
          <a:p>
            <a:r>
              <a:rPr lang="en-US" sz="4300" dirty="0">
                <a:latin typeface="Segoe UI Semibold" panose="020B0702040204020203" pitchFamily="34" charset="0"/>
                <a:cs typeface="Segoe UI Semibold" panose="020B0702040204020203" pitchFamily="34" charset="0"/>
              </a:rPr>
              <a:t>Even siting of porta potties at recreational facilities</a:t>
            </a:r>
          </a:p>
          <a:p>
            <a:pPr>
              <a:lnSpc>
                <a:spcPct val="100000"/>
              </a:lnSpc>
              <a:spcBef>
                <a:spcPts val="600"/>
              </a:spcBef>
              <a:spcAft>
                <a:spcPts val="1800"/>
              </a:spcAft>
            </a:pPr>
            <a:endParaRPr lang="en-US"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785700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01o6bEDgEzpJZL6TiKGh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assDO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sDOT Theme" id="{8C841E2C-D113-4A07-8750-B878236504B5}" vid="{760B4F15-3A7B-4AEF-82C0-11FA9FAF66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1E939B2701F34AAB3D8024A4166AA6" ma:contentTypeVersion="19" ma:contentTypeDescription="Create a new document." ma:contentTypeScope="" ma:versionID="aab961db014f2d25ee2b97f6449b5762">
  <xsd:schema xmlns:xsd="http://www.w3.org/2001/XMLSchema" xmlns:xs="http://www.w3.org/2001/XMLSchema" xmlns:p="http://schemas.microsoft.com/office/2006/metadata/properties" xmlns:ns2="b011d414-3260-4405-908a-95aeb116e249" xmlns:ns3="7e245825-fe00-44cb-a130-bcb3cdd41a9c" targetNamespace="http://schemas.microsoft.com/office/2006/metadata/properties" ma:root="true" ma:fieldsID="b97ce3f664c3d17b83223deb253d3119" ns2:_="" ns3:_="">
    <xsd:import namespace="b011d414-3260-4405-908a-95aeb116e249"/>
    <xsd:import namespace="7e245825-fe00-44cb-a130-bcb3cdd41a9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DateTaken" minOccurs="0"/>
                <xsd:element ref="ns3:MediaLengthInSeconds" minOccurs="0"/>
                <xsd:element ref="ns3:MediaServiceObjectDetectorVersions"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11d414-3260-4405-908a-95aeb116e2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bbb4f41-1d28-4418-85da-10149aba5411}" ma:internalName="TaxCatchAll" ma:showField="CatchAllData" ma:web="b011d414-3260-4405-908a-95aeb116e24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e245825-fe00-44cb-a130-bcb3cdd41a9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940289e-7c2c-41a1-9630-5237cb6f5e2a"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011d414-3260-4405-908a-95aeb116e249" xsi:nil="true"/>
    <lcf76f155ced4ddcb4097134ff3c332f xmlns="7e245825-fe00-44cb-a130-bcb3cdd41a9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DA11F8-B30E-4607-B9CE-848FA441A327}"/>
</file>

<file path=customXml/itemProps2.xml><?xml version="1.0" encoding="utf-8"?>
<ds:datastoreItem xmlns:ds="http://schemas.openxmlformats.org/officeDocument/2006/customXml" ds:itemID="{A1E2FE5E-5A28-4B44-B42E-E33936601087}">
  <ds:schemaRefs>
    <ds:schemaRef ds:uri="http://schemas.microsoft.com/office/2006/metadata/properties"/>
    <ds:schemaRef ds:uri="http://schemas.microsoft.com/office/infopath/2007/PartnerControls"/>
    <ds:schemaRef ds:uri="b6728f5d-b110-47d6-b700-9a23806550f2"/>
    <ds:schemaRef ds:uri="60c124a6-ee20-4a97-b285-42d2e3bec626"/>
  </ds:schemaRefs>
</ds:datastoreItem>
</file>

<file path=customXml/itemProps3.xml><?xml version="1.0" encoding="utf-8"?>
<ds:datastoreItem xmlns:ds="http://schemas.openxmlformats.org/officeDocument/2006/customXml" ds:itemID="{286F1E8A-BABE-4D3A-9EDB-8EEED7B74A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597</TotalTime>
  <Words>2365</Words>
  <Application>Microsoft Office PowerPoint</Application>
  <PresentationFormat>Widescreen</PresentationFormat>
  <Paragraphs>245</Paragraphs>
  <Slides>28</Slides>
  <Notes>4</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43" baseType="lpstr">
      <vt:lpstr>Aptos</vt:lpstr>
      <vt:lpstr>Aptos Display</vt:lpstr>
      <vt:lpstr>Arial</vt:lpstr>
      <vt:lpstr>Calibri</vt:lpstr>
      <vt:lpstr>Calibri Light</vt:lpstr>
      <vt:lpstr>Franklin Gothic Book</vt:lpstr>
      <vt:lpstr>HelveticaNeueLT Std</vt:lpstr>
      <vt:lpstr>ITCErasStd-Demi</vt:lpstr>
      <vt:lpstr>Poppins</vt:lpstr>
      <vt:lpstr>Segoe UI</vt:lpstr>
      <vt:lpstr>Segoe UI Semibold</vt:lpstr>
      <vt:lpstr>Tw Cen MT</vt:lpstr>
      <vt:lpstr>Office Theme</vt:lpstr>
      <vt:lpstr>MassDOT Theme</vt:lpstr>
      <vt:lpstr>think-cell Slide</vt:lpstr>
      <vt:lpstr>Expanding Municipal Capacity: Regional and State Supports  </vt:lpstr>
      <vt:lpstr>Panelists </vt:lpstr>
      <vt:lpstr>Workshop Goal</vt:lpstr>
      <vt:lpstr>PowerPoint Presentation</vt:lpstr>
      <vt:lpstr>Start with your Regional Planning Agency</vt:lpstr>
      <vt:lpstr>The Work of Regional Planning Agencies</vt:lpstr>
      <vt:lpstr>Key Functions of MA RPAs</vt:lpstr>
      <vt:lpstr>Technical Assistance Typically Available</vt:lpstr>
      <vt:lpstr>Specialized Assistance Possibly Available</vt:lpstr>
      <vt:lpstr>If an RPA Can’t Help, Where Do You Go Next?</vt:lpstr>
      <vt:lpstr>Municipal Planning &amp; Support (MP&amp;S) Team</vt:lpstr>
      <vt:lpstr>Background </vt:lpstr>
      <vt:lpstr>Big Picture Local Funding Challenges</vt:lpstr>
      <vt:lpstr>Big Picture Local Funding Challenges (cont.)</vt:lpstr>
      <vt:lpstr>LEAP Program Overview</vt:lpstr>
      <vt:lpstr>LEAP Program Process Flow </vt:lpstr>
      <vt:lpstr>Eligible Activities </vt:lpstr>
      <vt:lpstr>Eligible Activities (cont.)  </vt:lpstr>
      <vt:lpstr>Review Process and Criteria </vt:lpstr>
      <vt:lpstr>PowerPoint Presentation</vt:lpstr>
      <vt:lpstr>Questions?</vt:lpstr>
      <vt:lpstr>I’m not rural or a Gateway City, it’s not a transportation project, my RPA can’t help…</vt:lpstr>
      <vt:lpstr>Federal Funds and Infrastructure Office – Municipal Technical Assistance Programs</vt:lpstr>
      <vt:lpstr>About the Federal Funds and Infrastructure Office (FFIO)</vt:lpstr>
      <vt:lpstr>PowerPoint Presentation</vt:lpstr>
      <vt:lpstr>PowerPoint Presentation</vt:lpstr>
      <vt:lpstr>PowerPoint Presentation</vt:lpstr>
      <vt:lpstr>Learn about the technical assistance programs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Krevat, Derek (DOT)</dc:creator>
  <cp:lastModifiedBy>Abbott, Norman</cp:lastModifiedBy>
  <cp:revision>19</cp:revision>
  <dcterms:created xsi:type="dcterms:W3CDTF">2025-09-17T17:14:18Z</dcterms:created>
  <dcterms:modified xsi:type="dcterms:W3CDTF">2025-10-07T00:03:24Z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0x010100061E939B2701F34AAB3D8024A4166AA6</vt:lpwstr>
  </property>
  <property fmtid="{D5CDD505-2E9C-101B-9397-08002B2CF9AE}" pid="3" name="MediaServiceImageTags">
    <vt:lpwstr/>
  </property>
</Properties>
</file>