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335" r:id="rId3"/>
    <p:sldId id="370" r:id="rId4"/>
    <p:sldId id="364" r:id="rId5"/>
    <p:sldId id="366" r:id="rId6"/>
    <p:sldId id="371" r:id="rId7"/>
    <p:sldId id="36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E2A1A8-20C0-400C-B3CF-157BAE60704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2DF8C2-971C-4E0C-91CE-38CFBEDA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42B31A67-1CD4-07E4-9182-E3EB23481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03062D5F-B15C-3FAF-F235-AA0EE6B5AC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BE0E1A33-D3E3-B66A-EE9C-FDB1ED6BC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26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ECAD3BAA-BCCC-7120-AEC4-EE92B3565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A0116753-8FB6-CCD4-1348-01F82DDFB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E5523076-4CEA-AB0E-352B-5DEB0EF8B2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78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B568CB77-9DD6-6853-2B98-BE8859CB0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15819E4F-C30E-CD68-FBD1-EDC042DF42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E8E9A803-8DBE-4F52-0C9A-A784969ABC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32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4F8BCCB4-F5D6-64E0-ECE3-7CBBD2DE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D934410C-2788-1E01-5369-6E5FFA5F1B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B5D8FE55-C9C2-1DEE-AE2C-139B8BF3AD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94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018F9F0C-DF50-0D47-E9E5-8BA4F8256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F2E790DB-7A9D-DBCF-5A28-BD61D98D8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C8151FA0-ABCD-0516-D9EA-A240D0CAF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0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CAE0FC4F-8C5D-57B4-D39D-A71CE78DC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61952C06-23E3-B72D-B378-78D06469C8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F9E06F6B-4EFA-4B9C-5F86-E540808D94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50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FBE5E7EB-C3AC-018C-DA9A-38FACBD7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d62b56cb_0_5:notes">
            <a:extLst>
              <a:ext uri="{FF2B5EF4-FFF2-40B4-BE49-F238E27FC236}">
                <a16:creationId xmlns:a16="http://schemas.microsoft.com/office/drawing/2014/main" id="{09BD739A-2D1F-1734-AEE2-EA2AEF1A37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d62b56cb_0_5:notes">
            <a:extLst>
              <a:ext uri="{FF2B5EF4-FFF2-40B4-BE49-F238E27FC236}">
                <a16:creationId xmlns:a16="http://schemas.microsoft.com/office/drawing/2014/main" id="{D6A68E7F-AC3A-01E9-8ED4-AA1B339CF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35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D4AB-C9F7-98B0-A678-B8D3E20A0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845CF-B36F-451B-3E2F-4CBEAF3D2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BE40D-A586-BE84-469E-7CC305D4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1DD2-D5CB-FA6B-4A17-D9D54FDD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0A28-F5EB-8322-D3AD-01F941BA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E134-5102-8005-F41C-6A3693BD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535CD-D327-C850-B4C8-B3EFF0D8C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F62AA-9727-A9DF-EFE1-737A8506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7A67-A762-9C87-997C-BD1D89DA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FF515-2837-765E-B9B8-51EDB8C1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96F5F-1DDB-390B-5085-73E253586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F0CC4-644F-7640-014F-3FA61EA4B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C60A2-AD72-0DE9-78B5-DD9B81FE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BF76-FB38-646B-3931-75071980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5552A-B0D6-084F-7FEC-FBD46AA1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CD169-3458-8D41-EACD-F6CCEC6BC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FD41B-A4FE-5165-468F-EB299DF3A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4111" y="40673"/>
            <a:ext cx="3153682" cy="10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5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144-836E-1149-FC3F-5AAB0CEA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78DB-5013-16F3-FF19-8E5D571D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3DAD6-65FD-5C10-8FD9-0036342A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C8BC-8CF2-0006-3F24-4E46F86C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8F58-C21E-065D-A72A-FA680DF0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6CC0-8162-0743-2A9F-94FCC949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8DDD-DC6C-B9CB-6A20-AD3BA04D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60456-935E-550B-DAA4-6FEFAEEE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BA7CD-5E47-5A0D-1E80-687BB2EC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886D-36E0-6CF6-867D-A6B54ED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E7FD-02C1-5F1D-0DF4-C605F8B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F6CC-F138-0F79-9431-F4A89C83F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51B2A-0910-EF33-62D7-04044724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56715-4177-8334-0BFD-AED966ED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B2C23-55BC-65AE-AD11-3DFCB8A0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BEA1-A573-0B37-1683-012ABABB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AD08-A3F4-7A59-FDFB-31208634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EDC3-9E8E-97F6-79D3-94B8F43C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859E2-0C9C-CC2A-C4D9-D322DB6E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AD772-3C7F-1F4A-F385-DD9A890B2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3AA01-F5B2-62BE-D5E0-D1EC3606F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F441D-3D99-F172-273B-1D40D44B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DA538-343E-9511-5FE4-B0DD4B36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BA652-4986-AED4-63F8-F6C402F9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E949-9E56-BAB1-B678-A8450791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60879-C832-F0DE-E941-79D748F2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8EE3E-B444-445A-C9D7-3AF13D62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4A319-FBAF-E0E1-8C66-D36DBD0F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808DF-D9EB-A09C-0B6E-9B14A6E4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B5EEE-8402-042C-DEDC-6864D73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86054-128D-3D27-87BA-B4DBE4A4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F219-2633-892D-49D1-8F0A91D6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4BAE-9061-D881-C259-39584464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B21AE-ACBC-D83D-99A4-9204FDEFD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9A179-0841-A830-5106-1266ABE6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EE476-74DA-B580-11B7-7045CAD6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C99E7-D2A2-CC4B-A3F8-1A91FBFD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74ED-AA82-114D-8E1D-16FB6B68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CAF3FC-3199-DF59-7DD2-D68CA4EED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F9BB1-B64B-687C-06DC-F3300B829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02037-7B2C-56BC-7514-C3B87256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57B0F-7554-49E6-472C-85392AFE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1F260-C5FA-AFE7-3CE4-885CC261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87E3F-897F-8511-613A-98BA36AB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02060-CEC2-7401-4F70-F6CCAD3C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337D7-A952-FFE6-5468-CC93D02BD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2893-AC4A-4C62-9DB9-6AA7BF14EE5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77760-4F7C-2C34-8C11-058E013E7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1BC4E-A1CC-46FF-1738-1CE502903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601B-0E28-41E4-AE9A-44139179F7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A1826-09D0-0F74-2552-C56355E8DC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61634"/>
          <a:stretch/>
        </p:blipFill>
        <p:spPr>
          <a:xfrm>
            <a:off x="25875" y="17927"/>
            <a:ext cx="641644" cy="68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berger@mevatrans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4397309E-A112-798B-F57A-E038EBD4C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139EB5-7C97-5329-0DB5-79EBC7A60F52}"/>
              </a:ext>
            </a:extLst>
          </p:cNvPr>
          <p:cNvSpPr/>
          <p:nvPr/>
        </p:nvSpPr>
        <p:spPr>
          <a:xfrm>
            <a:off x="0" y="1143000"/>
            <a:ext cx="914400" cy="571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B67336E6-3D9A-7038-B23F-80E69212507B}"/>
              </a:ext>
            </a:extLst>
          </p:cNvPr>
          <p:cNvSpPr txBox="1"/>
          <p:nvPr/>
        </p:nvSpPr>
        <p:spPr>
          <a:xfrm>
            <a:off x="888200" y="135033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AC0A7A75-39C8-2A43-0A9C-DE8AF300830C}"/>
              </a:ext>
            </a:extLst>
          </p:cNvPr>
          <p:cNvSpPr txBox="1"/>
          <p:nvPr/>
        </p:nvSpPr>
        <p:spPr>
          <a:xfrm>
            <a:off x="5046719" y="4720792"/>
            <a:ext cx="6395200" cy="19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/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9D18B5-0CFD-3D3C-3F93-3D3D55DD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5653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C2090-9A50-1154-EC17-BE93E96411E2}"/>
              </a:ext>
            </a:extLst>
          </p:cNvPr>
          <p:cNvSpPr txBox="1"/>
          <p:nvPr/>
        </p:nvSpPr>
        <p:spPr>
          <a:xfrm>
            <a:off x="6213961" y="3189683"/>
            <a:ext cx="5864688" cy="293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67" dirty="0"/>
          </a:p>
          <a:p>
            <a:r>
              <a:rPr lang="en-US" sz="3350" dirty="0"/>
              <a:t>Noah S. Berger,</a:t>
            </a:r>
          </a:p>
          <a:p>
            <a:r>
              <a:rPr lang="en-US" sz="3350" dirty="0"/>
              <a:t>Administrator/CEO</a:t>
            </a:r>
          </a:p>
          <a:p>
            <a:r>
              <a:rPr lang="en-US" sz="3350" dirty="0"/>
              <a:t>MeVa Transit</a:t>
            </a:r>
          </a:p>
          <a:p>
            <a:r>
              <a:rPr lang="en-US" sz="3350" dirty="0">
                <a:hlinkClick r:id="rId3"/>
              </a:rPr>
              <a:t>nberger@mevatransit.com</a:t>
            </a:r>
            <a:endParaRPr lang="en-US" sz="3350" dirty="0"/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E1E8F-8DB9-62E1-AA2F-1F62AF511AC2}"/>
              </a:ext>
            </a:extLst>
          </p:cNvPr>
          <p:cNvSpPr txBox="1"/>
          <p:nvPr/>
        </p:nvSpPr>
        <p:spPr>
          <a:xfrm>
            <a:off x="457200" y="1180064"/>
            <a:ext cx="10415600" cy="2267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Transportation Innovations: MeVa Transit</a:t>
            </a:r>
          </a:p>
          <a:p>
            <a:pPr algn="ctr"/>
            <a:r>
              <a:rPr lang="en-US" sz="3600" i="1" dirty="0"/>
              <a:t>2025 MARPA &amp; DLS Conference</a:t>
            </a:r>
          </a:p>
          <a:p>
            <a:pPr algn="ctr"/>
            <a:r>
              <a:rPr lang="en-US" sz="3400" dirty="0"/>
              <a:t>October 7, 2025| Worcester, MA </a:t>
            </a:r>
          </a:p>
          <a:p>
            <a:endParaRPr lang="en-US" sz="2933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03A436-F46D-E160-5EF8-96E48C330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b="21128"/>
          <a:stretch>
            <a:fillRect/>
          </a:stretch>
        </p:blipFill>
        <p:spPr bwMode="auto">
          <a:xfrm>
            <a:off x="921721" y="3050134"/>
            <a:ext cx="5063640" cy="3668258"/>
          </a:xfrm>
          <a:prstGeom prst="rect">
            <a:avLst/>
          </a:prstGeom>
          <a:ln w="28575">
            <a:solidFill>
              <a:srgbClr val="F15F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E910DA88-A47F-5178-67C0-9F914ED6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state of massachusetts&#10;&#10;Description automatically generated">
            <a:extLst>
              <a:ext uri="{FF2B5EF4-FFF2-40B4-BE49-F238E27FC236}">
                <a16:creationId xmlns:a16="http://schemas.microsoft.com/office/drawing/2014/main" id="{89B3AD3D-C06E-0160-CD59-20464FB4F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99"/>
            <a:ext cx="4591667" cy="321332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4FF73A-B43A-3F59-FE6D-9195D10133AB}"/>
              </a:ext>
            </a:extLst>
          </p:cNvPr>
          <p:cNvSpPr/>
          <p:nvPr/>
        </p:nvSpPr>
        <p:spPr>
          <a:xfrm>
            <a:off x="0" y="3549904"/>
            <a:ext cx="914400" cy="3277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5789BDFB-BBE8-31D6-ED5A-A5378976C902}"/>
              </a:ext>
            </a:extLst>
          </p:cNvPr>
          <p:cNvSpPr txBox="1"/>
          <p:nvPr/>
        </p:nvSpPr>
        <p:spPr>
          <a:xfrm>
            <a:off x="888200" y="135033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pic>
        <p:nvPicPr>
          <p:cNvPr id="1027" name="4DA0FE95-70F4-43CB-AE26-819794A66A59" descr="Funmap5.png">
            <a:extLst>
              <a:ext uri="{FF2B5EF4-FFF2-40B4-BE49-F238E27FC236}">
                <a16:creationId xmlns:a16="http://schemas.microsoft.com/office/drawing/2014/main" id="{AA3C586D-DCF8-2BF9-6178-24E1A05F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73" y="1245107"/>
            <a:ext cx="7353946" cy="532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314125-F168-C2D0-3A26-E52984862A05}"/>
              </a:ext>
            </a:extLst>
          </p:cNvPr>
          <p:cNvSpPr txBox="1"/>
          <p:nvPr/>
        </p:nvSpPr>
        <p:spPr>
          <a:xfrm>
            <a:off x="0" y="3773690"/>
            <a:ext cx="47058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300" b="1" spc="67" dirty="0">
                <a:solidFill>
                  <a:schemeClr val="accent3">
                    <a:lumMod val="50000"/>
                  </a:schemeClr>
                </a:solidFill>
              </a:rPr>
              <a:t>MeVa is 1 of 15                     RTAs in Massachusetts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300" b="1" spc="67" dirty="0">
                <a:solidFill>
                  <a:schemeClr val="accent3">
                    <a:lumMod val="50000"/>
                  </a:schemeClr>
                </a:solidFill>
              </a:rPr>
              <a:t>Serves 16 cities &amp; towns in the northeast corner of the state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300" b="1" spc="50" dirty="0">
                <a:solidFill>
                  <a:schemeClr val="accent3">
                    <a:lumMod val="50000"/>
                  </a:schemeClr>
                </a:solidFill>
              </a:rPr>
              <a:t>Anchored by the Gateway Cities of Lawrence, Haverhill &amp; Methuen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300" b="1" spc="67" dirty="0">
                <a:solidFill>
                  <a:schemeClr val="accent3">
                    <a:lumMod val="50000"/>
                  </a:schemeClr>
                </a:solidFill>
              </a:rPr>
              <a:t>Lawrence is 83% Latino</a:t>
            </a:r>
          </a:p>
        </p:txBody>
      </p:sp>
    </p:spTree>
    <p:extLst>
      <p:ext uri="{BB962C8B-B14F-4D97-AF65-F5344CB8AC3E}">
        <p14:creationId xmlns:p14="http://schemas.microsoft.com/office/powerpoint/2010/main" val="21118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E990615D-A997-80C7-FFC9-D14213F10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C04F96-0EA6-5E23-528D-A615AA4A3AB2}"/>
              </a:ext>
            </a:extLst>
          </p:cNvPr>
          <p:cNvSpPr/>
          <p:nvPr/>
        </p:nvSpPr>
        <p:spPr>
          <a:xfrm>
            <a:off x="0" y="1143000"/>
            <a:ext cx="914400" cy="571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E15655C5-5D7E-D69E-2021-311D6209D4E0}"/>
              </a:ext>
            </a:extLst>
          </p:cNvPr>
          <p:cNvSpPr txBox="1"/>
          <p:nvPr/>
        </p:nvSpPr>
        <p:spPr>
          <a:xfrm>
            <a:off x="888200" y="135033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94808-D7BC-4135-4E7A-35F7ACADCC51}"/>
              </a:ext>
            </a:extLst>
          </p:cNvPr>
          <p:cNvSpPr txBox="1"/>
          <p:nvPr/>
        </p:nvSpPr>
        <p:spPr>
          <a:xfrm>
            <a:off x="7763256" y="1320148"/>
            <a:ext cx="43197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3.5 million riders/year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60% above pre-pandemic ridership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Fare-Free since March 2022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Ridership more than tripled since going fare free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Complaints down by over 30%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Workforce increased over 40% 2021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US" b="1" spc="67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C93A6-1069-02BF-F4B1-4CB9C1A68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2325" r="2033" b="3196"/>
          <a:stretch>
            <a:fillRect/>
          </a:stretch>
        </p:blipFill>
        <p:spPr bwMode="auto">
          <a:xfrm>
            <a:off x="182151" y="1284065"/>
            <a:ext cx="7460861" cy="5071015"/>
          </a:xfrm>
          <a:prstGeom prst="rect">
            <a:avLst/>
          </a:prstGeom>
          <a:ln w="38100" cap="flat" cmpd="sng" algn="ctr">
            <a:solidFill>
              <a:srgbClr val="F15F3F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14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584DDF18-1FC0-8EC1-33A1-9E0007EE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739F97-7758-34C4-D6B8-1DD19D7FC2EC}"/>
              </a:ext>
            </a:extLst>
          </p:cNvPr>
          <p:cNvSpPr/>
          <p:nvPr/>
        </p:nvSpPr>
        <p:spPr>
          <a:xfrm>
            <a:off x="0" y="1143000"/>
            <a:ext cx="914400" cy="571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EA843086-6C9B-6291-1A7A-556634DE8E0C}"/>
              </a:ext>
            </a:extLst>
          </p:cNvPr>
          <p:cNvSpPr txBox="1"/>
          <p:nvPr/>
        </p:nvSpPr>
        <p:spPr>
          <a:xfrm>
            <a:off x="888200" y="135033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87AE5206-6DDE-785E-ACE6-9B6F5512DF79}"/>
              </a:ext>
            </a:extLst>
          </p:cNvPr>
          <p:cNvSpPr txBox="1"/>
          <p:nvPr/>
        </p:nvSpPr>
        <p:spPr>
          <a:xfrm>
            <a:off x="1888067" y="2899133"/>
            <a:ext cx="6395200" cy="19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/>
            <a:endParaRPr sz="2400">
              <a:solidFill>
                <a:schemeClr val="dk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D119B-67C7-CE80-4EA8-0913225A7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00" y="1165395"/>
            <a:ext cx="10241759" cy="55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165D8010-E02D-1657-1EEF-EEC3F5AC7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3B5B10-5E16-5029-E98D-57723D940D08}"/>
              </a:ext>
            </a:extLst>
          </p:cNvPr>
          <p:cNvSpPr/>
          <p:nvPr/>
        </p:nvSpPr>
        <p:spPr>
          <a:xfrm>
            <a:off x="0" y="1143000"/>
            <a:ext cx="914400" cy="571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7F556B7-C5DA-F041-309D-BFE64B3AD42A}"/>
              </a:ext>
            </a:extLst>
          </p:cNvPr>
          <p:cNvSpPr txBox="1"/>
          <p:nvPr/>
        </p:nvSpPr>
        <p:spPr>
          <a:xfrm>
            <a:off x="888200" y="135033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1E552D80-A583-3BA5-F8DE-C963C53F1D92}"/>
              </a:ext>
            </a:extLst>
          </p:cNvPr>
          <p:cNvSpPr txBox="1"/>
          <p:nvPr/>
        </p:nvSpPr>
        <p:spPr>
          <a:xfrm>
            <a:off x="1888067" y="2899133"/>
            <a:ext cx="6395200" cy="19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/>
            <a:endParaRPr sz="240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7A84F-A564-FB1C-63D7-5638E356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1263337"/>
            <a:ext cx="11904617" cy="53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07605AE3-51CD-5F4B-3544-A7EE574BB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0D5DF-FB77-B301-39C2-C3FFE1886BD3}"/>
              </a:ext>
            </a:extLst>
          </p:cNvPr>
          <p:cNvSpPr/>
          <p:nvPr/>
        </p:nvSpPr>
        <p:spPr>
          <a:xfrm>
            <a:off x="0" y="1143000"/>
            <a:ext cx="914400" cy="571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972C28A-BCE1-9C93-5E52-DC856E72D65D}"/>
              </a:ext>
            </a:extLst>
          </p:cNvPr>
          <p:cNvSpPr txBox="1"/>
          <p:nvPr/>
        </p:nvSpPr>
        <p:spPr>
          <a:xfrm>
            <a:off x="888200" y="162465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72D8-6490-1DB1-3FEB-A070F1630243}"/>
              </a:ext>
            </a:extLst>
          </p:cNvPr>
          <p:cNvSpPr txBox="1"/>
          <p:nvPr/>
        </p:nvSpPr>
        <p:spPr>
          <a:xfrm>
            <a:off x="603506" y="1335024"/>
            <a:ext cx="70762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Frequencies increased to as much as every 20 minutes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Service Hours Extended to 10pm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Sunday Service Added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Routes Optimized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Added Crosstown Routes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Added Workforce Targeted Routes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Simplified Paratransit (</a:t>
            </a:r>
            <a:r>
              <a:rPr lang="en-US" sz="2800" b="1" spc="67" dirty="0" err="1">
                <a:solidFill>
                  <a:schemeClr val="accent3">
                    <a:lumMod val="50000"/>
                  </a:schemeClr>
                </a:solidFill>
              </a:rPr>
              <a:t>miniMeVa</a:t>
            </a: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New </a:t>
            </a:r>
            <a:r>
              <a:rPr lang="en-US" sz="2800" b="1" spc="67" dirty="0" err="1">
                <a:solidFill>
                  <a:schemeClr val="accent3">
                    <a:lumMod val="50000"/>
                  </a:schemeClr>
                </a:solidFill>
              </a:rPr>
              <a:t>mediMeVa</a:t>
            </a: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 to VA in Bedford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MeVa is a great place to work!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Recognized by Latinos In Transit as the </a:t>
            </a:r>
            <a:r>
              <a:rPr lang="en-US" sz="2800" b="1" i="1" spc="67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Transit Agency of the Year</a:t>
            </a:r>
            <a:r>
              <a:rPr lang="en-US" sz="2800" b="1" spc="67" dirty="0">
                <a:solidFill>
                  <a:schemeClr val="accent3">
                    <a:lumMod val="50000"/>
                  </a:schemeClr>
                </a:solidFill>
              </a:rPr>
              <a:t>!!!</a:t>
            </a:r>
          </a:p>
          <a:p>
            <a:pPr algn="ctr"/>
            <a:endParaRPr lang="en-US" sz="800" b="1" spc="67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B79B44A6-738A-4A70-BDF0-A0BCA2F117EB" descr="IMG_4697.JPG">
            <a:extLst>
              <a:ext uri="{FF2B5EF4-FFF2-40B4-BE49-F238E27FC236}">
                <a16:creationId xmlns:a16="http://schemas.microsoft.com/office/drawing/2014/main" id="{B1E09334-3B2A-D992-0E65-F2F7F8E3C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r="10747" b="14001"/>
          <a:stretch>
            <a:fillRect/>
          </a:stretch>
        </p:blipFill>
        <p:spPr bwMode="auto">
          <a:xfrm>
            <a:off x="7406640" y="1253413"/>
            <a:ext cx="4617720" cy="546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7D02B6D-2140-3D45-94C8-761A9DD5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3E67BF-631B-85FD-8370-A9838119C4A6}"/>
              </a:ext>
            </a:extLst>
          </p:cNvPr>
          <p:cNvSpPr/>
          <p:nvPr/>
        </p:nvSpPr>
        <p:spPr>
          <a:xfrm>
            <a:off x="0" y="1143000"/>
            <a:ext cx="914400" cy="571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BB773483-907C-9E33-0C61-76F310DD0CA3}"/>
              </a:ext>
            </a:extLst>
          </p:cNvPr>
          <p:cNvSpPr txBox="1"/>
          <p:nvPr/>
        </p:nvSpPr>
        <p:spPr>
          <a:xfrm>
            <a:off x="888200" y="135033"/>
            <a:ext cx="10415600" cy="1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267" b="1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E0CAA-6D9C-730F-801F-455C8120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00" y="1265132"/>
            <a:ext cx="7539974" cy="5309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E36CE-435B-5123-1513-8170781DC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96" y="1265132"/>
            <a:ext cx="2648154" cy="49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E939B2701F34AAB3D8024A4166AA6" ma:contentTypeVersion="19" ma:contentTypeDescription="Create a new document." ma:contentTypeScope="" ma:versionID="aab961db014f2d25ee2b97f6449b5762">
  <xsd:schema xmlns:xsd="http://www.w3.org/2001/XMLSchema" xmlns:xs="http://www.w3.org/2001/XMLSchema" xmlns:p="http://schemas.microsoft.com/office/2006/metadata/properties" xmlns:ns2="b011d414-3260-4405-908a-95aeb116e249" xmlns:ns3="7e245825-fe00-44cb-a130-bcb3cdd41a9c" targetNamespace="http://schemas.microsoft.com/office/2006/metadata/properties" ma:root="true" ma:fieldsID="b97ce3f664c3d17b83223deb253d3119" ns2:_="" ns3:_="">
    <xsd:import namespace="b011d414-3260-4405-908a-95aeb116e249"/>
    <xsd:import namespace="7e245825-fe00-44cb-a130-bcb3cdd41a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1d414-3260-4405-908a-95aeb116e2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bb4f41-1d28-4418-85da-10149aba5411}" ma:internalName="TaxCatchAll" ma:showField="CatchAllData" ma:web="b011d414-3260-4405-908a-95aeb116e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45825-fe00-44cb-a130-bcb3cdd41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940289e-7c2c-41a1-9630-5237cb6f5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245825-fe00-44cb-a130-bcb3cdd41a9c">
      <Terms xmlns="http://schemas.microsoft.com/office/infopath/2007/PartnerControls"/>
    </lcf76f155ced4ddcb4097134ff3c332f>
    <TaxCatchAll xmlns="b011d414-3260-4405-908a-95aeb116e249" xsi:nil="true"/>
  </documentManagement>
</p:properties>
</file>

<file path=customXml/itemProps1.xml><?xml version="1.0" encoding="utf-8"?>
<ds:datastoreItem xmlns:ds="http://schemas.openxmlformats.org/officeDocument/2006/customXml" ds:itemID="{FC1D5958-AD6D-4F8E-9D77-0D5A33157076}"/>
</file>

<file path=customXml/itemProps2.xml><?xml version="1.0" encoding="utf-8"?>
<ds:datastoreItem xmlns:ds="http://schemas.openxmlformats.org/officeDocument/2006/customXml" ds:itemID="{C1BBA8B0-40B2-45A3-B636-B9E6B3EF7E0B}"/>
</file>

<file path=customXml/itemProps3.xml><?xml version="1.0" encoding="utf-8"?>
<ds:datastoreItem xmlns:ds="http://schemas.openxmlformats.org/officeDocument/2006/customXml" ds:itemID="{B72803DB-6EE8-473C-92CE-9365A78D1D85}"/>
</file>

<file path=docProps/app.xml><?xml version="1.0" encoding="utf-8"?>
<Properties xmlns="http://schemas.openxmlformats.org/officeDocument/2006/extended-properties" xmlns:vt="http://schemas.openxmlformats.org/officeDocument/2006/docPropsVTypes">
  <TotalTime>28036</TotalTime>
  <Words>162</Words>
  <Application>Microsoft Office PowerPoint</Application>
  <PresentationFormat>Widescreen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Noah Berger</dc:creator>
  <cp:lastModifiedBy>Noah Berger</cp:lastModifiedBy>
  <cp:revision>11</cp:revision>
  <cp:lastPrinted>2025-09-25T20:28:09Z</cp:lastPrinted>
  <dcterms:created xsi:type="dcterms:W3CDTF">2025-03-11T12:24:37Z</dcterms:created>
  <dcterms:modified xsi:type="dcterms:W3CDTF">2025-10-06T17:53:14Z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0x010100061E939B2701F34AAB3D8024A4166AA6</vt:lpwstr>
  </property>
</Properties>
</file>