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313" r:id="rId6"/>
    <p:sldId id="312" r:id="rId7"/>
    <p:sldId id="311" r:id="rId8"/>
    <p:sldId id="305" r:id="rId9"/>
    <p:sldId id="304" r:id="rId10"/>
    <p:sldId id="306" r:id="rId11"/>
    <p:sldId id="307" r:id="rId12"/>
    <p:sldId id="29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D31E40-FB79-2EFE-E104-927707A0C9B6}" name="Reardon, Timothy (EOHLC)" initials="TR" userId="S::Timothy.Reardon2@mass.gov::31339d56-df5e-429b-974c-d8934eead266" providerId="AD"/>
  <p188:author id="{18CC7F4C-439E-CFA7-BD51-C4E901705248}" name="Dearing, Philip (EOHLC)" initials="DP" userId="S::philip.dearing@mass.gov::ce333ee0-ab1a-4fe1-9c34-5cddae6d31b6" providerId="AD"/>
  <p188:author id="{B6552A53-3A94-4486-38B1-3F74EAC993C5}" name="Dearing, Philip (EOHLC)" initials="PD" userId="S::Philip.Dearing@mass.gov::ce333ee0-ab1a-4fe1-9c34-5cddae6d31b6" providerId="AD"/>
  <p188:author id="{A531355E-2B15-76AA-81D6-FA6682EA9573}" name="Walsh, Matthew (EOHLC)" initials="WM" userId="S::matthew.walsh@mass.gov::6b9d2727-13b7-4fba-bda7-e67533322e9c" providerId="AD"/>
  <p188:author id="{2EFB27D2-5561-7D95-F0B4-D9E809F4A868}" name="Shupin, Eric (EOHLC)" initials="ES" userId="S::eric.shupin@mass.gov::c0128860-9151-4cc9-aba2-fd00b56a7c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D0D"/>
    <a:srgbClr val="DDE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72932-BA2D-4AFE-AFAF-5ACD229E544A}" v="1" dt="2025-10-06T15:21:49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90F831-B739-41DE-9B41-FF7413CE518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B36B19-5F50-4E63-BE48-78AEEF2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3220073@N04/51600134145/in/photolist-6vVnDP-FNGf9y-J1RUvr-2mBJbag-2qYBbUa-2qYGNPs-GM1nEf-2qYGte1-e6ZAMh-2qYBbNd-2qYGNL1-2qYGNKu-2qYFtng-2qYFtgK-2qYGt3j-2qYGsUo-2qYHj8V-2qYBbDW-2qYGNy2-2qYHj77-2qYGNtn-2qYBbzH-2qYHiYB-2qYGNm3-2qYGNq1-2qYGsSK-2qYHiJU-2qYBbnP-2qYHiSE-2qYHiJ8-2qYHiMe-2qYBb9T-2qYBb4H-2mgBJsn-2qYGsAH-agACcY-2qYFsju-2qYBb3k-2qYFsxf-2hNVw6V-2qYBaJV-2hNUvAc-LXEk34-2qYBb8k-2qYGs7m-2qYBaAy-2qYHirz-2qYBb7o-2qYBb2Z-2qYGs7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Calibri"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68A45-AC37-87D6-D080-F6BF822D6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E9FD8-B938-79A4-7BBB-B6A553317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47E94-560A-6641-03D6-D73301660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Cape Cod | Bild: NASA ISS063-E-26984 | </a:t>
            </a:r>
            <a:r>
              <a:rPr lang="en-US" dirty="0" err="1">
                <a:hlinkClick r:id="rId3"/>
              </a:rPr>
              <a:t>DLR_next</a:t>
            </a:r>
            <a:r>
              <a:rPr lang="en-US" dirty="0">
                <a:hlinkClick r:id="rId3"/>
              </a:rPr>
              <a:t> | Flickr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A12E4-2496-D6E5-149E-BE04414B4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7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0A6B5-99E7-2DE0-FB5D-B35119F1C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0D34E0-CA79-EB5B-8D34-F02BB34AE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94AC72-9690-D5C8-7D98-456190378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F7D72-52F1-3D1F-E899-465F11B4A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3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A43CE-C138-30A1-E875-CE30DB428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25A64-5054-9DE1-F7F0-25F5CC6D54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EF0D6-2415-BA05-CC53-359235CF3B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5D643-E319-ECC2-CA30-58B867BBB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D5E05-DBED-51FB-4261-BEF50570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D150FA-7539-C5A2-E1BF-69D4DA140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863E7E-83E1-BFEB-2BFC-53472F818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6B43C-1831-9E8C-CF11-3657378DD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8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21085-1750-FC21-6477-9427B3310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069EC-6468-0059-A552-B7641ED19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7874A8-6A11-5023-EDEA-2E6092F09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A9DF-F6ED-65F3-9629-D66FDE8A8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9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A8398-4EE5-231E-4169-2A83437FF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8AFEA-10F9-3A08-3B8E-547E54ADA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37FEFC-BA6D-86F7-D113-59F5DC7D3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917BC-5711-1AC6-C1D5-7C03838F4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11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4B988-4734-C141-4189-7B992CFB0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39B7D-4C64-70F2-A504-85B4B8A06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B0AB0-8E9C-8184-FD3B-597C51443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EEE08-CA2C-66A0-8768-8164D4806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1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buFont typeface="Calibri"/>
            </a:pPr>
            <a:endParaRPr lang="en-US" b="1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36B19-5F50-4E63-BE48-78AEEF2E5D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5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8E232D-AA22-71B4-0F94-E7FEF6F1FE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7278624" y="0"/>
            <a:ext cx="491337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D8CC1A-9633-746E-A76B-A99472A01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8" y="2245117"/>
            <a:ext cx="6257916" cy="1843088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7AA25-BC3F-492D-F29C-116D41E44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7" y="4243383"/>
            <a:ext cx="6257916" cy="4365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15EA0-CBD1-557A-62DA-77A0EEB5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25" y="6327777"/>
            <a:ext cx="6257916" cy="365125"/>
          </a:xfrm>
        </p:spPr>
        <p:txBody>
          <a:bodyPr/>
          <a:lstStyle/>
          <a:p>
            <a:r>
              <a:rPr lang="en-US"/>
              <a:t>Confidential: For Policy Development</a:t>
            </a:r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38E7D09F-F625-9CC2-1E1D-22D72928B2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342103"/>
            <a:ext cx="1371600" cy="1371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8353D-D84E-1C36-FEC2-CAC689A0DD6D}"/>
              </a:ext>
            </a:extLst>
          </p:cNvPr>
          <p:cNvCxnSpPr>
            <a:cxnSpLocks/>
          </p:cNvCxnSpPr>
          <p:nvPr userDrawn="1"/>
        </p:nvCxnSpPr>
        <p:spPr>
          <a:xfrm>
            <a:off x="2087528" y="342103"/>
            <a:ext cx="0" cy="1371600"/>
          </a:xfrm>
          <a:prstGeom prst="line">
            <a:avLst/>
          </a:prstGeom>
          <a:ln w="2540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>
            <a:extLst>
              <a:ext uri="{FF2B5EF4-FFF2-40B4-BE49-F238E27FC236}">
                <a16:creationId xmlns:a16="http://schemas.microsoft.com/office/drawing/2014/main" id="{A80CDF97-F131-2D7B-5642-2920E2019B96}"/>
              </a:ext>
            </a:extLst>
          </p:cNvPr>
          <p:cNvSpPr txBox="1">
            <a:spLocks/>
          </p:cNvSpPr>
          <p:nvPr userDrawn="1"/>
        </p:nvSpPr>
        <p:spPr>
          <a:xfrm>
            <a:off x="2239919" y="342102"/>
            <a:ext cx="4464107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>
                <a:solidFill>
                  <a:schemeClr val="accent1"/>
                </a:solidFill>
              </a:rPr>
              <a:t>Executive Office of </a:t>
            </a:r>
            <a:br>
              <a:rPr lang="en-US" sz="1800">
                <a:solidFill>
                  <a:schemeClr val="accent1"/>
                </a:solidFill>
              </a:rPr>
            </a:br>
            <a:r>
              <a:rPr lang="en-US" sz="1800">
                <a:solidFill>
                  <a:schemeClr val="accent1"/>
                </a:solidFill>
              </a:rPr>
              <a:t>Housing &amp; Livable Communities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BE2C87B-9AAA-2318-D361-E4715D6EFC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4825" y="4881958"/>
            <a:ext cx="6257916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459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 Slide">
    <p:bg>
      <p:bgPr>
        <a:solidFill>
          <a:srgbClr val="DDE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5A0B3-8600-EA30-7DBF-BCB73F8336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0DE52-9DC0-0A84-2F7B-1673AF9440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image4.jpeg">
            <a:extLst>
              <a:ext uri="{FF2B5EF4-FFF2-40B4-BE49-F238E27FC236}">
                <a16:creationId xmlns:a16="http://schemas.microsoft.com/office/drawing/2014/main" id="{6A9E92E1-39D5-13DE-3391-D35CAC466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084" r="3943"/>
          <a:stretch/>
        </p:blipFill>
        <p:spPr>
          <a:xfrm>
            <a:off x="1782724" y="-1170"/>
            <a:ext cx="10409276" cy="585521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EB1A45-06B5-282C-15A8-7C6EDBBA0A5A}"/>
              </a:ext>
            </a:extLst>
          </p:cNvPr>
          <p:cNvSpPr/>
          <p:nvPr userDrawn="1"/>
        </p:nvSpPr>
        <p:spPr>
          <a:xfrm>
            <a:off x="0" y="5854046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Logo&#10;&#10;AI-generated content may be incorrect.">
            <a:extLst>
              <a:ext uri="{FF2B5EF4-FFF2-40B4-BE49-F238E27FC236}">
                <a16:creationId xmlns:a16="http://schemas.microsoft.com/office/drawing/2014/main" id="{09C90FBD-4510-664E-3E9A-28F90AFB63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5022"/>
            <a:ext cx="821999" cy="82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255E8F-809B-5F7A-77C5-C28D4963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4825"/>
            <a:ext cx="4974154" cy="190322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35029E4-2834-DA2B-0D30-562D26811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15791"/>
            <a:ext cx="4974155" cy="828347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98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State Hous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32F52A-6E7E-CC2A-B3B6-A2BBE9F18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F9D83-F773-E958-196D-28276FA76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687A3-3863-BEF3-572B-1C5859638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1B0BC8-0B03-A4B0-F9BE-FC190D5E67B9}"/>
              </a:ext>
            </a:extLst>
          </p:cNvPr>
          <p:cNvSpPr/>
          <p:nvPr userDrawn="1"/>
        </p:nvSpPr>
        <p:spPr>
          <a:xfrm>
            <a:off x="0" y="5854046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Logo&#10;&#10;AI-generated content may be incorrect.">
            <a:extLst>
              <a:ext uri="{FF2B5EF4-FFF2-40B4-BE49-F238E27FC236}">
                <a16:creationId xmlns:a16="http://schemas.microsoft.com/office/drawing/2014/main" id="{CF371CFD-EF98-EE8D-9D44-5ED3191D2B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5022"/>
            <a:ext cx="821999" cy="82199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19771E7-2154-8888-16C2-98D144EBCA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35200" y="5945188"/>
            <a:ext cx="9118600" cy="776287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5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MA Seal Dome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4.jpeg">
            <a:extLst>
              <a:ext uri="{FF2B5EF4-FFF2-40B4-BE49-F238E27FC236}">
                <a16:creationId xmlns:a16="http://schemas.microsoft.com/office/drawing/2014/main" id="{ECA756BE-8186-2875-42A8-35DF8CF00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8386" b="13456"/>
          <a:stretch/>
        </p:blipFill>
        <p:spPr>
          <a:xfrm>
            <a:off x="0" y="0"/>
            <a:ext cx="12192000" cy="585404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99">
            <a:extLst>
              <a:ext uri="{FF2B5EF4-FFF2-40B4-BE49-F238E27FC236}">
                <a16:creationId xmlns:a16="http://schemas.microsoft.com/office/drawing/2014/main" id="{F50188A3-A472-9AE2-E61C-B29FEF2958FE}"/>
              </a:ext>
            </a:extLst>
          </p:cNvPr>
          <p:cNvSpPr/>
          <p:nvPr userDrawn="1"/>
        </p:nvSpPr>
        <p:spPr>
          <a:xfrm>
            <a:off x="0" y="-2"/>
            <a:ext cx="12192000" cy="5854045"/>
          </a:xfrm>
          <a:prstGeom prst="rect">
            <a:avLst/>
          </a:prstGeom>
          <a:solidFill>
            <a:srgbClr val="000000">
              <a:alpha val="57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F9D83-F773-E958-196D-28276FA76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687A3-3863-BEF3-572B-1C58596389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FDF8B-24FB-7719-6DE4-63E1B860E2A0}"/>
              </a:ext>
            </a:extLst>
          </p:cNvPr>
          <p:cNvSpPr/>
          <p:nvPr userDrawn="1"/>
        </p:nvSpPr>
        <p:spPr>
          <a:xfrm>
            <a:off x="0" y="5854046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Logo&#10;&#10;AI-generated content may be incorrect.">
            <a:extLst>
              <a:ext uri="{FF2B5EF4-FFF2-40B4-BE49-F238E27FC236}">
                <a16:creationId xmlns:a16="http://schemas.microsoft.com/office/drawing/2014/main" id="{8F50EFF8-FA32-EE29-0B14-D784B0177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5022"/>
            <a:ext cx="821999" cy="8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5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Bo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E89BC-561F-F2C7-909E-8B3E605AE9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5359" r="4027" b="5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3AAB9E-A588-D5C2-8D69-5B532EC57F10}"/>
              </a:ext>
            </a:extLst>
          </p:cNvPr>
          <p:cNvSpPr/>
          <p:nvPr userDrawn="1"/>
        </p:nvSpPr>
        <p:spPr>
          <a:xfrm>
            <a:off x="0" y="5854046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Logo&#10;&#10;AI-generated content may be incorrect.">
            <a:extLst>
              <a:ext uri="{FF2B5EF4-FFF2-40B4-BE49-F238E27FC236}">
                <a16:creationId xmlns:a16="http://schemas.microsoft.com/office/drawing/2014/main" id="{4E17247C-3BCE-2AEF-EFF8-183150510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45022"/>
            <a:ext cx="821999" cy="821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4ACE2F-995B-3FA1-2AFB-5603ADAE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899" y="5945022"/>
            <a:ext cx="9426901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21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89AA-7BB8-3260-009A-642D09D62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009" y="2767151"/>
            <a:ext cx="8721791" cy="100395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D6D0F-CF8A-C72F-DFE4-16DF1645A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AAC53-19EE-EA03-F9BE-BD50F3843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1873EFA6-C3CF-9008-EA4E-25B4810F9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83327"/>
            <a:ext cx="1371600" cy="13716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62E322-5374-C9CB-8B35-0BEFB1619D8E}"/>
              </a:ext>
            </a:extLst>
          </p:cNvPr>
          <p:cNvCxnSpPr>
            <a:cxnSpLocks/>
          </p:cNvCxnSpPr>
          <p:nvPr userDrawn="1"/>
        </p:nvCxnSpPr>
        <p:spPr>
          <a:xfrm>
            <a:off x="2430428" y="2583327"/>
            <a:ext cx="0" cy="1371600"/>
          </a:xfrm>
          <a:prstGeom prst="line">
            <a:avLst/>
          </a:prstGeom>
          <a:ln w="25400" cap="flat">
            <a:solidFill>
              <a:schemeClr val="accent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35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5345-FFA9-31CC-2E00-9120A634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4C3A-9DFC-D235-1BEC-619E258F7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6CA6-BBCE-5A5E-65D4-6D6F4377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E21D8-9A91-68FE-FEC9-DB68D10D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9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w/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5345-FFA9-31CC-2E00-9120A6347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4C3A-9DFC-D235-1BEC-619E258F7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34"/>
            <a:ext cx="10515600" cy="3975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6CA6-BBCE-5A5E-65D4-6D6F4377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E21D8-9A91-68FE-FEC9-DB68D10D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8BF755-D678-C780-6AD0-7EF160EA9DA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014" y="1157288"/>
            <a:ext cx="10491786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57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985C-4911-D6ED-A429-074A9842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44A97-F623-2D2D-06F7-2CE26DB84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3340"/>
            <a:ext cx="5181600" cy="4993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685A8-00AC-534A-D46F-F38A5E825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83340"/>
            <a:ext cx="5181600" cy="4993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6B77E-8DFE-1E4E-028B-70A46288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EF84F-8323-D3DE-D03A-8C9E8B80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DC709-8D1E-BB28-AF1B-BC6185E9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1341A-C4F3-B022-F722-4D416EFB7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1572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067ED-EFF8-C20F-1ED4-F0BB88F66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38365"/>
            <a:ext cx="5157787" cy="4051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1F98D-CFC6-8AE0-D7E6-65FD92EDC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5252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A16B1-B487-3C0D-9BEA-BB3F2E8B0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38365"/>
            <a:ext cx="5183188" cy="4051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336C6-9F6F-95E4-5837-C1B723AE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431F1-B53F-7BE6-F435-DDA25B23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86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7E85-37AE-8676-E8D4-C5BAEAC2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B4B0E-29F0-6C0C-AB77-C796401B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A5F6E-1DC1-CFE3-447F-72873EBC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2FDF9-424C-93B8-5CFD-E3A45B46A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19213"/>
            <a:ext cx="5084135" cy="231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CCE5A4-9FEF-5602-F03E-67AC6F593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89363"/>
            <a:ext cx="5084135" cy="231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1012A24-8370-31C6-EBBE-2BF1B11E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319213"/>
            <a:ext cx="5257800" cy="478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82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282C-51F1-7E13-3866-0CD93047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F0064-EE5C-E33A-BDBC-82ADC94C8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Confidential: For Policy Development Purposes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08D05-3429-931F-6B2C-6D9AF98AC5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able Placeholder 17">
            <a:extLst>
              <a:ext uri="{FF2B5EF4-FFF2-40B4-BE49-F238E27FC236}">
                <a16:creationId xmlns:a16="http://schemas.microsoft.com/office/drawing/2014/main" id="{EF92E540-E73C-5356-0426-44C6FF948DAF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838200" y="1254125"/>
            <a:ext cx="10515600" cy="482769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5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7E85-37AE-8676-E8D4-C5BAEAC2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FB4B0E-29F0-6C0C-AB77-C796401B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Confidential: For Policy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4A5F6E-1DC1-CFE3-447F-72873EBC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E267CC-2087-4FC7-8FDE-A41ECB95C1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2FDF9-424C-93B8-5CFD-E3A45B46A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19213"/>
            <a:ext cx="10515600" cy="231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DCCE5A4-9FEF-5602-F03E-67AC6F5934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952223"/>
            <a:ext cx="10515600" cy="2154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26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0240-01E0-7562-240F-4B82BDE06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00150"/>
            <a:ext cx="10515600" cy="497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AB4D-34EA-1CB0-0AE6-A916F54E1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5225" y="6356350"/>
            <a:ext cx="4448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Confidential: For Policy Development Purposes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8EBD1-0B4D-CF2E-23EE-22A3DF562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1568D6-CB9E-45EC-95EC-971FF1168E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CC180C-85A2-9ACC-441D-1EB0F67C5087}"/>
              </a:ext>
            </a:extLst>
          </p:cNvPr>
          <p:cNvSpPr/>
          <p:nvPr userDrawn="1"/>
        </p:nvSpPr>
        <p:spPr>
          <a:xfrm>
            <a:off x="0" y="0"/>
            <a:ext cx="12192000" cy="10039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12C1F5-ED0E-DA4D-FB80-6B34E547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3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Logo&#10;&#10;AI-generated content may be incorrect.">
            <a:extLst>
              <a:ext uri="{FF2B5EF4-FFF2-40B4-BE49-F238E27FC236}">
                <a16:creationId xmlns:a16="http://schemas.microsoft.com/office/drawing/2014/main" id="{26184C52-3CC7-AFE5-8BAE-8759E097D64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01" y="90976"/>
            <a:ext cx="821999" cy="821999"/>
          </a:xfrm>
          <a:prstGeom prst="rect">
            <a:avLst/>
          </a:prstGeom>
        </p:spPr>
      </p:pic>
      <p:sp>
        <p:nvSpPr>
          <p:cNvPr id="10" name="Shape 2">
            <a:extLst>
              <a:ext uri="{FF2B5EF4-FFF2-40B4-BE49-F238E27FC236}">
                <a16:creationId xmlns:a16="http://schemas.microsoft.com/office/drawing/2014/main" id="{B7F89903-78E7-AD58-C681-B32784ED91A9}"/>
              </a:ext>
            </a:extLst>
          </p:cNvPr>
          <p:cNvSpPr/>
          <p:nvPr userDrawn="1"/>
        </p:nvSpPr>
        <p:spPr>
          <a:xfrm>
            <a:off x="0" y="993331"/>
            <a:ext cx="12192000" cy="45719"/>
          </a:xfrm>
          <a:prstGeom prst="rect">
            <a:avLst/>
          </a:prstGeom>
          <a:solidFill>
            <a:srgbClr val="F9CE2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51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4" r:id="rId7"/>
    <p:sldLayoutId id="2147483661" r:id="rId8"/>
    <p:sldLayoutId id="2147483664" r:id="rId9"/>
    <p:sldLayoutId id="2147483663" r:id="rId10"/>
    <p:sldLayoutId id="2147483665" r:id="rId11"/>
    <p:sldLayoutId id="2147483662" r:id="rId12"/>
    <p:sldLayoutId id="2147483660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C46BA0C-2716-9B2A-E109-CF00F8D0D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" y="2725207"/>
            <a:ext cx="6257916" cy="1843088"/>
          </a:xfrm>
        </p:spPr>
        <p:txBody>
          <a:bodyPr anchor="ctr">
            <a:normAutofit fontScale="90000"/>
          </a:bodyPr>
          <a:lstStyle/>
          <a:p>
            <a:r>
              <a:rPr lang="en-US" sz="4400" b="1">
                <a:solidFill>
                  <a:srgbClr val="002060"/>
                </a:solidFill>
                <a:latin typeface="Arial"/>
                <a:cs typeface="Arial"/>
              </a:rPr>
              <a:t> Seasonal Communities &amp; Year-Round Housing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3C8326D-5A8D-F700-93B0-1BFFAD6DA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4825" y="4287057"/>
            <a:ext cx="6257916" cy="5254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/>
              <a:t>2025 MARPA and DLS Statewide Municipal Partnerships Conference</a:t>
            </a:r>
          </a:p>
          <a:p>
            <a:r>
              <a:rPr lang="en-US" sz="2000" i="1" dirty="0">
                <a:latin typeface="Arial"/>
                <a:cs typeface="Arial"/>
              </a:rPr>
              <a:t>October 7, 2025</a:t>
            </a:r>
            <a:endParaRPr lang="en-US" i="1" dirty="0">
              <a:cs typeface="Arial"/>
            </a:endParaRPr>
          </a:p>
          <a:p>
            <a:endParaRPr lang="en-US" sz="2000" b="1" i="1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9EC12-9A44-079B-464A-341A3891A3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E0E267CC-2087-4FC7-8FDE-A41ECB95C1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42408-B94E-6BE1-27FB-C6B2DB460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DE2646-ED2A-70D0-45B0-6BE152CAB1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5" t="431" r="9783" b="698"/>
          <a:stretch>
            <a:fillRect/>
          </a:stretch>
        </p:blipFill>
        <p:spPr>
          <a:xfrm rot="5400000">
            <a:off x="7150201" y="1830245"/>
            <a:ext cx="5817497" cy="4262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E317A-0B8B-5514-6486-ECC6E105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11" y="1"/>
            <a:ext cx="10515600" cy="1003952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What is the Seasonal Communities Designation?</a:t>
            </a:r>
            <a:br>
              <a:rPr lang="en-US" sz="3600" b="1"/>
            </a:br>
            <a:r>
              <a:rPr lang="en-US" sz="2000" b="1">
                <a:cs typeface="Arial"/>
              </a:rPr>
              <a:t>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15B34-5CBC-5A3C-00BF-E139654379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2811" y="6496718"/>
            <a:ext cx="2743200" cy="365125"/>
          </a:xfrm>
        </p:spPr>
        <p:txBody>
          <a:bodyPr/>
          <a:lstStyle/>
          <a:p>
            <a:fld id="{871568D6-CB9E-45EC-95EC-971FF1168ED4}" type="slidenum">
              <a:rPr lang="en-US" dirty="0" smtClean="0">
                <a:solidFill>
                  <a:schemeClr val="tx1"/>
                </a:solidFill>
              </a:rPr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76024-43E9-0B1E-5EE5-6D877E84BDBF}"/>
              </a:ext>
            </a:extLst>
          </p:cNvPr>
          <p:cNvSpPr txBox="1"/>
          <p:nvPr/>
        </p:nvSpPr>
        <p:spPr>
          <a:xfrm>
            <a:off x="278730" y="1203351"/>
            <a:ext cx="7299159" cy="54322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>
                <a:solidFill>
                  <a:schemeClr val="accent1"/>
                </a:solidFill>
                <a:cs typeface="Arial"/>
              </a:rPr>
              <a:t>Created by the Affordable Homes Act</a:t>
            </a:r>
            <a:r>
              <a:rPr lang="en-US" sz="2000">
                <a:solidFill>
                  <a:schemeClr val="accent1"/>
                </a:solidFill>
                <a:cs typeface="Arial"/>
              </a:rPr>
              <a:t>, signed into law August 2024</a:t>
            </a:r>
            <a:endParaRPr lang="en-US">
              <a:solidFill>
                <a:schemeClr val="accent1"/>
              </a:solidFill>
            </a:endParaRPr>
          </a:p>
          <a:p>
            <a:r>
              <a:rPr lang="en-US" sz="2000" b="1">
                <a:solidFill>
                  <a:schemeClr val="accent1"/>
                </a:solidFill>
                <a:cs typeface="Arial"/>
              </a:rPr>
              <a:t>Currently includes</a:t>
            </a:r>
            <a:r>
              <a:rPr lang="en-US" sz="2000">
                <a:solidFill>
                  <a:schemeClr val="accent1"/>
                </a:solidFill>
                <a:cs typeface="Arial"/>
              </a:rPr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/>
              </a:rPr>
              <a:t>Dukes and Nantucket Counties (all municipalities)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/>
              </a:rPr>
              <a:t>Barnstable County municipalities with 35% or more seasonal housing stock*</a:t>
            </a:r>
          </a:p>
          <a:p>
            <a:pPr marL="742950" lvl="1" indent="-285750">
              <a:spcAft>
                <a:spcPts val="1000"/>
              </a:spcAft>
              <a:buFont typeface="Arial"/>
              <a:buChar char="•"/>
            </a:pPr>
            <a:r>
              <a:rPr lang="en-US">
                <a:cs typeface="Arial"/>
              </a:rPr>
              <a:t>Berkshire County municipalities with 40% or more seasonal housing stock**</a:t>
            </a:r>
          </a:p>
          <a:p>
            <a:r>
              <a:rPr lang="en-US" sz="2000" b="1">
                <a:solidFill>
                  <a:schemeClr val="accent1"/>
                </a:solidFill>
                <a:cs typeface="Arial"/>
              </a:rPr>
              <a:t>Further designations will consider: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/>
              </a:rPr>
              <a:t>High rates of short-term rentals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/>
              </a:rPr>
              <a:t>Significant seasonal population increase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/>
              </a:rPr>
              <a:t>Large disparities between AMI and income to affordably purchase median-priced home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Arial"/>
              </a:rPr>
              <a:t>Percentage of seasonal housing stock</a:t>
            </a:r>
          </a:p>
          <a:p>
            <a:pPr marL="742950" lvl="1" indent="-285750">
              <a:spcAft>
                <a:spcPts val="1000"/>
              </a:spcAft>
              <a:buFont typeface="Arial"/>
              <a:buChar char="•"/>
            </a:pPr>
            <a:r>
              <a:rPr lang="en-US">
                <a:cs typeface="Arial"/>
              </a:rPr>
              <a:t>High variations in monthly employment</a:t>
            </a:r>
          </a:p>
          <a:p>
            <a:endParaRPr lang="en-US" sz="1200">
              <a:cs typeface="Arial"/>
            </a:endParaRPr>
          </a:p>
          <a:p>
            <a:endParaRPr lang="en-US" sz="1200">
              <a:cs typeface="Arial"/>
            </a:endParaRPr>
          </a:p>
          <a:p>
            <a:r>
              <a:rPr lang="en-US" sz="1000" b="1">
                <a:cs typeface="Arial"/>
              </a:rPr>
              <a:t>*Barnstable County inclusions: </a:t>
            </a:r>
            <a:r>
              <a:rPr lang="en-US" sz="1000">
                <a:cs typeface="Arial"/>
              </a:rPr>
              <a:t>Brewster, Chatham, Dennis, Eastham, Harwich, Orleans, Provincetown, Truro, and Wellfleet</a:t>
            </a:r>
          </a:p>
          <a:p>
            <a:r>
              <a:rPr lang="en-US" sz="1000" b="1">
                <a:cs typeface="Arial"/>
              </a:rPr>
              <a:t>**Berkshire County inclusions:</a:t>
            </a:r>
            <a:r>
              <a:rPr lang="en-US" sz="1000">
                <a:cs typeface="Arial"/>
              </a:rPr>
              <a:t> Alford, Becket, Hancock, Monterey, Mount Washington, Otis, Stockbridge, </a:t>
            </a:r>
            <a:r>
              <a:rPr lang="en-US" sz="1000" err="1">
                <a:cs typeface="Arial"/>
              </a:rPr>
              <a:t>Tyringham</a:t>
            </a:r>
            <a:endParaRPr lang="en-US" sz="1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18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B0020-369D-970D-B8C3-6CB3466D1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F5FE-F41D-BCFD-1AAB-3CA7CF13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11" y="1"/>
            <a:ext cx="10146891" cy="1003952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What is the Seasonal Communities Designation? </a:t>
            </a:r>
            <a:r>
              <a:rPr lang="en-US" sz="2000" b="1"/>
              <a:t>(2/2)</a:t>
            </a:r>
            <a:endParaRPr lang="en-US" sz="2000" b="1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7F975-179D-60D5-DE33-33A5434FA9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2811" y="6496718"/>
            <a:ext cx="2743200" cy="365125"/>
          </a:xfrm>
        </p:spPr>
        <p:txBody>
          <a:bodyPr/>
          <a:lstStyle/>
          <a:p>
            <a:fld id="{871568D6-CB9E-45EC-95EC-971FF1168E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4D8E4-550E-C154-88CE-971536431E2B}"/>
              </a:ext>
            </a:extLst>
          </p:cNvPr>
          <p:cNvSpPr txBox="1"/>
          <p:nvPr/>
        </p:nvSpPr>
        <p:spPr>
          <a:xfrm>
            <a:off x="5437107" y="1227931"/>
            <a:ext cx="6750621" cy="52732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1">
                <a:solidFill>
                  <a:srgbClr val="14558F"/>
                </a:solidFill>
                <a:cs typeface="Arial"/>
              </a:rPr>
              <a:t>Empowers communities with unique tools to meet their unique challenges, including:</a:t>
            </a:r>
            <a:endParaRPr lang="en-US" sz="20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cs typeface="Arial"/>
              </a:rPr>
              <a:t>Year-Round Housing Trusts and Occupancy Restrictions</a:t>
            </a:r>
          </a:p>
          <a:p>
            <a:pPr marL="342900" indent="-342900">
              <a:buFont typeface="Arial"/>
              <a:buChar char="•"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Essential Public Employee Housing Preference</a:t>
            </a:r>
          </a:p>
          <a:p>
            <a:pPr marL="342900" indent="-342900">
              <a:buFont typeface="Arial"/>
              <a:buChar char="•"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Year-Round Artist Housing</a:t>
            </a:r>
          </a:p>
          <a:p>
            <a:pPr marL="342900" indent="-342900">
              <a:buFont typeface="Arial"/>
              <a:buChar char="•"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Residential Property Tax Exemption Increase </a:t>
            </a:r>
          </a:p>
          <a:p>
            <a:endParaRPr lang="en-US" sz="2000">
              <a:solidFill>
                <a:srgbClr val="000000"/>
              </a:solidFill>
              <a:cs typeface="Arial"/>
            </a:endParaRPr>
          </a:p>
          <a:p>
            <a:pPr>
              <a:spcAft>
                <a:spcPts val="1000"/>
              </a:spcAft>
            </a:pPr>
            <a:r>
              <a:rPr lang="en-US" sz="2000" b="1">
                <a:solidFill>
                  <a:schemeClr val="accent1"/>
                </a:solidFill>
                <a:cs typeface="Arial"/>
              </a:rPr>
              <a:t>Requires that communities: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Allow by-right development of year-round, attainable housing on undersized lots</a:t>
            </a:r>
          </a:p>
          <a:p>
            <a:pPr marL="342900" indent="-342900">
              <a:buFont typeface="Arial"/>
              <a:buChar char="•"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cs typeface="Arial"/>
              </a:rPr>
              <a:t>Allow by-right development of tiny houses for use as year-round housing</a:t>
            </a:r>
          </a:p>
          <a:p>
            <a:pPr marL="342900" indent="-342900">
              <a:buFont typeface="Arial"/>
              <a:buChar char="•"/>
            </a:pPr>
            <a:endParaRPr lang="en-US" sz="2400" b="1">
              <a:solidFill>
                <a:srgbClr val="14558F"/>
              </a:solidFill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B8F169-9102-4887-0901-B3DF01396B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470" t="-716" r="13357" b="15534"/>
          <a:stretch>
            <a:fillRect/>
          </a:stretch>
        </p:blipFill>
        <p:spPr>
          <a:xfrm>
            <a:off x="-2929" y="1007231"/>
            <a:ext cx="5269866" cy="585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2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9FC1C-4F8A-F113-592F-A13919C19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1C4D-346A-D78D-4BA6-B0C30FF92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11" y="1"/>
            <a:ext cx="10515600" cy="1003952"/>
          </a:xfrm>
        </p:spPr>
        <p:txBody>
          <a:bodyPr>
            <a:normAutofit/>
          </a:bodyPr>
          <a:lstStyle/>
          <a:p>
            <a:r>
              <a:rPr lang="en-US" sz="3200" b="1"/>
              <a:t>Draft Regulations: </a:t>
            </a:r>
            <a:br>
              <a:rPr lang="en-US" sz="3600" b="1"/>
            </a:br>
            <a:r>
              <a:rPr lang="en-US" sz="2600" b="1"/>
              <a:t>Key Definitions</a:t>
            </a:r>
            <a:endParaRPr lang="en-US" sz="2600" b="1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14524-5C1F-2855-004C-2034A8EC2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2811" y="6496718"/>
            <a:ext cx="2743200" cy="365125"/>
          </a:xfrm>
        </p:spPr>
        <p:txBody>
          <a:bodyPr/>
          <a:lstStyle/>
          <a:p>
            <a:fld id="{871568D6-CB9E-45EC-95EC-971FF1168ED4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0762D3AD-79C0-A848-6179-D8CD19F3DDEC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018000492"/>
              </p:ext>
            </p:extLst>
          </p:nvPr>
        </p:nvGraphicFramePr>
        <p:xfrm>
          <a:off x="80210" y="1102894"/>
          <a:ext cx="12032273" cy="474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979">
                  <a:extLst>
                    <a:ext uri="{9D8B030D-6E8A-4147-A177-3AD203B41FA5}">
                      <a16:colId xmlns:a16="http://schemas.microsoft.com/office/drawing/2014/main" val="1828283287"/>
                    </a:ext>
                  </a:extLst>
                </a:gridCol>
                <a:gridCol w="10064294">
                  <a:extLst>
                    <a:ext uri="{9D8B030D-6E8A-4147-A177-3AD203B41FA5}">
                      <a16:colId xmlns:a16="http://schemas.microsoft.com/office/drawing/2014/main" val="848643920"/>
                    </a:ext>
                  </a:extLst>
                </a:gridCol>
              </a:tblGrid>
              <a:tr h="37285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Summary of 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2664"/>
                  </a:ext>
                </a:extLst>
              </a:tr>
              <a:tr h="14417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latin typeface="+mj-lt"/>
                        </a:rPr>
                        <a:t>Attainable Housing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Must be Year-Round Housing Unit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Up to 250% AMI or lower limit established locally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/>
                        <a:t>Not counted toward SHI unless it also satisfies requirements for SHI inclusion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277303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+mj-lt"/>
                        </a:rPr>
                        <a:t>Single-family Residential Zoning District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Arial"/>
                        <a:buChar char="•"/>
                      </a:pPr>
                      <a:r>
                        <a:rPr lang="en-US" sz="1600" b="0" kern="100"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</a:rPr>
                        <a:t>Any district where single-family residential dwellings are permitted, whether as-of-right or by special permit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113982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+mj-lt"/>
                        </a:rPr>
                        <a:t>Year-round Housing Unit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kern="100"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</a:rPr>
                        <a:t>Dwelling unit subject to year-round housing occupancy restriction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41898"/>
                  </a:ext>
                </a:extLst>
              </a:tr>
              <a:tr h="12179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+mj-lt"/>
                        </a:rPr>
                        <a:t>Year-round Housing Occupancy Restriction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kern="100"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</a:rPr>
                        <a:t>Restriction limiting occupancy to individuals/households who have signed an agreement with the Seasonal Community to occupy a dwelling unit for 10+ months of a 12-month period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0" kern="100">
                        <a:effectLst/>
                        <a:latin typeface="+mj-lt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 b="0" kern="100"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</a:rPr>
                        <a:t>Allows reasonable exceptions for temporary absences, as established in agreement with municipality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39256"/>
                  </a:ext>
                </a:extLst>
              </a:tr>
            </a:tbl>
          </a:graphicData>
        </a:graphic>
      </p:graphicFrame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D41B452-A303-38EF-C5F8-FB62C4FC19BB}"/>
              </a:ext>
            </a:extLst>
          </p:cNvPr>
          <p:cNvSpPr txBox="1">
            <a:spLocks/>
          </p:cNvSpPr>
          <p:nvPr/>
        </p:nvSpPr>
        <p:spPr>
          <a:xfrm>
            <a:off x="85726" y="5848225"/>
            <a:ext cx="12032420" cy="10143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NOTE: THIS PRESENTATION OFFERs a PLAIN LANGUAGE overview of draft REGULATIONS. The Summaries provided are not complete restatements of draft regulations. Current draft regulations are subject to change based on public comment.</a:t>
            </a:r>
            <a:endParaRPr lang="en-US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085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BD648-96CF-6329-F4EE-26642060F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2D1B-00A4-62CD-D254-FFC87181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11" y="1"/>
            <a:ext cx="10515600" cy="1003952"/>
          </a:xfrm>
        </p:spPr>
        <p:txBody>
          <a:bodyPr>
            <a:normAutofit/>
          </a:bodyPr>
          <a:lstStyle/>
          <a:p>
            <a:r>
              <a:rPr lang="en-US" sz="3200" b="1"/>
              <a:t>Draft Regulations: </a:t>
            </a:r>
            <a:br>
              <a:rPr lang="en-US" sz="2200" b="1"/>
            </a:br>
            <a:r>
              <a:rPr lang="en-US" sz="2200" b="1"/>
              <a:t>Year-Round Housing Trusts &amp; Restrictions</a:t>
            </a:r>
            <a:endParaRPr lang="en-US" sz="220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CE5A6-5220-EC21-04D3-9C7177086B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2811" y="6496718"/>
            <a:ext cx="2743200" cy="365125"/>
          </a:xfrm>
        </p:spPr>
        <p:txBody>
          <a:bodyPr/>
          <a:lstStyle/>
          <a:p>
            <a:fld id="{871568D6-CB9E-45EC-95EC-971FF1168ED4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743324A7-6A08-15E8-4BBB-E43CB4AE139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885616482"/>
              </p:ext>
            </p:extLst>
          </p:nvPr>
        </p:nvGraphicFramePr>
        <p:xfrm>
          <a:off x="79830" y="1103655"/>
          <a:ext cx="12040299" cy="401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292">
                  <a:extLst>
                    <a:ext uri="{9D8B030D-6E8A-4147-A177-3AD203B41FA5}">
                      <a16:colId xmlns:a16="http://schemas.microsoft.com/office/drawing/2014/main" val="1828283287"/>
                    </a:ext>
                  </a:extLst>
                </a:gridCol>
                <a:gridCol w="10071007">
                  <a:extLst>
                    <a:ext uri="{9D8B030D-6E8A-4147-A177-3AD203B41FA5}">
                      <a16:colId xmlns:a16="http://schemas.microsoft.com/office/drawing/2014/main" val="848643920"/>
                    </a:ext>
                  </a:extLst>
                </a:gridCol>
              </a:tblGrid>
              <a:tr h="4331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Summary of 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2664"/>
                  </a:ext>
                </a:extLst>
              </a:tr>
              <a:tr h="10913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latin typeface="+mj-lt"/>
                        </a:rPr>
                        <a:t>Occupancy Restrictions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/>
                        <a:t>30-yr term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433042"/>
                  </a:ext>
                </a:extLst>
              </a:tr>
              <a:tr h="248756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>
                          <a:latin typeface="+mj-lt"/>
                        </a:rPr>
                        <a:t>Trusts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/>
                        <a:t>Allows for the formation of regional trusts, with trusts' term established by member municipalities 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/>
                        <a:t>Establishes 3-year terms for members</a:t>
                      </a:r>
                      <a:endParaRPr lang="en-US"/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/>
                        <a:t>Mirror structure, powers of Municipal Affordable Housing Trusts (MAHTs), except:</a:t>
                      </a:r>
                      <a:endParaRPr lang="en-US"/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/>
                        <a:t>Exemption from taxation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/>
                        <a:t>Exemption from 30B for intra-municipal transfer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73034"/>
                  </a:ext>
                </a:extLst>
              </a:tr>
            </a:tbl>
          </a:graphicData>
        </a:graphic>
      </p:graphicFrame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23FCBFC-1BEA-CBF7-2D75-4F58EA5012BA}"/>
              </a:ext>
            </a:extLst>
          </p:cNvPr>
          <p:cNvSpPr txBox="1">
            <a:spLocks/>
          </p:cNvSpPr>
          <p:nvPr/>
        </p:nvSpPr>
        <p:spPr>
          <a:xfrm>
            <a:off x="85726" y="6082686"/>
            <a:ext cx="12042446" cy="793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NOTE: THIS PRESENTATION OFFERs a PLAIN LANGUAGE overview of draft REGULATIONS. The Summaries provided are not complete restatements of draft regulations. Current draft regulations are subject to change based on public comment.</a:t>
            </a:r>
            <a:endParaRPr lang="en-US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66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199FA-FCC0-7797-8D37-D721230E1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A1BB3-80DF-E34A-2BC0-F61DB551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11" y="1"/>
            <a:ext cx="10515600" cy="1003952"/>
          </a:xfrm>
        </p:spPr>
        <p:txBody>
          <a:bodyPr>
            <a:normAutofit/>
          </a:bodyPr>
          <a:lstStyle/>
          <a:p>
            <a:r>
              <a:rPr lang="en-US" sz="3200" b="1"/>
              <a:t>Draft Regulations:</a:t>
            </a:r>
            <a:r>
              <a:rPr lang="en-US" sz="3600" b="1"/>
              <a:t> </a:t>
            </a:r>
            <a:br>
              <a:rPr lang="en-US" sz="3600" b="1"/>
            </a:br>
            <a:r>
              <a:rPr lang="en-US" sz="2200" b="1"/>
              <a:t>Zoning Requirements</a:t>
            </a: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CA44E-7C95-77D1-0507-1C28A8584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2811" y="6496718"/>
            <a:ext cx="2743200" cy="365125"/>
          </a:xfrm>
        </p:spPr>
        <p:txBody>
          <a:bodyPr/>
          <a:lstStyle/>
          <a:p>
            <a:fld id="{871568D6-CB9E-45EC-95EC-971FF1168ED4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FE76BEBA-F855-A0B3-B0B6-01F8580D011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908584513"/>
              </p:ext>
            </p:extLst>
          </p:nvPr>
        </p:nvGraphicFramePr>
        <p:xfrm>
          <a:off x="100263" y="1102894"/>
          <a:ext cx="11992168" cy="4920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419">
                  <a:extLst>
                    <a:ext uri="{9D8B030D-6E8A-4147-A177-3AD203B41FA5}">
                      <a16:colId xmlns:a16="http://schemas.microsoft.com/office/drawing/2014/main" val="1828283287"/>
                    </a:ext>
                  </a:extLst>
                </a:gridCol>
                <a:gridCol w="10030749">
                  <a:extLst>
                    <a:ext uri="{9D8B030D-6E8A-4147-A177-3AD203B41FA5}">
                      <a16:colId xmlns:a16="http://schemas.microsoft.com/office/drawing/2014/main" val="848643920"/>
                    </a:ext>
                  </a:extLst>
                </a:gridCol>
              </a:tblGrid>
              <a:tr h="39334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Summary of 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2664"/>
                  </a:ext>
                </a:extLst>
              </a:tr>
              <a:tr h="116305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1">
                          <a:latin typeface="+mj-lt"/>
                        </a:rPr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700"/>
                        <a:t>Requires that municipalities adopt zoning that permits undersized lot and tiny house development as-of-right in all single-family residential zoning districts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3433042"/>
                  </a:ext>
                </a:extLst>
              </a:tr>
              <a:tr h="15837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1">
                          <a:latin typeface="+mj-lt"/>
                        </a:rPr>
                        <a:t>Undersized Lots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700"/>
                        <a:t>Limits as-of-right requirement to year-round, attainable housing units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700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700"/>
                        <a:t>Prohibits residential units on undersized lots from being rented for less than 6 months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773034"/>
                  </a:ext>
                </a:extLst>
              </a:tr>
              <a:tr h="178040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1">
                          <a:latin typeface="+mj-lt"/>
                        </a:rPr>
                        <a:t>Tiny Houses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700" b="0" kern="100"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</a:rPr>
                        <a:t>Limits as-of-right requirement to year-round housing units 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endParaRPr lang="en-US" sz="1700" b="0" kern="100">
                        <a:effectLst/>
                        <a:latin typeface="+mj-lt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700" b="0" kern="100"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</a:rPr>
                        <a:t>Requires tiny houses to comply with state building code and local enhancements (e.g. opt-in energy code), applicable water and sewer requirements, floor-to-area ratio requirements</a:t>
                      </a:r>
                    </a:p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endParaRPr lang="en-US" sz="1700" b="0" kern="100">
                        <a:effectLst/>
                        <a:latin typeface="+mj-lt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US" sz="1700" b="0" kern="100">
                          <a:effectLst/>
                          <a:latin typeface="+mj-lt"/>
                          <a:ea typeface="Aptos" panose="020B0004020202020204" pitchFamily="34" charset="0"/>
                          <a:cs typeface="Arial"/>
                        </a:rPr>
                        <a:t>Allows municipalities to allow, further regulate, or prohibit movable tiny houses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113982"/>
                  </a:ext>
                </a:extLst>
              </a:tr>
            </a:tbl>
          </a:graphicData>
        </a:graphic>
      </p:graphicFrame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70032CB-C54B-8E8C-63B0-49AF6F063E02}"/>
              </a:ext>
            </a:extLst>
          </p:cNvPr>
          <p:cNvSpPr txBox="1">
            <a:spLocks/>
          </p:cNvSpPr>
          <p:nvPr/>
        </p:nvSpPr>
        <p:spPr>
          <a:xfrm>
            <a:off x="95752" y="6028698"/>
            <a:ext cx="12002342" cy="833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NOTE: THIS PRESENTATION OFFERs a PLAIN LANGUAGE overview of draft REGULATIONS. The Summaries provided are not complete restatements of draft regulations. Current draft regulations are subject to change based on public comment.</a:t>
            </a:r>
            <a:endParaRPr lang="en-US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4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7EB6F-8A36-51ED-396E-FEA056558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0633-ED0A-01B9-F4CD-008D6958D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11" y="1"/>
            <a:ext cx="10515600" cy="1003952"/>
          </a:xfrm>
        </p:spPr>
        <p:txBody>
          <a:bodyPr>
            <a:normAutofit/>
          </a:bodyPr>
          <a:lstStyle/>
          <a:p>
            <a:r>
              <a:rPr lang="en-US" sz="3200" b="1"/>
              <a:t>Draft Regulations:</a:t>
            </a:r>
            <a:br>
              <a:rPr lang="en-US" sz="3600" b="1">
                <a:cs typeface="Arial"/>
              </a:rPr>
            </a:br>
            <a:r>
              <a:rPr lang="en-US" sz="2200" b="1"/>
              <a:t>Employment- and Vocation-Specific Housing </a:t>
            </a: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8C965-CFEC-FF42-798B-8C426B6F75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2811" y="6496718"/>
            <a:ext cx="2743200" cy="365125"/>
          </a:xfrm>
        </p:spPr>
        <p:txBody>
          <a:bodyPr/>
          <a:lstStyle/>
          <a:p>
            <a:fld id="{871568D6-CB9E-45EC-95EC-971FF1168ED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7C4295B2-CDD3-1D2E-064A-3A5D077FF7E9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626214354"/>
              </p:ext>
            </p:extLst>
          </p:nvPr>
        </p:nvGraphicFramePr>
        <p:xfrm>
          <a:off x="67518" y="1099594"/>
          <a:ext cx="12057554" cy="4942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113">
                  <a:extLst>
                    <a:ext uri="{9D8B030D-6E8A-4147-A177-3AD203B41FA5}">
                      <a16:colId xmlns:a16="http://schemas.microsoft.com/office/drawing/2014/main" val="1828283287"/>
                    </a:ext>
                  </a:extLst>
                </a:gridCol>
                <a:gridCol w="10085441">
                  <a:extLst>
                    <a:ext uri="{9D8B030D-6E8A-4147-A177-3AD203B41FA5}">
                      <a16:colId xmlns:a16="http://schemas.microsoft.com/office/drawing/2014/main" val="848643920"/>
                    </a:ext>
                  </a:extLst>
                </a:gridCol>
              </a:tblGrid>
              <a:tr h="38677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Summary of 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2664"/>
                  </a:ext>
                </a:extLst>
              </a:tr>
              <a:tr h="23851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latin typeface="+mj-lt"/>
                        </a:rPr>
                        <a:t>Essential Public Employee Preference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/>
                        <a:t>A Seasonal Community must support development through direct financial assistance, property tax relief, or donation of municipal land for the preference to be applied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/>
                        <a:t>Includes households with at least one municipal, county, or state employee (defined in line with Conflict of Interest Law (M.G.L. 268A)) essential for public health and safety in a Seasonal Community</a:t>
                      </a:r>
                    </a:p>
                    <a:p>
                      <a:pPr marL="742950" lvl="1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/>
                        <a:t>Includes, but is not limited to: teachers at public institutions, public works employees, publicly employed first-responders, town administrators, and other employees essential for municipal operations </a:t>
                      </a:r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600"/>
                        <a:t>Beneficiaries may be employed full-time, part-time, intermittently, or on a volunteer basis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33042"/>
                  </a:ext>
                </a:extLst>
              </a:tr>
              <a:tr h="202598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latin typeface="+mj-lt"/>
                        </a:rPr>
                        <a:t>Artist Housing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/>
                        <a:t>Municipalities may develop year-round housing for artists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/>
                        <a:t>Artist defined as a person who "by vocation produces or supports artistic and literary activities," allowing flexibility for municipalities to further define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618627"/>
                  </a:ext>
                </a:extLst>
              </a:tr>
            </a:tbl>
          </a:graphicData>
        </a:graphic>
      </p:graphicFrame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9F759B1-C8FF-9A19-8D02-EEA99D1F5A6F}"/>
              </a:ext>
            </a:extLst>
          </p:cNvPr>
          <p:cNvSpPr txBox="1">
            <a:spLocks/>
          </p:cNvSpPr>
          <p:nvPr/>
        </p:nvSpPr>
        <p:spPr>
          <a:xfrm>
            <a:off x="65673" y="6138988"/>
            <a:ext cx="12062500" cy="7236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NOTE: THIS PRESENTATION OFFERs a PLAIN LANGUAGE overview of draft REGULATIONS. The Summaries provided are not complete restatements of draft regulations. Current draft regulations are subject to change based on public comment.</a:t>
            </a:r>
            <a:endParaRPr lang="en-US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77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5DBFA-4E95-93C4-213A-2C2A1E20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E7769-0267-CB36-9726-81BE861BE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11" y="1"/>
            <a:ext cx="10515600" cy="1003952"/>
          </a:xfrm>
        </p:spPr>
        <p:txBody>
          <a:bodyPr>
            <a:normAutofit/>
          </a:bodyPr>
          <a:lstStyle/>
          <a:p>
            <a:r>
              <a:rPr lang="en-US" sz="3600" b="1">
                <a:cs typeface="Arial"/>
              </a:rPr>
              <a:t>Draft Regulations:</a:t>
            </a:r>
            <a:br>
              <a:rPr lang="en-US" sz="3600" b="1">
                <a:cs typeface="Arial"/>
              </a:rPr>
            </a:br>
            <a:r>
              <a:rPr lang="en-US" sz="2200" b="1"/>
              <a:t>Residential Tax Exemption</a:t>
            </a:r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91FEF-AB9D-F294-0220-D495DC0D5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2811" y="6496718"/>
            <a:ext cx="2743200" cy="365125"/>
          </a:xfrm>
        </p:spPr>
        <p:txBody>
          <a:bodyPr/>
          <a:lstStyle/>
          <a:p>
            <a:fld id="{871568D6-CB9E-45EC-95EC-971FF1168ED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3314EC66-4A84-6E12-1E6E-6734AFBDCF6F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898499239"/>
              </p:ext>
            </p:extLst>
          </p:nvPr>
        </p:nvGraphicFramePr>
        <p:xfrm>
          <a:off x="60158" y="1102895"/>
          <a:ext cx="12072379" cy="4700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539">
                  <a:extLst>
                    <a:ext uri="{9D8B030D-6E8A-4147-A177-3AD203B41FA5}">
                      <a16:colId xmlns:a16="http://schemas.microsoft.com/office/drawing/2014/main" val="1828283287"/>
                    </a:ext>
                  </a:extLst>
                </a:gridCol>
                <a:gridCol w="10097840">
                  <a:extLst>
                    <a:ext uri="{9D8B030D-6E8A-4147-A177-3AD203B41FA5}">
                      <a16:colId xmlns:a16="http://schemas.microsoft.com/office/drawing/2014/main" val="848643920"/>
                    </a:ext>
                  </a:extLst>
                </a:gridCol>
              </a:tblGrid>
              <a:tr h="5834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>
                          <a:latin typeface="+mj-lt"/>
                        </a:rPr>
                        <a:t>Summary of Draft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02664"/>
                  </a:ext>
                </a:extLst>
              </a:tr>
              <a:tr h="12325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>
                          <a:latin typeface="+mj-lt"/>
                        </a:rPr>
                        <a:t>Parameters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/>
                        <a:t>Municipalities which have already adopted the Residential Property Tax Exemption may increase the exemption to 50% or less of the avg. assessed value of all class one, residential parcels within that municipality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3055245"/>
                  </a:ext>
                </a:extLst>
              </a:tr>
              <a:tr h="288421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>
                          <a:latin typeface="+mj-lt"/>
                        </a:rPr>
                        <a:t> </a:t>
                      </a:r>
                      <a:r>
                        <a:rPr lang="en-US" sz="1800" b="1">
                          <a:latin typeface="+mj-lt"/>
                        </a:rPr>
                        <a:t>Implementation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/>
                        <a:t>Municipalities must adopt the increase at the option of their select board, or their mayor with the approval of their city council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/>
                        <a:t>Municipalities must then, upon request, provide the Commissioner of Revenue with evidence of a) designation acceptance and b) vote to increase the exemption</a:t>
                      </a: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/>
                    </a:p>
                    <a:p>
                      <a:pPr marL="28575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/>
                        <a:t>Still subject to other requirements of M.G.L. c.</a:t>
                      </a:r>
                      <a:r>
                        <a:rPr lang="en-US" sz="1800" b="0" i="0" u="none" strike="noStrike" noProof="0">
                          <a:latin typeface="Arial"/>
                        </a:rPr>
                        <a:t>59, § 5C, which establishes exemption authority</a:t>
                      </a:r>
                      <a:endParaRPr lang="en-US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33042"/>
                  </a:ext>
                </a:extLst>
              </a:tr>
            </a:tbl>
          </a:graphicData>
        </a:graphic>
      </p:graphicFrame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E9380C5-8642-B0B6-9324-49DF02064947}"/>
              </a:ext>
            </a:extLst>
          </p:cNvPr>
          <p:cNvSpPr txBox="1">
            <a:spLocks/>
          </p:cNvSpPr>
          <p:nvPr/>
        </p:nvSpPr>
        <p:spPr>
          <a:xfrm>
            <a:off x="65673" y="5808119"/>
            <a:ext cx="12072526" cy="884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C00000"/>
                </a:solidFill>
              </a:rPr>
              <a:t>NOTE: THIS PRESENTATION OFFERs a PLAIN LANGUAGE overview of draft REGULATIONS. The Summaries provided are not complete restatements of draft regulations. Current draft regulations are subject to change based on public comment.</a:t>
            </a:r>
            <a:endParaRPr lang="en-US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802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77BD-A30D-7B4A-7586-2C64F6E2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" y="1"/>
            <a:ext cx="10515600" cy="1003952"/>
          </a:xfrm>
        </p:spPr>
        <p:txBody>
          <a:bodyPr/>
          <a:lstStyle/>
          <a:p>
            <a:r>
              <a:rPr lang="en-US" b="1"/>
              <a:t>Seasonal Communities Next Steps</a:t>
            </a:r>
            <a:endParaRPr lang="en-US" b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D8212-1AAB-9442-51F0-70427F4D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8" y="1200150"/>
            <a:ext cx="11738810" cy="51572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500" b="1" dirty="0">
                <a:solidFill>
                  <a:schemeClr val="accent1"/>
                </a:solidFill>
                <a:cs typeface="Arial"/>
              </a:rPr>
              <a:t>Regulation Next Steps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September 26: </a:t>
            </a:r>
            <a:r>
              <a:rPr lang="en-US" sz="2200" dirty="0"/>
              <a:t>Draft regulations made available for public comment</a:t>
            </a:r>
            <a:endParaRPr lang="en-US" sz="2200" dirty="0"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October 31: </a:t>
            </a:r>
            <a:r>
              <a:rPr lang="en-US" sz="2200" dirty="0"/>
              <a:t>Public Comment period closes; EOHLC incorporates feedback</a:t>
            </a:r>
            <a:endParaRPr lang="en-US" sz="2200" dirty="0"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b="1" dirty="0">
                <a:solidFill>
                  <a:schemeClr val="accent1"/>
                </a:solidFill>
              </a:rPr>
              <a:t>Early-to-Mid November: </a:t>
            </a:r>
            <a:r>
              <a:rPr lang="en-US" sz="2200" dirty="0"/>
              <a:t>Finalized regulation filed with Secretary of the Commonwealth</a:t>
            </a:r>
            <a:endParaRPr lang="en-US" sz="2200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32A4C-2355-12FB-6898-A4F83231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67CC-2087-4FC7-8FDE-A41ECB95C1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6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 Brand Colors">
      <a:dk1>
        <a:srgbClr val="000000"/>
      </a:dk1>
      <a:lt1>
        <a:srgbClr val="FFFFFF"/>
      </a:lt1>
      <a:dk2>
        <a:srgbClr val="535353"/>
      </a:dk2>
      <a:lt2>
        <a:srgbClr val="DCDCDC"/>
      </a:lt2>
      <a:accent1>
        <a:srgbClr val="14558F"/>
      </a:accent1>
      <a:accent2>
        <a:srgbClr val="388557"/>
      </a:accent2>
      <a:accent3>
        <a:srgbClr val="F6C51B"/>
      </a:accent3>
      <a:accent4>
        <a:srgbClr val="535353"/>
      </a:accent4>
      <a:accent5>
        <a:srgbClr val="680A1D"/>
      </a:accent5>
      <a:accent6>
        <a:srgbClr val="8AAAC7"/>
      </a:accent6>
      <a:hlink>
        <a:srgbClr val="0000FF"/>
      </a:hlink>
      <a:folHlink>
        <a:srgbClr val="800080"/>
      </a:folHlink>
    </a:clrScheme>
    <a:fontScheme name="MA Brand Typograph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1E939B2701F34AAB3D8024A4166AA6" ma:contentTypeVersion="19" ma:contentTypeDescription="Create a new document." ma:contentTypeScope="" ma:versionID="aab961db014f2d25ee2b97f6449b5762">
  <xsd:schema xmlns:xsd="http://www.w3.org/2001/XMLSchema" xmlns:xs="http://www.w3.org/2001/XMLSchema" xmlns:p="http://schemas.microsoft.com/office/2006/metadata/properties" xmlns:ns2="b011d414-3260-4405-908a-95aeb116e249" xmlns:ns3="7e245825-fe00-44cb-a130-bcb3cdd41a9c" targetNamespace="http://schemas.microsoft.com/office/2006/metadata/properties" ma:root="true" ma:fieldsID="b97ce3f664c3d17b83223deb253d3119" ns2:_="" ns3:_="">
    <xsd:import namespace="b011d414-3260-4405-908a-95aeb116e249"/>
    <xsd:import namespace="7e245825-fe00-44cb-a130-bcb3cdd41a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1d414-3260-4405-908a-95aeb116e2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bbb4f41-1d28-4418-85da-10149aba5411}" ma:internalName="TaxCatchAll" ma:showField="CatchAllData" ma:web="b011d414-3260-4405-908a-95aeb116e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45825-fe00-44cb-a130-bcb3cdd41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940289e-7c2c-41a1-9630-5237cb6f5e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245825-fe00-44cb-a130-bcb3cdd41a9c">
      <Terms xmlns="http://schemas.microsoft.com/office/infopath/2007/PartnerControls"/>
    </lcf76f155ced4ddcb4097134ff3c332f>
    <TaxCatchAll xmlns="b011d414-3260-4405-908a-95aeb116e2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E59350-F3EC-4B7A-BC12-AA44514B98A9}"/>
</file>

<file path=customXml/itemProps2.xml><?xml version="1.0" encoding="utf-8"?>
<ds:datastoreItem xmlns:ds="http://schemas.openxmlformats.org/officeDocument/2006/customXml" ds:itemID="{7D7E6CB2-C5EB-42A1-8F9B-8DD37B83724A}">
  <ds:schemaRefs>
    <ds:schemaRef ds:uri="00f635cb-58c7-4c7c-a2be-5f3d12299da6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c119905-464d-4721-bcb1-84ed6b26f144"/>
  </ds:schemaRefs>
</ds:datastoreItem>
</file>

<file path=customXml/itemProps3.xml><?xml version="1.0" encoding="utf-8"?>
<ds:datastoreItem xmlns:ds="http://schemas.openxmlformats.org/officeDocument/2006/customXml" ds:itemID="{4A7B2CC7-0BF9-429A-9491-F12BB803CFA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1043</Words>
  <Application>Microsoft Office PowerPoint</Application>
  <PresentationFormat>Widescreen</PresentationFormat>
  <Paragraphs>132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Symbol</vt:lpstr>
      <vt:lpstr>Verdana</vt:lpstr>
      <vt:lpstr>Office Theme</vt:lpstr>
      <vt:lpstr> Seasonal Communities &amp; Year-Round Housing</vt:lpstr>
      <vt:lpstr>What is the Seasonal Communities Designation? (1/2)</vt:lpstr>
      <vt:lpstr>What is the Seasonal Communities Designation? (2/2)</vt:lpstr>
      <vt:lpstr>Draft Regulations:  Key Definitions</vt:lpstr>
      <vt:lpstr>Draft Regulations:  Year-Round Housing Trusts &amp; Restrictions</vt:lpstr>
      <vt:lpstr>Draft Regulations:  Zoning Requirements</vt:lpstr>
      <vt:lpstr>Draft Regulations: Employment- and Vocation-Specific Housing </vt:lpstr>
      <vt:lpstr>Draft Regulations: Residential Tax Exemption</vt:lpstr>
      <vt:lpstr>Seasonal Communities Next Steps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Shupin, Eric (EOHLC)</dc:creator>
  <cp:lastModifiedBy>Shupin, Eric (EOHLC)</cp:lastModifiedBy>
  <cp:revision>2</cp:revision>
  <dcterms:created xsi:type="dcterms:W3CDTF">2025-09-01T15:07:09Z</dcterms:created>
  <dcterms:modified xsi:type="dcterms:W3CDTF">2025-10-06T15:24:14Z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0x010100061E939B2701F34AAB3D8024A4166AA6</vt:lpwstr>
  </property>
  <property fmtid="{D5CDD505-2E9C-101B-9397-08002B2CF9AE}" pid="3" name="MediaServiceImageTags">
    <vt:lpwstr/>
  </property>
</Properties>
</file>