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7FE4DF1E_C3F8F69E.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669" r:id="rId6"/>
  </p:sldMasterIdLst>
  <p:notesMasterIdLst>
    <p:notesMasterId r:id="rId31"/>
  </p:notesMasterIdLst>
  <p:sldIdLst>
    <p:sldId id="2145705694" r:id="rId7"/>
    <p:sldId id="2145705735" r:id="rId8"/>
    <p:sldId id="2145705736" r:id="rId9"/>
    <p:sldId id="2145705697" r:id="rId10"/>
    <p:sldId id="2145705737" r:id="rId11"/>
    <p:sldId id="2145705738" r:id="rId12"/>
    <p:sldId id="2145705628" r:id="rId13"/>
    <p:sldId id="2145705740" r:id="rId14"/>
    <p:sldId id="262" r:id="rId15"/>
    <p:sldId id="2145705755" r:id="rId16"/>
    <p:sldId id="2145705754" r:id="rId17"/>
    <p:sldId id="2145705743" r:id="rId18"/>
    <p:sldId id="2145705752" r:id="rId19"/>
    <p:sldId id="2145705756" r:id="rId20"/>
    <p:sldId id="2145705757" r:id="rId21"/>
    <p:sldId id="2145705739" r:id="rId22"/>
    <p:sldId id="2145705709" r:id="rId23"/>
    <p:sldId id="2145705745" r:id="rId24"/>
    <p:sldId id="2145705758" r:id="rId25"/>
    <p:sldId id="2145705699" r:id="rId26"/>
    <p:sldId id="2145705710" r:id="rId27"/>
    <p:sldId id="2145705749" r:id="rId28"/>
    <p:sldId id="2145705695" r:id="rId29"/>
    <p:sldId id="214570573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9D25380-3A89-BF5E-3247-21BAE0617A6C}" name="Hatch, Susannah (ENE)" initials="SH" userId="S::Susannah.Hatch@mass.gov::6b629d37-4353-49fd-a6f5-9fa879304ab7" providerId="AD"/>
  <p188:author id="{E134EBC7-6FC9-E2B8-E638-A94F9C089882}" name="Collins, Rick (ENE)" initials="CR" userId="S::rick.collins@mass.gov::a8c7ef55-57e4-4eec-975a-796fc4cf2f77" providerId="AD"/>
  <p188:author id="{3C14CCD9-2453-EF33-5F3A-C71AF8340BCB}" name="Judge, Michael R (EEA)" initials="MJ" userId="S::Michael.R.Judge@mass.gov::1c9076e4-398e-4406-b9ac-1123d456cc6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8/10/relationships/authors" Targe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bleStyles" Target="tableStyles.xml"/><Relationship Id="rId8" Type="http://schemas.openxmlformats.org/officeDocument/2006/relationships/slide" Target="slides/slide2.xml"/></Relationships>
</file>

<file path=ppt/comments/modernComment_7FE4DF1E_C3F8F69E.xml><?xml version="1.0" encoding="utf-8"?>
<p188:cmLst xmlns:a="http://schemas.openxmlformats.org/drawingml/2006/main" xmlns:r="http://schemas.openxmlformats.org/officeDocument/2006/relationships" xmlns:p188="http://schemas.microsoft.com/office/powerpoint/2018/8/main">
  <p188:cm id="{2FEAEDB5-FD0A-41D1-A64B-0C7A37C11841}" authorId="{3C14CCD9-2453-EF33-5F3A-C71AF8340BCB}" status="resolved" created="2025-10-06T14:16:32.700">
    <ac:txMkLst xmlns:ac="http://schemas.microsoft.com/office/drawing/2013/main/command">
      <pc:docMk xmlns:pc="http://schemas.microsoft.com/office/powerpoint/2013/main/command"/>
      <pc:sldMk xmlns:pc="http://schemas.microsoft.com/office/powerpoint/2013/main/command" cId="3287873182" sldId="2145705758"/>
      <ac:graphicFrameMk id="10" creationId="{31623E0A-B382-CBF8-E7B7-5ED3D3ACE8D5}"/>
      <ac:tblMk/>
      <ac:tcMk rowId="2483029309" colId="127845440"/>
      <ac:txMk cp="42" len="1">
        <ac:context len="371" hash="1608281535"/>
      </ac:txMk>
    </ac:txMkLst>
    <p188:pos x="8953299" y="536374"/>
    <p188:txBody>
      <a:bodyPr/>
      <a:lstStyle/>
      <a:p>
        <a:r>
          <a:rPr lang="en-US"/>
          <a:t>25?</a:t>
        </a:r>
      </a:p>
    </p188:txBody>
  </p188:cm>
  <p188:cm id="{8463FC87-FC14-4ACF-B9FA-3F84E46105D1}" authorId="{3C14CCD9-2453-EF33-5F3A-C71AF8340BCB}" status="resolved" created="2025-10-06T14:16:40.533">
    <ac:txMkLst xmlns:ac="http://schemas.microsoft.com/office/drawing/2013/main/command">
      <pc:docMk xmlns:pc="http://schemas.microsoft.com/office/powerpoint/2013/main/command"/>
      <pc:sldMk xmlns:pc="http://schemas.microsoft.com/office/powerpoint/2013/main/command" cId="3287873182" sldId="2145705758"/>
      <ac:graphicFrameMk id="10" creationId="{31623E0A-B382-CBF8-E7B7-5ED3D3ACE8D5}"/>
      <ac:tblMk/>
      <ac:tcMk rowId="2483029309" colId="127845440"/>
      <ac:txMk cp="78" len="1">
        <ac:context len="371" hash="1608281535"/>
      </ac:txMk>
    </ac:txMkLst>
    <p188:pos x="5429049" y="1155499"/>
    <p188:txBody>
      <a:bodyPr/>
      <a:lstStyle/>
      <a:p>
        <a:r>
          <a:rPr lang="en-US"/>
          <a:t>1?</a:t>
        </a:r>
      </a:p>
    </p188:txBody>
  </p188:cm>
  <p188:cm id="{316B66EB-81EC-4228-A244-E245EA5BAC3A}" authorId="{3C14CCD9-2453-EF33-5F3A-C71AF8340BCB}" status="resolved" created="2025-10-06T14:17:30.170">
    <ac:txMkLst xmlns:ac="http://schemas.microsoft.com/office/drawing/2013/main/command">
      <pc:docMk xmlns:pc="http://schemas.microsoft.com/office/powerpoint/2013/main/command"/>
      <pc:sldMk xmlns:pc="http://schemas.microsoft.com/office/powerpoint/2013/main/command" cId="3287873182" sldId="2145705758"/>
      <ac:graphicFrameMk id="10" creationId="{31623E0A-B382-CBF8-E7B7-5ED3D3ACE8D5}"/>
      <ac:tblMk/>
      <ac:tcMk rowId="2483029309" colId="127845440"/>
      <ac:txMk cp="161" len="93">
        <ac:context len="371" hash="1608281535"/>
      </ac:txMk>
    </ac:txMkLst>
    <p188:pos x="6819699" y="1774624"/>
    <p188:txBody>
      <a:bodyPr/>
      <a:lstStyle/>
      <a:p>
        <a:r>
          <a:rPr lang="en-US"/>
          <a:t>Maybe a better way to describe this is a score of 0 for all Criteria-specific Scores except Climate Resilience?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C396D9-7426-4C21-8855-31E274828B3A}" type="datetimeFigureOut">
              <a:rPr lang="en-US" smtClean="0"/>
              <a:t>10/7/2025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D7F9E8-255B-403A-8711-BE4A5A54DAF1}" type="slidenum">
              <a:rPr lang="en-US" smtClean="0"/>
              <a:t>‹#›</a:t>
            </a:fld>
            <a:endParaRPr lang="en-US"/>
          </a:p>
        </p:txBody>
      </p:sp>
    </p:spTree>
    <p:extLst>
      <p:ext uri="{BB962C8B-B14F-4D97-AF65-F5344CB8AC3E}">
        <p14:creationId xmlns:p14="http://schemas.microsoft.com/office/powerpoint/2010/main" val="797635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14EB8E-230F-42FB-9C39-F1454E1689F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4594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A032F-AECA-800B-6AEF-BDFE41E7C9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5B4446-DBEA-25F7-6945-BCF45C1125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F000D9-ADF7-0A6F-E5BD-A23F5CA51A8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FE89F53-589A-8A48-1F43-A7051E8BDD72}"/>
              </a:ext>
            </a:extLst>
          </p:cNvPr>
          <p:cNvSpPr>
            <a:spLocks noGrp="1"/>
          </p:cNvSpPr>
          <p:nvPr>
            <p:ph type="sldNum" sz="quarter" idx="5"/>
          </p:nvPr>
        </p:nvSpPr>
        <p:spPr/>
        <p:txBody>
          <a:bodyPr/>
          <a:lstStyle/>
          <a:p>
            <a:pPr defTabSz="931774">
              <a:defRPr/>
            </a:pPr>
            <a:fld id="{DA14EB8E-230F-42FB-9C39-F1454E1689F2}" type="slidenum">
              <a:rPr lang="en-US" sz="1100">
                <a:solidFill>
                  <a:prstClr val="black"/>
                </a:solidFill>
                <a:latin typeface="Calibri" panose="020F0502020204030204"/>
              </a:rPr>
              <a:pPr defTabSz="931774">
                <a:defRPr/>
              </a:pPr>
              <a:t>2</a:t>
            </a:fld>
            <a:endParaRPr lang="en-US" sz="1100">
              <a:solidFill>
                <a:prstClr val="black"/>
              </a:solidFill>
              <a:latin typeface="Calibri" panose="020F0502020204030204"/>
            </a:endParaRPr>
          </a:p>
        </p:txBody>
      </p:sp>
    </p:spTree>
    <p:extLst>
      <p:ext uri="{BB962C8B-B14F-4D97-AF65-F5344CB8AC3E}">
        <p14:creationId xmlns:p14="http://schemas.microsoft.com/office/powerpoint/2010/main" val="1758864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E6EF7-2862-476C-A1F6-BFCE2F974E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F8A5BD-0C81-0AB6-7E8D-658E762D6F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F0FA90-182E-B8CD-5F4E-8D8A2A5CB06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8681242-E85E-91EE-A5F9-07046256B8A9}"/>
              </a:ext>
            </a:extLst>
          </p:cNvPr>
          <p:cNvSpPr>
            <a:spLocks noGrp="1"/>
          </p:cNvSpPr>
          <p:nvPr>
            <p:ph type="sldNum" sz="quarter" idx="5"/>
          </p:nvPr>
        </p:nvSpPr>
        <p:spPr/>
        <p:txBody>
          <a:bodyPr/>
          <a:lstStyle/>
          <a:p>
            <a:pPr defTabSz="931774">
              <a:defRPr/>
            </a:pPr>
            <a:fld id="{DA14EB8E-230F-42FB-9C39-F1454E1689F2}" type="slidenum">
              <a:rPr lang="en-US" sz="1100">
                <a:solidFill>
                  <a:prstClr val="black"/>
                </a:solidFill>
                <a:latin typeface="Calibri" panose="020F0502020204030204"/>
              </a:rPr>
              <a:pPr defTabSz="931774">
                <a:defRPr/>
              </a:pPr>
              <a:t>4</a:t>
            </a:fld>
            <a:endParaRPr lang="en-US" sz="1100">
              <a:solidFill>
                <a:prstClr val="black"/>
              </a:solidFill>
              <a:latin typeface="Calibri" panose="020F0502020204030204"/>
            </a:endParaRPr>
          </a:p>
        </p:txBody>
      </p:sp>
    </p:spTree>
    <p:extLst>
      <p:ext uri="{BB962C8B-B14F-4D97-AF65-F5344CB8AC3E}">
        <p14:creationId xmlns:p14="http://schemas.microsoft.com/office/powerpoint/2010/main" val="2381753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5D7E4-B83D-B2AA-7579-0B10FDACBB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7FB1EB-D9AB-A763-03FB-B7DCDEB2F5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233BA0-1ACF-58E4-731F-DC00C9919C7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562B43A-3DF6-431A-95E1-334ECE2C915B}"/>
              </a:ext>
            </a:extLst>
          </p:cNvPr>
          <p:cNvSpPr>
            <a:spLocks noGrp="1"/>
          </p:cNvSpPr>
          <p:nvPr>
            <p:ph type="sldNum" sz="quarter" idx="5"/>
          </p:nvPr>
        </p:nvSpPr>
        <p:spPr/>
        <p:txBody>
          <a:bodyPr/>
          <a:lstStyle/>
          <a:p>
            <a:pPr defTabSz="931774">
              <a:defRPr/>
            </a:pPr>
            <a:fld id="{DA14EB8E-230F-42FB-9C39-F1454E1689F2}" type="slidenum">
              <a:rPr lang="en-US" sz="1100">
                <a:solidFill>
                  <a:prstClr val="black"/>
                </a:solidFill>
                <a:latin typeface="Calibri" panose="020F0502020204030204"/>
              </a:rPr>
              <a:pPr defTabSz="931774">
                <a:defRPr/>
              </a:pPr>
              <a:t>5</a:t>
            </a:fld>
            <a:endParaRPr lang="en-US" sz="1100">
              <a:solidFill>
                <a:prstClr val="black"/>
              </a:solidFill>
              <a:latin typeface="Calibri" panose="020F0502020204030204"/>
            </a:endParaRPr>
          </a:p>
        </p:txBody>
      </p:sp>
    </p:spTree>
    <p:extLst>
      <p:ext uri="{BB962C8B-B14F-4D97-AF65-F5344CB8AC3E}">
        <p14:creationId xmlns:p14="http://schemas.microsoft.com/office/powerpoint/2010/main" val="2660013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F9F40-A389-E9C7-6031-E5A349C723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26EFC7-EA51-A3A6-AFAA-B98D7A7E6C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47594E-9A4C-08DC-4034-976BFEDDD82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9A620F5-0CDD-AA3E-5F5A-E1E7223D2AA8}"/>
              </a:ext>
            </a:extLst>
          </p:cNvPr>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A14EB8E-230F-42FB-9C39-F1454E1689F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342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32828F-0F4D-464F-BABC-4223327478E7}" type="slidenum">
              <a:rPr lang="en-US" smtClean="0"/>
              <a:t>21</a:t>
            </a:fld>
            <a:endParaRPr lang="en-US"/>
          </a:p>
        </p:txBody>
      </p:sp>
    </p:spTree>
    <p:extLst>
      <p:ext uri="{BB962C8B-B14F-4D97-AF65-F5344CB8AC3E}">
        <p14:creationId xmlns:p14="http://schemas.microsoft.com/office/powerpoint/2010/main" val="2266829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CC44B-FEEE-59AC-A95A-9BE3DCAC9C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A59CCB-678A-5526-751F-FBD1E0A90F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AF4F4B-EA86-C878-31E1-E54C06D51FB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CA8A5D7-5B35-B5EE-0D18-76E8C30E3FEE}"/>
              </a:ext>
            </a:extLst>
          </p:cNvPr>
          <p:cNvSpPr>
            <a:spLocks noGrp="1"/>
          </p:cNvSpPr>
          <p:nvPr>
            <p:ph type="sldNum" sz="quarter" idx="5"/>
          </p:nvPr>
        </p:nvSpPr>
        <p:spPr/>
        <p:txBody>
          <a:bodyPr/>
          <a:lstStyle/>
          <a:p>
            <a:fld id="{DA14EB8E-230F-42FB-9C39-F1454E1689F2}" type="slidenum">
              <a:rPr lang="en-US" smtClean="0"/>
              <a:t>23</a:t>
            </a:fld>
            <a:endParaRPr lang="en-US"/>
          </a:p>
        </p:txBody>
      </p:sp>
    </p:spTree>
    <p:extLst>
      <p:ext uri="{BB962C8B-B14F-4D97-AF65-F5344CB8AC3E}">
        <p14:creationId xmlns:p14="http://schemas.microsoft.com/office/powerpoint/2010/main" val="2920963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C6C86-ED28-8F4B-A543-FF7E55EAAB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78BD6D-34F0-3F1F-7577-50BC98107A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919D0A-B907-E8C8-7EEC-48757A76A67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98EF932-0515-D642-1070-571764529D78}"/>
              </a:ext>
            </a:extLst>
          </p:cNvPr>
          <p:cNvSpPr>
            <a:spLocks noGrp="1"/>
          </p:cNvSpPr>
          <p:nvPr>
            <p:ph type="sldNum" sz="quarter" idx="5"/>
          </p:nvPr>
        </p:nvSpPr>
        <p:spPr/>
        <p:txBody>
          <a:bodyPr/>
          <a:lstStyle/>
          <a:p>
            <a:pPr defTabSz="931774">
              <a:defRPr/>
            </a:pPr>
            <a:fld id="{DA14EB8E-230F-42FB-9C39-F1454E1689F2}" type="slidenum">
              <a:rPr lang="en-US" sz="1100">
                <a:solidFill>
                  <a:prstClr val="black"/>
                </a:solidFill>
                <a:latin typeface="Calibri" panose="020F0502020204030204"/>
              </a:rPr>
              <a:pPr defTabSz="931774">
                <a:defRPr/>
              </a:pPr>
              <a:t>24</a:t>
            </a:fld>
            <a:endParaRPr lang="en-US" sz="1100">
              <a:solidFill>
                <a:prstClr val="black"/>
              </a:solidFill>
              <a:latin typeface="Calibri" panose="020F0502020204030204"/>
            </a:endParaRPr>
          </a:p>
        </p:txBody>
      </p:sp>
    </p:spTree>
    <p:extLst>
      <p:ext uri="{BB962C8B-B14F-4D97-AF65-F5344CB8AC3E}">
        <p14:creationId xmlns:p14="http://schemas.microsoft.com/office/powerpoint/2010/main" val="2891673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3.xml"/><Relationship Id="rId7" Type="http://schemas.openxmlformats.org/officeDocument/2006/relationships/oleObject" Target="../embeddings/oleObject1.bin"/><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1.xml"/><Relationship Id="rId5" Type="http://schemas.openxmlformats.org/officeDocument/2006/relationships/tags" Target="../tags/tag5.xml"/><Relationship Id="rId10" Type="http://schemas.openxmlformats.org/officeDocument/2006/relationships/image" Target="../media/image3.png"/><Relationship Id="rId4" Type="http://schemas.openxmlformats.org/officeDocument/2006/relationships/tags" Target="../tags/tag4.xml"/><Relationship Id="rId9"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27.xml"/><Relationship Id="rId7" Type="http://schemas.openxmlformats.org/officeDocument/2006/relationships/oleObject" Target="../embeddings/oleObject1.bin"/><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slideMaster" Target="../slideMasters/slideMaster2.xml"/><Relationship Id="rId5" Type="http://schemas.openxmlformats.org/officeDocument/2006/relationships/tags" Target="../tags/tag29.xml"/><Relationship Id="rId10" Type="http://schemas.openxmlformats.org/officeDocument/2006/relationships/image" Target="../media/image3.png"/><Relationship Id="rId4" Type="http://schemas.openxmlformats.org/officeDocument/2006/relationships/tags" Target="../tags/tag28.xml"/><Relationship Id="rId9"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32.xml"/><Relationship Id="rId7" Type="http://schemas.openxmlformats.org/officeDocument/2006/relationships/oleObject" Target="../embeddings/oleObject1.bin"/><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slideMaster" Target="../slideMasters/slideMaster2.xml"/><Relationship Id="rId5" Type="http://schemas.openxmlformats.org/officeDocument/2006/relationships/tags" Target="../tags/tag34.xml"/><Relationship Id="rId4" Type="http://schemas.openxmlformats.org/officeDocument/2006/relationships/tags" Target="../tags/tag33.xml"/><Relationship Id="rId9"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37.xml"/><Relationship Id="rId7" Type="http://schemas.openxmlformats.org/officeDocument/2006/relationships/image" Target="../media/image4.emf"/><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oleObject" Target="../embeddings/oleObject3.bin"/><Relationship Id="rId5" Type="http://schemas.openxmlformats.org/officeDocument/2006/relationships/slideMaster" Target="../slideMasters/slideMaster2.xml"/><Relationship Id="rId4" Type="http://schemas.openxmlformats.org/officeDocument/2006/relationships/tags" Target="../tags/tag38.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41.xml"/><Relationship Id="rId7" Type="http://schemas.openxmlformats.org/officeDocument/2006/relationships/image" Target="../media/image4.emf"/><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oleObject" Target="../embeddings/oleObject3.bin"/><Relationship Id="rId5" Type="http://schemas.openxmlformats.org/officeDocument/2006/relationships/slideMaster" Target="../slideMasters/slideMaster2.xml"/><Relationship Id="rId4" Type="http://schemas.openxmlformats.org/officeDocument/2006/relationships/tags" Target="../tags/tag4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image" Target="../media/image4.emf"/><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oleObject" Target="../embeddings/oleObject3.bin"/><Relationship Id="rId5" Type="http://schemas.openxmlformats.org/officeDocument/2006/relationships/slideMaster" Target="../slideMasters/slideMaster2.xml"/><Relationship Id="rId4" Type="http://schemas.openxmlformats.org/officeDocument/2006/relationships/tags" Target="../tags/tag46.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49.xml"/><Relationship Id="rId7" Type="http://schemas.openxmlformats.org/officeDocument/2006/relationships/image" Target="../media/image4.emf"/><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oleObject" Target="../embeddings/oleObject3.bin"/><Relationship Id="rId5" Type="http://schemas.openxmlformats.org/officeDocument/2006/relationships/slideMaster" Target="../slideMasters/slideMaster2.xml"/><Relationship Id="rId4" Type="http://schemas.openxmlformats.org/officeDocument/2006/relationships/tags" Target="../tags/tag50.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53.xml"/><Relationship Id="rId7" Type="http://schemas.openxmlformats.org/officeDocument/2006/relationships/image" Target="../media/image3.png"/><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75.xml"/><Relationship Id="rId7" Type="http://schemas.openxmlformats.org/officeDocument/2006/relationships/oleObject" Target="../embeddings/oleObject1.bin"/><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slideMaster" Target="../slideMasters/slideMaster3.xml"/><Relationship Id="rId5" Type="http://schemas.openxmlformats.org/officeDocument/2006/relationships/tags" Target="../tags/tag77.xml"/><Relationship Id="rId10" Type="http://schemas.openxmlformats.org/officeDocument/2006/relationships/image" Target="../media/image8.png"/><Relationship Id="rId4" Type="http://schemas.openxmlformats.org/officeDocument/2006/relationships/tags" Target="../tags/tag76.xml"/><Relationship Id="rId9"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80.xml"/><Relationship Id="rId7" Type="http://schemas.openxmlformats.org/officeDocument/2006/relationships/oleObject" Target="../embeddings/oleObject1.bin"/><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slideMaster" Target="../slideMasters/slideMaster3.xml"/><Relationship Id="rId5" Type="http://schemas.openxmlformats.org/officeDocument/2006/relationships/tags" Target="../tags/tag82.xml"/><Relationship Id="rId4" Type="http://schemas.openxmlformats.org/officeDocument/2006/relationships/tags" Target="../tags/tag81.xml"/><Relationship Id="rId9"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85.xml"/><Relationship Id="rId7" Type="http://schemas.openxmlformats.org/officeDocument/2006/relationships/image" Target="../media/image4.emf"/><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oleObject" Target="../embeddings/oleObject3.bin"/><Relationship Id="rId5" Type="http://schemas.openxmlformats.org/officeDocument/2006/relationships/slideMaster" Target="../slideMasters/slideMaster3.xml"/><Relationship Id="rId4" Type="http://schemas.openxmlformats.org/officeDocument/2006/relationships/tags" Target="../tags/tag86.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89.xml"/><Relationship Id="rId7" Type="http://schemas.openxmlformats.org/officeDocument/2006/relationships/image" Target="../media/image4.emf"/><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oleObject" Target="../embeddings/oleObject3.bin"/><Relationship Id="rId5" Type="http://schemas.openxmlformats.org/officeDocument/2006/relationships/slideMaster" Target="../slideMasters/slideMaster3.xml"/><Relationship Id="rId4" Type="http://schemas.openxmlformats.org/officeDocument/2006/relationships/tags" Target="../tags/tag90.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93.xml"/><Relationship Id="rId7" Type="http://schemas.openxmlformats.org/officeDocument/2006/relationships/image" Target="../media/image4.emf"/><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oleObject" Target="../embeddings/oleObject3.bin"/><Relationship Id="rId5" Type="http://schemas.openxmlformats.org/officeDocument/2006/relationships/slideMaster" Target="../slideMasters/slideMaster3.xml"/><Relationship Id="rId4" Type="http://schemas.openxmlformats.org/officeDocument/2006/relationships/tags" Target="../tags/tag94.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97.xml"/><Relationship Id="rId7" Type="http://schemas.openxmlformats.org/officeDocument/2006/relationships/image" Target="../media/image4.emf"/><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oleObject" Target="../embeddings/oleObject3.bin"/><Relationship Id="rId5" Type="http://schemas.openxmlformats.org/officeDocument/2006/relationships/slideMaster" Target="../slideMasters/slideMaster3.xml"/><Relationship Id="rId4" Type="http://schemas.openxmlformats.org/officeDocument/2006/relationships/tags" Target="../tags/tag98.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101.xml"/><Relationship Id="rId7" Type="http://schemas.openxmlformats.org/officeDocument/2006/relationships/image" Target="../media/image9.png"/><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D869-F827-E4C8-F372-E114EE8F79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E81AAC-00E8-89EE-0368-3CA7A8D917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8CCA8F6-AB46-49D8-4330-740F59FC2BDB}"/>
              </a:ext>
            </a:extLst>
          </p:cNvPr>
          <p:cNvSpPr>
            <a:spLocks noGrp="1"/>
          </p:cNvSpPr>
          <p:nvPr>
            <p:ph type="dt" sz="half" idx="10"/>
          </p:nvPr>
        </p:nvSpPr>
        <p:spPr/>
        <p:txBody>
          <a:bodyPr/>
          <a:lstStyle/>
          <a:p>
            <a:fld id="{1672C8ED-8173-4A32-9613-9357CB71ED6D}" type="datetimeFigureOut">
              <a:rPr lang="en-US" smtClean="0"/>
              <a:t>10/7/2025</a:t>
            </a:fld>
            <a:endParaRPr lang="en-US"/>
          </a:p>
        </p:txBody>
      </p:sp>
      <p:sp>
        <p:nvSpPr>
          <p:cNvPr id="5" name="Footer Placeholder 4">
            <a:extLst>
              <a:ext uri="{FF2B5EF4-FFF2-40B4-BE49-F238E27FC236}">
                <a16:creationId xmlns:a16="http://schemas.microsoft.com/office/drawing/2014/main" id="{BFDE84BC-60A8-F6F6-2251-77D113ED9E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5F94FF-7F50-C193-00ED-787A514FB4AD}"/>
              </a:ext>
            </a:extLst>
          </p:cNvPr>
          <p:cNvSpPr>
            <a:spLocks noGrp="1"/>
          </p:cNvSpPr>
          <p:nvPr>
            <p:ph type="sldNum" sz="quarter" idx="12"/>
          </p:nvPr>
        </p:nvSpPr>
        <p:spPr/>
        <p:txBody>
          <a:bodyPr/>
          <a:lstStyle/>
          <a:p>
            <a:fld id="{8360EC53-4A40-49A6-BE01-ED176CE84E6B}" type="slidenum">
              <a:rPr lang="en-US" smtClean="0"/>
              <a:t>‹#›</a:t>
            </a:fld>
            <a:endParaRPr lang="en-US"/>
          </a:p>
        </p:txBody>
      </p:sp>
    </p:spTree>
    <p:extLst>
      <p:ext uri="{BB962C8B-B14F-4D97-AF65-F5344CB8AC3E}">
        <p14:creationId xmlns:p14="http://schemas.microsoft.com/office/powerpoint/2010/main" val="3675398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05963-C540-0DB3-B8AE-0E2A902E7E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CC8FD0-21D3-8E7B-239D-B0921FD71E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1070EE-FD55-1EEC-F1F3-917FBE8E8223}"/>
              </a:ext>
            </a:extLst>
          </p:cNvPr>
          <p:cNvSpPr>
            <a:spLocks noGrp="1"/>
          </p:cNvSpPr>
          <p:nvPr>
            <p:ph type="dt" sz="half" idx="10"/>
          </p:nvPr>
        </p:nvSpPr>
        <p:spPr/>
        <p:txBody>
          <a:bodyPr/>
          <a:lstStyle/>
          <a:p>
            <a:fld id="{1672C8ED-8173-4A32-9613-9357CB71ED6D}" type="datetimeFigureOut">
              <a:rPr lang="en-US" smtClean="0"/>
              <a:t>10/7/2025</a:t>
            </a:fld>
            <a:endParaRPr lang="en-US"/>
          </a:p>
        </p:txBody>
      </p:sp>
      <p:sp>
        <p:nvSpPr>
          <p:cNvPr id="5" name="Footer Placeholder 4">
            <a:extLst>
              <a:ext uri="{FF2B5EF4-FFF2-40B4-BE49-F238E27FC236}">
                <a16:creationId xmlns:a16="http://schemas.microsoft.com/office/drawing/2014/main" id="{03D17000-5A02-2301-1874-C71480C673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48D9C1-C36E-14CC-F8F6-BF63A3DDE1F3}"/>
              </a:ext>
            </a:extLst>
          </p:cNvPr>
          <p:cNvSpPr>
            <a:spLocks noGrp="1"/>
          </p:cNvSpPr>
          <p:nvPr>
            <p:ph type="sldNum" sz="quarter" idx="12"/>
          </p:nvPr>
        </p:nvSpPr>
        <p:spPr/>
        <p:txBody>
          <a:bodyPr/>
          <a:lstStyle/>
          <a:p>
            <a:fld id="{8360EC53-4A40-49A6-BE01-ED176CE84E6B}" type="slidenum">
              <a:rPr lang="en-US" smtClean="0"/>
              <a:t>‹#›</a:t>
            </a:fld>
            <a:endParaRPr lang="en-US"/>
          </a:p>
        </p:txBody>
      </p:sp>
    </p:spTree>
    <p:extLst>
      <p:ext uri="{BB962C8B-B14F-4D97-AF65-F5344CB8AC3E}">
        <p14:creationId xmlns:p14="http://schemas.microsoft.com/office/powerpoint/2010/main" val="1068777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CE98DD-8AE0-8F3A-FC30-8DB0D13C79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787BE0-16A0-60BF-D542-8DE9ADB9DB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F0302A-4F77-BFB7-0836-3B8E7E7979D8}"/>
              </a:ext>
            </a:extLst>
          </p:cNvPr>
          <p:cNvSpPr>
            <a:spLocks noGrp="1"/>
          </p:cNvSpPr>
          <p:nvPr>
            <p:ph type="dt" sz="half" idx="10"/>
          </p:nvPr>
        </p:nvSpPr>
        <p:spPr/>
        <p:txBody>
          <a:bodyPr/>
          <a:lstStyle/>
          <a:p>
            <a:fld id="{1672C8ED-8173-4A32-9613-9357CB71ED6D}" type="datetimeFigureOut">
              <a:rPr lang="en-US" smtClean="0"/>
              <a:t>10/7/2025</a:t>
            </a:fld>
            <a:endParaRPr lang="en-US"/>
          </a:p>
        </p:txBody>
      </p:sp>
      <p:sp>
        <p:nvSpPr>
          <p:cNvPr id="5" name="Footer Placeholder 4">
            <a:extLst>
              <a:ext uri="{FF2B5EF4-FFF2-40B4-BE49-F238E27FC236}">
                <a16:creationId xmlns:a16="http://schemas.microsoft.com/office/drawing/2014/main" id="{2791F5F6-8A6B-54EF-B970-9F9CCA0D47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904D73-32E2-FFA0-F2CA-E5D43823DB42}"/>
              </a:ext>
            </a:extLst>
          </p:cNvPr>
          <p:cNvSpPr>
            <a:spLocks noGrp="1"/>
          </p:cNvSpPr>
          <p:nvPr>
            <p:ph type="sldNum" sz="quarter" idx="12"/>
          </p:nvPr>
        </p:nvSpPr>
        <p:spPr/>
        <p:txBody>
          <a:bodyPr/>
          <a:lstStyle/>
          <a:p>
            <a:fld id="{8360EC53-4A40-49A6-BE01-ED176CE84E6B}" type="slidenum">
              <a:rPr lang="en-US" smtClean="0"/>
              <a:t>‹#›</a:t>
            </a:fld>
            <a:endParaRPr lang="en-US"/>
          </a:p>
        </p:txBody>
      </p:sp>
    </p:spTree>
    <p:extLst>
      <p:ext uri="{BB962C8B-B14F-4D97-AF65-F5344CB8AC3E}">
        <p14:creationId xmlns:p14="http://schemas.microsoft.com/office/powerpoint/2010/main" val="40837836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F20DF4-2614-7F5A-76D3-4F3EABFDBF30}"/>
              </a:ext>
            </a:extLst>
          </p:cNvPr>
          <p:cNvSpPr/>
          <p:nvPr userDrawn="1"/>
        </p:nvSpPr>
        <p:spPr>
          <a:xfrm>
            <a:off x="0" y="0"/>
            <a:ext cx="7278624" cy="6858000"/>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accent1"/>
              </a:solidFill>
            </a:endParaRPr>
          </a:p>
        </p:txBody>
      </p:sp>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476964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a:xfrm>
            <a:off x="550800" y="5187276"/>
            <a:ext cx="6173979"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1400" dirty="0">
                <a:solidFill>
                  <a:schemeClr val="accent1"/>
                </a:solidFill>
              </a:defRPr>
            </a:lvl1pPr>
          </a:lstStyle>
          <a:p>
            <a:pPr marL="228600" lvl="0" indent="-228600"/>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a:xfrm>
            <a:off x="551941" y="4769667"/>
            <a:ext cx="6173979"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2000" dirty="0">
                <a:solidFill>
                  <a:schemeClr val="accent1"/>
                </a:solidFill>
              </a:defRPr>
            </a:lvl1pPr>
          </a:lstStyle>
          <a:p>
            <a:pPr marL="228600" lvl="0" indent="-228600"/>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a:xfrm>
            <a:off x="551941" y="3294404"/>
            <a:ext cx="6173979" cy="135421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ctr">
              <a:defRPr lang="en-US" sz="4400" dirty="0">
                <a:solidFill>
                  <a:schemeClr val="accent1"/>
                </a:solidFill>
              </a:defRPr>
            </a:lvl1pPr>
          </a:lstStyle>
          <a:p>
            <a:pPr lvl="0"/>
            <a:r>
              <a:rPr lang="en-US"/>
              <a:t>Click to edit Master title style</a:t>
            </a:r>
          </a:p>
        </p:txBody>
      </p:sp>
      <p:pic>
        <p:nvPicPr>
          <p:cNvPr id="6" name="Picture 5">
            <a:extLst>
              <a:ext uri="{FF2B5EF4-FFF2-40B4-BE49-F238E27FC236}">
                <a16:creationId xmlns:a16="http://schemas.microsoft.com/office/drawing/2014/main" id="{A63D0C57-9906-930F-C061-20C2B9697510}"/>
              </a:ext>
            </a:extLst>
          </p:cNvPr>
          <p:cNvPicPr>
            <a:picLocks noChangeAspect="1"/>
          </p:cNvPicPr>
          <p:nvPr userDrawn="1"/>
        </p:nvPicPr>
        <p:blipFill>
          <a:blip r:embed="rId9"/>
          <a:stretch>
            <a:fillRect/>
          </a:stretch>
        </p:blipFill>
        <p:spPr>
          <a:xfrm>
            <a:off x="7278624" y="0"/>
            <a:ext cx="4913376" cy="6858000"/>
          </a:xfrm>
          <a:prstGeom prst="rect">
            <a:avLst/>
          </a:prstGeom>
        </p:spPr>
      </p:pic>
      <p:pic>
        <p:nvPicPr>
          <p:cNvPr id="10" name="Picture 2" descr="Seal of Massachusetts - Wikipedia">
            <a:extLst>
              <a:ext uri="{FF2B5EF4-FFF2-40B4-BE49-F238E27FC236}">
                <a16:creationId xmlns:a16="http://schemas.microsoft.com/office/drawing/2014/main" id="{240B148E-504A-11A8-DFC1-2E317A8ED152}"/>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91930" y="895739"/>
            <a:ext cx="1353127" cy="135277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1F4C31E0-FE61-6220-BFB9-B1E9B7A0E32D}"/>
              </a:ext>
            </a:extLst>
          </p:cNvPr>
          <p:cNvCxnSpPr/>
          <p:nvPr userDrawn="1"/>
        </p:nvCxnSpPr>
        <p:spPr>
          <a:xfrm>
            <a:off x="2211353" y="914236"/>
            <a:ext cx="0" cy="1334278"/>
          </a:xfrm>
          <a:prstGeom prst="line">
            <a:avLst/>
          </a:prstGeom>
          <a:ln w="571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40EB922-D971-A4F7-34F9-8EF47A437A1F}"/>
              </a:ext>
            </a:extLst>
          </p:cNvPr>
          <p:cNvSpPr txBox="1"/>
          <p:nvPr userDrawn="1"/>
        </p:nvSpPr>
        <p:spPr>
          <a:xfrm>
            <a:off x="2464027" y="1100360"/>
            <a:ext cx="3778900" cy="326823"/>
          </a:xfrm>
          <a:prstGeom prst="rect">
            <a:avLst/>
          </a:prstGeom>
          <a:ln w="6350">
            <a:noFill/>
            <a:miter lim="800000"/>
          </a:ln>
        </p:spPr>
        <p:txBody>
          <a:bodyPr vert="horz" wrap="none" lIns="0" tIns="0" rIns="0" bIns="0" rtlCol="0">
            <a:noAutofit/>
          </a:bodyPr>
          <a:lstStyle/>
          <a:p>
            <a:pPr algn="l">
              <a:spcBef>
                <a:spcPts val="300"/>
              </a:spcBef>
              <a:spcAft>
                <a:spcPts val="300"/>
              </a:spcAft>
              <a:buNone/>
            </a:pPr>
            <a:r>
              <a:rPr lang="en-US" sz="2000" b="1">
                <a:solidFill>
                  <a:schemeClr val="accent1"/>
                </a:solidFill>
              </a:rPr>
              <a:t>Commonwealth of Massachusetts</a:t>
            </a:r>
          </a:p>
        </p:txBody>
      </p:sp>
      <p:sp>
        <p:nvSpPr>
          <p:cNvPr id="14" name="TextBox 13">
            <a:extLst>
              <a:ext uri="{FF2B5EF4-FFF2-40B4-BE49-F238E27FC236}">
                <a16:creationId xmlns:a16="http://schemas.microsoft.com/office/drawing/2014/main" id="{255A5555-129C-09F4-91DC-889097E4247D}"/>
              </a:ext>
            </a:extLst>
          </p:cNvPr>
          <p:cNvSpPr txBox="1"/>
          <p:nvPr userDrawn="1"/>
        </p:nvSpPr>
        <p:spPr>
          <a:xfrm>
            <a:off x="2477650" y="1503684"/>
            <a:ext cx="4161455" cy="744830"/>
          </a:xfrm>
          <a:prstGeom prst="rect">
            <a:avLst/>
          </a:prstGeom>
          <a:ln w="6350">
            <a:noFill/>
            <a:miter lim="800000"/>
          </a:ln>
        </p:spPr>
        <p:txBody>
          <a:bodyPr vert="horz" wrap="none" lIns="0" tIns="0" rIns="0" bIns="0" rtlCol="0">
            <a:noAutofit/>
          </a:bodyPr>
          <a:lstStyle/>
          <a:p>
            <a:pPr algn="l">
              <a:spcBef>
                <a:spcPts val="0"/>
              </a:spcBef>
              <a:spcAft>
                <a:spcPts val="0"/>
              </a:spcAft>
              <a:buNone/>
            </a:pPr>
            <a:r>
              <a:rPr lang="en-US" sz="1600" b="1">
                <a:solidFill>
                  <a:schemeClr val="accent1"/>
                </a:solidFill>
              </a:rPr>
              <a:t>Executive Office of</a:t>
            </a:r>
          </a:p>
          <a:p>
            <a:pPr algn="l">
              <a:spcBef>
                <a:spcPts val="0"/>
              </a:spcBef>
              <a:spcAft>
                <a:spcPts val="0"/>
              </a:spcAft>
              <a:buNone/>
            </a:pPr>
            <a:r>
              <a:rPr lang="en-US" sz="1600" b="1">
                <a:solidFill>
                  <a:schemeClr val="accent1"/>
                </a:solidFill>
              </a:rPr>
              <a:t>Energy and Environmental Affairs</a:t>
            </a:r>
          </a:p>
        </p:txBody>
      </p:sp>
    </p:spTree>
    <p:extLst>
      <p:ext uri="{BB962C8B-B14F-4D97-AF65-F5344CB8AC3E}">
        <p14:creationId xmlns:p14="http://schemas.microsoft.com/office/powerpoint/2010/main" val="879756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F20DF4-2614-7F5A-76D3-4F3EABFDBF30}"/>
              </a:ext>
            </a:extLst>
          </p:cNvPr>
          <p:cNvSpPr/>
          <p:nvPr userDrawn="1"/>
        </p:nvSpPr>
        <p:spPr>
          <a:xfrm>
            <a:off x="0" y="0"/>
            <a:ext cx="7278624" cy="6858000"/>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accent1"/>
              </a:solidFill>
            </a:endParaRPr>
          </a:p>
        </p:txBody>
      </p:sp>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476964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a:xfrm>
            <a:off x="550800" y="5187276"/>
            <a:ext cx="6173979"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1400" dirty="0">
                <a:solidFill>
                  <a:schemeClr val="accent1"/>
                </a:solidFill>
              </a:defRPr>
            </a:lvl1pPr>
          </a:lstStyle>
          <a:p>
            <a:pPr marL="228600" lvl="0" indent="-228600"/>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a:xfrm>
            <a:off x="551941" y="4769667"/>
            <a:ext cx="6173979"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2000" dirty="0">
                <a:solidFill>
                  <a:schemeClr val="accent1"/>
                </a:solidFill>
              </a:defRPr>
            </a:lvl1pPr>
          </a:lstStyle>
          <a:p>
            <a:pPr marL="228600" lvl="0" indent="-228600"/>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a:xfrm>
            <a:off x="551941" y="3294404"/>
            <a:ext cx="6173979" cy="135421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ctr">
              <a:defRPr lang="en-US" sz="4400" dirty="0">
                <a:solidFill>
                  <a:schemeClr val="accent1"/>
                </a:solidFill>
              </a:defRPr>
            </a:lvl1pPr>
          </a:lstStyle>
          <a:p>
            <a:pPr lvl="0"/>
            <a:r>
              <a:rPr lang="en-US"/>
              <a:t>Click to edit Master title style</a:t>
            </a:r>
          </a:p>
        </p:txBody>
      </p:sp>
      <p:pic>
        <p:nvPicPr>
          <p:cNvPr id="6" name="Picture 5">
            <a:extLst>
              <a:ext uri="{FF2B5EF4-FFF2-40B4-BE49-F238E27FC236}">
                <a16:creationId xmlns:a16="http://schemas.microsoft.com/office/drawing/2014/main" id="{A63D0C57-9906-930F-C061-20C2B9697510}"/>
              </a:ext>
            </a:extLst>
          </p:cNvPr>
          <p:cNvPicPr>
            <a:picLocks noChangeAspect="1"/>
          </p:cNvPicPr>
          <p:nvPr userDrawn="1"/>
        </p:nvPicPr>
        <p:blipFill>
          <a:blip r:embed="rId9"/>
          <a:stretch>
            <a:fillRect/>
          </a:stretch>
        </p:blipFill>
        <p:spPr>
          <a:xfrm>
            <a:off x="7278624" y="0"/>
            <a:ext cx="4913376" cy="6858000"/>
          </a:xfrm>
          <a:prstGeom prst="rect">
            <a:avLst/>
          </a:prstGeom>
        </p:spPr>
      </p:pic>
      <p:pic>
        <p:nvPicPr>
          <p:cNvPr id="10" name="Picture 2" descr="Seal of Massachusetts - Wikipedia">
            <a:extLst>
              <a:ext uri="{FF2B5EF4-FFF2-40B4-BE49-F238E27FC236}">
                <a16:creationId xmlns:a16="http://schemas.microsoft.com/office/drawing/2014/main" id="{240B148E-504A-11A8-DFC1-2E317A8ED152}"/>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91930" y="895739"/>
            <a:ext cx="1353127" cy="135277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1F4C31E0-FE61-6220-BFB9-B1E9B7A0E32D}"/>
              </a:ext>
            </a:extLst>
          </p:cNvPr>
          <p:cNvCxnSpPr/>
          <p:nvPr userDrawn="1"/>
        </p:nvCxnSpPr>
        <p:spPr>
          <a:xfrm>
            <a:off x="2211353" y="914236"/>
            <a:ext cx="0" cy="1334278"/>
          </a:xfrm>
          <a:prstGeom prst="line">
            <a:avLst/>
          </a:prstGeom>
          <a:ln w="571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40EB922-D971-A4F7-34F9-8EF47A437A1F}"/>
              </a:ext>
            </a:extLst>
          </p:cNvPr>
          <p:cNvSpPr txBox="1"/>
          <p:nvPr userDrawn="1"/>
        </p:nvSpPr>
        <p:spPr>
          <a:xfrm>
            <a:off x="2464027" y="1100360"/>
            <a:ext cx="3778900" cy="326823"/>
          </a:xfrm>
          <a:prstGeom prst="rect">
            <a:avLst/>
          </a:prstGeom>
          <a:ln w="6350">
            <a:noFill/>
            <a:miter lim="800000"/>
          </a:ln>
        </p:spPr>
        <p:txBody>
          <a:bodyPr vert="horz" wrap="none" lIns="0" tIns="0" rIns="0" bIns="0" rtlCol="0">
            <a:noAutofit/>
          </a:bodyPr>
          <a:lstStyle/>
          <a:p>
            <a:pPr algn="l">
              <a:spcBef>
                <a:spcPts val="300"/>
              </a:spcBef>
              <a:spcAft>
                <a:spcPts val="300"/>
              </a:spcAft>
              <a:buNone/>
            </a:pPr>
            <a:r>
              <a:rPr lang="en-US" sz="2000" b="1">
                <a:solidFill>
                  <a:schemeClr val="accent1"/>
                </a:solidFill>
              </a:rPr>
              <a:t>Commonwealth of Massachusetts</a:t>
            </a:r>
          </a:p>
        </p:txBody>
      </p:sp>
      <p:sp>
        <p:nvSpPr>
          <p:cNvPr id="14" name="TextBox 13">
            <a:extLst>
              <a:ext uri="{FF2B5EF4-FFF2-40B4-BE49-F238E27FC236}">
                <a16:creationId xmlns:a16="http://schemas.microsoft.com/office/drawing/2014/main" id="{255A5555-129C-09F4-91DC-889097E4247D}"/>
              </a:ext>
            </a:extLst>
          </p:cNvPr>
          <p:cNvSpPr txBox="1"/>
          <p:nvPr userDrawn="1"/>
        </p:nvSpPr>
        <p:spPr>
          <a:xfrm>
            <a:off x="2477650" y="1503684"/>
            <a:ext cx="4161455" cy="744830"/>
          </a:xfrm>
          <a:prstGeom prst="rect">
            <a:avLst/>
          </a:prstGeom>
          <a:ln w="6350">
            <a:noFill/>
            <a:miter lim="800000"/>
          </a:ln>
        </p:spPr>
        <p:txBody>
          <a:bodyPr vert="horz" wrap="none" lIns="0" tIns="0" rIns="0" bIns="0" rtlCol="0">
            <a:noAutofit/>
          </a:bodyPr>
          <a:lstStyle/>
          <a:p>
            <a:pPr algn="l">
              <a:spcBef>
                <a:spcPts val="0"/>
              </a:spcBef>
              <a:spcAft>
                <a:spcPts val="0"/>
              </a:spcAft>
              <a:buNone/>
            </a:pPr>
            <a:r>
              <a:rPr lang="en-US" sz="1600" b="1">
                <a:solidFill>
                  <a:schemeClr val="accent1"/>
                </a:solidFill>
              </a:rPr>
              <a:t>Executive Office of</a:t>
            </a:r>
          </a:p>
          <a:p>
            <a:pPr algn="l">
              <a:spcBef>
                <a:spcPts val="0"/>
              </a:spcBef>
              <a:spcAft>
                <a:spcPts val="0"/>
              </a:spcAft>
              <a:buNone/>
            </a:pPr>
            <a:r>
              <a:rPr lang="en-US" sz="1600" b="1">
                <a:solidFill>
                  <a:schemeClr val="accent1"/>
                </a:solidFill>
              </a:rPr>
              <a:t>Energy and Environmental Affairs</a:t>
            </a:r>
          </a:p>
        </p:txBody>
      </p:sp>
    </p:spTree>
    <p:extLst>
      <p:ext uri="{BB962C8B-B14F-4D97-AF65-F5344CB8AC3E}">
        <p14:creationId xmlns:p14="http://schemas.microsoft.com/office/powerpoint/2010/main" val="31417975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CFBF15-1051-FCF6-43DD-23A96E7E4983}"/>
              </a:ext>
            </a:extLst>
          </p:cNvPr>
          <p:cNvSpPr/>
          <p:nvPr userDrawn="1"/>
        </p:nvSpPr>
        <p:spPr>
          <a:xfrm>
            <a:off x="0" y="0"/>
            <a:ext cx="12191404" cy="6858000"/>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476964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3"/>
            </p:custDataLst>
          </p:nvPr>
        </p:nvSpPr>
        <p:spPr>
          <a:xfrm>
            <a:off x="2893929" y="3454055"/>
            <a:ext cx="8181508"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2000" dirty="0">
                <a:solidFill>
                  <a:schemeClr val="accent1"/>
                </a:solidFill>
              </a:defRPr>
            </a:lvl1pPr>
          </a:lstStyle>
          <a:p>
            <a:pPr marL="228600" lvl="0" indent="-228600"/>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4"/>
            </p:custDataLst>
          </p:nvPr>
        </p:nvSpPr>
        <p:spPr>
          <a:xfrm>
            <a:off x="2893929" y="2655901"/>
            <a:ext cx="8181508"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ctr">
              <a:defRPr lang="en-US" sz="4400" dirty="0">
                <a:solidFill>
                  <a:schemeClr val="accent1"/>
                </a:solidFill>
              </a:defRPr>
            </a:lvl1pPr>
          </a:lstStyle>
          <a:p>
            <a:pPr lvl="0"/>
            <a:r>
              <a:rPr lang="en-US"/>
              <a:t>Click to edit Master title style</a:t>
            </a:r>
          </a:p>
        </p:txBody>
      </p:sp>
      <p:pic>
        <p:nvPicPr>
          <p:cNvPr id="10" name="Picture 2" descr="Seal of Massachusetts - Wikipedia">
            <a:extLst>
              <a:ext uri="{FF2B5EF4-FFF2-40B4-BE49-F238E27FC236}">
                <a16:creationId xmlns:a16="http://schemas.microsoft.com/office/drawing/2014/main" id="{240B148E-504A-11A8-DFC1-2E317A8ED152}"/>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498623" y="2305359"/>
            <a:ext cx="1778045" cy="177758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a:extLst>
              <a:ext uri="{FF2B5EF4-FFF2-40B4-BE49-F238E27FC236}">
                <a16:creationId xmlns:a16="http://schemas.microsoft.com/office/drawing/2014/main" id="{A4EEE50B-DE53-0267-B987-86DDCD5611E6}"/>
              </a:ext>
            </a:extLst>
          </p:cNvPr>
          <p:cNvSpPr>
            <a:spLocks noChangeArrowheads="1"/>
          </p:cNvSpPr>
          <p:nvPr userDrawn="1">
            <p:custDataLst>
              <p:tags r:id="rId5"/>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cxnSp>
        <p:nvCxnSpPr>
          <p:cNvPr id="9" name="Straight Connector 8">
            <a:extLst>
              <a:ext uri="{FF2B5EF4-FFF2-40B4-BE49-F238E27FC236}">
                <a16:creationId xmlns:a16="http://schemas.microsoft.com/office/drawing/2014/main" id="{DDC07408-8552-DE7C-EE84-27BD15DAEB34}"/>
              </a:ext>
            </a:extLst>
          </p:cNvPr>
          <p:cNvCxnSpPr>
            <a:cxnSpLocks/>
          </p:cNvCxnSpPr>
          <p:nvPr userDrawn="1"/>
        </p:nvCxnSpPr>
        <p:spPr>
          <a:xfrm>
            <a:off x="2621900" y="2305359"/>
            <a:ext cx="0" cy="1777582"/>
          </a:xfrm>
          <a:prstGeom prst="line">
            <a:avLst/>
          </a:prstGeom>
          <a:ln w="571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18671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Subtitle Only">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7" name="Text Placeholder 12">
            <a:extLst>
              <a:ext uri="{FF2B5EF4-FFF2-40B4-BE49-F238E27FC236}">
                <a16:creationId xmlns:a16="http://schemas.microsoft.com/office/drawing/2014/main" id="{0E5C6D73-C03E-A17A-DB6A-E78B3DA81804}"/>
              </a:ext>
            </a:extLst>
          </p:cNvPr>
          <p:cNvSpPr>
            <a:spLocks noGrp="1"/>
          </p:cNvSpPr>
          <p:nvPr>
            <p:ph type="body" sz="quarter" idx="12"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4" name="Slide Number">
            <a:extLst>
              <a:ext uri="{FF2B5EF4-FFF2-40B4-BE49-F238E27FC236}">
                <a16:creationId xmlns:a16="http://schemas.microsoft.com/office/drawing/2014/main" id="{33518322-8913-5D27-9601-BFE9BEFB4AB3}"/>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2588387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4" name="Slide Number">
            <a:extLst>
              <a:ext uri="{FF2B5EF4-FFF2-40B4-BE49-F238E27FC236}">
                <a16:creationId xmlns:a16="http://schemas.microsoft.com/office/drawing/2014/main" id="{323EB21B-95AA-2B4C-9134-1269A575FFFE}"/>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17861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10" name="Content Placeholder 9">
            <a:extLst>
              <a:ext uri="{FF2B5EF4-FFF2-40B4-BE49-F238E27FC236}">
                <a16:creationId xmlns:a16="http://schemas.microsoft.com/office/drawing/2014/main" id="{5264D26E-6FA9-ED28-5A65-6241195C2D89}"/>
              </a:ext>
            </a:extLst>
          </p:cNvPr>
          <p:cNvSpPr>
            <a:spLocks noGrp="1"/>
          </p:cNvSpPr>
          <p:nvPr>
            <p:ph sz="quarter" idx="11"/>
          </p:nvPr>
        </p:nvSpPr>
        <p:spPr>
          <a:xfrm>
            <a:off x="554037" y="1514475"/>
            <a:ext cx="11082528"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B2E21AFB-10B9-74DC-B192-87E6947FA258}"/>
              </a:ext>
            </a:extLst>
          </p:cNvPr>
          <p:cNvSpPr>
            <a:spLocks noGrp="1"/>
          </p:cNvSpPr>
          <p:nvPr>
            <p:ph type="body" sz="quarter" idx="12"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4" name="Slide Number">
            <a:extLst>
              <a:ext uri="{FF2B5EF4-FFF2-40B4-BE49-F238E27FC236}">
                <a16:creationId xmlns:a16="http://schemas.microsoft.com/office/drawing/2014/main" id="{FDB5644E-EE7D-06EC-1B37-CA063FC4E5E3}"/>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9048996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ubtitle, and Two Conten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10" name="Content Placeholder 9">
            <a:extLst>
              <a:ext uri="{FF2B5EF4-FFF2-40B4-BE49-F238E27FC236}">
                <a16:creationId xmlns:a16="http://schemas.microsoft.com/office/drawing/2014/main" id="{5264D26E-6FA9-ED28-5A65-6241195C2D89}"/>
              </a:ext>
            </a:extLst>
          </p:cNvPr>
          <p:cNvSpPr>
            <a:spLocks noGrp="1"/>
          </p:cNvSpPr>
          <p:nvPr>
            <p:ph sz="quarter" idx="11"/>
          </p:nvPr>
        </p:nvSpPr>
        <p:spPr>
          <a:xfrm>
            <a:off x="554735" y="1514475"/>
            <a:ext cx="5438775"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9">
            <a:extLst>
              <a:ext uri="{FF2B5EF4-FFF2-40B4-BE49-F238E27FC236}">
                <a16:creationId xmlns:a16="http://schemas.microsoft.com/office/drawing/2014/main" id="{D3CB03F8-3FD8-C7CD-0FF1-0432A52AACA4}"/>
              </a:ext>
            </a:extLst>
          </p:cNvPr>
          <p:cNvSpPr>
            <a:spLocks noGrp="1"/>
          </p:cNvSpPr>
          <p:nvPr>
            <p:ph sz="quarter" idx="12"/>
          </p:nvPr>
        </p:nvSpPr>
        <p:spPr>
          <a:xfrm>
            <a:off x="6198489" y="1514475"/>
            <a:ext cx="5438775"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2">
            <a:extLst>
              <a:ext uri="{FF2B5EF4-FFF2-40B4-BE49-F238E27FC236}">
                <a16:creationId xmlns:a16="http://schemas.microsoft.com/office/drawing/2014/main" id="{454CE8EF-B3B7-CDFC-9AF7-EE2F780B20D5}"/>
              </a:ext>
            </a:extLst>
          </p:cNvPr>
          <p:cNvSpPr>
            <a:spLocks noGrp="1"/>
          </p:cNvSpPr>
          <p:nvPr>
            <p:ph type="body" sz="quarter" idx="13"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7" name="Slide Number">
            <a:extLst>
              <a:ext uri="{FF2B5EF4-FFF2-40B4-BE49-F238E27FC236}">
                <a16:creationId xmlns:a16="http://schemas.microsoft.com/office/drawing/2014/main" id="{8824416D-AFE6-08A7-E4B9-0CFE919218ED}"/>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7450635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14820009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92" imgH="591" progId="TCLayout.ActiveDocument.1">
                  <p:embed/>
                </p:oleObj>
              </mc:Choice>
              <mc:Fallback>
                <p:oleObj name="think-cell Slide" r:id="rId5"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5. Source" hidden="1">
            <a:extLst>
              <a:ext uri="{FF2B5EF4-FFF2-40B4-BE49-F238E27FC236}">
                <a16:creationId xmlns:a16="http://schemas.microsoft.com/office/drawing/2014/main" id="{09F9A864-CDB7-4063-BBF8-591908AA18D0}"/>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6" name="Picture 2" descr="Seal of Massachusetts - Wikipedia">
            <a:extLst>
              <a:ext uri="{FF2B5EF4-FFF2-40B4-BE49-F238E27FC236}">
                <a16:creationId xmlns:a16="http://schemas.microsoft.com/office/drawing/2014/main" id="{80C093E0-C817-4F0A-A377-B08ED9F22A4C}"/>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1271380" y="65317"/>
            <a:ext cx="845972" cy="84575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a:extLst>
              <a:ext uri="{FF2B5EF4-FFF2-40B4-BE49-F238E27FC236}">
                <a16:creationId xmlns:a16="http://schemas.microsoft.com/office/drawing/2014/main" id="{4A14795E-7C1B-5C31-ACF6-1E34D7B703C2}"/>
              </a:ext>
            </a:extLst>
          </p:cNvPr>
          <p:cNvSpPr>
            <a:spLocks noChangeArrowheads="1"/>
          </p:cNvSpPr>
          <p:nvPr userDrawn="1">
            <p:custDataLst>
              <p:tags r:id="rId3"/>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2511601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17452-0312-FBC4-A4F5-9A7738CB4A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EEBA3F-5FC5-CD69-03B7-82518F90C5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11512E-3B99-66AC-4D8F-C8ABC689448D}"/>
              </a:ext>
            </a:extLst>
          </p:cNvPr>
          <p:cNvSpPr>
            <a:spLocks noGrp="1"/>
          </p:cNvSpPr>
          <p:nvPr>
            <p:ph type="dt" sz="half" idx="10"/>
          </p:nvPr>
        </p:nvSpPr>
        <p:spPr/>
        <p:txBody>
          <a:bodyPr/>
          <a:lstStyle/>
          <a:p>
            <a:fld id="{1672C8ED-8173-4A32-9613-9357CB71ED6D}" type="datetimeFigureOut">
              <a:rPr lang="en-US" smtClean="0"/>
              <a:t>10/7/2025</a:t>
            </a:fld>
            <a:endParaRPr lang="en-US"/>
          </a:p>
        </p:txBody>
      </p:sp>
      <p:sp>
        <p:nvSpPr>
          <p:cNvPr id="5" name="Footer Placeholder 4">
            <a:extLst>
              <a:ext uri="{FF2B5EF4-FFF2-40B4-BE49-F238E27FC236}">
                <a16:creationId xmlns:a16="http://schemas.microsoft.com/office/drawing/2014/main" id="{C424673B-774E-70A3-7211-A1B2C62CBA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541AE8-022F-1DBA-40A4-135C6F56AE7F}"/>
              </a:ext>
            </a:extLst>
          </p:cNvPr>
          <p:cNvSpPr>
            <a:spLocks noGrp="1"/>
          </p:cNvSpPr>
          <p:nvPr>
            <p:ph type="sldNum" sz="quarter" idx="12"/>
          </p:nvPr>
        </p:nvSpPr>
        <p:spPr/>
        <p:txBody>
          <a:bodyPr/>
          <a:lstStyle/>
          <a:p>
            <a:fld id="{8360EC53-4A40-49A6-BE01-ED176CE84E6B}" type="slidenum">
              <a:rPr lang="en-US" smtClean="0"/>
              <a:t>‹#›</a:t>
            </a:fld>
            <a:endParaRPr lang="en-US"/>
          </a:p>
        </p:txBody>
      </p:sp>
    </p:spTree>
    <p:extLst>
      <p:ext uri="{BB962C8B-B14F-4D97-AF65-F5344CB8AC3E}">
        <p14:creationId xmlns:p14="http://schemas.microsoft.com/office/powerpoint/2010/main" val="38093712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D8A7B-7D3B-4042-BADF-D0D8358DDA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7A4422-1051-4966-A619-433654E4E6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47F86C-3F81-444E-A375-A4522EF01259}"/>
              </a:ext>
            </a:extLst>
          </p:cNvPr>
          <p:cNvSpPr>
            <a:spLocks noGrp="1"/>
          </p:cNvSpPr>
          <p:nvPr>
            <p:ph type="dt" sz="half" idx="10"/>
          </p:nvPr>
        </p:nvSpPr>
        <p:spPr>
          <a:xfrm>
            <a:off x="8610599" y="0"/>
            <a:ext cx="2743200" cy="365125"/>
          </a:xfrm>
          <a:prstGeom prst="rect">
            <a:avLst/>
          </a:prstGeom>
        </p:spPr>
        <p:txBody>
          <a:bodyPr/>
          <a:lstStyle/>
          <a:p>
            <a:fld id="{D465A430-17B4-46A9-8D24-5DBEB6C5477D}" type="datetime1">
              <a:rPr lang="en-US" smtClean="0"/>
              <a:t>10/7/2025</a:t>
            </a:fld>
            <a:endParaRPr lang="en-US"/>
          </a:p>
        </p:txBody>
      </p:sp>
      <p:sp>
        <p:nvSpPr>
          <p:cNvPr id="5" name="Footer Placeholder 4">
            <a:extLst>
              <a:ext uri="{FF2B5EF4-FFF2-40B4-BE49-F238E27FC236}">
                <a16:creationId xmlns:a16="http://schemas.microsoft.com/office/drawing/2014/main" id="{97A3F0D5-7313-4559-A1E7-BEB2FA3942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C20FB2-5DDF-4C02-9200-B84672738353}"/>
              </a:ext>
            </a:extLst>
          </p:cNvPr>
          <p:cNvSpPr>
            <a:spLocks noGrp="1"/>
          </p:cNvSpPr>
          <p:nvPr>
            <p:ph type="sldNum" sz="quarter" idx="12"/>
          </p:nvPr>
        </p:nvSpPr>
        <p:spPr/>
        <p:txBody>
          <a:bodyPr/>
          <a:lstStyle/>
          <a:p>
            <a:fld id="{916DD4DD-C7C6-4D6D-8F5D-DD8D6ECDBD3A}" type="slidenum">
              <a:rPr lang="en-US" smtClean="0"/>
              <a:t>‹#›</a:t>
            </a:fld>
            <a:endParaRPr lang="en-US"/>
          </a:p>
        </p:txBody>
      </p:sp>
    </p:spTree>
    <p:extLst>
      <p:ext uri="{BB962C8B-B14F-4D97-AF65-F5344CB8AC3E}">
        <p14:creationId xmlns:p14="http://schemas.microsoft.com/office/powerpoint/2010/main" val="738992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F20DF4-2614-7F5A-76D3-4F3EABFDBF30}"/>
              </a:ext>
            </a:extLst>
          </p:cNvPr>
          <p:cNvSpPr/>
          <p:nvPr userDrawn="1"/>
        </p:nvSpPr>
        <p:spPr>
          <a:xfrm>
            <a:off x="0" y="0"/>
            <a:ext cx="7278624" cy="6858000"/>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accent1"/>
              </a:solidFill>
            </a:endParaRPr>
          </a:p>
        </p:txBody>
      </p:sp>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476964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a:xfrm>
            <a:off x="550800" y="5187276"/>
            <a:ext cx="6173979"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1400" dirty="0">
                <a:solidFill>
                  <a:schemeClr val="accent1"/>
                </a:solidFill>
              </a:defRPr>
            </a:lvl1pPr>
          </a:lstStyle>
          <a:p>
            <a:pPr marL="228600" lvl="0" indent="-228600"/>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a:xfrm>
            <a:off x="551941" y="4769667"/>
            <a:ext cx="6173979"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2000" dirty="0">
                <a:solidFill>
                  <a:schemeClr val="accent1"/>
                </a:solidFill>
              </a:defRPr>
            </a:lvl1pPr>
          </a:lstStyle>
          <a:p>
            <a:pPr marL="228600" lvl="0" indent="-228600"/>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a:xfrm>
            <a:off x="551941" y="3294404"/>
            <a:ext cx="6173979" cy="135421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ctr">
              <a:defRPr lang="en-US" sz="4400" dirty="0">
                <a:solidFill>
                  <a:schemeClr val="accent1"/>
                </a:solidFill>
              </a:defRPr>
            </a:lvl1pPr>
          </a:lstStyle>
          <a:p>
            <a:pPr lvl="0"/>
            <a:r>
              <a:rPr lang="en-US"/>
              <a:t>Click to edit Master title style</a:t>
            </a:r>
          </a:p>
        </p:txBody>
      </p:sp>
      <p:pic>
        <p:nvPicPr>
          <p:cNvPr id="6" name="Picture 5">
            <a:extLst>
              <a:ext uri="{FF2B5EF4-FFF2-40B4-BE49-F238E27FC236}">
                <a16:creationId xmlns:a16="http://schemas.microsoft.com/office/drawing/2014/main" id="{A63D0C57-9906-930F-C061-20C2B9697510}"/>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7278624" y="0"/>
            <a:ext cx="4913376" cy="6858000"/>
          </a:xfrm>
          <a:prstGeom prst="rect">
            <a:avLst/>
          </a:prstGeom>
        </p:spPr>
      </p:pic>
      <p:pic>
        <p:nvPicPr>
          <p:cNvPr id="10" name="Picture 2" descr="Seal of Massachusetts - Wikipedia">
            <a:extLst>
              <a:ext uri="{FF2B5EF4-FFF2-40B4-BE49-F238E27FC236}">
                <a16:creationId xmlns:a16="http://schemas.microsoft.com/office/drawing/2014/main" id="{240B148E-504A-11A8-DFC1-2E317A8ED152}"/>
              </a:ext>
            </a:extLst>
          </p:cNvPr>
          <p:cNvPicPr>
            <a:picLocks noChangeAspect="1" noChangeArrowheads="1"/>
          </p:cNvPicPr>
          <p:nvPr userDrawn="1"/>
        </p:nvPicPr>
        <p:blipFill>
          <a:blip r:embed="rId10" cstate="email">
            <a:extLst>
              <a:ext uri="{28A0092B-C50C-407E-A947-70E740481C1C}">
                <a14:useLocalDpi xmlns:a14="http://schemas.microsoft.com/office/drawing/2010/main"/>
              </a:ext>
            </a:extLst>
          </a:blip>
          <a:srcRect/>
          <a:stretch>
            <a:fillRect/>
          </a:stretch>
        </p:blipFill>
        <p:spPr bwMode="auto">
          <a:xfrm>
            <a:off x="591930" y="895739"/>
            <a:ext cx="1353127" cy="135277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1F4C31E0-FE61-6220-BFB9-B1E9B7A0E32D}"/>
              </a:ext>
            </a:extLst>
          </p:cNvPr>
          <p:cNvCxnSpPr/>
          <p:nvPr userDrawn="1"/>
        </p:nvCxnSpPr>
        <p:spPr>
          <a:xfrm>
            <a:off x="2211353" y="914236"/>
            <a:ext cx="0" cy="1334278"/>
          </a:xfrm>
          <a:prstGeom prst="line">
            <a:avLst/>
          </a:prstGeom>
          <a:ln w="571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40EB922-D971-A4F7-34F9-8EF47A437A1F}"/>
              </a:ext>
            </a:extLst>
          </p:cNvPr>
          <p:cNvSpPr txBox="1"/>
          <p:nvPr userDrawn="1"/>
        </p:nvSpPr>
        <p:spPr>
          <a:xfrm>
            <a:off x="2464027" y="1100360"/>
            <a:ext cx="3778900" cy="326823"/>
          </a:xfrm>
          <a:prstGeom prst="rect">
            <a:avLst/>
          </a:prstGeom>
          <a:ln w="6350">
            <a:noFill/>
            <a:miter lim="800000"/>
          </a:ln>
        </p:spPr>
        <p:txBody>
          <a:bodyPr vert="horz" wrap="none" lIns="0" tIns="0" rIns="0" bIns="0" rtlCol="0">
            <a:noAutofit/>
          </a:bodyPr>
          <a:lstStyle/>
          <a:p>
            <a:pPr algn="l">
              <a:spcBef>
                <a:spcPts val="300"/>
              </a:spcBef>
              <a:spcAft>
                <a:spcPts val="300"/>
              </a:spcAft>
              <a:buNone/>
            </a:pPr>
            <a:r>
              <a:rPr lang="en-US" sz="2000" b="1">
                <a:solidFill>
                  <a:schemeClr val="accent1"/>
                </a:solidFill>
              </a:rPr>
              <a:t>Commonwealth of Massachusetts</a:t>
            </a:r>
          </a:p>
        </p:txBody>
      </p:sp>
      <p:sp>
        <p:nvSpPr>
          <p:cNvPr id="14" name="TextBox 13">
            <a:extLst>
              <a:ext uri="{FF2B5EF4-FFF2-40B4-BE49-F238E27FC236}">
                <a16:creationId xmlns:a16="http://schemas.microsoft.com/office/drawing/2014/main" id="{255A5555-129C-09F4-91DC-889097E4247D}"/>
              </a:ext>
            </a:extLst>
          </p:cNvPr>
          <p:cNvSpPr txBox="1"/>
          <p:nvPr userDrawn="1"/>
        </p:nvSpPr>
        <p:spPr>
          <a:xfrm>
            <a:off x="2477650" y="1503684"/>
            <a:ext cx="4161455" cy="744830"/>
          </a:xfrm>
          <a:prstGeom prst="rect">
            <a:avLst/>
          </a:prstGeom>
          <a:ln w="6350">
            <a:noFill/>
            <a:miter lim="800000"/>
          </a:ln>
        </p:spPr>
        <p:txBody>
          <a:bodyPr vert="horz" wrap="none" lIns="0" tIns="0" rIns="0" bIns="0" rtlCol="0">
            <a:noAutofit/>
          </a:bodyPr>
          <a:lstStyle/>
          <a:p>
            <a:pPr algn="l">
              <a:spcBef>
                <a:spcPts val="0"/>
              </a:spcBef>
              <a:spcAft>
                <a:spcPts val="0"/>
              </a:spcAft>
              <a:buNone/>
            </a:pPr>
            <a:r>
              <a:rPr lang="en-US" sz="1600" b="1">
                <a:solidFill>
                  <a:schemeClr val="accent1"/>
                </a:solidFill>
              </a:rPr>
              <a:t>Executive Office of</a:t>
            </a:r>
          </a:p>
          <a:p>
            <a:pPr algn="l">
              <a:spcBef>
                <a:spcPts val="0"/>
              </a:spcBef>
              <a:spcAft>
                <a:spcPts val="0"/>
              </a:spcAft>
              <a:buNone/>
            </a:pPr>
            <a:r>
              <a:rPr lang="en-US" sz="1600" b="1">
                <a:solidFill>
                  <a:schemeClr val="accent1"/>
                </a:solidFill>
              </a:rPr>
              <a:t>Energy and Environmental Affairs</a:t>
            </a:r>
          </a:p>
        </p:txBody>
      </p:sp>
    </p:spTree>
    <p:extLst>
      <p:ext uri="{BB962C8B-B14F-4D97-AF65-F5344CB8AC3E}">
        <p14:creationId xmlns:p14="http://schemas.microsoft.com/office/powerpoint/2010/main" val="240601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CFBF15-1051-FCF6-43DD-23A96E7E4983}"/>
              </a:ext>
            </a:extLst>
          </p:cNvPr>
          <p:cNvSpPr/>
          <p:nvPr userDrawn="1"/>
        </p:nvSpPr>
        <p:spPr>
          <a:xfrm>
            <a:off x="0" y="0"/>
            <a:ext cx="12191404" cy="6858000"/>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476964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3"/>
            </p:custDataLst>
          </p:nvPr>
        </p:nvSpPr>
        <p:spPr>
          <a:xfrm>
            <a:off x="2893929" y="3454055"/>
            <a:ext cx="8181508"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2000" dirty="0">
                <a:solidFill>
                  <a:schemeClr val="accent1"/>
                </a:solidFill>
              </a:defRPr>
            </a:lvl1pPr>
          </a:lstStyle>
          <a:p>
            <a:pPr marL="228600" lvl="0" indent="-228600"/>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4"/>
            </p:custDataLst>
          </p:nvPr>
        </p:nvSpPr>
        <p:spPr>
          <a:xfrm>
            <a:off x="2893929" y="2655901"/>
            <a:ext cx="8181508"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ctr">
              <a:defRPr lang="en-US" sz="4400" dirty="0">
                <a:solidFill>
                  <a:schemeClr val="accent1"/>
                </a:solidFill>
              </a:defRPr>
            </a:lvl1pPr>
          </a:lstStyle>
          <a:p>
            <a:pPr lvl="0"/>
            <a:r>
              <a:rPr lang="en-US"/>
              <a:t>Click to edit Master title style</a:t>
            </a:r>
          </a:p>
        </p:txBody>
      </p:sp>
      <p:pic>
        <p:nvPicPr>
          <p:cNvPr id="10" name="Picture 2" descr="Seal of Massachusetts - Wikipedia">
            <a:extLst>
              <a:ext uri="{FF2B5EF4-FFF2-40B4-BE49-F238E27FC236}">
                <a16:creationId xmlns:a16="http://schemas.microsoft.com/office/drawing/2014/main" id="{240B148E-504A-11A8-DFC1-2E317A8ED152}"/>
              </a:ext>
            </a:extLst>
          </p:cNvPr>
          <p:cNvPicPr>
            <a:picLocks noChangeAspect="1" noChangeArrowheads="1"/>
          </p:cNvPicPr>
          <p:nvPr userDrawn="1"/>
        </p:nvPicPr>
        <p:blipFill>
          <a:blip r:embed="rId9" cstate="print">
            <a:extLst>
              <a:ext uri="{28A0092B-C50C-407E-A947-70E740481C1C}">
                <a14:useLocalDpi xmlns:a14="http://schemas.microsoft.com/office/drawing/2010/main"/>
              </a:ext>
            </a:extLst>
          </a:blip>
          <a:srcRect/>
          <a:stretch>
            <a:fillRect/>
          </a:stretch>
        </p:blipFill>
        <p:spPr bwMode="auto">
          <a:xfrm>
            <a:off x="498623" y="2305359"/>
            <a:ext cx="1778045" cy="177758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a:extLst>
              <a:ext uri="{FF2B5EF4-FFF2-40B4-BE49-F238E27FC236}">
                <a16:creationId xmlns:a16="http://schemas.microsoft.com/office/drawing/2014/main" id="{A4EEE50B-DE53-0267-B987-86DDCD5611E6}"/>
              </a:ext>
            </a:extLst>
          </p:cNvPr>
          <p:cNvSpPr>
            <a:spLocks noChangeArrowheads="1"/>
          </p:cNvSpPr>
          <p:nvPr userDrawn="1">
            <p:custDataLst>
              <p:tags r:id="rId5"/>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cxnSp>
        <p:nvCxnSpPr>
          <p:cNvPr id="9" name="Straight Connector 8">
            <a:extLst>
              <a:ext uri="{FF2B5EF4-FFF2-40B4-BE49-F238E27FC236}">
                <a16:creationId xmlns:a16="http://schemas.microsoft.com/office/drawing/2014/main" id="{DDC07408-8552-DE7C-EE84-27BD15DAEB34}"/>
              </a:ext>
            </a:extLst>
          </p:cNvPr>
          <p:cNvCxnSpPr>
            <a:cxnSpLocks/>
          </p:cNvCxnSpPr>
          <p:nvPr userDrawn="1"/>
        </p:nvCxnSpPr>
        <p:spPr>
          <a:xfrm>
            <a:off x="2621900" y="2305359"/>
            <a:ext cx="0" cy="1777582"/>
          </a:xfrm>
          <a:prstGeom prst="line">
            <a:avLst/>
          </a:prstGeom>
          <a:ln w="571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92680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mp; Subtitle Only">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7" name="Text Placeholder 12">
            <a:extLst>
              <a:ext uri="{FF2B5EF4-FFF2-40B4-BE49-F238E27FC236}">
                <a16:creationId xmlns:a16="http://schemas.microsoft.com/office/drawing/2014/main" id="{0E5C6D73-C03E-A17A-DB6A-E78B3DA81804}"/>
              </a:ext>
            </a:extLst>
          </p:cNvPr>
          <p:cNvSpPr>
            <a:spLocks noGrp="1"/>
          </p:cNvSpPr>
          <p:nvPr>
            <p:ph type="body" sz="quarter" idx="12"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4" name="Slide Number">
            <a:extLst>
              <a:ext uri="{FF2B5EF4-FFF2-40B4-BE49-F238E27FC236}">
                <a16:creationId xmlns:a16="http://schemas.microsoft.com/office/drawing/2014/main" id="{33518322-8913-5D27-9601-BFE9BEFB4AB3}"/>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1739005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4" name="Slide Number">
            <a:extLst>
              <a:ext uri="{FF2B5EF4-FFF2-40B4-BE49-F238E27FC236}">
                <a16:creationId xmlns:a16="http://schemas.microsoft.com/office/drawing/2014/main" id="{323EB21B-95AA-2B4C-9134-1269A575FFFE}"/>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438659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10" name="Content Placeholder 9">
            <a:extLst>
              <a:ext uri="{FF2B5EF4-FFF2-40B4-BE49-F238E27FC236}">
                <a16:creationId xmlns:a16="http://schemas.microsoft.com/office/drawing/2014/main" id="{5264D26E-6FA9-ED28-5A65-6241195C2D89}"/>
              </a:ext>
            </a:extLst>
          </p:cNvPr>
          <p:cNvSpPr>
            <a:spLocks noGrp="1"/>
          </p:cNvSpPr>
          <p:nvPr>
            <p:ph sz="quarter" idx="11"/>
          </p:nvPr>
        </p:nvSpPr>
        <p:spPr>
          <a:xfrm>
            <a:off x="554037" y="1514475"/>
            <a:ext cx="11082528"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B2E21AFB-10B9-74DC-B192-87E6947FA258}"/>
              </a:ext>
            </a:extLst>
          </p:cNvPr>
          <p:cNvSpPr>
            <a:spLocks noGrp="1"/>
          </p:cNvSpPr>
          <p:nvPr>
            <p:ph type="body" sz="quarter" idx="12"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4" name="Slide Number">
            <a:extLst>
              <a:ext uri="{FF2B5EF4-FFF2-40B4-BE49-F238E27FC236}">
                <a16:creationId xmlns:a16="http://schemas.microsoft.com/office/drawing/2014/main" id="{FDB5644E-EE7D-06EC-1B37-CA063FC4E5E3}"/>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26197379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ubtitle, and Two Conten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10" name="Content Placeholder 9">
            <a:extLst>
              <a:ext uri="{FF2B5EF4-FFF2-40B4-BE49-F238E27FC236}">
                <a16:creationId xmlns:a16="http://schemas.microsoft.com/office/drawing/2014/main" id="{5264D26E-6FA9-ED28-5A65-6241195C2D89}"/>
              </a:ext>
            </a:extLst>
          </p:cNvPr>
          <p:cNvSpPr>
            <a:spLocks noGrp="1"/>
          </p:cNvSpPr>
          <p:nvPr>
            <p:ph sz="quarter" idx="11"/>
          </p:nvPr>
        </p:nvSpPr>
        <p:spPr>
          <a:xfrm>
            <a:off x="554735" y="1514475"/>
            <a:ext cx="5438775"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9">
            <a:extLst>
              <a:ext uri="{FF2B5EF4-FFF2-40B4-BE49-F238E27FC236}">
                <a16:creationId xmlns:a16="http://schemas.microsoft.com/office/drawing/2014/main" id="{D3CB03F8-3FD8-C7CD-0FF1-0432A52AACA4}"/>
              </a:ext>
            </a:extLst>
          </p:cNvPr>
          <p:cNvSpPr>
            <a:spLocks noGrp="1"/>
          </p:cNvSpPr>
          <p:nvPr>
            <p:ph sz="quarter" idx="12"/>
          </p:nvPr>
        </p:nvSpPr>
        <p:spPr>
          <a:xfrm>
            <a:off x="6198489" y="1514475"/>
            <a:ext cx="5438775"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2">
            <a:extLst>
              <a:ext uri="{FF2B5EF4-FFF2-40B4-BE49-F238E27FC236}">
                <a16:creationId xmlns:a16="http://schemas.microsoft.com/office/drawing/2014/main" id="{454CE8EF-B3B7-CDFC-9AF7-EE2F780B20D5}"/>
              </a:ext>
            </a:extLst>
          </p:cNvPr>
          <p:cNvSpPr>
            <a:spLocks noGrp="1"/>
          </p:cNvSpPr>
          <p:nvPr>
            <p:ph type="body" sz="quarter" idx="13"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7" name="Slide Number">
            <a:extLst>
              <a:ext uri="{FF2B5EF4-FFF2-40B4-BE49-F238E27FC236}">
                <a16:creationId xmlns:a16="http://schemas.microsoft.com/office/drawing/2014/main" id="{8824416D-AFE6-08A7-E4B9-0CFE919218ED}"/>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94610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14820009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92" imgH="591" progId="TCLayout.ActiveDocument.1">
                  <p:embed/>
                </p:oleObj>
              </mc:Choice>
              <mc:Fallback>
                <p:oleObj name="think-cell Slide" r:id="rId5"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5. Source" hidden="1">
            <a:extLst>
              <a:ext uri="{FF2B5EF4-FFF2-40B4-BE49-F238E27FC236}">
                <a16:creationId xmlns:a16="http://schemas.microsoft.com/office/drawing/2014/main" id="{09F9A864-CDB7-4063-BBF8-591908AA18D0}"/>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6" name="Picture 2" descr="Seal of Massachusetts - Wikipedia">
            <a:extLst>
              <a:ext uri="{FF2B5EF4-FFF2-40B4-BE49-F238E27FC236}">
                <a16:creationId xmlns:a16="http://schemas.microsoft.com/office/drawing/2014/main" id="{80C093E0-C817-4F0A-A377-B08ED9F22A4C}"/>
              </a:ext>
            </a:extLst>
          </p:cNvPr>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11271380" y="65317"/>
            <a:ext cx="845972" cy="84575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a:extLst>
              <a:ext uri="{FF2B5EF4-FFF2-40B4-BE49-F238E27FC236}">
                <a16:creationId xmlns:a16="http://schemas.microsoft.com/office/drawing/2014/main" id="{4A14795E-7C1B-5C31-ACF6-1E34D7B703C2}"/>
              </a:ext>
            </a:extLst>
          </p:cNvPr>
          <p:cNvSpPr>
            <a:spLocks noChangeArrowheads="1"/>
          </p:cNvSpPr>
          <p:nvPr userDrawn="1">
            <p:custDataLst>
              <p:tags r:id="rId3"/>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623246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3059B-817F-DB41-33E8-EDF1060A7C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740D1A-A6D0-21BC-EFDD-9CFB22FDE69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164BA7-E144-5794-ADCC-EABD8F682261}"/>
              </a:ext>
            </a:extLst>
          </p:cNvPr>
          <p:cNvSpPr>
            <a:spLocks noGrp="1"/>
          </p:cNvSpPr>
          <p:nvPr>
            <p:ph type="dt" sz="half" idx="10"/>
          </p:nvPr>
        </p:nvSpPr>
        <p:spPr/>
        <p:txBody>
          <a:bodyPr/>
          <a:lstStyle/>
          <a:p>
            <a:fld id="{1672C8ED-8173-4A32-9613-9357CB71ED6D}" type="datetimeFigureOut">
              <a:rPr lang="en-US" smtClean="0"/>
              <a:t>10/7/2025</a:t>
            </a:fld>
            <a:endParaRPr lang="en-US"/>
          </a:p>
        </p:txBody>
      </p:sp>
      <p:sp>
        <p:nvSpPr>
          <p:cNvPr id="5" name="Footer Placeholder 4">
            <a:extLst>
              <a:ext uri="{FF2B5EF4-FFF2-40B4-BE49-F238E27FC236}">
                <a16:creationId xmlns:a16="http://schemas.microsoft.com/office/drawing/2014/main" id="{A463977A-2196-6CB7-75F2-18A753450C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6175C6-CF60-4FB5-CFD0-D9A537531051}"/>
              </a:ext>
            </a:extLst>
          </p:cNvPr>
          <p:cNvSpPr>
            <a:spLocks noGrp="1"/>
          </p:cNvSpPr>
          <p:nvPr>
            <p:ph type="sldNum" sz="quarter" idx="12"/>
          </p:nvPr>
        </p:nvSpPr>
        <p:spPr/>
        <p:txBody>
          <a:bodyPr/>
          <a:lstStyle/>
          <a:p>
            <a:fld id="{8360EC53-4A40-49A6-BE01-ED176CE84E6B}" type="slidenum">
              <a:rPr lang="en-US" smtClean="0"/>
              <a:t>‹#›</a:t>
            </a:fld>
            <a:endParaRPr lang="en-US"/>
          </a:p>
        </p:txBody>
      </p:sp>
    </p:spTree>
    <p:extLst>
      <p:ext uri="{BB962C8B-B14F-4D97-AF65-F5344CB8AC3E}">
        <p14:creationId xmlns:p14="http://schemas.microsoft.com/office/powerpoint/2010/main" val="3063265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0AF1F-9694-56AC-40C3-3CA1FEEF8E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42D1AA-9972-49AF-2140-FAEF3751E71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2CC7EA-D1FF-0001-298C-9BB445435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E7E373-6D80-42EE-95A3-4A40F14CC79E}"/>
              </a:ext>
            </a:extLst>
          </p:cNvPr>
          <p:cNvSpPr>
            <a:spLocks noGrp="1"/>
          </p:cNvSpPr>
          <p:nvPr>
            <p:ph type="dt" sz="half" idx="10"/>
          </p:nvPr>
        </p:nvSpPr>
        <p:spPr/>
        <p:txBody>
          <a:bodyPr/>
          <a:lstStyle/>
          <a:p>
            <a:fld id="{1672C8ED-8173-4A32-9613-9357CB71ED6D}" type="datetimeFigureOut">
              <a:rPr lang="en-US" smtClean="0"/>
              <a:t>10/7/2025</a:t>
            </a:fld>
            <a:endParaRPr lang="en-US"/>
          </a:p>
        </p:txBody>
      </p:sp>
      <p:sp>
        <p:nvSpPr>
          <p:cNvPr id="6" name="Footer Placeholder 5">
            <a:extLst>
              <a:ext uri="{FF2B5EF4-FFF2-40B4-BE49-F238E27FC236}">
                <a16:creationId xmlns:a16="http://schemas.microsoft.com/office/drawing/2014/main" id="{3BAD61C7-13F3-FC57-EA19-DC45E10E4E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38B68E-39CD-76EB-BDAF-D8A6B183D3AC}"/>
              </a:ext>
            </a:extLst>
          </p:cNvPr>
          <p:cNvSpPr>
            <a:spLocks noGrp="1"/>
          </p:cNvSpPr>
          <p:nvPr>
            <p:ph type="sldNum" sz="quarter" idx="12"/>
          </p:nvPr>
        </p:nvSpPr>
        <p:spPr/>
        <p:txBody>
          <a:bodyPr/>
          <a:lstStyle/>
          <a:p>
            <a:fld id="{8360EC53-4A40-49A6-BE01-ED176CE84E6B}" type="slidenum">
              <a:rPr lang="en-US" smtClean="0"/>
              <a:t>‹#›</a:t>
            </a:fld>
            <a:endParaRPr lang="en-US"/>
          </a:p>
        </p:txBody>
      </p:sp>
    </p:spTree>
    <p:extLst>
      <p:ext uri="{BB962C8B-B14F-4D97-AF65-F5344CB8AC3E}">
        <p14:creationId xmlns:p14="http://schemas.microsoft.com/office/powerpoint/2010/main" val="2756625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B911E-83E1-92AE-95EA-3FFC236C40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A9E52D-7A90-AD8C-7B30-691AFEDDA4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C2E05D-735D-E6BB-0118-AF012F9E2F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FBCB17-1F23-FD45-6484-8CD23AC549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0F26CD-554E-7356-3881-B8AF85EBF4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54971F-FB2E-C582-29A4-999C112B104B}"/>
              </a:ext>
            </a:extLst>
          </p:cNvPr>
          <p:cNvSpPr>
            <a:spLocks noGrp="1"/>
          </p:cNvSpPr>
          <p:nvPr>
            <p:ph type="dt" sz="half" idx="10"/>
          </p:nvPr>
        </p:nvSpPr>
        <p:spPr/>
        <p:txBody>
          <a:bodyPr/>
          <a:lstStyle/>
          <a:p>
            <a:fld id="{1672C8ED-8173-4A32-9613-9357CB71ED6D}" type="datetimeFigureOut">
              <a:rPr lang="en-US" smtClean="0"/>
              <a:t>10/7/2025</a:t>
            </a:fld>
            <a:endParaRPr lang="en-US"/>
          </a:p>
        </p:txBody>
      </p:sp>
      <p:sp>
        <p:nvSpPr>
          <p:cNvPr id="8" name="Footer Placeholder 7">
            <a:extLst>
              <a:ext uri="{FF2B5EF4-FFF2-40B4-BE49-F238E27FC236}">
                <a16:creationId xmlns:a16="http://schemas.microsoft.com/office/drawing/2014/main" id="{6AE12D85-15CD-8EFA-3583-FFAC4BCA90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8826B3-0A61-2410-56B9-0A6C5256FD13}"/>
              </a:ext>
            </a:extLst>
          </p:cNvPr>
          <p:cNvSpPr>
            <a:spLocks noGrp="1"/>
          </p:cNvSpPr>
          <p:nvPr>
            <p:ph type="sldNum" sz="quarter" idx="12"/>
          </p:nvPr>
        </p:nvSpPr>
        <p:spPr/>
        <p:txBody>
          <a:bodyPr/>
          <a:lstStyle/>
          <a:p>
            <a:fld id="{8360EC53-4A40-49A6-BE01-ED176CE84E6B}" type="slidenum">
              <a:rPr lang="en-US" smtClean="0"/>
              <a:t>‹#›</a:t>
            </a:fld>
            <a:endParaRPr lang="en-US"/>
          </a:p>
        </p:txBody>
      </p:sp>
    </p:spTree>
    <p:extLst>
      <p:ext uri="{BB962C8B-B14F-4D97-AF65-F5344CB8AC3E}">
        <p14:creationId xmlns:p14="http://schemas.microsoft.com/office/powerpoint/2010/main" val="1503313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CA27E-4AE9-A557-0B49-5B01DD57BC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FFEC18-96FF-E451-F635-62FAE466A0A0}"/>
              </a:ext>
            </a:extLst>
          </p:cNvPr>
          <p:cNvSpPr>
            <a:spLocks noGrp="1"/>
          </p:cNvSpPr>
          <p:nvPr>
            <p:ph type="dt" sz="half" idx="10"/>
          </p:nvPr>
        </p:nvSpPr>
        <p:spPr/>
        <p:txBody>
          <a:bodyPr/>
          <a:lstStyle/>
          <a:p>
            <a:fld id="{1672C8ED-8173-4A32-9613-9357CB71ED6D}" type="datetimeFigureOut">
              <a:rPr lang="en-US" smtClean="0"/>
              <a:t>10/7/2025</a:t>
            </a:fld>
            <a:endParaRPr lang="en-US"/>
          </a:p>
        </p:txBody>
      </p:sp>
      <p:sp>
        <p:nvSpPr>
          <p:cNvPr id="4" name="Footer Placeholder 3">
            <a:extLst>
              <a:ext uri="{FF2B5EF4-FFF2-40B4-BE49-F238E27FC236}">
                <a16:creationId xmlns:a16="http://schemas.microsoft.com/office/drawing/2014/main" id="{B402BE7B-9FB5-F69F-0F8A-9078EAE7CE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49799-0772-B923-C8ED-414783722AD9}"/>
              </a:ext>
            </a:extLst>
          </p:cNvPr>
          <p:cNvSpPr>
            <a:spLocks noGrp="1"/>
          </p:cNvSpPr>
          <p:nvPr>
            <p:ph type="sldNum" sz="quarter" idx="12"/>
          </p:nvPr>
        </p:nvSpPr>
        <p:spPr/>
        <p:txBody>
          <a:bodyPr/>
          <a:lstStyle/>
          <a:p>
            <a:fld id="{8360EC53-4A40-49A6-BE01-ED176CE84E6B}" type="slidenum">
              <a:rPr lang="en-US" smtClean="0"/>
              <a:t>‹#›</a:t>
            </a:fld>
            <a:endParaRPr lang="en-US"/>
          </a:p>
        </p:txBody>
      </p:sp>
    </p:spTree>
    <p:extLst>
      <p:ext uri="{BB962C8B-B14F-4D97-AF65-F5344CB8AC3E}">
        <p14:creationId xmlns:p14="http://schemas.microsoft.com/office/powerpoint/2010/main" val="3354724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255B1D-FF2D-9E77-222B-64961B6EA54D}"/>
              </a:ext>
            </a:extLst>
          </p:cNvPr>
          <p:cNvSpPr>
            <a:spLocks noGrp="1"/>
          </p:cNvSpPr>
          <p:nvPr>
            <p:ph type="dt" sz="half" idx="10"/>
          </p:nvPr>
        </p:nvSpPr>
        <p:spPr/>
        <p:txBody>
          <a:bodyPr/>
          <a:lstStyle/>
          <a:p>
            <a:fld id="{1672C8ED-8173-4A32-9613-9357CB71ED6D}" type="datetimeFigureOut">
              <a:rPr lang="en-US" smtClean="0"/>
              <a:t>10/7/2025</a:t>
            </a:fld>
            <a:endParaRPr lang="en-US"/>
          </a:p>
        </p:txBody>
      </p:sp>
      <p:sp>
        <p:nvSpPr>
          <p:cNvPr id="3" name="Footer Placeholder 2">
            <a:extLst>
              <a:ext uri="{FF2B5EF4-FFF2-40B4-BE49-F238E27FC236}">
                <a16:creationId xmlns:a16="http://schemas.microsoft.com/office/drawing/2014/main" id="{52AB5E30-A71C-C31B-8F66-D889112080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7792219-A6F6-B935-C165-B5756B49581C}"/>
              </a:ext>
            </a:extLst>
          </p:cNvPr>
          <p:cNvSpPr>
            <a:spLocks noGrp="1"/>
          </p:cNvSpPr>
          <p:nvPr>
            <p:ph type="sldNum" sz="quarter" idx="12"/>
          </p:nvPr>
        </p:nvSpPr>
        <p:spPr/>
        <p:txBody>
          <a:bodyPr/>
          <a:lstStyle/>
          <a:p>
            <a:fld id="{8360EC53-4A40-49A6-BE01-ED176CE84E6B}" type="slidenum">
              <a:rPr lang="en-US" smtClean="0"/>
              <a:t>‹#›</a:t>
            </a:fld>
            <a:endParaRPr lang="en-US"/>
          </a:p>
        </p:txBody>
      </p:sp>
    </p:spTree>
    <p:extLst>
      <p:ext uri="{BB962C8B-B14F-4D97-AF65-F5344CB8AC3E}">
        <p14:creationId xmlns:p14="http://schemas.microsoft.com/office/powerpoint/2010/main" val="645561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AEB51-31FD-8F41-C646-0F5F58954C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6454F9-C202-987C-A5AE-DD44EE1291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5E64A5-14AF-DA5F-4434-1E6DB6C353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1E744A-C7DF-233B-3303-390D84A8FF84}"/>
              </a:ext>
            </a:extLst>
          </p:cNvPr>
          <p:cNvSpPr>
            <a:spLocks noGrp="1"/>
          </p:cNvSpPr>
          <p:nvPr>
            <p:ph type="dt" sz="half" idx="10"/>
          </p:nvPr>
        </p:nvSpPr>
        <p:spPr/>
        <p:txBody>
          <a:bodyPr/>
          <a:lstStyle/>
          <a:p>
            <a:fld id="{1672C8ED-8173-4A32-9613-9357CB71ED6D}" type="datetimeFigureOut">
              <a:rPr lang="en-US" smtClean="0"/>
              <a:t>10/7/2025</a:t>
            </a:fld>
            <a:endParaRPr lang="en-US"/>
          </a:p>
        </p:txBody>
      </p:sp>
      <p:sp>
        <p:nvSpPr>
          <p:cNvPr id="6" name="Footer Placeholder 5">
            <a:extLst>
              <a:ext uri="{FF2B5EF4-FFF2-40B4-BE49-F238E27FC236}">
                <a16:creationId xmlns:a16="http://schemas.microsoft.com/office/drawing/2014/main" id="{7D0EE571-7B13-95BD-7529-36A0DBA9CA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1EFCC1-97AE-CDA5-78DB-8D1A67A06333}"/>
              </a:ext>
            </a:extLst>
          </p:cNvPr>
          <p:cNvSpPr>
            <a:spLocks noGrp="1"/>
          </p:cNvSpPr>
          <p:nvPr>
            <p:ph type="sldNum" sz="quarter" idx="12"/>
          </p:nvPr>
        </p:nvSpPr>
        <p:spPr/>
        <p:txBody>
          <a:bodyPr/>
          <a:lstStyle/>
          <a:p>
            <a:fld id="{8360EC53-4A40-49A6-BE01-ED176CE84E6B}" type="slidenum">
              <a:rPr lang="en-US" smtClean="0"/>
              <a:t>‹#›</a:t>
            </a:fld>
            <a:endParaRPr lang="en-US"/>
          </a:p>
        </p:txBody>
      </p:sp>
    </p:spTree>
    <p:extLst>
      <p:ext uri="{BB962C8B-B14F-4D97-AF65-F5344CB8AC3E}">
        <p14:creationId xmlns:p14="http://schemas.microsoft.com/office/powerpoint/2010/main" val="3693867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F6559-B359-E23A-0F09-068D69DB78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32D304-D15D-B8FD-9A1E-38FC60B98C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5C52ED-93DA-B48F-D326-861C1D4CE3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24EE37-55BB-BE63-94D7-5EECECB749C6}"/>
              </a:ext>
            </a:extLst>
          </p:cNvPr>
          <p:cNvSpPr>
            <a:spLocks noGrp="1"/>
          </p:cNvSpPr>
          <p:nvPr>
            <p:ph type="dt" sz="half" idx="10"/>
          </p:nvPr>
        </p:nvSpPr>
        <p:spPr/>
        <p:txBody>
          <a:bodyPr/>
          <a:lstStyle/>
          <a:p>
            <a:fld id="{1672C8ED-8173-4A32-9613-9357CB71ED6D}" type="datetimeFigureOut">
              <a:rPr lang="en-US" smtClean="0"/>
              <a:t>10/7/2025</a:t>
            </a:fld>
            <a:endParaRPr lang="en-US"/>
          </a:p>
        </p:txBody>
      </p:sp>
      <p:sp>
        <p:nvSpPr>
          <p:cNvPr id="6" name="Footer Placeholder 5">
            <a:extLst>
              <a:ext uri="{FF2B5EF4-FFF2-40B4-BE49-F238E27FC236}">
                <a16:creationId xmlns:a16="http://schemas.microsoft.com/office/drawing/2014/main" id="{1D46A0C8-02C2-79A5-800C-84F20AB3B4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89CF25-22C2-8059-4DF7-389CEABC616D}"/>
              </a:ext>
            </a:extLst>
          </p:cNvPr>
          <p:cNvSpPr>
            <a:spLocks noGrp="1"/>
          </p:cNvSpPr>
          <p:nvPr>
            <p:ph type="sldNum" sz="quarter" idx="12"/>
          </p:nvPr>
        </p:nvSpPr>
        <p:spPr/>
        <p:txBody>
          <a:bodyPr/>
          <a:lstStyle/>
          <a:p>
            <a:fld id="{8360EC53-4A40-49A6-BE01-ED176CE84E6B}" type="slidenum">
              <a:rPr lang="en-US" smtClean="0"/>
              <a:t>‹#›</a:t>
            </a:fld>
            <a:endParaRPr lang="en-US"/>
          </a:p>
        </p:txBody>
      </p:sp>
    </p:spTree>
    <p:extLst>
      <p:ext uri="{BB962C8B-B14F-4D97-AF65-F5344CB8AC3E}">
        <p14:creationId xmlns:p14="http://schemas.microsoft.com/office/powerpoint/2010/main" val="2740016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ags" Target="../tags/tag9.xml"/><Relationship Id="rId18" Type="http://schemas.openxmlformats.org/officeDocument/2006/relationships/tags" Target="../tags/tag14.xml"/><Relationship Id="rId26" Type="http://schemas.openxmlformats.org/officeDocument/2006/relationships/tags" Target="../tags/tag22.xml"/><Relationship Id="rId3" Type="http://schemas.openxmlformats.org/officeDocument/2006/relationships/slideLayout" Target="../slideLayouts/slideLayout15.xml"/><Relationship Id="rId21" Type="http://schemas.openxmlformats.org/officeDocument/2006/relationships/tags" Target="../tags/tag17.xml"/><Relationship Id="rId7" Type="http://schemas.openxmlformats.org/officeDocument/2006/relationships/slideLayout" Target="../slideLayouts/slideLayout19.xml"/><Relationship Id="rId12" Type="http://schemas.openxmlformats.org/officeDocument/2006/relationships/tags" Target="../tags/tag8.xml"/><Relationship Id="rId17" Type="http://schemas.openxmlformats.org/officeDocument/2006/relationships/tags" Target="../tags/tag13.xml"/><Relationship Id="rId25" Type="http://schemas.openxmlformats.org/officeDocument/2006/relationships/tags" Target="../tags/tag21.xml"/><Relationship Id="rId2" Type="http://schemas.openxmlformats.org/officeDocument/2006/relationships/slideLayout" Target="../slideLayouts/slideLayout14.xml"/><Relationship Id="rId16" Type="http://schemas.openxmlformats.org/officeDocument/2006/relationships/tags" Target="../tags/tag12.xml"/><Relationship Id="rId20" Type="http://schemas.openxmlformats.org/officeDocument/2006/relationships/tags" Target="../tags/tag16.xml"/><Relationship Id="rId29" Type="http://schemas.openxmlformats.org/officeDocument/2006/relationships/oleObject" Target="../embeddings/oleObject2.bin"/><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ags" Target="../tags/tag7.xml"/><Relationship Id="rId24" Type="http://schemas.openxmlformats.org/officeDocument/2006/relationships/tags" Target="../tags/tag20.xml"/><Relationship Id="rId5" Type="http://schemas.openxmlformats.org/officeDocument/2006/relationships/slideLayout" Target="../slideLayouts/slideLayout17.xml"/><Relationship Id="rId15" Type="http://schemas.openxmlformats.org/officeDocument/2006/relationships/tags" Target="../tags/tag11.xml"/><Relationship Id="rId23" Type="http://schemas.openxmlformats.org/officeDocument/2006/relationships/tags" Target="../tags/tag19.xml"/><Relationship Id="rId28" Type="http://schemas.openxmlformats.org/officeDocument/2006/relationships/tags" Target="../tags/tag24.xml"/><Relationship Id="rId10" Type="http://schemas.openxmlformats.org/officeDocument/2006/relationships/tags" Target="../tags/tag6.xml"/><Relationship Id="rId19" Type="http://schemas.openxmlformats.org/officeDocument/2006/relationships/tags" Target="../tags/tag15.xml"/><Relationship Id="rId31" Type="http://schemas.openxmlformats.org/officeDocument/2006/relationships/image" Target="../media/image5.png"/><Relationship Id="rId4" Type="http://schemas.openxmlformats.org/officeDocument/2006/relationships/slideLayout" Target="../slideLayouts/slideLayout16.xml"/><Relationship Id="rId9" Type="http://schemas.openxmlformats.org/officeDocument/2006/relationships/theme" Target="../theme/theme2.xml"/><Relationship Id="rId14" Type="http://schemas.openxmlformats.org/officeDocument/2006/relationships/tags" Target="../tags/tag10.xml"/><Relationship Id="rId22" Type="http://schemas.openxmlformats.org/officeDocument/2006/relationships/tags" Target="../tags/tag18.xml"/><Relationship Id="rId27" Type="http://schemas.openxmlformats.org/officeDocument/2006/relationships/tags" Target="../tags/tag23.xml"/><Relationship Id="rId30" Type="http://schemas.openxmlformats.org/officeDocument/2006/relationships/image" Target="../media/image4.emf"/></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13" Type="http://schemas.openxmlformats.org/officeDocument/2006/relationships/tags" Target="../tags/tag58.xml"/><Relationship Id="rId18" Type="http://schemas.openxmlformats.org/officeDocument/2006/relationships/tags" Target="../tags/tag63.xml"/><Relationship Id="rId26" Type="http://schemas.openxmlformats.org/officeDocument/2006/relationships/tags" Target="../tags/tag71.xml"/><Relationship Id="rId3" Type="http://schemas.openxmlformats.org/officeDocument/2006/relationships/slideLayout" Target="../slideLayouts/slideLayout23.xml"/><Relationship Id="rId21" Type="http://schemas.openxmlformats.org/officeDocument/2006/relationships/tags" Target="../tags/tag66.xml"/><Relationship Id="rId7" Type="http://schemas.openxmlformats.org/officeDocument/2006/relationships/slideLayout" Target="../slideLayouts/slideLayout27.xml"/><Relationship Id="rId12" Type="http://schemas.openxmlformats.org/officeDocument/2006/relationships/tags" Target="../tags/tag57.xml"/><Relationship Id="rId17" Type="http://schemas.openxmlformats.org/officeDocument/2006/relationships/tags" Target="../tags/tag62.xml"/><Relationship Id="rId25" Type="http://schemas.openxmlformats.org/officeDocument/2006/relationships/tags" Target="../tags/tag70.xml"/><Relationship Id="rId2" Type="http://schemas.openxmlformats.org/officeDocument/2006/relationships/slideLayout" Target="../slideLayouts/slideLayout22.xml"/><Relationship Id="rId16" Type="http://schemas.openxmlformats.org/officeDocument/2006/relationships/tags" Target="../tags/tag61.xml"/><Relationship Id="rId20" Type="http://schemas.openxmlformats.org/officeDocument/2006/relationships/tags" Target="../tags/tag65.xml"/><Relationship Id="rId29" Type="http://schemas.openxmlformats.org/officeDocument/2006/relationships/image" Target="../media/image4.emf"/><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ags" Target="../tags/tag56.xml"/><Relationship Id="rId24" Type="http://schemas.openxmlformats.org/officeDocument/2006/relationships/tags" Target="../tags/tag69.xml"/><Relationship Id="rId5" Type="http://schemas.openxmlformats.org/officeDocument/2006/relationships/slideLayout" Target="../slideLayouts/slideLayout25.xml"/><Relationship Id="rId15" Type="http://schemas.openxmlformats.org/officeDocument/2006/relationships/tags" Target="../tags/tag60.xml"/><Relationship Id="rId23" Type="http://schemas.openxmlformats.org/officeDocument/2006/relationships/tags" Target="../tags/tag68.xml"/><Relationship Id="rId28" Type="http://schemas.openxmlformats.org/officeDocument/2006/relationships/oleObject" Target="../embeddings/oleObject2.bin"/><Relationship Id="rId10" Type="http://schemas.openxmlformats.org/officeDocument/2006/relationships/tags" Target="../tags/tag55.xml"/><Relationship Id="rId19" Type="http://schemas.openxmlformats.org/officeDocument/2006/relationships/tags" Target="../tags/tag64.xml"/><Relationship Id="rId4" Type="http://schemas.openxmlformats.org/officeDocument/2006/relationships/slideLayout" Target="../slideLayouts/slideLayout24.xml"/><Relationship Id="rId9" Type="http://schemas.openxmlformats.org/officeDocument/2006/relationships/tags" Target="../tags/tag54.xml"/><Relationship Id="rId14" Type="http://schemas.openxmlformats.org/officeDocument/2006/relationships/tags" Target="../tags/tag59.xml"/><Relationship Id="rId22" Type="http://schemas.openxmlformats.org/officeDocument/2006/relationships/tags" Target="../tags/tag67.xml"/><Relationship Id="rId27" Type="http://schemas.openxmlformats.org/officeDocument/2006/relationships/tags" Target="../tags/tag72.xml"/><Relationship Id="rId30"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76F2A2-D547-1D0C-BCFD-1086F88A51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35A3BE-B47E-CDC2-3813-F6E71EECCC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F7E87D-24D7-3C3E-BC7C-3407C5A684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672C8ED-8173-4A32-9613-9357CB71ED6D}" type="datetimeFigureOut">
              <a:rPr lang="en-US" smtClean="0"/>
              <a:t>10/7/2025</a:t>
            </a:fld>
            <a:endParaRPr lang="en-US"/>
          </a:p>
        </p:txBody>
      </p:sp>
      <p:sp>
        <p:nvSpPr>
          <p:cNvPr id="5" name="Footer Placeholder 4">
            <a:extLst>
              <a:ext uri="{FF2B5EF4-FFF2-40B4-BE49-F238E27FC236}">
                <a16:creationId xmlns:a16="http://schemas.microsoft.com/office/drawing/2014/main" id="{3B5ABBF7-00AD-3EE6-B8EB-6C1CBDD63A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91CB40D-5D4C-8811-E174-C669CD9459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360EC53-4A40-49A6-BE01-ED176CE84E6B}" type="slidenum">
              <a:rPr lang="en-US" smtClean="0"/>
              <a:t>‹#›</a:t>
            </a:fld>
            <a:endParaRPr lang="en-US"/>
          </a:p>
        </p:txBody>
      </p:sp>
    </p:spTree>
    <p:extLst>
      <p:ext uri="{BB962C8B-B14F-4D97-AF65-F5344CB8AC3E}">
        <p14:creationId xmlns:p14="http://schemas.microsoft.com/office/powerpoint/2010/main" val="37670416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0"/>
            </p:custDataLst>
            <p:extLst>
              <p:ext uri="{D42A27DB-BD31-4B8C-83A1-F6EECF244321}">
                <p14:modId xmlns:p14="http://schemas.microsoft.com/office/powerpoint/2010/main" val="1035914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9" imgW="413" imgH="416" progId="TCLayout.ActiveDocument.1">
                  <p:embed/>
                </p:oleObj>
              </mc:Choice>
              <mc:Fallback>
                <p:oleObj name="think-cell Slide" r:id="rId29"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30"/>
                      <a:stretch>
                        <a:fillRect/>
                      </a:stretch>
                    </p:blipFill>
                    <p:spPr>
                      <a:xfrm>
                        <a:off x="1588" y="1588"/>
                        <a:ext cx="1588" cy="1588"/>
                      </a:xfrm>
                      <a:prstGeom prst="rect">
                        <a:avLst/>
                      </a:prstGeom>
                    </p:spPr>
                  </p:pic>
                </p:oleObj>
              </mc:Fallback>
            </mc:AlternateContent>
          </a:graphicData>
        </a:graphic>
      </p:graphicFrame>
      <p:sp>
        <p:nvSpPr>
          <p:cNvPr id="150" name="Rectangle 149">
            <a:extLst>
              <a:ext uri="{FF2B5EF4-FFF2-40B4-BE49-F238E27FC236}">
                <a16:creationId xmlns:a16="http://schemas.microsoft.com/office/drawing/2014/main" id="{FB1479BB-3467-409E-A104-0D87D27AAC4B}"/>
              </a:ext>
            </a:extLst>
          </p:cNvPr>
          <p:cNvSpPr/>
          <p:nvPr userDrawn="1"/>
        </p:nvSpPr>
        <p:spPr>
          <a:xfrm>
            <a:off x="0" y="0"/>
            <a:ext cx="12192000" cy="1003952"/>
          </a:xfrm>
          <a:prstGeom prst="rect">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11"/>
            </p:custDataLst>
          </p:nvPr>
        </p:nvSpPr>
        <p:spPr>
          <a:xfrm>
            <a:off x="553972" y="6278400"/>
            <a:ext cx="7278624"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12"/>
            </p:custDataLst>
          </p:nvPr>
        </p:nvSpPr>
        <p:spPr>
          <a:xfrm>
            <a:off x="554736" y="172212"/>
            <a:ext cx="10602418" cy="731520"/>
          </a:xfrm>
          <a:prstGeom prst="rect">
            <a:avLst/>
          </a:prstGeom>
        </p:spPr>
        <p:txBody>
          <a:bodyPr vert="horz" wrap="square" lIns="0" tIns="0" rIns="0" bIns="0" rtlCol="0" anchor="b" anchorCtr="0">
            <a:noAutofit/>
          </a:bodyPr>
          <a:lstStyle/>
          <a:p>
            <a:pPr lvl="0"/>
            <a:r>
              <a:rPr lang="en-US"/>
              <a:t>Click to edit Master title style</a:t>
            </a:r>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865376"/>
              <a:ext cx="11082528" cy="4352544"/>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331720"/>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88163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1411265"/>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13"/>
            </p:custDataLst>
          </p:nvPr>
        </p:nvSpPr>
        <p:spPr>
          <a:xfrm>
            <a:off x="5987738" y="2170800"/>
            <a:ext cx="3049253" cy="569387"/>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Above Chart Exhibit Title</a:t>
            </a:r>
          </a:p>
          <a:p>
            <a:pPr lvl="0"/>
            <a:r>
              <a:rPr lang="en-US" b="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484655" cy="1815882"/>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0" name="LegendLines" hidden="1">
            <a:extLst>
              <a:ext uri="{FF2B5EF4-FFF2-40B4-BE49-F238E27FC236}">
                <a16:creationId xmlns:a16="http://schemas.microsoft.com/office/drawing/2014/main" id="{211646D3-F78C-4B25-8400-C661FAD08A4E}"/>
              </a:ext>
            </a:extLst>
          </p:cNvPr>
          <p:cNvGrpSpPr/>
          <p:nvPr userDrawn="1"/>
        </p:nvGrpSpPr>
        <p:grpSpPr>
          <a:xfrm>
            <a:off x="10317304" y="3150223"/>
            <a:ext cx="1319960" cy="958286"/>
            <a:chOff x="10162879" y="3243772"/>
            <a:chExt cx="1319960" cy="958286"/>
          </a:xfrm>
        </p:grpSpPr>
        <p:sp>
          <p:nvSpPr>
            <p:cNvPr id="171" name="Legend1">
              <a:extLst>
                <a:ext uri="{FF2B5EF4-FFF2-40B4-BE49-F238E27FC236}">
                  <a16:creationId xmlns:a16="http://schemas.microsoft.com/office/drawing/2014/main" id="{0B021BBA-48A1-429D-AA7E-AC9A036BC7FF}"/>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2" name="Legend2">
              <a:extLst>
                <a:ext uri="{FF2B5EF4-FFF2-40B4-BE49-F238E27FC236}">
                  <a16:creationId xmlns:a16="http://schemas.microsoft.com/office/drawing/2014/main" id="{0AC70767-09D6-4921-87E1-C04A7A85D819}"/>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3" name="Legend3">
              <a:extLst>
                <a:ext uri="{FF2B5EF4-FFF2-40B4-BE49-F238E27FC236}">
                  <a16:creationId xmlns:a16="http://schemas.microsoft.com/office/drawing/2014/main" id="{9F3F402B-1959-4C86-B039-9DEA006D844A}"/>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4" name="LineLegend3">
              <a:extLst>
                <a:ext uri="{FF2B5EF4-FFF2-40B4-BE49-F238E27FC236}">
                  <a16:creationId xmlns:a16="http://schemas.microsoft.com/office/drawing/2014/main" id="{F117518E-15B0-4AA6-BDED-9D4E3B0E5B15}"/>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sp>
          <p:nvSpPr>
            <p:cNvPr id="175" name="LineLegend2">
              <a:extLst>
                <a:ext uri="{FF2B5EF4-FFF2-40B4-BE49-F238E27FC236}">
                  <a16:creationId xmlns:a16="http://schemas.microsoft.com/office/drawing/2014/main" id="{15FADA6A-22D9-4F7E-B242-9B37942876B4}"/>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sp>
          <p:nvSpPr>
            <p:cNvPr id="176" name="LineLegend1">
              <a:extLst>
                <a:ext uri="{FF2B5EF4-FFF2-40B4-BE49-F238E27FC236}">
                  <a16:creationId xmlns:a16="http://schemas.microsoft.com/office/drawing/2014/main" id="{107AB14C-664F-48E5-B849-8B34F08AEE92}"/>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grpSp>
      <p:grpSp>
        <p:nvGrpSpPr>
          <p:cNvPr id="177" name="LegendMoons" hidden="1">
            <a:extLst>
              <a:ext uri="{FF2B5EF4-FFF2-40B4-BE49-F238E27FC236}">
                <a16:creationId xmlns:a16="http://schemas.microsoft.com/office/drawing/2014/main" id="{BDF7B842-1ABC-48A3-80EB-6CE45E94B1A8}"/>
              </a:ext>
            </a:extLst>
          </p:cNvPr>
          <p:cNvGrpSpPr/>
          <p:nvPr userDrawn="1"/>
        </p:nvGrpSpPr>
        <p:grpSpPr>
          <a:xfrm>
            <a:off x="10688315" y="1145373"/>
            <a:ext cx="948949" cy="1731859"/>
            <a:chOff x="7723680" y="1702457"/>
            <a:chExt cx="948949" cy="1731859"/>
          </a:xfrm>
        </p:grpSpPr>
        <p:sp>
          <p:nvSpPr>
            <p:cNvPr id="178" name="Legend1">
              <a:extLst>
                <a:ext uri="{FF2B5EF4-FFF2-40B4-BE49-F238E27FC236}">
                  <a16:creationId xmlns:a16="http://schemas.microsoft.com/office/drawing/2014/main" id="{E4295754-646D-423F-B67B-4DE55D3505A8}"/>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86" name="Legend2">
              <a:extLst>
                <a:ext uri="{FF2B5EF4-FFF2-40B4-BE49-F238E27FC236}">
                  <a16:creationId xmlns:a16="http://schemas.microsoft.com/office/drawing/2014/main" id="{3FFEC667-EC80-4497-8AC9-AB964A0B7419}"/>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8" name="Legend3">
              <a:extLst>
                <a:ext uri="{FF2B5EF4-FFF2-40B4-BE49-F238E27FC236}">
                  <a16:creationId xmlns:a16="http://schemas.microsoft.com/office/drawing/2014/main" id="{D8A52052-770F-4D10-BC37-4F3CD2A190E3}"/>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9" name="Legend4">
              <a:extLst>
                <a:ext uri="{FF2B5EF4-FFF2-40B4-BE49-F238E27FC236}">
                  <a16:creationId xmlns:a16="http://schemas.microsoft.com/office/drawing/2014/main" id="{0D17E38E-FA20-4D94-AAE9-C1214F8D21B0}"/>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00" name="Legend5">
              <a:extLst>
                <a:ext uri="{FF2B5EF4-FFF2-40B4-BE49-F238E27FC236}">
                  <a16:creationId xmlns:a16="http://schemas.microsoft.com/office/drawing/2014/main" id="{F3D7D201-9065-4BA2-8174-C06ADE0EC9E5}"/>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nvGrpSpPr>
            <p:cNvPr id="201" name="MoonLegend1">
              <a:extLst>
                <a:ext uri="{FF2B5EF4-FFF2-40B4-BE49-F238E27FC236}">
                  <a16:creationId xmlns:a16="http://schemas.microsoft.com/office/drawing/2014/main" id="{3CBE9DD3-6EA1-4E1C-B31C-078C64F019CC}"/>
                </a:ext>
              </a:extLst>
            </p:cNvPr>
            <p:cNvGrpSpPr>
              <a:grpSpLocks noChangeAspect="1"/>
            </p:cNvGrpSpPr>
            <p:nvPr>
              <p:custDataLst>
                <p:tags r:id="rId14"/>
              </p:custDataLst>
            </p:nvPr>
          </p:nvGrpSpPr>
          <p:grpSpPr>
            <a:xfrm>
              <a:off x="7723680" y="1702457"/>
              <a:ext cx="228600" cy="228600"/>
              <a:chOff x="762000" y="1270000"/>
              <a:chExt cx="254000" cy="254000"/>
            </a:xfrm>
          </p:grpSpPr>
          <p:sp>
            <p:nvSpPr>
              <p:cNvPr id="214" name="Oval 213">
                <a:extLst>
                  <a:ext uri="{FF2B5EF4-FFF2-40B4-BE49-F238E27FC236}">
                    <a16:creationId xmlns:a16="http://schemas.microsoft.com/office/drawing/2014/main" id="{F18EB24D-60A7-4E7B-8C92-584C918D6F28}"/>
                  </a:ext>
                </a:extLst>
              </p:cNvPr>
              <p:cNvSpPr/>
              <p:nvPr>
                <p:custDataLst>
                  <p:tags r:id="rId2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5" name="Arc 214">
                <a:extLst>
                  <a:ext uri="{FF2B5EF4-FFF2-40B4-BE49-F238E27FC236}">
                    <a16:creationId xmlns:a16="http://schemas.microsoft.com/office/drawing/2014/main" id="{FA2E9A3E-201E-44F7-B8A2-EB045F5DC738}"/>
                  </a:ext>
                </a:extLst>
              </p:cNvPr>
              <p:cNvSpPr/>
              <p:nvPr>
                <p:custDataLst>
                  <p:tags r:id="rId28"/>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2" name="MoonLegend2">
              <a:extLst>
                <a:ext uri="{FF2B5EF4-FFF2-40B4-BE49-F238E27FC236}">
                  <a16:creationId xmlns:a16="http://schemas.microsoft.com/office/drawing/2014/main" id="{B8F539DC-1462-4592-8D65-533D04087074}"/>
                </a:ext>
              </a:extLst>
            </p:cNvPr>
            <p:cNvGrpSpPr>
              <a:grpSpLocks noChangeAspect="1"/>
            </p:cNvGrpSpPr>
            <p:nvPr>
              <p:custDataLst>
                <p:tags r:id="rId15"/>
              </p:custDataLst>
            </p:nvPr>
          </p:nvGrpSpPr>
          <p:grpSpPr>
            <a:xfrm>
              <a:off x="7723680" y="2078270"/>
              <a:ext cx="228600" cy="228600"/>
              <a:chOff x="762000" y="1270000"/>
              <a:chExt cx="254000" cy="254000"/>
            </a:xfrm>
          </p:grpSpPr>
          <p:sp>
            <p:nvSpPr>
              <p:cNvPr id="212" name="Oval 211">
                <a:extLst>
                  <a:ext uri="{FF2B5EF4-FFF2-40B4-BE49-F238E27FC236}">
                    <a16:creationId xmlns:a16="http://schemas.microsoft.com/office/drawing/2014/main" id="{3F42F8DB-B562-4ED4-8ED5-5A971C7B9871}"/>
                  </a:ext>
                </a:extLst>
              </p:cNvPr>
              <p:cNvSpPr/>
              <p:nvPr>
                <p:custDataLst>
                  <p:tags r:id="rId2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3" name="Arc 212">
                <a:extLst>
                  <a:ext uri="{FF2B5EF4-FFF2-40B4-BE49-F238E27FC236}">
                    <a16:creationId xmlns:a16="http://schemas.microsoft.com/office/drawing/2014/main" id="{4A13A721-530D-48D9-9C3C-841459236201}"/>
                  </a:ext>
                </a:extLst>
              </p:cNvPr>
              <p:cNvSpPr/>
              <p:nvPr>
                <p:custDataLst>
                  <p:tags r:id="rId26"/>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3" name="MoonLegend3">
              <a:extLst>
                <a:ext uri="{FF2B5EF4-FFF2-40B4-BE49-F238E27FC236}">
                  <a16:creationId xmlns:a16="http://schemas.microsoft.com/office/drawing/2014/main" id="{48D5F220-86F6-47D7-A1D1-D19205E2A598}"/>
                </a:ext>
              </a:extLst>
            </p:cNvPr>
            <p:cNvGrpSpPr>
              <a:grpSpLocks noChangeAspect="1"/>
            </p:cNvGrpSpPr>
            <p:nvPr>
              <p:custDataLst>
                <p:tags r:id="rId16"/>
              </p:custDataLst>
            </p:nvPr>
          </p:nvGrpSpPr>
          <p:grpSpPr>
            <a:xfrm>
              <a:off x="7723680" y="2454085"/>
              <a:ext cx="228600" cy="228600"/>
              <a:chOff x="762000" y="1270000"/>
              <a:chExt cx="254000" cy="254000"/>
            </a:xfrm>
          </p:grpSpPr>
          <p:sp>
            <p:nvSpPr>
              <p:cNvPr id="210" name="Oval 209">
                <a:extLst>
                  <a:ext uri="{FF2B5EF4-FFF2-40B4-BE49-F238E27FC236}">
                    <a16:creationId xmlns:a16="http://schemas.microsoft.com/office/drawing/2014/main" id="{CBF3CE22-7BA6-42A1-83BD-D41C363738B5}"/>
                  </a:ext>
                </a:extLst>
              </p:cNvPr>
              <p:cNvSpPr/>
              <p:nvPr>
                <p:custDataLst>
                  <p:tags r:id="rId2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1" name="Arc 210">
                <a:extLst>
                  <a:ext uri="{FF2B5EF4-FFF2-40B4-BE49-F238E27FC236}">
                    <a16:creationId xmlns:a16="http://schemas.microsoft.com/office/drawing/2014/main" id="{6C9D0E8E-0975-4B29-A4AD-AB48A3F1BD5E}"/>
                  </a:ext>
                </a:extLst>
              </p:cNvPr>
              <p:cNvSpPr/>
              <p:nvPr>
                <p:custDataLst>
                  <p:tags r:id="rId24"/>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4" name="MoonLegend4">
              <a:extLst>
                <a:ext uri="{FF2B5EF4-FFF2-40B4-BE49-F238E27FC236}">
                  <a16:creationId xmlns:a16="http://schemas.microsoft.com/office/drawing/2014/main" id="{D139EA4C-B92F-4DFE-B991-1AF2ACD5B2D7}"/>
                </a:ext>
              </a:extLst>
            </p:cNvPr>
            <p:cNvGrpSpPr>
              <a:grpSpLocks noChangeAspect="1"/>
            </p:cNvGrpSpPr>
            <p:nvPr>
              <p:custDataLst>
                <p:tags r:id="rId17"/>
              </p:custDataLst>
            </p:nvPr>
          </p:nvGrpSpPr>
          <p:grpSpPr>
            <a:xfrm>
              <a:off x="7723680" y="2829900"/>
              <a:ext cx="228600" cy="228600"/>
              <a:chOff x="762000" y="1270000"/>
              <a:chExt cx="254000" cy="254000"/>
            </a:xfrm>
          </p:grpSpPr>
          <p:sp>
            <p:nvSpPr>
              <p:cNvPr id="208" name="Oval 207">
                <a:extLst>
                  <a:ext uri="{FF2B5EF4-FFF2-40B4-BE49-F238E27FC236}">
                    <a16:creationId xmlns:a16="http://schemas.microsoft.com/office/drawing/2014/main" id="{102F0F19-90EE-488E-9352-AF3D808ACB3B}"/>
                  </a:ext>
                </a:extLst>
              </p:cNvPr>
              <p:cNvSpPr/>
              <p:nvPr>
                <p:custDataLst>
                  <p:tags r:id="rId2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09" name="Arc 208">
                <a:extLst>
                  <a:ext uri="{FF2B5EF4-FFF2-40B4-BE49-F238E27FC236}">
                    <a16:creationId xmlns:a16="http://schemas.microsoft.com/office/drawing/2014/main" id="{4EB8594A-A475-4AE5-8DA2-25F4DF3A7C4C}"/>
                  </a:ext>
                </a:extLst>
              </p:cNvPr>
              <p:cNvSpPr/>
              <p:nvPr>
                <p:custDataLst>
                  <p:tags r:id="rId22"/>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5" name="MoonLegend5">
              <a:extLst>
                <a:ext uri="{FF2B5EF4-FFF2-40B4-BE49-F238E27FC236}">
                  <a16:creationId xmlns:a16="http://schemas.microsoft.com/office/drawing/2014/main" id="{F037FB3B-A298-46B9-B5AC-43C63B060311}"/>
                </a:ext>
              </a:extLst>
            </p:cNvPr>
            <p:cNvGrpSpPr>
              <a:grpSpLocks noChangeAspect="1"/>
            </p:cNvGrpSpPr>
            <p:nvPr>
              <p:custDataLst>
                <p:tags r:id="rId18"/>
              </p:custDataLst>
            </p:nvPr>
          </p:nvGrpSpPr>
          <p:grpSpPr>
            <a:xfrm>
              <a:off x="7723680" y="3205716"/>
              <a:ext cx="228600" cy="228600"/>
              <a:chOff x="762000" y="1270000"/>
              <a:chExt cx="254000" cy="254000"/>
            </a:xfrm>
          </p:grpSpPr>
          <p:sp>
            <p:nvSpPr>
              <p:cNvPr id="206" name="Oval 205">
                <a:extLst>
                  <a:ext uri="{FF2B5EF4-FFF2-40B4-BE49-F238E27FC236}">
                    <a16:creationId xmlns:a16="http://schemas.microsoft.com/office/drawing/2014/main" id="{AAE0541F-C09C-4180-88B5-9D227A184922}"/>
                  </a:ext>
                </a:extLst>
              </p:cNvPr>
              <p:cNvSpPr/>
              <p:nvPr>
                <p:custDataLst>
                  <p:tags r:id="rId1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07" name="Arc 206">
                <a:extLst>
                  <a:ext uri="{FF2B5EF4-FFF2-40B4-BE49-F238E27FC236}">
                    <a16:creationId xmlns:a16="http://schemas.microsoft.com/office/drawing/2014/main" id="{48728647-1FDA-48A8-9913-AAAA99F369D1}"/>
                  </a:ext>
                </a:extLst>
              </p:cNvPr>
              <p:cNvSpPr/>
              <p:nvPr>
                <p:custDataLst>
                  <p:tags r:id="rId20"/>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grpSp>
        <p:nvGrpSpPr>
          <p:cNvPr id="216" name="LegendBoxes" hidden="1">
            <a:extLst>
              <a:ext uri="{FF2B5EF4-FFF2-40B4-BE49-F238E27FC236}">
                <a16:creationId xmlns:a16="http://schemas.microsoft.com/office/drawing/2014/main" id="{9AC5E30E-42F9-4F3E-96F6-75B07AFB41C7}"/>
              </a:ext>
            </a:extLst>
          </p:cNvPr>
          <p:cNvGrpSpPr/>
          <p:nvPr userDrawn="1"/>
        </p:nvGrpSpPr>
        <p:grpSpPr>
          <a:xfrm>
            <a:off x="10714801" y="4381500"/>
            <a:ext cx="922463" cy="1717282"/>
            <a:chOff x="10652400" y="4322824"/>
            <a:chExt cx="922463" cy="1717282"/>
          </a:xfrm>
        </p:grpSpPr>
        <p:sp>
          <p:nvSpPr>
            <p:cNvPr id="217" name="RectangleLegend1">
              <a:extLst>
                <a:ext uri="{FF2B5EF4-FFF2-40B4-BE49-F238E27FC236}">
                  <a16:creationId xmlns:a16="http://schemas.microsoft.com/office/drawing/2014/main" id="{77E130E0-46CA-4B27-9B39-FF8BB4C297CC}"/>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18" name="RectangleLegend2">
              <a:extLst>
                <a:ext uri="{FF2B5EF4-FFF2-40B4-BE49-F238E27FC236}">
                  <a16:creationId xmlns:a16="http://schemas.microsoft.com/office/drawing/2014/main" id="{7ECA85FA-CF5C-40DE-BDB1-AEBD248992AC}"/>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19" name="RectangleLegend3">
              <a:extLst>
                <a:ext uri="{FF2B5EF4-FFF2-40B4-BE49-F238E27FC236}">
                  <a16:creationId xmlns:a16="http://schemas.microsoft.com/office/drawing/2014/main" id="{4C65CC24-94AC-4BCA-9DF2-1F7B276A854A}"/>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0" name="RectangleLegend4">
              <a:extLst>
                <a:ext uri="{FF2B5EF4-FFF2-40B4-BE49-F238E27FC236}">
                  <a16:creationId xmlns:a16="http://schemas.microsoft.com/office/drawing/2014/main" id="{56200114-E40E-4A8E-AE10-F89A1D77D4DC}"/>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1" name="RectangleLegend5">
              <a:extLst>
                <a:ext uri="{FF2B5EF4-FFF2-40B4-BE49-F238E27FC236}">
                  <a16:creationId xmlns:a16="http://schemas.microsoft.com/office/drawing/2014/main" id="{A7C0AE57-9CA5-4DCD-81B0-00B01DC04710}"/>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2" name="Legend1">
              <a:extLst>
                <a:ext uri="{FF2B5EF4-FFF2-40B4-BE49-F238E27FC236}">
                  <a16:creationId xmlns:a16="http://schemas.microsoft.com/office/drawing/2014/main" id="{06A73F36-16E3-43A8-AB3E-09620D2FFBEC}"/>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3" name="Legend2">
              <a:extLst>
                <a:ext uri="{FF2B5EF4-FFF2-40B4-BE49-F238E27FC236}">
                  <a16:creationId xmlns:a16="http://schemas.microsoft.com/office/drawing/2014/main" id="{D8625409-BDD1-45C7-AD1E-3BDAEDB5094C}"/>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4" name="Legend3">
              <a:extLst>
                <a:ext uri="{FF2B5EF4-FFF2-40B4-BE49-F238E27FC236}">
                  <a16:creationId xmlns:a16="http://schemas.microsoft.com/office/drawing/2014/main" id="{7B8563CB-99B9-46F3-9F32-999D5EBE12F2}"/>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5" name="Legend4">
              <a:extLst>
                <a:ext uri="{FF2B5EF4-FFF2-40B4-BE49-F238E27FC236}">
                  <a16:creationId xmlns:a16="http://schemas.microsoft.com/office/drawing/2014/main" id="{C0D429E6-96A8-4BE1-AB91-221C57BB01AD}"/>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6" name="Legend5">
              <a:extLst>
                <a:ext uri="{FF2B5EF4-FFF2-40B4-BE49-F238E27FC236}">
                  <a16:creationId xmlns:a16="http://schemas.microsoft.com/office/drawing/2014/main" id="{0C9A666D-7268-404F-BCEC-978D1FD5E546}"/>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pic>
        <p:nvPicPr>
          <p:cNvPr id="7" name="Picture 6" descr="Logo&#10;&#10;Description automatically generated">
            <a:extLst>
              <a:ext uri="{FF2B5EF4-FFF2-40B4-BE49-F238E27FC236}">
                <a16:creationId xmlns:a16="http://schemas.microsoft.com/office/drawing/2014/main" id="{685B6943-4B16-4DBA-FC8B-554C77CC2CB0}"/>
              </a:ext>
            </a:extLst>
          </p:cNvPr>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11248293" y="76430"/>
            <a:ext cx="853046" cy="853391"/>
          </a:xfrm>
          <a:prstGeom prst="rect">
            <a:avLst/>
          </a:prstGeom>
        </p:spPr>
      </p:pic>
    </p:spTree>
    <p:extLst>
      <p:ext uri="{BB962C8B-B14F-4D97-AF65-F5344CB8AC3E}">
        <p14:creationId xmlns:p14="http://schemas.microsoft.com/office/powerpoint/2010/main" val="81300633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713" r:id="rId8"/>
  </p:sldLayoutIdLst>
  <p:hf sldNum="0" hdr="0" dt="0"/>
  <p:txStyles>
    <p:titleStyle>
      <a:lvl1pPr algn="l" defTabSz="914400" rtl="0" eaLnBrk="1" latinLnBrk="0" hangingPunct="1">
        <a:lnSpc>
          <a:spcPct val="100000"/>
        </a:lnSpc>
        <a:spcBef>
          <a:spcPct val="0"/>
        </a:spcBef>
        <a:buNone/>
        <a:defRPr lang="en-US" sz="2400" b="1" kern="1200" spc="0" baseline="0" dirty="0">
          <a:ln w="6350" cap="flat">
            <a:noFill/>
            <a:miter lim="800000"/>
          </a:ln>
          <a:solidFill>
            <a:schemeClr val="bg2"/>
          </a:solidFill>
          <a:latin typeface="+mj-lt"/>
          <a:ea typeface="+mj-ea"/>
          <a:cs typeface="+mj-cs"/>
        </a:defRPr>
      </a:lvl1pPr>
    </p:titleStyle>
    <p:bodyStyle>
      <a:lvl1pPr marL="228600" indent="-228600" algn="l" defTabSz="914400" rtl="0" eaLnBrk="1" latinLnBrk="0" hangingPunct="1">
        <a:lnSpc>
          <a:spcPct val="100000"/>
        </a:lnSpc>
        <a:spcBef>
          <a:spcPts val="30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Arial" panose="020B0604020202020204" pitchFamily="34" charset="0"/>
        </a:defRPr>
      </a:lvl1pPr>
      <a:lvl2pPr marL="457200" indent="-225425"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2pPr>
      <a:lvl3pPr marL="685800" indent="-214313"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64">
          <p15:clr>
            <a:srgbClr val="5ACBF0"/>
          </p15:clr>
        </p15:guide>
        <p15:guide id="3" orient="horz" pos="3912">
          <p15:clr>
            <a:srgbClr val="5ACBF0"/>
          </p15:clr>
        </p15:guide>
        <p15:guide id="4" orient="horz" pos="1176">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9"/>
            </p:custDataLst>
            <p:extLst>
              <p:ext uri="{D42A27DB-BD31-4B8C-83A1-F6EECF244321}">
                <p14:modId xmlns:p14="http://schemas.microsoft.com/office/powerpoint/2010/main" val="1035914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8" imgW="413" imgH="416" progId="TCLayout.ActiveDocument.1">
                  <p:embed/>
                </p:oleObj>
              </mc:Choice>
              <mc:Fallback>
                <p:oleObj name="think-cell Slide" r:id="rId28"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29"/>
                      <a:stretch>
                        <a:fillRect/>
                      </a:stretch>
                    </p:blipFill>
                    <p:spPr>
                      <a:xfrm>
                        <a:off x="1588" y="1588"/>
                        <a:ext cx="1588" cy="1588"/>
                      </a:xfrm>
                      <a:prstGeom prst="rect">
                        <a:avLst/>
                      </a:prstGeom>
                    </p:spPr>
                  </p:pic>
                </p:oleObj>
              </mc:Fallback>
            </mc:AlternateContent>
          </a:graphicData>
        </a:graphic>
      </p:graphicFrame>
      <p:sp>
        <p:nvSpPr>
          <p:cNvPr id="150" name="Rectangle 149">
            <a:extLst>
              <a:ext uri="{FF2B5EF4-FFF2-40B4-BE49-F238E27FC236}">
                <a16:creationId xmlns:a16="http://schemas.microsoft.com/office/drawing/2014/main" id="{FB1479BB-3467-409E-A104-0D87D27AAC4B}"/>
              </a:ext>
            </a:extLst>
          </p:cNvPr>
          <p:cNvSpPr/>
          <p:nvPr userDrawn="1"/>
        </p:nvSpPr>
        <p:spPr>
          <a:xfrm>
            <a:off x="0" y="0"/>
            <a:ext cx="12192000" cy="1003952"/>
          </a:xfrm>
          <a:prstGeom prst="rect">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10"/>
            </p:custDataLst>
          </p:nvPr>
        </p:nvSpPr>
        <p:spPr>
          <a:xfrm>
            <a:off x="553972" y="6278400"/>
            <a:ext cx="7278624"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11"/>
            </p:custDataLst>
          </p:nvPr>
        </p:nvSpPr>
        <p:spPr>
          <a:xfrm>
            <a:off x="554736" y="172212"/>
            <a:ext cx="10602418" cy="731520"/>
          </a:xfrm>
          <a:prstGeom prst="rect">
            <a:avLst/>
          </a:prstGeom>
        </p:spPr>
        <p:txBody>
          <a:bodyPr vert="horz" wrap="square" lIns="0" tIns="0" rIns="0" bIns="0" rtlCol="0" anchor="b" anchorCtr="0">
            <a:noAutofit/>
          </a:bodyPr>
          <a:lstStyle/>
          <a:p>
            <a:pPr lvl="0"/>
            <a:r>
              <a:rPr lang="en-US"/>
              <a:t>Click to edit Master title style</a:t>
            </a:r>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865376"/>
              <a:ext cx="11082528" cy="4352544"/>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331720"/>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88163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1411265"/>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12"/>
            </p:custDataLst>
          </p:nvPr>
        </p:nvSpPr>
        <p:spPr>
          <a:xfrm>
            <a:off x="5987738" y="2170800"/>
            <a:ext cx="3049253" cy="569387"/>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Above Chart Exhibit Title</a:t>
            </a:r>
          </a:p>
          <a:p>
            <a:pPr lvl="0"/>
            <a:r>
              <a:rPr lang="en-US" b="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484655" cy="1815882"/>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0" name="LegendLines" hidden="1">
            <a:extLst>
              <a:ext uri="{FF2B5EF4-FFF2-40B4-BE49-F238E27FC236}">
                <a16:creationId xmlns:a16="http://schemas.microsoft.com/office/drawing/2014/main" id="{211646D3-F78C-4B25-8400-C661FAD08A4E}"/>
              </a:ext>
            </a:extLst>
          </p:cNvPr>
          <p:cNvGrpSpPr/>
          <p:nvPr userDrawn="1"/>
        </p:nvGrpSpPr>
        <p:grpSpPr>
          <a:xfrm>
            <a:off x="10317304" y="3150223"/>
            <a:ext cx="1319960" cy="958286"/>
            <a:chOff x="10162879" y="3243772"/>
            <a:chExt cx="1319960" cy="958286"/>
          </a:xfrm>
        </p:grpSpPr>
        <p:sp>
          <p:nvSpPr>
            <p:cNvPr id="171" name="Legend1">
              <a:extLst>
                <a:ext uri="{FF2B5EF4-FFF2-40B4-BE49-F238E27FC236}">
                  <a16:creationId xmlns:a16="http://schemas.microsoft.com/office/drawing/2014/main" id="{0B021BBA-48A1-429D-AA7E-AC9A036BC7FF}"/>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2" name="Legend2">
              <a:extLst>
                <a:ext uri="{FF2B5EF4-FFF2-40B4-BE49-F238E27FC236}">
                  <a16:creationId xmlns:a16="http://schemas.microsoft.com/office/drawing/2014/main" id="{0AC70767-09D6-4921-87E1-C04A7A85D819}"/>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3" name="Legend3">
              <a:extLst>
                <a:ext uri="{FF2B5EF4-FFF2-40B4-BE49-F238E27FC236}">
                  <a16:creationId xmlns:a16="http://schemas.microsoft.com/office/drawing/2014/main" id="{9F3F402B-1959-4C86-B039-9DEA006D844A}"/>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4" name="LineLegend3">
              <a:extLst>
                <a:ext uri="{FF2B5EF4-FFF2-40B4-BE49-F238E27FC236}">
                  <a16:creationId xmlns:a16="http://schemas.microsoft.com/office/drawing/2014/main" id="{F117518E-15B0-4AA6-BDED-9D4E3B0E5B15}"/>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sp>
          <p:nvSpPr>
            <p:cNvPr id="175" name="LineLegend2">
              <a:extLst>
                <a:ext uri="{FF2B5EF4-FFF2-40B4-BE49-F238E27FC236}">
                  <a16:creationId xmlns:a16="http://schemas.microsoft.com/office/drawing/2014/main" id="{15FADA6A-22D9-4F7E-B242-9B37942876B4}"/>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sp>
          <p:nvSpPr>
            <p:cNvPr id="176" name="LineLegend1">
              <a:extLst>
                <a:ext uri="{FF2B5EF4-FFF2-40B4-BE49-F238E27FC236}">
                  <a16:creationId xmlns:a16="http://schemas.microsoft.com/office/drawing/2014/main" id="{107AB14C-664F-48E5-B849-8B34F08AEE92}"/>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grpSp>
      <p:grpSp>
        <p:nvGrpSpPr>
          <p:cNvPr id="177" name="LegendMoons" hidden="1">
            <a:extLst>
              <a:ext uri="{FF2B5EF4-FFF2-40B4-BE49-F238E27FC236}">
                <a16:creationId xmlns:a16="http://schemas.microsoft.com/office/drawing/2014/main" id="{BDF7B842-1ABC-48A3-80EB-6CE45E94B1A8}"/>
              </a:ext>
            </a:extLst>
          </p:cNvPr>
          <p:cNvGrpSpPr/>
          <p:nvPr userDrawn="1"/>
        </p:nvGrpSpPr>
        <p:grpSpPr>
          <a:xfrm>
            <a:off x="10688315" y="1145373"/>
            <a:ext cx="948949" cy="1731859"/>
            <a:chOff x="7723680" y="1702457"/>
            <a:chExt cx="948949" cy="1731859"/>
          </a:xfrm>
        </p:grpSpPr>
        <p:sp>
          <p:nvSpPr>
            <p:cNvPr id="178" name="Legend1">
              <a:extLst>
                <a:ext uri="{FF2B5EF4-FFF2-40B4-BE49-F238E27FC236}">
                  <a16:creationId xmlns:a16="http://schemas.microsoft.com/office/drawing/2014/main" id="{E4295754-646D-423F-B67B-4DE55D3505A8}"/>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86" name="Legend2">
              <a:extLst>
                <a:ext uri="{FF2B5EF4-FFF2-40B4-BE49-F238E27FC236}">
                  <a16:creationId xmlns:a16="http://schemas.microsoft.com/office/drawing/2014/main" id="{3FFEC667-EC80-4497-8AC9-AB964A0B7419}"/>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8" name="Legend3">
              <a:extLst>
                <a:ext uri="{FF2B5EF4-FFF2-40B4-BE49-F238E27FC236}">
                  <a16:creationId xmlns:a16="http://schemas.microsoft.com/office/drawing/2014/main" id="{D8A52052-770F-4D10-BC37-4F3CD2A190E3}"/>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9" name="Legend4">
              <a:extLst>
                <a:ext uri="{FF2B5EF4-FFF2-40B4-BE49-F238E27FC236}">
                  <a16:creationId xmlns:a16="http://schemas.microsoft.com/office/drawing/2014/main" id="{0D17E38E-FA20-4D94-AAE9-C1214F8D21B0}"/>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00" name="Legend5">
              <a:extLst>
                <a:ext uri="{FF2B5EF4-FFF2-40B4-BE49-F238E27FC236}">
                  <a16:creationId xmlns:a16="http://schemas.microsoft.com/office/drawing/2014/main" id="{F3D7D201-9065-4BA2-8174-C06ADE0EC9E5}"/>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nvGrpSpPr>
            <p:cNvPr id="201" name="MoonLegend1">
              <a:extLst>
                <a:ext uri="{FF2B5EF4-FFF2-40B4-BE49-F238E27FC236}">
                  <a16:creationId xmlns:a16="http://schemas.microsoft.com/office/drawing/2014/main" id="{3CBE9DD3-6EA1-4E1C-B31C-078C64F019CC}"/>
                </a:ext>
              </a:extLst>
            </p:cNvPr>
            <p:cNvGrpSpPr>
              <a:grpSpLocks noChangeAspect="1"/>
            </p:cNvGrpSpPr>
            <p:nvPr>
              <p:custDataLst>
                <p:tags r:id="rId13"/>
              </p:custDataLst>
            </p:nvPr>
          </p:nvGrpSpPr>
          <p:grpSpPr>
            <a:xfrm>
              <a:off x="7723680" y="1702457"/>
              <a:ext cx="228600" cy="228600"/>
              <a:chOff x="762000" y="1270000"/>
              <a:chExt cx="254000" cy="254000"/>
            </a:xfrm>
          </p:grpSpPr>
          <p:sp>
            <p:nvSpPr>
              <p:cNvPr id="214" name="Oval 213">
                <a:extLst>
                  <a:ext uri="{FF2B5EF4-FFF2-40B4-BE49-F238E27FC236}">
                    <a16:creationId xmlns:a16="http://schemas.microsoft.com/office/drawing/2014/main" id="{F18EB24D-60A7-4E7B-8C92-584C918D6F28}"/>
                  </a:ext>
                </a:extLst>
              </p:cNvPr>
              <p:cNvSpPr/>
              <p:nvPr>
                <p:custDataLst>
                  <p:tags r:id="rId2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5" name="Arc 214">
                <a:extLst>
                  <a:ext uri="{FF2B5EF4-FFF2-40B4-BE49-F238E27FC236}">
                    <a16:creationId xmlns:a16="http://schemas.microsoft.com/office/drawing/2014/main" id="{FA2E9A3E-201E-44F7-B8A2-EB045F5DC738}"/>
                  </a:ext>
                </a:extLst>
              </p:cNvPr>
              <p:cNvSpPr/>
              <p:nvPr>
                <p:custDataLst>
                  <p:tags r:id="rId27"/>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2" name="MoonLegend2">
              <a:extLst>
                <a:ext uri="{FF2B5EF4-FFF2-40B4-BE49-F238E27FC236}">
                  <a16:creationId xmlns:a16="http://schemas.microsoft.com/office/drawing/2014/main" id="{B8F539DC-1462-4592-8D65-533D04087074}"/>
                </a:ext>
              </a:extLst>
            </p:cNvPr>
            <p:cNvGrpSpPr>
              <a:grpSpLocks noChangeAspect="1"/>
            </p:cNvGrpSpPr>
            <p:nvPr>
              <p:custDataLst>
                <p:tags r:id="rId14"/>
              </p:custDataLst>
            </p:nvPr>
          </p:nvGrpSpPr>
          <p:grpSpPr>
            <a:xfrm>
              <a:off x="7723680" y="2078270"/>
              <a:ext cx="228600" cy="228600"/>
              <a:chOff x="762000" y="1270000"/>
              <a:chExt cx="254000" cy="254000"/>
            </a:xfrm>
          </p:grpSpPr>
          <p:sp>
            <p:nvSpPr>
              <p:cNvPr id="212" name="Oval 211">
                <a:extLst>
                  <a:ext uri="{FF2B5EF4-FFF2-40B4-BE49-F238E27FC236}">
                    <a16:creationId xmlns:a16="http://schemas.microsoft.com/office/drawing/2014/main" id="{3F42F8DB-B562-4ED4-8ED5-5A971C7B9871}"/>
                  </a:ext>
                </a:extLst>
              </p:cNvPr>
              <p:cNvSpPr/>
              <p:nvPr>
                <p:custDataLst>
                  <p:tags r:id="rId2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3" name="Arc 212">
                <a:extLst>
                  <a:ext uri="{FF2B5EF4-FFF2-40B4-BE49-F238E27FC236}">
                    <a16:creationId xmlns:a16="http://schemas.microsoft.com/office/drawing/2014/main" id="{4A13A721-530D-48D9-9C3C-841459236201}"/>
                  </a:ext>
                </a:extLst>
              </p:cNvPr>
              <p:cNvSpPr/>
              <p:nvPr>
                <p:custDataLst>
                  <p:tags r:id="rId25"/>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3" name="MoonLegend3">
              <a:extLst>
                <a:ext uri="{FF2B5EF4-FFF2-40B4-BE49-F238E27FC236}">
                  <a16:creationId xmlns:a16="http://schemas.microsoft.com/office/drawing/2014/main" id="{48D5F220-86F6-47D7-A1D1-D19205E2A598}"/>
                </a:ext>
              </a:extLst>
            </p:cNvPr>
            <p:cNvGrpSpPr>
              <a:grpSpLocks noChangeAspect="1"/>
            </p:cNvGrpSpPr>
            <p:nvPr>
              <p:custDataLst>
                <p:tags r:id="rId15"/>
              </p:custDataLst>
            </p:nvPr>
          </p:nvGrpSpPr>
          <p:grpSpPr>
            <a:xfrm>
              <a:off x="7723680" y="2454085"/>
              <a:ext cx="228600" cy="228600"/>
              <a:chOff x="762000" y="1270000"/>
              <a:chExt cx="254000" cy="254000"/>
            </a:xfrm>
          </p:grpSpPr>
          <p:sp>
            <p:nvSpPr>
              <p:cNvPr id="210" name="Oval 209">
                <a:extLst>
                  <a:ext uri="{FF2B5EF4-FFF2-40B4-BE49-F238E27FC236}">
                    <a16:creationId xmlns:a16="http://schemas.microsoft.com/office/drawing/2014/main" id="{CBF3CE22-7BA6-42A1-83BD-D41C363738B5}"/>
                  </a:ext>
                </a:extLst>
              </p:cNvPr>
              <p:cNvSpPr/>
              <p:nvPr>
                <p:custDataLst>
                  <p:tags r:id="rId2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1" name="Arc 210">
                <a:extLst>
                  <a:ext uri="{FF2B5EF4-FFF2-40B4-BE49-F238E27FC236}">
                    <a16:creationId xmlns:a16="http://schemas.microsoft.com/office/drawing/2014/main" id="{6C9D0E8E-0975-4B29-A4AD-AB48A3F1BD5E}"/>
                  </a:ext>
                </a:extLst>
              </p:cNvPr>
              <p:cNvSpPr/>
              <p:nvPr>
                <p:custDataLst>
                  <p:tags r:id="rId23"/>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4" name="MoonLegend4">
              <a:extLst>
                <a:ext uri="{FF2B5EF4-FFF2-40B4-BE49-F238E27FC236}">
                  <a16:creationId xmlns:a16="http://schemas.microsoft.com/office/drawing/2014/main" id="{D139EA4C-B92F-4DFE-B991-1AF2ACD5B2D7}"/>
                </a:ext>
              </a:extLst>
            </p:cNvPr>
            <p:cNvGrpSpPr>
              <a:grpSpLocks noChangeAspect="1"/>
            </p:cNvGrpSpPr>
            <p:nvPr>
              <p:custDataLst>
                <p:tags r:id="rId16"/>
              </p:custDataLst>
            </p:nvPr>
          </p:nvGrpSpPr>
          <p:grpSpPr>
            <a:xfrm>
              <a:off x="7723680" y="2829900"/>
              <a:ext cx="228600" cy="228600"/>
              <a:chOff x="762000" y="1270000"/>
              <a:chExt cx="254000" cy="254000"/>
            </a:xfrm>
          </p:grpSpPr>
          <p:sp>
            <p:nvSpPr>
              <p:cNvPr id="208" name="Oval 207">
                <a:extLst>
                  <a:ext uri="{FF2B5EF4-FFF2-40B4-BE49-F238E27FC236}">
                    <a16:creationId xmlns:a16="http://schemas.microsoft.com/office/drawing/2014/main" id="{102F0F19-90EE-488E-9352-AF3D808ACB3B}"/>
                  </a:ext>
                </a:extLst>
              </p:cNvPr>
              <p:cNvSpPr/>
              <p:nvPr>
                <p:custDataLst>
                  <p:tags r:id="rId2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09" name="Arc 208">
                <a:extLst>
                  <a:ext uri="{FF2B5EF4-FFF2-40B4-BE49-F238E27FC236}">
                    <a16:creationId xmlns:a16="http://schemas.microsoft.com/office/drawing/2014/main" id="{4EB8594A-A475-4AE5-8DA2-25F4DF3A7C4C}"/>
                  </a:ext>
                </a:extLst>
              </p:cNvPr>
              <p:cNvSpPr/>
              <p:nvPr>
                <p:custDataLst>
                  <p:tags r:id="rId21"/>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5" name="MoonLegend5">
              <a:extLst>
                <a:ext uri="{FF2B5EF4-FFF2-40B4-BE49-F238E27FC236}">
                  <a16:creationId xmlns:a16="http://schemas.microsoft.com/office/drawing/2014/main" id="{F037FB3B-A298-46B9-B5AC-43C63B060311}"/>
                </a:ext>
              </a:extLst>
            </p:cNvPr>
            <p:cNvGrpSpPr>
              <a:grpSpLocks noChangeAspect="1"/>
            </p:cNvGrpSpPr>
            <p:nvPr>
              <p:custDataLst>
                <p:tags r:id="rId17"/>
              </p:custDataLst>
            </p:nvPr>
          </p:nvGrpSpPr>
          <p:grpSpPr>
            <a:xfrm>
              <a:off x="7723680" y="3205716"/>
              <a:ext cx="228600" cy="228600"/>
              <a:chOff x="762000" y="1270000"/>
              <a:chExt cx="254000" cy="254000"/>
            </a:xfrm>
          </p:grpSpPr>
          <p:sp>
            <p:nvSpPr>
              <p:cNvPr id="206" name="Oval 205">
                <a:extLst>
                  <a:ext uri="{FF2B5EF4-FFF2-40B4-BE49-F238E27FC236}">
                    <a16:creationId xmlns:a16="http://schemas.microsoft.com/office/drawing/2014/main" id="{AAE0541F-C09C-4180-88B5-9D227A184922}"/>
                  </a:ext>
                </a:extLst>
              </p:cNvPr>
              <p:cNvSpPr/>
              <p:nvPr>
                <p:custDataLst>
                  <p:tags r:id="rId1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07" name="Arc 206">
                <a:extLst>
                  <a:ext uri="{FF2B5EF4-FFF2-40B4-BE49-F238E27FC236}">
                    <a16:creationId xmlns:a16="http://schemas.microsoft.com/office/drawing/2014/main" id="{48728647-1FDA-48A8-9913-AAAA99F369D1}"/>
                  </a:ext>
                </a:extLst>
              </p:cNvPr>
              <p:cNvSpPr/>
              <p:nvPr>
                <p:custDataLst>
                  <p:tags r:id="rId19"/>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grpSp>
        <p:nvGrpSpPr>
          <p:cNvPr id="216" name="LegendBoxes" hidden="1">
            <a:extLst>
              <a:ext uri="{FF2B5EF4-FFF2-40B4-BE49-F238E27FC236}">
                <a16:creationId xmlns:a16="http://schemas.microsoft.com/office/drawing/2014/main" id="{9AC5E30E-42F9-4F3E-96F6-75B07AFB41C7}"/>
              </a:ext>
            </a:extLst>
          </p:cNvPr>
          <p:cNvGrpSpPr/>
          <p:nvPr userDrawn="1"/>
        </p:nvGrpSpPr>
        <p:grpSpPr>
          <a:xfrm>
            <a:off x="10714801" y="4381500"/>
            <a:ext cx="922463" cy="1717282"/>
            <a:chOff x="10652400" y="4322824"/>
            <a:chExt cx="922463" cy="1717282"/>
          </a:xfrm>
        </p:grpSpPr>
        <p:sp>
          <p:nvSpPr>
            <p:cNvPr id="217" name="RectangleLegend1">
              <a:extLst>
                <a:ext uri="{FF2B5EF4-FFF2-40B4-BE49-F238E27FC236}">
                  <a16:creationId xmlns:a16="http://schemas.microsoft.com/office/drawing/2014/main" id="{77E130E0-46CA-4B27-9B39-FF8BB4C297CC}"/>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18" name="RectangleLegend2">
              <a:extLst>
                <a:ext uri="{FF2B5EF4-FFF2-40B4-BE49-F238E27FC236}">
                  <a16:creationId xmlns:a16="http://schemas.microsoft.com/office/drawing/2014/main" id="{7ECA85FA-CF5C-40DE-BDB1-AEBD248992AC}"/>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19" name="RectangleLegend3">
              <a:extLst>
                <a:ext uri="{FF2B5EF4-FFF2-40B4-BE49-F238E27FC236}">
                  <a16:creationId xmlns:a16="http://schemas.microsoft.com/office/drawing/2014/main" id="{4C65CC24-94AC-4BCA-9DF2-1F7B276A854A}"/>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0" name="RectangleLegend4">
              <a:extLst>
                <a:ext uri="{FF2B5EF4-FFF2-40B4-BE49-F238E27FC236}">
                  <a16:creationId xmlns:a16="http://schemas.microsoft.com/office/drawing/2014/main" id="{56200114-E40E-4A8E-AE10-F89A1D77D4DC}"/>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1" name="RectangleLegend5">
              <a:extLst>
                <a:ext uri="{FF2B5EF4-FFF2-40B4-BE49-F238E27FC236}">
                  <a16:creationId xmlns:a16="http://schemas.microsoft.com/office/drawing/2014/main" id="{A7C0AE57-9CA5-4DCD-81B0-00B01DC04710}"/>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2" name="Legend1">
              <a:extLst>
                <a:ext uri="{FF2B5EF4-FFF2-40B4-BE49-F238E27FC236}">
                  <a16:creationId xmlns:a16="http://schemas.microsoft.com/office/drawing/2014/main" id="{06A73F36-16E3-43A8-AB3E-09620D2FFBEC}"/>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3" name="Legend2">
              <a:extLst>
                <a:ext uri="{FF2B5EF4-FFF2-40B4-BE49-F238E27FC236}">
                  <a16:creationId xmlns:a16="http://schemas.microsoft.com/office/drawing/2014/main" id="{D8625409-BDD1-45C7-AD1E-3BDAEDB5094C}"/>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4" name="Legend3">
              <a:extLst>
                <a:ext uri="{FF2B5EF4-FFF2-40B4-BE49-F238E27FC236}">
                  <a16:creationId xmlns:a16="http://schemas.microsoft.com/office/drawing/2014/main" id="{7B8563CB-99B9-46F3-9F32-999D5EBE12F2}"/>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5" name="Legend4">
              <a:extLst>
                <a:ext uri="{FF2B5EF4-FFF2-40B4-BE49-F238E27FC236}">
                  <a16:creationId xmlns:a16="http://schemas.microsoft.com/office/drawing/2014/main" id="{C0D429E6-96A8-4BE1-AB91-221C57BB01AD}"/>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6" name="Legend5">
              <a:extLst>
                <a:ext uri="{FF2B5EF4-FFF2-40B4-BE49-F238E27FC236}">
                  <a16:creationId xmlns:a16="http://schemas.microsoft.com/office/drawing/2014/main" id="{0C9A666D-7268-404F-BCEC-978D1FD5E546}"/>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pic>
        <p:nvPicPr>
          <p:cNvPr id="7" name="Picture 6" descr="Logo&#10;&#10;Description automatically generated">
            <a:extLst>
              <a:ext uri="{FF2B5EF4-FFF2-40B4-BE49-F238E27FC236}">
                <a16:creationId xmlns:a16="http://schemas.microsoft.com/office/drawing/2014/main" id="{685B6943-4B16-4DBA-FC8B-554C77CC2CB0}"/>
              </a:ext>
            </a:extLst>
          </p:cNvPr>
          <p:cNvPicPr>
            <a:picLocks noChangeAspect="1"/>
          </p:cNvPicPr>
          <p:nvPr userDrawn="1"/>
        </p:nvPicPr>
        <p:blipFill>
          <a:blip r:embed="rId30" cstate="email">
            <a:extLst>
              <a:ext uri="{28A0092B-C50C-407E-A947-70E740481C1C}">
                <a14:useLocalDpi xmlns:a14="http://schemas.microsoft.com/office/drawing/2010/main"/>
              </a:ext>
            </a:extLst>
          </a:blip>
          <a:stretch>
            <a:fillRect/>
          </a:stretch>
        </p:blipFill>
        <p:spPr>
          <a:xfrm>
            <a:off x="11248293" y="76430"/>
            <a:ext cx="853046" cy="853391"/>
          </a:xfrm>
          <a:prstGeom prst="rect">
            <a:avLst/>
          </a:prstGeom>
        </p:spPr>
      </p:pic>
    </p:spTree>
    <p:extLst>
      <p:ext uri="{BB962C8B-B14F-4D97-AF65-F5344CB8AC3E}">
        <p14:creationId xmlns:p14="http://schemas.microsoft.com/office/powerpoint/2010/main" val="110867547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Lst>
  <p:hf sldNum="0" hdr="0" dt="0"/>
  <p:txStyles>
    <p:titleStyle>
      <a:lvl1pPr algn="l" defTabSz="914400" rtl="0" eaLnBrk="1" latinLnBrk="0" hangingPunct="1">
        <a:lnSpc>
          <a:spcPct val="100000"/>
        </a:lnSpc>
        <a:spcBef>
          <a:spcPct val="0"/>
        </a:spcBef>
        <a:buNone/>
        <a:defRPr lang="en-US" sz="2400" b="1" kern="1200" spc="0" baseline="0" dirty="0">
          <a:ln w="6350" cap="flat">
            <a:noFill/>
            <a:miter lim="800000"/>
          </a:ln>
          <a:solidFill>
            <a:schemeClr val="bg2"/>
          </a:solidFill>
          <a:latin typeface="+mj-lt"/>
          <a:ea typeface="+mj-ea"/>
          <a:cs typeface="+mj-cs"/>
        </a:defRPr>
      </a:lvl1pPr>
    </p:titleStyle>
    <p:bodyStyle>
      <a:lvl1pPr marL="228600" indent="-228600" algn="l" defTabSz="914400" rtl="0" eaLnBrk="1" latinLnBrk="0" hangingPunct="1">
        <a:lnSpc>
          <a:spcPct val="100000"/>
        </a:lnSpc>
        <a:spcBef>
          <a:spcPts val="30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Arial" panose="020B0604020202020204" pitchFamily="34" charset="0"/>
        </a:defRPr>
      </a:lvl1pPr>
      <a:lvl2pPr marL="457200" indent="-225425"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2pPr>
      <a:lvl3pPr marL="685800" indent="-214313"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64">
          <p15:clr>
            <a:srgbClr val="5ACBF0"/>
          </p15:clr>
        </p15:guide>
        <p15:guide id="3" orient="horz" pos="3912">
          <p15:clr>
            <a:srgbClr val="5ACBF0"/>
          </p15:clr>
        </p15:guide>
        <p15:guide id="4" orient="horz" pos="1176">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s://www.mass.gov/doc/efsb-25-10-decision-opening/download#page=126" TargetMode="External"/><Relationship Id="rId2" Type="http://schemas.openxmlformats.org/officeDocument/2006/relationships/hyperlink" Target="https://www.mass.gov/doc/efsb-25-10-decision-opening/download#page=63" TargetMode="Externa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hyperlink" Target="https://www.mass.gov/doc/220-cmr-3400-reg/download" TargetMode="External"/><Relationship Id="rId2" Type="http://schemas.openxmlformats.org/officeDocument/2006/relationships/hyperlink" Target="https://www.mass.gov/doc/efsb-25-10-decision-opening/download#page=152" TargetMode="Externa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www.mass.gov/info-details/clean-energy-siting-permitting-regulations" TargetMode="External"/><Relationship Id="rId1" Type="http://schemas.openxmlformats.org/officeDocument/2006/relationships/slideLayout" Target="../slideLayouts/slideLayout18.xml"/><Relationship Id="rId4" Type="http://schemas.openxmlformats.org/officeDocument/2006/relationships/hyperlink" Target="https://www.flickr.com/photos/opengridscheduler/41166680551/in/photolist-25HKZUk-9XHziu-JEwi4-b6tmPi-2PpEED-acxCjV-bxScMJ-bntDzu-bcNCJ-5BKvUQ-uB56Y-egLzRB-bbnZPX-bSvBoZ-54DEm-54pfWV-8eMAbP-8mezxu-iPsvWs-6y9cVf-SChGvf-efBXiB-9dRns4-61AkM8-nNt4fV-efBX7z-ivoevt-61AiMi-dFYHwE-9ZMGKe-mJHrSk-naFBBP-2QK3-54tuDj-ekCYCz-4BsVDJ-3jjsEp-59nJ6A-UzZMpd-59nHBE-59nJz7-61AomP-idKe5-7dikES-idKe6-idKe9-61Eyu7-8se1EM-eeLCWA-29boqwW"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hyperlink" Target="https://www.flickr.com/photos/raamdev/8106330270" TargetMode="External"/><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microsoft.com/office/2018/10/relationships/comments" Target="../comments/modernComment_7FE4DF1E_C3F8F69E.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hyperlink" Target="https://www.mass.gov/executive-orders/no-620-establishing-the-commission-on-energy-infrastructure-siting-and-permitting" TargetMode="External"/><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hyperlink" Target="https://www.mass.gov/doc/draft-standards-and-guidelines-for-community-benefits-plans-and-agreements/download" TargetMode="Externa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5.emf"/></Relationships>
</file>

<file path=ppt/slides/_rels/slide24.xml.rels><?xml version="1.0" encoding="UTF-8" standalone="yes"?>
<Relationships xmlns="http://schemas.openxmlformats.org/package/2006/relationships"><Relationship Id="rId3" Type="http://schemas.openxmlformats.org/officeDocument/2006/relationships/hyperlink" Target="http://www.mass.gov/energypermitting" TargetMode="External"/><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hyperlink" Target="mailto:energypermitting@mass.gov"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flickr.com/photos/1juniper/5793970105" TargetMode="External"/><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hyperlink" Target="https://www.publicdomainpictures.net/view-image.php?image=240006&amp;picture=solar-panels"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hyperlink" Target="https://www.mass.gov/info-details/2024-climate-act-stakeholder-sessions" TargetMode="External"/><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hyperlink" Target="https://www.mass.gov/doc/efsb-25-10-decision-opening/download#page=53" TargetMode="External"/><Relationship Id="rId2" Type="http://schemas.openxmlformats.org/officeDocument/2006/relationships/hyperlink" Target="https://www.mass.gov/doc/efsb-25-10-decision-opening/download" TargetMode="External"/><Relationship Id="rId1" Type="http://schemas.openxmlformats.org/officeDocument/2006/relationships/slideLayout" Target="../slideLayouts/slideLayout20.xml"/><Relationship Id="rId4" Type="http://schemas.openxmlformats.org/officeDocument/2006/relationships/hyperlink" Target="https://www.mass.gov/doc/efsb-25-10-decision-opening/download#page=13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D1A61C-8CFC-7695-51FC-A864F0CF7918}"/>
              </a:ext>
            </a:extLst>
          </p:cNvPr>
          <p:cNvSpPr>
            <a:spLocks noGrp="1"/>
          </p:cNvSpPr>
          <p:nvPr>
            <p:ph type="title"/>
          </p:nvPr>
        </p:nvSpPr>
        <p:spPr>
          <a:xfrm>
            <a:off x="484049" y="2929361"/>
            <a:ext cx="6000799" cy="3323987"/>
          </a:xfrm>
        </p:spPr>
        <p:txBody>
          <a:bodyPr/>
          <a:lstStyle/>
          <a:p>
            <a:pPr marL="0" marR="5080" lvl="0" indent="0" defTabSz="914400" eaLnBrk="1" fontAlgn="auto" latinLnBrk="0" hangingPunct="1">
              <a:lnSpc>
                <a:spcPct val="100000"/>
              </a:lnSpc>
              <a:spcBef>
                <a:spcPts val="105"/>
              </a:spcBef>
              <a:spcAft>
                <a:spcPts val="0"/>
              </a:spcAft>
              <a:buClrTx/>
              <a:buSzTx/>
              <a:buFontTx/>
              <a:buNone/>
              <a:tabLst/>
              <a:defRPr/>
            </a:pPr>
            <a:r>
              <a:rPr kumimoji="0" lang="en-US" sz="3200" b="1" i="0" u="none" strike="noStrike" kern="0" cap="none" spc="0" normalizeH="0" baseline="0" noProof="0" dirty="0">
                <a:ln>
                  <a:noFill/>
                </a:ln>
                <a:solidFill>
                  <a:srgbClr val="2D2C71"/>
                </a:solidFill>
                <a:effectLst/>
                <a:uLnTx/>
                <a:uFillTx/>
                <a:ea typeface="Helvetica Neue" panose="02000503000000020004" pitchFamily="2" charset="0"/>
                <a:cs typeface="Helvetica Neue" panose="02000503000000020004" pitchFamily="2" charset="0"/>
              </a:rPr>
              <a:t>Siting and Permitting Reforms for Energy Infrastructure</a:t>
            </a:r>
            <a:br>
              <a:rPr kumimoji="0" lang="en-US" sz="3200" b="1" i="0" u="none" strike="noStrike" kern="0" cap="none" spc="0" normalizeH="0" baseline="0" noProof="0" dirty="0">
                <a:ln>
                  <a:noFill/>
                </a:ln>
                <a:solidFill>
                  <a:srgbClr val="2D2C71"/>
                </a:solidFill>
                <a:effectLst/>
                <a:uLnTx/>
                <a:uFillTx/>
                <a:ea typeface="Helvetica Neue" panose="02000503000000020004" pitchFamily="2" charset="0"/>
                <a:cs typeface="Helvetica Neue" panose="02000503000000020004" pitchFamily="2" charset="0"/>
              </a:rPr>
            </a:br>
            <a:r>
              <a:rPr kumimoji="0" lang="en-US" sz="2800" i="1" u="none" strike="noStrike" kern="0" cap="none" spc="0" normalizeH="0" baseline="0" noProof="0" dirty="0">
                <a:ln>
                  <a:noFill/>
                </a:ln>
                <a:solidFill>
                  <a:srgbClr val="2D2C71"/>
                </a:solidFill>
                <a:effectLst/>
                <a:uLnTx/>
                <a:uFillTx/>
                <a:ea typeface="Helvetica Neue" panose="02000503000000020004" pitchFamily="2" charset="0"/>
                <a:cs typeface="Helvetica Neue" panose="02000503000000020004" pitchFamily="2" charset="0"/>
              </a:rPr>
              <a:t>Overview of </a:t>
            </a:r>
            <a:r>
              <a:rPr lang="en-US" sz="2800" i="1" kern="0" dirty="0">
                <a:solidFill>
                  <a:srgbClr val="2D2C71"/>
                </a:solidFill>
                <a:ea typeface="Helvetica Neue" panose="02000503000000020004" pitchFamily="2" charset="0"/>
                <a:cs typeface="Helvetica Neue" panose="02000503000000020004" pitchFamily="2" charset="0"/>
              </a:rPr>
              <a:t>Draft Regulations and Guidance</a:t>
            </a:r>
            <a:br>
              <a:rPr lang="en-US" sz="2400" i="1" kern="0" dirty="0">
                <a:solidFill>
                  <a:srgbClr val="2D2C71"/>
                </a:solidFill>
                <a:ea typeface="Helvetica Neue" panose="02000503000000020004" pitchFamily="2" charset="0"/>
                <a:cs typeface="Helvetica Neue" panose="02000503000000020004" pitchFamily="2" charset="0"/>
              </a:rPr>
            </a:br>
            <a:br>
              <a:rPr kumimoji="0" lang="en-US" sz="2800" b="0" i="0" u="none" strike="noStrike" kern="0" cap="none" spc="-10" normalizeH="0" baseline="0" noProof="0" dirty="0">
                <a:ln>
                  <a:noFill/>
                </a:ln>
                <a:solidFill>
                  <a:srgbClr val="2D2C71"/>
                </a:solidFill>
                <a:effectLst/>
                <a:uLnTx/>
                <a:uFillTx/>
                <a:ea typeface="Helvetica Neue" panose="02000503000000020004" pitchFamily="2" charset="0"/>
                <a:cs typeface="Helvetica Neue" panose="02000503000000020004" pitchFamily="2" charset="0"/>
              </a:rPr>
            </a:br>
            <a:br>
              <a:rPr kumimoji="0" lang="en-US" sz="2800" b="0" i="0" u="none" strike="noStrike" kern="0" cap="none" spc="-10" normalizeH="0" baseline="0" noProof="0" dirty="0">
                <a:ln>
                  <a:noFill/>
                </a:ln>
                <a:solidFill>
                  <a:srgbClr val="2D2C71"/>
                </a:solidFill>
                <a:effectLst/>
                <a:uLnTx/>
                <a:uFillTx/>
                <a:ea typeface="Helvetica Neue" panose="02000503000000020004" pitchFamily="2" charset="0"/>
                <a:cs typeface="Helvetica Neue" panose="02000503000000020004" pitchFamily="2" charset="0"/>
              </a:rPr>
            </a:br>
            <a:r>
              <a:rPr lang="en-US" sz="2000" kern="0" spc="-10" dirty="0">
                <a:solidFill>
                  <a:srgbClr val="2D2C71"/>
                </a:solidFill>
                <a:ea typeface="Helvetica Neue" panose="02000503000000020004" pitchFamily="2" charset="0"/>
                <a:cs typeface="Helvetica Neue" panose="02000503000000020004" pitchFamily="2" charset="0"/>
              </a:rPr>
              <a:t>MARPA Annual</a:t>
            </a:r>
            <a:r>
              <a:rPr kumimoji="0" lang="en-US" sz="2000" b="0" i="0" u="none" strike="noStrike" kern="0" cap="none" spc="-10" normalizeH="0" baseline="0" noProof="0" dirty="0">
                <a:ln>
                  <a:noFill/>
                </a:ln>
                <a:solidFill>
                  <a:srgbClr val="2D2C71"/>
                </a:solidFill>
                <a:effectLst/>
                <a:uLnTx/>
                <a:uFillTx/>
                <a:ea typeface="Helvetica Neue" panose="02000503000000020004" pitchFamily="2" charset="0"/>
                <a:cs typeface="Helvetica Neue" panose="02000503000000020004" pitchFamily="2" charset="0"/>
              </a:rPr>
              <a:t> Meeting</a:t>
            </a:r>
            <a:br>
              <a:rPr kumimoji="0" lang="en-US" sz="2800" b="0" i="0" u="none" strike="noStrike" kern="0" cap="none" spc="-10" normalizeH="0" baseline="0" noProof="0" dirty="0">
                <a:ln>
                  <a:noFill/>
                </a:ln>
                <a:solidFill>
                  <a:srgbClr val="2D2C71"/>
                </a:solidFill>
                <a:effectLst/>
                <a:uLnTx/>
                <a:uFillTx/>
                <a:ea typeface="Helvetica Neue" panose="02000503000000020004" pitchFamily="2" charset="0"/>
                <a:cs typeface="Helvetica Neue" panose="02000503000000020004" pitchFamily="2" charset="0"/>
              </a:rPr>
            </a:br>
            <a:r>
              <a:rPr kumimoji="0" lang="en-US" sz="2000" b="0" i="0" u="none" strike="noStrike" kern="0" cap="none" spc="-10" normalizeH="0" baseline="0" noProof="0" dirty="0">
                <a:ln>
                  <a:noFill/>
                </a:ln>
                <a:solidFill>
                  <a:srgbClr val="2D2C71"/>
                </a:solidFill>
                <a:effectLst/>
                <a:uLnTx/>
                <a:uFillTx/>
                <a:ea typeface="Helvetica Neue" panose="02000503000000020004" pitchFamily="2" charset="0"/>
                <a:cs typeface="Helvetica Neue" panose="02000503000000020004" pitchFamily="2" charset="0"/>
              </a:rPr>
              <a:t>October 7, 2025</a:t>
            </a:r>
            <a:endParaRPr kumimoji="0" lang="en-US" sz="2400" b="0" i="0" u="none" strike="noStrike" kern="0" cap="none" spc="0" normalizeH="0" baseline="0" noProof="0" dirty="0">
              <a:ln>
                <a:noFill/>
              </a:ln>
              <a:solidFill>
                <a:srgbClr val="2D2C71"/>
              </a:solidFill>
              <a:effectLst/>
              <a:uLnTx/>
              <a:uFillTx/>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8475119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B9BDF-7E4C-0973-1AE5-A8682F4018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250A76-4B7E-96A5-A296-C6520EC406DA}"/>
              </a:ext>
            </a:extLst>
          </p:cNvPr>
          <p:cNvSpPr>
            <a:spLocks noGrp="1"/>
          </p:cNvSpPr>
          <p:nvPr>
            <p:ph type="title"/>
          </p:nvPr>
        </p:nvSpPr>
        <p:spPr/>
        <p:txBody>
          <a:bodyPr/>
          <a:lstStyle/>
          <a:p>
            <a:r>
              <a:rPr lang="en-US"/>
              <a:t>Proposed Regulations</a:t>
            </a:r>
          </a:p>
        </p:txBody>
      </p:sp>
      <p:graphicFrame>
        <p:nvGraphicFramePr>
          <p:cNvPr id="7" name="Content Placeholder 6">
            <a:extLst>
              <a:ext uri="{FF2B5EF4-FFF2-40B4-BE49-F238E27FC236}">
                <a16:creationId xmlns:a16="http://schemas.microsoft.com/office/drawing/2014/main" id="{2E238DEE-489D-C4A0-24CE-B54EAF8B09A3}"/>
              </a:ext>
            </a:extLst>
          </p:cNvPr>
          <p:cNvGraphicFramePr>
            <a:graphicFrameLocks noGrp="1"/>
          </p:cNvGraphicFramePr>
          <p:nvPr>
            <p:ph idx="1"/>
            <p:extLst>
              <p:ext uri="{D42A27DB-BD31-4B8C-83A1-F6EECF244321}">
                <p14:modId xmlns:p14="http://schemas.microsoft.com/office/powerpoint/2010/main" val="2256748917"/>
              </p:ext>
            </p:extLst>
          </p:nvPr>
        </p:nvGraphicFramePr>
        <p:xfrm>
          <a:off x="383628" y="1210072"/>
          <a:ext cx="11424744" cy="5617453"/>
        </p:xfrm>
        <a:graphic>
          <a:graphicData uri="http://schemas.openxmlformats.org/drawingml/2006/table">
            <a:tbl>
              <a:tblPr firstRow="1" bandRow="1">
                <a:tableStyleId>{5C22544A-7EE6-4342-B048-85BDC9FD1C3A}</a:tableStyleId>
              </a:tblPr>
              <a:tblGrid>
                <a:gridCol w="2184208">
                  <a:extLst>
                    <a:ext uri="{9D8B030D-6E8A-4147-A177-3AD203B41FA5}">
                      <a16:colId xmlns:a16="http://schemas.microsoft.com/office/drawing/2014/main" val="3647923801"/>
                    </a:ext>
                  </a:extLst>
                </a:gridCol>
                <a:gridCol w="2054268">
                  <a:extLst>
                    <a:ext uri="{9D8B030D-6E8A-4147-A177-3AD203B41FA5}">
                      <a16:colId xmlns:a16="http://schemas.microsoft.com/office/drawing/2014/main" val="4123340748"/>
                    </a:ext>
                  </a:extLst>
                </a:gridCol>
                <a:gridCol w="7186268">
                  <a:extLst>
                    <a:ext uri="{9D8B030D-6E8A-4147-A177-3AD203B41FA5}">
                      <a16:colId xmlns:a16="http://schemas.microsoft.com/office/drawing/2014/main" val="1084246271"/>
                    </a:ext>
                  </a:extLst>
                </a:gridCol>
              </a:tblGrid>
              <a:tr h="466333">
                <a:tc>
                  <a:txBody>
                    <a:bodyPr/>
                    <a:lstStyle/>
                    <a:p>
                      <a:r>
                        <a:rPr lang="en-US" sz="2000">
                          <a:latin typeface="Arial Nova" panose="020B0504020202020204" pitchFamily="34" charset="0"/>
                        </a:rPr>
                        <a:t>Draft Regulation</a:t>
                      </a:r>
                    </a:p>
                  </a:txBody>
                  <a:tcPr/>
                </a:tc>
                <a:tc>
                  <a:txBody>
                    <a:bodyPr/>
                    <a:lstStyle/>
                    <a:p>
                      <a:r>
                        <a:rPr lang="en-US" sz="2000">
                          <a:latin typeface="Arial Nova" panose="020B0504020202020204" pitchFamily="34" charset="0"/>
                        </a:rPr>
                        <a:t>Topic</a:t>
                      </a:r>
                    </a:p>
                  </a:txBody>
                  <a:tcPr/>
                </a:tc>
                <a:tc>
                  <a:txBody>
                    <a:bodyPr/>
                    <a:lstStyle/>
                    <a:p>
                      <a:r>
                        <a:rPr lang="en-US" sz="2000">
                          <a:latin typeface="Arial Nova" panose="020B0504020202020204" pitchFamily="34" charset="0"/>
                        </a:rPr>
                        <a:t>Summary</a:t>
                      </a:r>
                    </a:p>
                  </a:txBody>
                  <a:tcPr/>
                </a:tc>
                <a:extLst>
                  <a:ext uri="{0D108BD9-81ED-4DB2-BD59-A6C34878D82A}">
                    <a16:rowId xmlns:a16="http://schemas.microsoft.com/office/drawing/2014/main" val="2122618650"/>
                  </a:ext>
                </a:extLst>
              </a:tr>
              <a:tr h="534182">
                <a:tc>
                  <a:txBody>
                    <a:bodyPr/>
                    <a:lstStyle/>
                    <a:p>
                      <a:r>
                        <a:rPr lang="en-US" sz="2000">
                          <a:solidFill>
                            <a:schemeClr val="tx1"/>
                          </a:solidFill>
                          <a:latin typeface="Arial Nova" panose="020B0504020202020204" pitchFamily="34" charset="0"/>
                          <a:hlinkClick r:id="rId2"/>
                        </a:rPr>
                        <a:t>980 CMR 13.00 </a:t>
                      </a:r>
                      <a:r>
                        <a:rPr lang="en-US" sz="2000">
                          <a:solidFill>
                            <a:schemeClr val="tx1"/>
                          </a:solidFill>
                          <a:latin typeface="Arial Nova" panose="020B0504020202020204" pitchFamily="34" charset="0"/>
                        </a:rPr>
                        <a:t>– EFSB new </a:t>
                      </a:r>
                    </a:p>
                  </a:txBody>
                  <a:tcPr/>
                </a:tc>
                <a:tc>
                  <a:txBody>
                    <a:bodyPr/>
                    <a:lstStyle/>
                    <a:p>
                      <a:r>
                        <a:rPr lang="en-US" sz="2000">
                          <a:solidFill>
                            <a:schemeClr val="tx1"/>
                          </a:solidFill>
                          <a:latin typeface="Arial Nova" panose="020B0504020202020204" pitchFamily="34" charset="0"/>
                        </a:rPr>
                        <a:t>Consolidated Permit Applications</a:t>
                      </a:r>
                    </a:p>
                  </a:txBody>
                  <a:tcPr/>
                </a:tc>
                <a:tc>
                  <a:txBody>
                    <a:bodyPr/>
                    <a:lstStyle/>
                    <a:p>
                      <a:r>
                        <a:rPr lang="en-US" sz="1800">
                          <a:solidFill>
                            <a:schemeClr val="tx1"/>
                          </a:solidFill>
                          <a:latin typeface="Arial Nova" panose="020B0504020202020204" pitchFamily="34" charset="0"/>
                        </a:rPr>
                        <a:t>Establishes consolidated permit requirements and procedures, including:</a:t>
                      </a:r>
                    </a:p>
                    <a:p>
                      <a:pPr marL="285750" indent="-285750">
                        <a:buFont typeface="Arial" panose="020B0604020202020204" pitchFamily="34" charset="0"/>
                        <a:buChar char="•"/>
                      </a:pPr>
                      <a:r>
                        <a:rPr lang="en-US" sz="1800">
                          <a:solidFill>
                            <a:schemeClr val="tx1"/>
                          </a:solidFill>
                          <a:latin typeface="Arial Nova" panose="020B0504020202020204" pitchFamily="34" charset="0"/>
                        </a:rPr>
                        <a:t>Standard conditions for all consolidated permits, and supplemental conditions that could be applied</a:t>
                      </a:r>
                    </a:p>
                    <a:p>
                      <a:pPr marL="285750" indent="-285750">
                        <a:buFont typeface="Arial" panose="020B0604020202020204" pitchFamily="34" charset="0"/>
                        <a:buChar char="•"/>
                      </a:pPr>
                      <a:r>
                        <a:rPr lang="en-US" sz="1800">
                          <a:solidFill>
                            <a:schemeClr val="tx1"/>
                          </a:solidFill>
                          <a:latin typeface="Arial Nova" panose="020B0504020202020204" pitchFamily="34" charset="0"/>
                        </a:rPr>
                        <a:t>Application requirements</a:t>
                      </a:r>
                    </a:p>
                    <a:p>
                      <a:pPr marL="285750" indent="-285750">
                        <a:buFont typeface="Arial" panose="020B0604020202020204" pitchFamily="34" charset="0"/>
                        <a:buChar char="•"/>
                      </a:pPr>
                      <a:r>
                        <a:rPr lang="en-US" sz="1800">
                          <a:solidFill>
                            <a:schemeClr val="tx1"/>
                          </a:solidFill>
                          <a:latin typeface="Arial Nova" panose="020B0504020202020204" pitchFamily="34" charset="0"/>
                        </a:rPr>
                        <a:t>Completeness determination processes</a:t>
                      </a:r>
                    </a:p>
                    <a:p>
                      <a:pPr marL="285750" indent="-285750">
                        <a:buFont typeface="Arial" panose="020B0604020202020204" pitchFamily="34" charset="0"/>
                        <a:buChar char="•"/>
                      </a:pPr>
                      <a:r>
                        <a:rPr lang="en-US" sz="1800">
                          <a:solidFill>
                            <a:schemeClr val="tx1"/>
                          </a:solidFill>
                          <a:latin typeface="Arial Nova" panose="020B0504020202020204" pitchFamily="34" charset="0"/>
                        </a:rPr>
                        <a:t>Permit enforcement procedures for the permit agency that would have otherwise issued the permit</a:t>
                      </a:r>
                    </a:p>
                    <a:p>
                      <a:pPr marL="285750" indent="-285750">
                        <a:buFont typeface="Arial" panose="020B0604020202020204" pitchFamily="34" charset="0"/>
                        <a:buChar char="•"/>
                      </a:pPr>
                      <a:endParaRPr lang="en-US" sz="1800">
                        <a:solidFill>
                          <a:schemeClr val="tx1"/>
                        </a:solidFill>
                        <a:latin typeface="Arial Nova" panose="020B0504020202020204" pitchFamily="34" charset="0"/>
                      </a:endParaRPr>
                    </a:p>
                  </a:txBody>
                  <a:tcPr/>
                </a:tc>
                <a:extLst>
                  <a:ext uri="{0D108BD9-81ED-4DB2-BD59-A6C34878D82A}">
                    <a16:rowId xmlns:a16="http://schemas.microsoft.com/office/drawing/2014/main" val="2971888857"/>
                  </a:ext>
                </a:extLst>
              </a:tr>
              <a:tr h="534182">
                <a:tc>
                  <a:txBody>
                    <a:bodyPr/>
                    <a:lstStyle/>
                    <a:p>
                      <a:r>
                        <a:rPr lang="en-US" sz="2000">
                          <a:solidFill>
                            <a:schemeClr val="tx1"/>
                          </a:solidFill>
                          <a:latin typeface="Arial Nova" panose="020B0504020202020204" pitchFamily="34" charset="0"/>
                          <a:hlinkClick r:id="rId3"/>
                        </a:rPr>
                        <a:t>980 CMR 14.00 </a:t>
                      </a:r>
                      <a:r>
                        <a:rPr lang="en-US" sz="2000">
                          <a:solidFill>
                            <a:schemeClr val="tx1"/>
                          </a:solidFill>
                          <a:latin typeface="Arial Nova" panose="020B0504020202020204" pitchFamily="34" charset="0"/>
                        </a:rPr>
                        <a:t>– EFSB new</a:t>
                      </a:r>
                    </a:p>
                  </a:txBody>
                  <a:tcPr/>
                </a:tc>
                <a:tc>
                  <a:txBody>
                    <a:bodyPr/>
                    <a:lstStyle/>
                    <a:p>
                      <a:r>
                        <a:rPr lang="en-US" sz="2000">
                          <a:solidFill>
                            <a:schemeClr val="tx1"/>
                          </a:solidFill>
                          <a:latin typeface="Arial Nova" panose="020B0504020202020204" pitchFamily="34" charset="0"/>
                        </a:rPr>
                        <a:t>De Novo Adjudication</a:t>
                      </a:r>
                    </a:p>
                  </a:txBody>
                  <a:tcPr/>
                </a:tc>
                <a:tc>
                  <a:txBody>
                    <a:bodyPr/>
                    <a:lstStyle/>
                    <a:p>
                      <a:r>
                        <a:rPr lang="en-US" u="none"/>
                        <a:t>Establishes process for de novo adjudications:</a:t>
                      </a:r>
                    </a:p>
                    <a:p>
                      <a:pPr marL="285750" indent="-285750">
                        <a:buFont typeface="Arial" panose="020B0604020202020204" pitchFamily="34" charset="0"/>
                        <a:buChar char="•"/>
                      </a:pPr>
                      <a:r>
                        <a:rPr lang="en-US" u="none"/>
                        <a:t>De novo adjudication occurs when </a:t>
                      </a:r>
                    </a:p>
                    <a:p>
                      <a:pPr lvl="1"/>
                      <a:r>
                        <a:rPr lang="en-US">
                          <a:latin typeface="Arial Nova" panose="020B0504020202020204" pitchFamily="34" charset="0"/>
                        </a:rPr>
                        <a:t>(1) there is a request for the Director to take a fresh look at a decision by a local government on a consolidated local permit; or </a:t>
                      </a:r>
                    </a:p>
                    <a:p>
                      <a:pPr lvl="1"/>
                      <a:r>
                        <a:rPr lang="en-US">
                          <a:latin typeface="Arial Nova" panose="020B0504020202020204" pitchFamily="34" charset="0"/>
                        </a:rPr>
                        <a:t>(2) when a local government lacks resources to review an application for a consolidated local permit within 12 months</a:t>
                      </a:r>
                    </a:p>
                    <a:p>
                      <a:pPr marL="285750" indent="-285750">
                        <a:buFont typeface="Arial" panose="020B0604020202020204" pitchFamily="34" charset="0"/>
                        <a:buChar char="•"/>
                      </a:pPr>
                      <a:r>
                        <a:rPr lang="en-US" u="none"/>
                        <a:t>EFSB Director to make decisions on de novo adjudications based on consistency with 225 CMR 29.00 and G.L. c. 164, § 69H. </a:t>
                      </a:r>
                    </a:p>
                    <a:p>
                      <a:pPr lvl="1"/>
                      <a:endParaRPr lang="en-US" sz="2000">
                        <a:solidFill>
                          <a:schemeClr val="tx1"/>
                        </a:solidFill>
                        <a:latin typeface="Arial Nova" panose="020B0504020202020204" pitchFamily="34" charset="0"/>
                      </a:endParaRPr>
                    </a:p>
                  </a:txBody>
                  <a:tcPr/>
                </a:tc>
                <a:extLst>
                  <a:ext uri="{0D108BD9-81ED-4DB2-BD59-A6C34878D82A}">
                    <a16:rowId xmlns:a16="http://schemas.microsoft.com/office/drawing/2014/main" val="4102172942"/>
                  </a:ext>
                </a:extLst>
              </a:tr>
            </a:tbl>
          </a:graphicData>
        </a:graphic>
      </p:graphicFrame>
      <p:sp>
        <p:nvSpPr>
          <p:cNvPr id="4" name="Slide Number Placeholder 3">
            <a:extLst>
              <a:ext uri="{FF2B5EF4-FFF2-40B4-BE49-F238E27FC236}">
                <a16:creationId xmlns:a16="http://schemas.microsoft.com/office/drawing/2014/main" id="{F0485293-96A4-BFDD-5B53-53566D519EFB}"/>
              </a:ext>
            </a:extLst>
          </p:cNvPr>
          <p:cNvSpPr>
            <a:spLocks noGrp="1"/>
          </p:cNvSpPr>
          <p:nvPr>
            <p:ph type="sldNum" sz="quarter" idx="12"/>
          </p:nvPr>
        </p:nvSpPr>
        <p:spPr/>
        <p:txBody>
          <a:bodyPr/>
          <a:lstStyle/>
          <a:p>
            <a:fld id="{916DD4DD-C7C6-4D6D-8F5D-DD8D6ECDBD3A}" type="slidenum">
              <a:rPr lang="en-US" smtClean="0"/>
              <a:t>10</a:t>
            </a:fld>
            <a:endParaRPr lang="en-US"/>
          </a:p>
        </p:txBody>
      </p:sp>
    </p:spTree>
    <p:extLst>
      <p:ext uri="{BB962C8B-B14F-4D97-AF65-F5344CB8AC3E}">
        <p14:creationId xmlns:p14="http://schemas.microsoft.com/office/powerpoint/2010/main" val="1274215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B372A-137A-5EB6-5C8E-A498F01537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54E133-B85E-7A1A-F29E-D5F41CCFADF9}"/>
              </a:ext>
            </a:extLst>
          </p:cNvPr>
          <p:cNvSpPr>
            <a:spLocks noGrp="1"/>
          </p:cNvSpPr>
          <p:nvPr>
            <p:ph type="title"/>
          </p:nvPr>
        </p:nvSpPr>
        <p:spPr/>
        <p:txBody>
          <a:bodyPr/>
          <a:lstStyle/>
          <a:p>
            <a:r>
              <a:rPr lang="en-US"/>
              <a:t>Proposed Regulations</a:t>
            </a:r>
          </a:p>
        </p:txBody>
      </p:sp>
      <p:graphicFrame>
        <p:nvGraphicFramePr>
          <p:cNvPr id="7" name="Content Placeholder 6">
            <a:extLst>
              <a:ext uri="{FF2B5EF4-FFF2-40B4-BE49-F238E27FC236}">
                <a16:creationId xmlns:a16="http://schemas.microsoft.com/office/drawing/2014/main" id="{9B1BEA72-BE34-D25C-E9D8-33F340EC9B29}"/>
              </a:ext>
            </a:extLst>
          </p:cNvPr>
          <p:cNvGraphicFramePr>
            <a:graphicFrameLocks noGrp="1"/>
          </p:cNvGraphicFramePr>
          <p:nvPr>
            <p:ph idx="1"/>
            <p:extLst>
              <p:ext uri="{D42A27DB-BD31-4B8C-83A1-F6EECF244321}">
                <p14:modId xmlns:p14="http://schemas.microsoft.com/office/powerpoint/2010/main" val="728092839"/>
              </p:ext>
            </p:extLst>
          </p:nvPr>
        </p:nvGraphicFramePr>
        <p:xfrm>
          <a:off x="383628" y="1210072"/>
          <a:ext cx="11424744" cy="4916413"/>
        </p:xfrm>
        <a:graphic>
          <a:graphicData uri="http://schemas.openxmlformats.org/drawingml/2006/table">
            <a:tbl>
              <a:tblPr firstRow="1" bandRow="1">
                <a:tableStyleId>{5C22544A-7EE6-4342-B048-85BDC9FD1C3A}</a:tableStyleId>
              </a:tblPr>
              <a:tblGrid>
                <a:gridCol w="2781478">
                  <a:extLst>
                    <a:ext uri="{9D8B030D-6E8A-4147-A177-3AD203B41FA5}">
                      <a16:colId xmlns:a16="http://schemas.microsoft.com/office/drawing/2014/main" val="3647923801"/>
                    </a:ext>
                  </a:extLst>
                </a:gridCol>
                <a:gridCol w="4321633">
                  <a:extLst>
                    <a:ext uri="{9D8B030D-6E8A-4147-A177-3AD203B41FA5}">
                      <a16:colId xmlns:a16="http://schemas.microsoft.com/office/drawing/2014/main" val="4123340748"/>
                    </a:ext>
                  </a:extLst>
                </a:gridCol>
                <a:gridCol w="4321633">
                  <a:extLst>
                    <a:ext uri="{9D8B030D-6E8A-4147-A177-3AD203B41FA5}">
                      <a16:colId xmlns:a16="http://schemas.microsoft.com/office/drawing/2014/main" val="1084246271"/>
                    </a:ext>
                  </a:extLst>
                </a:gridCol>
              </a:tblGrid>
              <a:tr h="466333">
                <a:tc>
                  <a:txBody>
                    <a:bodyPr/>
                    <a:lstStyle/>
                    <a:p>
                      <a:r>
                        <a:rPr lang="en-US" sz="2000">
                          <a:latin typeface="Arial Nova" panose="020B0504020202020204" pitchFamily="34" charset="0"/>
                        </a:rPr>
                        <a:t>Draft Regulation</a:t>
                      </a:r>
                    </a:p>
                  </a:txBody>
                  <a:tcPr/>
                </a:tc>
                <a:tc>
                  <a:txBody>
                    <a:bodyPr/>
                    <a:lstStyle/>
                    <a:p>
                      <a:r>
                        <a:rPr lang="en-US" sz="2000">
                          <a:latin typeface="Arial Nova" panose="020B0504020202020204" pitchFamily="34" charset="0"/>
                        </a:rPr>
                        <a:t>Topic</a:t>
                      </a:r>
                    </a:p>
                  </a:txBody>
                  <a:tcPr/>
                </a:tc>
                <a:tc>
                  <a:txBody>
                    <a:bodyPr/>
                    <a:lstStyle/>
                    <a:p>
                      <a:r>
                        <a:rPr lang="en-US" sz="2000">
                          <a:latin typeface="Arial Nova" panose="020B0504020202020204" pitchFamily="34" charset="0"/>
                        </a:rPr>
                        <a:t>Summary</a:t>
                      </a:r>
                    </a:p>
                  </a:txBody>
                  <a:tcPr/>
                </a:tc>
                <a:extLst>
                  <a:ext uri="{0D108BD9-81ED-4DB2-BD59-A6C34878D82A}">
                    <a16:rowId xmlns:a16="http://schemas.microsoft.com/office/drawing/2014/main" val="2122618650"/>
                  </a:ext>
                </a:extLst>
              </a:tr>
              <a:tr h="534182">
                <a:tc>
                  <a:txBody>
                    <a:bodyPr/>
                    <a:lstStyle/>
                    <a:p>
                      <a:r>
                        <a:rPr lang="en-US" sz="2000">
                          <a:solidFill>
                            <a:schemeClr val="tx1"/>
                          </a:solidFill>
                          <a:latin typeface="Arial Nova" panose="020B0504020202020204" pitchFamily="34" charset="0"/>
                          <a:hlinkClick r:id="rId2"/>
                        </a:rPr>
                        <a:t>980 CMR 17.00 </a:t>
                      </a:r>
                      <a:r>
                        <a:rPr lang="en-US" sz="2000">
                          <a:solidFill>
                            <a:schemeClr val="tx1"/>
                          </a:solidFill>
                          <a:latin typeface="Arial Nova" panose="020B0504020202020204" pitchFamily="34" charset="0"/>
                        </a:rPr>
                        <a:t>– EFSB new</a:t>
                      </a:r>
                    </a:p>
                  </a:txBody>
                  <a:tcPr/>
                </a:tc>
                <a:tc>
                  <a:txBody>
                    <a:bodyPr/>
                    <a:lstStyle/>
                    <a:p>
                      <a:r>
                        <a:rPr lang="en-US" sz="2000">
                          <a:solidFill>
                            <a:schemeClr val="tx1"/>
                          </a:solidFill>
                          <a:latin typeface="Arial Nova" panose="020B0504020202020204" pitchFamily="34" charset="0"/>
                        </a:rPr>
                        <a:t>Constructive Approval</a:t>
                      </a:r>
                    </a:p>
                  </a:txBody>
                  <a:tcPr/>
                </a:tc>
                <a:tc>
                  <a:txBody>
                    <a:bodyPr/>
                    <a:lstStyle/>
                    <a:p>
                      <a:r>
                        <a:rPr lang="en-US" sz="2000">
                          <a:solidFill>
                            <a:schemeClr val="tx1"/>
                          </a:solidFill>
                          <a:latin typeface="Arial Nova" panose="020B0504020202020204" pitchFamily="34" charset="0"/>
                        </a:rPr>
                        <a:t>Establishes procedures for issuing constructive approvals when the Board fails to issue a final decision within its review timeframe, including processes and permit conditions</a:t>
                      </a:r>
                    </a:p>
                  </a:txBody>
                  <a:tcPr/>
                </a:tc>
                <a:extLst>
                  <a:ext uri="{0D108BD9-81ED-4DB2-BD59-A6C34878D82A}">
                    <a16:rowId xmlns:a16="http://schemas.microsoft.com/office/drawing/2014/main" val="711405583"/>
                  </a:ext>
                </a:extLst>
              </a:tr>
              <a:tr h="534182">
                <a:tc>
                  <a:txBody>
                    <a:bodyPr/>
                    <a:lstStyle/>
                    <a:p>
                      <a:r>
                        <a:rPr lang="en-US" sz="2000">
                          <a:solidFill>
                            <a:schemeClr val="tx1"/>
                          </a:solidFill>
                          <a:latin typeface="Arial Nova" panose="020B0504020202020204" pitchFamily="34" charset="0"/>
                          <a:hlinkClick r:id="rId3"/>
                        </a:rPr>
                        <a:t>220 CMR 34.00 </a:t>
                      </a:r>
                      <a:r>
                        <a:rPr lang="en-US" sz="2000">
                          <a:solidFill>
                            <a:schemeClr val="tx1"/>
                          </a:solidFill>
                          <a:latin typeface="Arial Nova" panose="020B0504020202020204" pitchFamily="34" charset="0"/>
                        </a:rPr>
                        <a:t>– DPU new</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chemeClr val="tx1"/>
                          </a:solidFill>
                          <a:latin typeface="Arial Nova" panose="020B0504020202020204" pitchFamily="34" charset="0"/>
                        </a:rPr>
                        <a:t>Intervenor Support Grant Program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chemeClr val="tx1"/>
                          </a:solidFill>
                          <a:latin typeface="Arial Nova" panose="020B0504020202020204" pitchFamily="34" charset="0"/>
                        </a:rPr>
                        <a:t>Establishes processes for a program that would provide financial assistance to eligible organizations, community groups, and governments who are unable to participate in proceedings before the DPU and EFSB because of financial hardship or lack of procedural knowledge. </a:t>
                      </a:r>
                    </a:p>
                  </a:txBody>
                  <a:tcPr/>
                </a:tc>
                <a:extLst>
                  <a:ext uri="{0D108BD9-81ED-4DB2-BD59-A6C34878D82A}">
                    <a16:rowId xmlns:a16="http://schemas.microsoft.com/office/drawing/2014/main" val="3476624745"/>
                  </a:ext>
                </a:extLst>
              </a:tr>
            </a:tbl>
          </a:graphicData>
        </a:graphic>
      </p:graphicFrame>
      <p:sp>
        <p:nvSpPr>
          <p:cNvPr id="4" name="Slide Number Placeholder 3">
            <a:extLst>
              <a:ext uri="{FF2B5EF4-FFF2-40B4-BE49-F238E27FC236}">
                <a16:creationId xmlns:a16="http://schemas.microsoft.com/office/drawing/2014/main" id="{5F41B0C0-F67B-C471-7C46-8F76FFFF8209}"/>
              </a:ext>
            </a:extLst>
          </p:cNvPr>
          <p:cNvSpPr>
            <a:spLocks noGrp="1"/>
          </p:cNvSpPr>
          <p:nvPr>
            <p:ph type="sldNum" sz="quarter" idx="12"/>
          </p:nvPr>
        </p:nvSpPr>
        <p:spPr/>
        <p:txBody>
          <a:bodyPr/>
          <a:lstStyle/>
          <a:p>
            <a:fld id="{916DD4DD-C7C6-4D6D-8F5D-DD8D6ECDBD3A}" type="slidenum">
              <a:rPr lang="en-US" smtClean="0"/>
              <a:t>11</a:t>
            </a:fld>
            <a:endParaRPr lang="en-US"/>
          </a:p>
        </p:txBody>
      </p:sp>
    </p:spTree>
    <p:extLst>
      <p:ext uri="{BB962C8B-B14F-4D97-AF65-F5344CB8AC3E}">
        <p14:creationId xmlns:p14="http://schemas.microsoft.com/office/powerpoint/2010/main" val="550712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9E26E-D160-940C-69E1-5398A7CABEEE}"/>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8E191080-734D-9FBE-EB07-0DF108A75CB7}"/>
              </a:ext>
            </a:extLst>
          </p:cNvPr>
          <p:cNvSpPr>
            <a:spLocks noGrp="1"/>
          </p:cNvSpPr>
          <p:nvPr>
            <p:ph type="body" sz="quarter" idx="12"/>
          </p:nvPr>
        </p:nvSpPr>
        <p:spPr>
          <a:xfrm>
            <a:off x="314681" y="3290500"/>
            <a:ext cx="11082528" cy="1107996"/>
          </a:xfrm>
        </p:spPr>
        <p:txBody>
          <a:bodyPr/>
          <a:lstStyle/>
          <a:p>
            <a:pPr algn="ctr"/>
            <a:r>
              <a:rPr lang="en-US" sz="3600" i="0"/>
              <a:t>Regulations Governing Consolidated Local Permitting</a:t>
            </a:r>
          </a:p>
        </p:txBody>
      </p:sp>
    </p:spTree>
    <p:extLst>
      <p:ext uri="{BB962C8B-B14F-4D97-AF65-F5344CB8AC3E}">
        <p14:creationId xmlns:p14="http://schemas.microsoft.com/office/powerpoint/2010/main" val="26791678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0D74D-2ACD-B8C9-18BC-EEA185F47AB2}"/>
              </a:ext>
            </a:extLst>
          </p:cNvPr>
          <p:cNvSpPr>
            <a:spLocks noGrp="1"/>
          </p:cNvSpPr>
          <p:nvPr>
            <p:ph type="title"/>
          </p:nvPr>
        </p:nvSpPr>
        <p:spPr>
          <a:xfrm>
            <a:off x="554736" y="172212"/>
            <a:ext cx="10602418" cy="731520"/>
          </a:xfrm>
        </p:spPr>
        <p:txBody>
          <a:bodyPr vert="horz" wrap="square" lIns="0" tIns="0" rIns="0" bIns="0" rtlCol="0" anchor="b" anchorCtr="0">
            <a:normAutofit/>
          </a:bodyPr>
          <a:lstStyle/>
          <a:p>
            <a:r>
              <a:rPr lang="en-US" b="1" kern="1200" spc="0" baseline="0">
                <a:ln w="6350" cap="flat">
                  <a:noFill/>
                  <a:miter lim="800000"/>
                </a:ln>
                <a:latin typeface="+mj-lt"/>
                <a:ea typeface="+mj-ea"/>
                <a:cs typeface="+mj-cs"/>
              </a:rPr>
              <a:t>Regulations Governing Local Permitting</a:t>
            </a:r>
          </a:p>
        </p:txBody>
      </p:sp>
      <p:sp>
        <p:nvSpPr>
          <p:cNvPr id="4" name="TextBox 3">
            <a:extLst>
              <a:ext uri="{FF2B5EF4-FFF2-40B4-BE49-F238E27FC236}">
                <a16:creationId xmlns:a16="http://schemas.microsoft.com/office/drawing/2014/main" id="{A249DAFD-12F5-8FEF-2538-053C83604760}"/>
              </a:ext>
            </a:extLst>
          </p:cNvPr>
          <p:cNvSpPr txBox="1"/>
          <p:nvPr/>
        </p:nvSpPr>
        <p:spPr>
          <a:xfrm>
            <a:off x="554037" y="1828038"/>
            <a:ext cx="5438775" cy="4857750"/>
          </a:xfrm>
          <a:prstGeom prst="rect">
            <a:avLst/>
          </a:prstGeom>
        </p:spPr>
        <p:txBody>
          <a:bodyPr vert="horz" wrap="square" lIns="0" tIns="0" rIns="0" bIns="0" rtlCol="0">
            <a:normAutofit/>
          </a:bodyPr>
          <a:lstStyle/>
          <a:p>
            <a:pPr marL="228600" indent="-228600">
              <a:spcBef>
                <a:spcPts val="300"/>
              </a:spcBef>
              <a:spcAft>
                <a:spcPts val="300"/>
              </a:spcAft>
              <a:buClr>
                <a:schemeClr val="accent1"/>
              </a:buClr>
              <a:buSzPct val="110000"/>
              <a:buFont typeface="Wingdings" panose="05000000000000000000" pitchFamily="2" charset="2"/>
              <a:buChar char="§"/>
            </a:pPr>
            <a:r>
              <a:rPr lang="en-US"/>
              <a:t>The 2024 Climate Act created a new Division of Clean Energy Siting &amp; Permitting at DOER to develop regulations streamlining the permitting of small clean energy infrastructure projects and provide technical support and assistance to municipalities, project proponents, and other stakeholders. </a:t>
            </a:r>
          </a:p>
          <a:p>
            <a:pPr marL="228600" indent="-228600">
              <a:spcBef>
                <a:spcPts val="300"/>
              </a:spcBef>
              <a:spcAft>
                <a:spcPts val="300"/>
              </a:spcAft>
              <a:buClr>
                <a:schemeClr val="accent1"/>
              </a:buClr>
              <a:buSzPct val="110000"/>
              <a:buFont typeface="Wingdings" panose="05000000000000000000" pitchFamily="2" charset="2"/>
              <a:buChar char="§"/>
            </a:pPr>
            <a:endParaRPr lang="en-US"/>
          </a:p>
          <a:p>
            <a:pPr marL="228600" indent="-228600">
              <a:spcBef>
                <a:spcPts val="300"/>
              </a:spcBef>
              <a:spcAft>
                <a:spcPts val="300"/>
              </a:spcAft>
              <a:buClr>
                <a:schemeClr val="accent1"/>
              </a:buClr>
              <a:buSzPct val="110000"/>
              <a:buFont typeface="Wingdings" panose="05000000000000000000" pitchFamily="2" charset="2"/>
              <a:buChar char="§"/>
            </a:pPr>
            <a:r>
              <a:rPr lang="en-US"/>
              <a:t>DOER filed issued proposed regulations (</a:t>
            </a:r>
            <a:r>
              <a:rPr lang="en-US">
                <a:hlinkClick r:id="rId2"/>
              </a:rPr>
              <a:t>225 CMR 29.00</a:t>
            </a:r>
            <a:r>
              <a:rPr lang="en-US"/>
              <a:t>) on September 12, 2025 that establish pre-filing requirements, a universal application, site suitability scoring and mitigation expectations, and new permitting processes. </a:t>
            </a:r>
          </a:p>
        </p:txBody>
      </p:sp>
      <p:pic>
        <p:nvPicPr>
          <p:cNvPr id="5" name="Picture 4" descr="Solar panels on a roof&#10;&#10;AI-generated content may be incorrect.">
            <a:extLst>
              <a:ext uri="{FF2B5EF4-FFF2-40B4-BE49-F238E27FC236}">
                <a16:creationId xmlns:a16="http://schemas.microsoft.com/office/drawing/2014/main" id="{C96D245C-3232-70C3-2DAE-B635521ED43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1173" r="14094" b="1"/>
          <a:stretch>
            <a:fillRect/>
          </a:stretch>
        </p:blipFill>
        <p:spPr>
          <a:xfrm>
            <a:off x="6198489" y="1514475"/>
            <a:ext cx="5438775" cy="4857750"/>
          </a:xfrm>
          <a:prstGeom prst="rect">
            <a:avLst/>
          </a:prstGeom>
          <a:noFill/>
        </p:spPr>
      </p:pic>
      <p:sp>
        <p:nvSpPr>
          <p:cNvPr id="10" name="Text Placeholder 4">
            <a:extLst>
              <a:ext uri="{FF2B5EF4-FFF2-40B4-BE49-F238E27FC236}">
                <a16:creationId xmlns:a16="http://schemas.microsoft.com/office/drawing/2014/main" id="{E5115633-2870-9154-DD8F-F2004729B3A6}"/>
              </a:ext>
            </a:extLst>
          </p:cNvPr>
          <p:cNvSpPr>
            <a:spLocks noGrp="1"/>
          </p:cNvSpPr>
          <p:nvPr>
            <p:ph type="body" sz="quarter" idx="13"/>
          </p:nvPr>
        </p:nvSpPr>
        <p:spPr>
          <a:xfrm>
            <a:off x="554037" y="1101337"/>
            <a:ext cx="11082528" cy="276999"/>
          </a:xfrm>
        </p:spPr>
        <p:txBody>
          <a:bodyPr/>
          <a:lstStyle/>
          <a:p>
            <a:endParaRPr lang="en-US"/>
          </a:p>
        </p:txBody>
      </p:sp>
    </p:spTree>
    <p:extLst>
      <p:ext uri="{BB962C8B-B14F-4D97-AF65-F5344CB8AC3E}">
        <p14:creationId xmlns:p14="http://schemas.microsoft.com/office/powerpoint/2010/main" val="29786498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E6016-E860-5BD3-E665-F931C3664F6D}"/>
              </a:ext>
            </a:extLst>
          </p:cNvPr>
          <p:cNvSpPr>
            <a:spLocks noGrp="1"/>
          </p:cNvSpPr>
          <p:nvPr>
            <p:ph type="title"/>
          </p:nvPr>
        </p:nvSpPr>
        <p:spPr/>
        <p:txBody>
          <a:bodyPr/>
          <a:lstStyle/>
          <a:p>
            <a:r>
              <a:rPr lang="en-US"/>
              <a:t>Regulations Governing Local Permitting</a:t>
            </a:r>
          </a:p>
        </p:txBody>
      </p:sp>
      <p:sp>
        <p:nvSpPr>
          <p:cNvPr id="3" name="Content Placeholder 2">
            <a:extLst>
              <a:ext uri="{FF2B5EF4-FFF2-40B4-BE49-F238E27FC236}">
                <a16:creationId xmlns:a16="http://schemas.microsoft.com/office/drawing/2014/main" id="{36CB722A-BB5B-5E66-4D66-1A593D49E8B8}"/>
              </a:ext>
            </a:extLst>
          </p:cNvPr>
          <p:cNvSpPr>
            <a:spLocks noGrp="1"/>
          </p:cNvSpPr>
          <p:nvPr>
            <p:ph sz="quarter" idx="11"/>
          </p:nvPr>
        </p:nvSpPr>
        <p:spPr>
          <a:xfrm>
            <a:off x="200416" y="1514473"/>
            <a:ext cx="11887199" cy="6647974"/>
          </a:xfrm>
        </p:spPr>
        <p:txBody>
          <a:bodyPr/>
          <a:lstStyle/>
          <a:p>
            <a:r>
              <a:rPr lang="en-US" sz="2000" b="1"/>
              <a:t>Pre-Filing Outreach</a:t>
            </a:r>
          </a:p>
          <a:p>
            <a:pPr lvl="1"/>
            <a:r>
              <a:rPr lang="en-US" sz="2000"/>
              <a:t>Includes requirements for pre-filing outreach to municipality and local stakeholders</a:t>
            </a:r>
          </a:p>
          <a:p>
            <a:pPr lvl="1"/>
            <a:endParaRPr lang="en-US" sz="2000"/>
          </a:p>
          <a:p>
            <a:r>
              <a:rPr lang="en-US" sz="2000" b="1"/>
              <a:t>Common Application</a:t>
            </a:r>
          </a:p>
          <a:p>
            <a:pPr lvl="1"/>
            <a:r>
              <a:rPr lang="en-US" sz="2000"/>
              <a:t>Includes a common application that will be used in every municipality for consolidated local permits.</a:t>
            </a:r>
          </a:p>
          <a:p>
            <a:pPr lvl="1"/>
            <a:r>
              <a:rPr lang="en-US" sz="2000"/>
              <a:t>DOER/EFSB will build a new online permitting portal for large and small projects. </a:t>
            </a:r>
          </a:p>
          <a:p>
            <a:pPr marL="231775" lvl="1" indent="0">
              <a:buNone/>
            </a:pPr>
            <a:endParaRPr lang="en-US" sz="2000"/>
          </a:p>
          <a:p>
            <a:r>
              <a:rPr lang="en-US" sz="2000" b="1"/>
              <a:t>Environmental, Health, Safety Standards</a:t>
            </a:r>
          </a:p>
          <a:p>
            <a:pPr lvl="1" fontAlgn="t"/>
            <a:r>
              <a:rPr lang="en-US" sz="2000"/>
              <a:t>Will establish universal baseline standards around how projects should be designed to protect public health, safety, and local environment. Will touch on setbacks, electrical, stormwater management, lighting, emergency</a:t>
            </a:r>
          </a:p>
          <a:p>
            <a:pPr lvl="1" fontAlgn="t"/>
            <a:r>
              <a:rPr lang="en-US" sz="2000"/>
              <a:t>Munis will be able to go above and beyond if they can show a need to protect the public health, safety, and environment. </a:t>
            </a:r>
          </a:p>
          <a:p>
            <a:pPr lvl="1" fontAlgn="t"/>
            <a:endParaRPr lang="en-US"/>
          </a:p>
          <a:p>
            <a:pPr fontAlgn="t"/>
            <a:endParaRPr lang="en-US"/>
          </a:p>
          <a:p>
            <a:pPr lvl="1"/>
            <a:endParaRPr lang="en-US" b="1"/>
          </a:p>
          <a:p>
            <a:pPr lvl="1"/>
            <a:endParaRPr lang="en-US" b="1"/>
          </a:p>
          <a:p>
            <a:endParaRPr lang="en-US"/>
          </a:p>
          <a:p>
            <a:pPr lvl="1"/>
            <a:endParaRPr lang="en-US"/>
          </a:p>
          <a:p>
            <a:pPr lvl="1"/>
            <a:endParaRPr lang="en-US"/>
          </a:p>
        </p:txBody>
      </p:sp>
    </p:spTree>
    <p:extLst>
      <p:ext uri="{BB962C8B-B14F-4D97-AF65-F5344CB8AC3E}">
        <p14:creationId xmlns:p14="http://schemas.microsoft.com/office/powerpoint/2010/main" val="906891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8FCE8-11AF-1EC5-9771-59E4F53A1D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FD09FF-5AA3-5BBF-6097-B16AE1AC8C6C}"/>
              </a:ext>
            </a:extLst>
          </p:cNvPr>
          <p:cNvSpPr>
            <a:spLocks noGrp="1"/>
          </p:cNvSpPr>
          <p:nvPr>
            <p:ph type="title"/>
          </p:nvPr>
        </p:nvSpPr>
        <p:spPr/>
        <p:txBody>
          <a:bodyPr/>
          <a:lstStyle/>
          <a:p>
            <a:r>
              <a:rPr lang="en-US"/>
              <a:t>Regulations Governing Local Permitting</a:t>
            </a:r>
          </a:p>
        </p:txBody>
      </p:sp>
      <p:sp>
        <p:nvSpPr>
          <p:cNvPr id="3" name="Content Placeholder 2">
            <a:extLst>
              <a:ext uri="{FF2B5EF4-FFF2-40B4-BE49-F238E27FC236}">
                <a16:creationId xmlns:a16="http://schemas.microsoft.com/office/drawing/2014/main" id="{2EB19C93-9684-BE61-2003-7B127628EFC0}"/>
              </a:ext>
            </a:extLst>
          </p:cNvPr>
          <p:cNvSpPr>
            <a:spLocks noGrp="1"/>
          </p:cNvSpPr>
          <p:nvPr>
            <p:ph sz="quarter" idx="11"/>
          </p:nvPr>
        </p:nvSpPr>
        <p:spPr>
          <a:xfrm>
            <a:off x="200416" y="1514473"/>
            <a:ext cx="11887199" cy="8594661"/>
          </a:xfrm>
        </p:spPr>
        <p:txBody>
          <a:bodyPr/>
          <a:lstStyle/>
          <a:p>
            <a:pPr fontAlgn="t"/>
            <a:r>
              <a:rPr lang="en-US" b="1"/>
              <a:t>Permitting</a:t>
            </a:r>
          </a:p>
          <a:p>
            <a:pPr lvl="1" fontAlgn="t"/>
            <a:r>
              <a:rPr lang="en-US"/>
              <a:t>Requires applicants to respond to questions, provide new plans within certain timeframes </a:t>
            </a:r>
          </a:p>
          <a:p>
            <a:pPr lvl="1" fontAlgn="t"/>
            <a:r>
              <a:rPr lang="en-US"/>
              <a:t>DOER to create a Circuit Rider program to assist applicants and municipalities with understanding new regulations and resolve disputes between parties to prevent delays and appeals</a:t>
            </a:r>
          </a:p>
          <a:p>
            <a:endParaRPr lang="en-US" b="1"/>
          </a:p>
          <a:p>
            <a:r>
              <a:rPr lang="en-US" b="1"/>
              <a:t>Siting and Mitigation</a:t>
            </a:r>
          </a:p>
          <a:p>
            <a:pPr lvl="1"/>
            <a:r>
              <a:rPr lang="en-US"/>
              <a:t>Includes provisions for using site suitability assessments in permitting</a:t>
            </a:r>
          </a:p>
          <a:p>
            <a:pPr lvl="1"/>
            <a:r>
              <a:rPr lang="en-US"/>
              <a:t>Ties mitigation to Site Suitability scoring. Requires applicant to avoid, minimize, or mitigate negative impacts and propose projects to offset weak criteria scores. </a:t>
            </a:r>
          </a:p>
          <a:p>
            <a:pPr lvl="1"/>
            <a:r>
              <a:rPr lang="en-US"/>
              <a:t>DOER is creating new model bylaws for solar, battery storage, canopy that will encourage municipalities to consult Site Suitability models to create new "by-right" zoning. </a:t>
            </a:r>
          </a:p>
          <a:p>
            <a:pPr lvl="1"/>
            <a:endParaRPr lang="en-US"/>
          </a:p>
          <a:p>
            <a:r>
              <a:rPr lang="en-US" b="1"/>
              <a:t>Common Conditions </a:t>
            </a:r>
          </a:p>
          <a:p>
            <a:pPr lvl="1"/>
            <a:r>
              <a:rPr lang="en-US"/>
              <a:t>Establishes a set of common conditions for cases where an application receives constructive approval.  Will be aligned with EFSB common conditions. </a:t>
            </a:r>
          </a:p>
          <a:p>
            <a:endParaRPr lang="en-US" b="1"/>
          </a:p>
          <a:p>
            <a:pPr lvl="1"/>
            <a:endParaRPr lang="en-US">
              <a:latin typeface="Aptos Display" panose="020B0004020202020204" pitchFamily="34" charset="0"/>
            </a:endParaRPr>
          </a:p>
          <a:p>
            <a:pPr lvl="1"/>
            <a:endParaRPr lang="en-US" b="1">
              <a:latin typeface="Aptos Display" panose="020B0004020202020204" pitchFamily="34" charset="0"/>
            </a:endParaRPr>
          </a:p>
          <a:p>
            <a:endParaRPr lang="en-US" b="1"/>
          </a:p>
          <a:p>
            <a:pPr lvl="1"/>
            <a:endParaRPr lang="en-US" b="1"/>
          </a:p>
          <a:p>
            <a:pPr lvl="1"/>
            <a:endParaRPr lang="en-US"/>
          </a:p>
          <a:p>
            <a:pPr fontAlgn="t"/>
            <a:endParaRPr lang="en-US"/>
          </a:p>
          <a:p>
            <a:pPr lvl="1"/>
            <a:endParaRPr lang="en-US" b="1"/>
          </a:p>
          <a:p>
            <a:pPr lvl="1"/>
            <a:endParaRPr lang="en-US" b="1"/>
          </a:p>
          <a:p>
            <a:endParaRPr lang="en-US"/>
          </a:p>
          <a:p>
            <a:pPr lvl="1"/>
            <a:endParaRPr lang="en-US"/>
          </a:p>
          <a:p>
            <a:pPr lvl="1"/>
            <a:endParaRPr lang="en-US"/>
          </a:p>
        </p:txBody>
      </p:sp>
    </p:spTree>
    <p:extLst>
      <p:ext uri="{BB962C8B-B14F-4D97-AF65-F5344CB8AC3E}">
        <p14:creationId xmlns:p14="http://schemas.microsoft.com/office/powerpoint/2010/main" val="2476086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6261022-F05F-B24F-16C5-A02CA2720AD6}"/>
              </a:ext>
            </a:extLst>
          </p:cNvPr>
          <p:cNvSpPr>
            <a:spLocks noGrp="1"/>
          </p:cNvSpPr>
          <p:nvPr>
            <p:ph type="body" sz="quarter" idx="12"/>
          </p:nvPr>
        </p:nvSpPr>
        <p:spPr>
          <a:xfrm>
            <a:off x="314681" y="3290500"/>
            <a:ext cx="11082528" cy="553998"/>
          </a:xfrm>
        </p:spPr>
        <p:txBody>
          <a:bodyPr/>
          <a:lstStyle/>
          <a:p>
            <a:pPr algn="ctr"/>
            <a:r>
              <a:rPr lang="en-US" sz="3600" i="0"/>
              <a:t>EEA Guidance</a:t>
            </a:r>
          </a:p>
        </p:txBody>
      </p:sp>
    </p:spTree>
    <p:extLst>
      <p:ext uri="{BB962C8B-B14F-4D97-AF65-F5344CB8AC3E}">
        <p14:creationId xmlns:p14="http://schemas.microsoft.com/office/powerpoint/2010/main" val="4364167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99651-DAE8-A1A9-A106-F9E69E01A5FF}"/>
              </a:ext>
            </a:extLst>
          </p:cNvPr>
          <p:cNvSpPr>
            <a:spLocks noGrp="1"/>
          </p:cNvSpPr>
          <p:nvPr>
            <p:ph type="title"/>
          </p:nvPr>
        </p:nvSpPr>
        <p:spPr>
          <a:xfrm>
            <a:off x="554736" y="172212"/>
            <a:ext cx="10602418" cy="731520"/>
          </a:xfrm>
        </p:spPr>
        <p:txBody>
          <a:bodyPr vert="horz" wrap="square" lIns="0" tIns="0" rIns="0" bIns="0" rtlCol="0" anchor="b" anchorCtr="0">
            <a:normAutofit/>
          </a:bodyPr>
          <a:lstStyle/>
          <a:p>
            <a:r>
              <a:rPr lang="en-US" b="1" kern="1200" spc="0" baseline="0">
                <a:ln w="6350" cap="flat">
                  <a:noFill/>
                  <a:miter lim="800000"/>
                </a:ln>
                <a:latin typeface="+mj-lt"/>
                <a:ea typeface="+mj-ea"/>
                <a:cs typeface="+mj-cs"/>
              </a:rPr>
              <a:t>Site Suitability Assessments</a:t>
            </a:r>
          </a:p>
        </p:txBody>
      </p:sp>
      <p:pic>
        <p:nvPicPr>
          <p:cNvPr id="9" name="Picture 8" descr="A picture containing tree, ground, outdoor, forest&#10;&#10;AI-generated content may be incorrect.">
            <a:extLst>
              <a:ext uri="{FF2B5EF4-FFF2-40B4-BE49-F238E27FC236}">
                <a16:creationId xmlns:a16="http://schemas.microsoft.com/office/drawing/2014/main" id="{D525B015-75F5-24B2-1A98-6B38A4FAE26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10683"/>
          <a:stretch>
            <a:fillRect/>
          </a:stretch>
        </p:blipFill>
        <p:spPr>
          <a:xfrm>
            <a:off x="554735" y="1514475"/>
            <a:ext cx="5438775" cy="4857750"/>
          </a:xfrm>
          <a:prstGeom prst="rect">
            <a:avLst/>
          </a:prstGeom>
          <a:noFill/>
        </p:spPr>
      </p:pic>
      <p:sp>
        <p:nvSpPr>
          <p:cNvPr id="4" name="TextBox 3">
            <a:extLst>
              <a:ext uri="{FF2B5EF4-FFF2-40B4-BE49-F238E27FC236}">
                <a16:creationId xmlns:a16="http://schemas.microsoft.com/office/drawing/2014/main" id="{55B2E73B-C7B2-E1B4-2DAA-A4AD958F4A0A}"/>
              </a:ext>
            </a:extLst>
          </p:cNvPr>
          <p:cNvSpPr txBox="1"/>
          <p:nvPr/>
        </p:nvSpPr>
        <p:spPr>
          <a:xfrm>
            <a:off x="6198489" y="1514475"/>
            <a:ext cx="5438775" cy="4857750"/>
          </a:xfrm>
          <a:prstGeom prst="rect">
            <a:avLst/>
          </a:prstGeom>
        </p:spPr>
        <p:txBody>
          <a:bodyPr vert="horz" wrap="square" lIns="0" tIns="0" rIns="0" bIns="0" rtlCol="0">
            <a:normAutofit/>
          </a:bodyPr>
          <a:lstStyle/>
          <a:p>
            <a:pPr marL="228600" marR="0" lvl="0" indent="-228600" fontAlgn="auto">
              <a:lnSpc>
                <a:spcPct val="90000"/>
              </a:lnSpc>
              <a:spcBef>
                <a:spcPts val="300"/>
              </a:spcBef>
              <a:spcAft>
                <a:spcPts val="300"/>
              </a:spcAft>
              <a:buClr>
                <a:schemeClr val="accent1"/>
              </a:buClr>
              <a:buSzPct val="110000"/>
              <a:buFont typeface="Wingdings" panose="05000000000000000000" pitchFamily="2" charset="2"/>
              <a:buChar char="§"/>
              <a:tabLst/>
              <a:defRPr/>
            </a:pPr>
            <a:r>
              <a:rPr lang="en-US" sz="1500"/>
              <a:t>As required by the Act, EEA released guidance including a methodology for determining the suitability of sites for applicable energy infrastructure and recommendations for using the  methodology in the review of applications for consolidated permits by the EFSB and local governments. </a:t>
            </a:r>
          </a:p>
          <a:p>
            <a:pPr marL="228600" marR="0" lvl="0" indent="-228600" fontAlgn="auto">
              <a:lnSpc>
                <a:spcPct val="90000"/>
              </a:lnSpc>
              <a:spcBef>
                <a:spcPts val="300"/>
              </a:spcBef>
              <a:spcAft>
                <a:spcPts val="300"/>
              </a:spcAft>
              <a:buClr>
                <a:schemeClr val="accent1"/>
              </a:buClr>
              <a:buSzPct val="110000"/>
              <a:buFont typeface="Wingdings" panose="05000000000000000000" pitchFamily="2" charset="2"/>
              <a:buChar char="§"/>
              <a:tabLst/>
              <a:defRPr/>
            </a:pPr>
            <a:endParaRPr kumimoji="0" lang="en-US" sz="1500" b="0" i="0" u="none" strike="noStrike" cap="none" spc="0" normalizeH="0" baseline="0" noProof="0">
              <a:ln>
                <a:noFill/>
              </a:ln>
              <a:effectLst/>
              <a:uLnTx/>
              <a:uFillTx/>
            </a:endParaRPr>
          </a:p>
          <a:p>
            <a:pPr marL="228600" marR="0" lvl="0" indent="-228600" fontAlgn="auto">
              <a:lnSpc>
                <a:spcPct val="90000"/>
              </a:lnSpc>
              <a:spcBef>
                <a:spcPts val="300"/>
              </a:spcBef>
              <a:spcAft>
                <a:spcPts val="300"/>
              </a:spcAft>
              <a:buClr>
                <a:schemeClr val="accent1"/>
              </a:buClr>
              <a:buSzPct val="110000"/>
              <a:buFont typeface="Wingdings" panose="05000000000000000000" pitchFamily="2" charset="2"/>
              <a:buChar char="§"/>
              <a:tabLst/>
              <a:defRPr/>
            </a:pPr>
            <a:r>
              <a:rPr kumimoji="0" lang="en-US" sz="1500" b="0" i="0" u="none" strike="noStrike" cap="none" spc="0" normalizeH="0" baseline="0" noProof="0">
                <a:ln>
                  <a:noFill/>
                </a:ln>
                <a:effectLst/>
                <a:uLnTx/>
                <a:uFillTx/>
              </a:rPr>
              <a:t>Clean Energy Infrastructure Facilities applying to the EFSB or municipalities for consolidated permits will be required to complete the Site Suitability Assessment, with certain exceptions. </a:t>
            </a:r>
          </a:p>
          <a:p>
            <a:pPr marL="228600" marR="0" lvl="0" indent="-228600" fontAlgn="auto">
              <a:lnSpc>
                <a:spcPct val="90000"/>
              </a:lnSpc>
              <a:spcBef>
                <a:spcPts val="300"/>
              </a:spcBef>
              <a:spcAft>
                <a:spcPts val="300"/>
              </a:spcAft>
              <a:buClr>
                <a:schemeClr val="accent1"/>
              </a:buClr>
              <a:buSzPct val="110000"/>
              <a:buFont typeface="Wingdings" panose="05000000000000000000" pitchFamily="2" charset="2"/>
              <a:buChar char="§"/>
              <a:tabLst/>
              <a:defRPr/>
            </a:pPr>
            <a:endParaRPr kumimoji="0" lang="en-US" sz="1500" b="0" i="0" u="none" strike="noStrike" cap="none" spc="0" normalizeH="0" baseline="0" noProof="0">
              <a:ln>
                <a:noFill/>
              </a:ln>
              <a:effectLst/>
              <a:uLnTx/>
              <a:uFillTx/>
            </a:endParaRPr>
          </a:p>
          <a:p>
            <a:pPr marL="228600" marR="0" lvl="0" indent="-228600" fontAlgn="auto">
              <a:lnSpc>
                <a:spcPct val="90000"/>
              </a:lnSpc>
              <a:spcBef>
                <a:spcPts val="300"/>
              </a:spcBef>
              <a:spcAft>
                <a:spcPts val="300"/>
              </a:spcAft>
              <a:buClr>
                <a:schemeClr val="accent1"/>
              </a:buClr>
              <a:buSzPct val="110000"/>
              <a:buFont typeface="Wingdings" panose="05000000000000000000" pitchFamily="2" charset="2"/>
              <a:buChar char="§"/>
              <a:tabLst/>
              <a:defRPr/>
            </a:pPr>
            <a:r>
              <a:rPr kumimoji="0" lang="en-US" sz="1500" b="0" i="0" u="none" strike="noStrike" cap="none" spc="0" normalizeH="0" baseline="0" noProof="0">
                <a:ln>
                  <a:noFill/>
                </a:ln>
                <a:effectLst/>
                <a:uLnTx/>
                <a:uFillTx/>
              </a:rPr>
              <a:t>Applicants should use the scoring framework to estimate their project’s scores before submitting their permit application. This allows the methodology to work as a </a:t>
            </a:r>
            <a:r>
              <a:rPr kumimoji="0" lang="en-US" sz="1500" i="0" u="none" strike="noStrike" cap="none" spc="0" normalizeH="0" baseline="0" noProof="0">
                <a:ln>
                  <a:noFill/>
                </a:ln>
                <a:effectLst/>
                <a:uLnTx/>
                <a:uFillTx/>
              </a:rPr>
              <a:t>pre-filing screening tool that discourages developers from submitting applications for sites with poor scores.</a:t>
            </a:r>
          </a:p>
          <a:p>
            <a:pPr marL="228600" marR="0" lvl="0" indent="-228600" fontAlgn="auto">
              <a:lnSpc>
                <a:spcPct val="90000"/>
              </a:lnSpc>
              <a:spcBef>
                <a:spcPts val="300"/>
              </a:spcBef>
              <a:spcAft>
                <a:spcPts val="300"/>
              </a:spcAft>
              <a:buClr>
                <a:schemeClr val="accent1"/>
              </a:buClr>
              <a:buSzPct val="110000"/>
              <a:buFont typeface="Wingdings" panose="05000000000000000000" pitchFamily="2" charset="2"/>
              <a:buChar char="§"/>
              <a:tabLst/>
              <a:defRPr/>
            </a:pPr>
            <a:endParaRPr kumimoji="0" lang="en-US" sz="1500" b="0" i="0" u="none" strike="noStrike" cap="none" spc="0" normalizeH="0" baseline="0" noProof="0">
              <a:ln>
                <a:noFill/>
              </a:ln>
              <a:effectLst/>
              <a:uLnTx/>
              <a:uFillTx/>
            </a:endParaRPr>
          </a:p>
          <a:p>
            <a:pPr marL="228600" marR="0" lvl="0" indent="-228600" fontAlgn="auto">
              <a:lnSpc>
                <a:spcPct val="90000"/>
              </a:lnSpc>
              <a:spcBef>
                <a:spcPts val="300"/>
              </a:spcBef>
              <a:spcAft>
                <a:spcPts val="300"/>
              </a:spcAft>
              <a:buClr>
                <a:schemeClr val="accent1"/>
              </a:buClr>
              <a:buSzPct val="110000"/>
              <a:buFont typeface="Wingdings" panose="05000000000000000000" pitchFamily="2" charset="2"/>
              <a:buChar char="§"/>
              <a:tabLst/>
              <a:defRPr/>
            </a:pPr>
            <a:r>
              <a:rPr kumimoji="0" lang="en-US" sz="1500" b="0" i="0" u="none" strike="noStrike" cap="none" spc="0" normalizeH="0" baseline="0" noProof="0">
                <a:ln>
                  <a:noFill/>
                </a:ln>
                <a:effectLst/>
                <a:uLnTx/>
                <a:uFillTx/>
              </a:rPr>
              <a:t>These scores will be taken into consideration by permitting authorities, and impact the types and level of minimization or environmental mitigation measures needed to be issued a permit. </a:t>
            </a:r>
          </a:p>
          <a:p>
            <a:pPr marL="228600" marR="0" lvl="0" indent="-228600" fontAlgn="auto">
              <a:lnSpc>
                <a:spcPct val="90000"/>
              </a:lnSpc>
              <a:spcBef>
                <a:spcPts val="300"/>
              </a:spcBef>
              <a:spcAft>
                <a:spcPts val="300"/>
              </a:spcAft>
              <a:buClr>
                <a:schemeClr val="accent1"/>
              </a:buClr>
              <a:buSzPct val="110000"/>
              <a:buFont typeface="Wingdings" panose="05000000000000000000" pitchFamily="2" charset="2"/>
              <a:buChar char="§"/>
              <a:tabLst/>
              <a:defRPr/>
            </a:pPr>
            <a:endParaRPr kumimoji="0" lang="en-US" sz="1500" b="0" i="0" u="none" strike="noStrike" cap="none" spc="0" normalizeH="0" baseline="0" noProof="0">
              <a:ln>
                <a:noFill/>
              </a:ln>
              <a:effectLst/>
              <a:uLnTx/>
              <a:uFillTx/>
            </a:endParaRPr>
          </a:p>
        </p:txBody>
      </p:sp>
    </p:spTree>
    <p:extLst>
      <p:ext uri="{BB962C8B-B14F-4D97-AF65-F5344CB8AC3E}">
        <p14:creationId xmlns:p14="http://schemas.microsoft.com/office/powerpoint/2010/main" val="19463848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F5B86-E7D3-4032-5018-49183500C4BE}"/>
              </a:ext>
            </a:extLst>
          </p:cNvPr>
          <p:cNvSpPr>
            <a:spLocks noGrp="1"/>
          </p:cNvSpPr>
          <p:nvPr>
            <p:ph type="title"/>
          </p:nvPr>
        </p:nvSpPr>
        <p:spPr/>
        <p:txBody>
          <a:bodyPr/>
          <a:lstStyle/>
          <a:p>
            <a:r>
              <a:rPr lang="en-US"/>
              <a:t>Criteria-Specific Suitability Scores </a:t>
            </a:r>
          </a:p>
        </p:txBody>
      </p:sp>
      <p:graphicFrame>
        <p:nvGraphicFramePr>
          <p:cNvPr id="4" name="Table 3">
            <a:extLst>
              <a:ext uri="{FF2B5EF4-FFF2-40B4-BE49-F238E27FC236}">
                <a16:creationId xmlns:a16="http://schemas.microsoft.com/office/drawing/2014/main" id="{9E2A35C7-C192-D129-1520-BB1895174464}"/>
              </a:ext>
            </a:extLst>
          </p:cNvPr>
          <p:cNvGraphicFramePr>
            <a:graphicFrameLocks noGrp="1"/>
          </p:cNvGraphicFramePr>
          <p:nvPr/>
        </p:nvGraphicFramePr>
        <p:xfrm>
          <a:off x="413658" y="1485357"/>
          <a:ext cx="11364683" cy="4151696"/>
        </p:xfrm>
        <a:graphic>
          <a:graphicData uri="http://schemas.openxmlformats.org/drawingml/2006/table">
            <a:tbl>
              <a:tblPr firstRow="1" bandRow="1">
                <a:tableStyleId>{5C22544A-7EE6-4342-B048-85BDC9FD1C3A}</a:tableStyleId>
              </a:tblPr>
              <a:tblGrid>
                <a:gridCol w="3512457">
                  <a:extLst>
                    <a:ext uri="{9D8B030D-6E8A-4147-A177-3AD203B41FA5}">
                      <a16:colId xmlns:a16="http://schemas.microsoft.com/office/drawing/2014/main" val="1404900925"/>
                    </a:ext>
                  </a:extLst>
                </a:gridCol>
                <a:gridCol w="4063998">
                  <a:extLst>
                    <a:ext uri="{9D8B030D-6E8A-4147-A177-3AD203B41FA5}">
                      <a16:colId xmlns:a16="http://schemas.microsoft.com/office/drawing/2014/main" val="3481313150"/>
                    </a:ext>
                  </a:extLst>
                </a:gridCol>
                <a:gridCol w="3788228">
                  <a:extLst>
                    <a:ext uri="{9D8B030D-6E8A-4147-A177-3AD203B41FA5}">
                      <a16:colId xmlns:a16="http://schemas.microsoft.com/office/drawing/2014/main" val="3791323480"/>
                    </a:ext>
                  </a:extLst>
                </a:gridCol>
              </a:tblGrid>
              <a:tr h="295124">
                <a:tc>
                  <a:txBody>
                    <a:bodyPr/>
                    <a:lstStyle/>
                    <a:p>
                      <a:r>
                        <a:rPr lang="en-US"/>
                        <a:t>Criteria</a:t>
                      </a:r>
                    </a:p>
                  </a:txBody>
                  <a:tcPr/>
                </a:tc>
                <a:tc>
                  <a:txBody>
                    <a:bodyPr/>
                    <a:lstStyle/>
                    <a:p>
                      <a:r>
                        <a:rPr lang="en-US"/>
                        <a:t>Scoring Method Summary</a:t>
                      </a:r>
                    </a:p>
                  </a:txBody>
                  <a:tcPr/>
                </a:tc>
                <a:tc>
                  <a:txBody>
                    <a:bodyPr/>
                    <a:lstStyle/>
                    <a:p>
                      <a:r>
                        <a:rPr lang="en-US"/>
                        <a:t>Possible Points</a:t>
                      </a:r>
                    </a:p>
                  </a:txBody>
                  <a:tcPr/>
                </a:tc>
                <a:extLst>
                  <a:ext uri="{0D108BD9-81ED-4DB2-BD59-A6C34878D82A}">
                    <a16:rowId xmlns:a16="http://schemas.microsoft.com/office/drawing/2014/main" val="3168318445"/>
                  </a:ext>
                </a:extLst>
              </a:tr>
              <a:tr h="585536">
                <a:tc>
                  <a:txBody>
                    <a:bodyPr/>
                    <a:lstStyle/>
                    <a:p>
                      <a:r>
                        <a:rPr lang="en-US" sz="1400" kern="1200">
                          <a:solidFill>
                            <a:schemeClr val="dk1"/>
                          </a:solidFill>
                          <a:effectLst/>
                          <a:latin typeface="+mn-lt"/>
                          <a:ea typeface="+mn-ea"/>
                          <a:cs typeface="+mn-cs"/>
                        </a:rPr>
                        <a:t>Climate Resilience</a:t>
                      </a:r>
                      <a:endParaRPr lang="en-US" sz="1400"/>
                    </a:p>
                  </a:txBody>
                  <a:tcPr/>
                </a:tc>
                <a:tc>
                  <a:txBody>
                    <a:bodyPr/>
                    <a:lstStyle/>
                    <a:p>
                      <a:r>
                        <a:rPr lang="en-US" sz="1400" kern="1200">
                          <a:solidFill>
                            <a:schemeClr val="dk1"/>
                          </a:solidFill>
                          <a:effectLst/>
                          <a:latin typeface="+mn-lt"/>
                          <a:ea typeface="+mn-ea"/>
                          <a:cs typeface="+mn-cs"/>
                        </a:rPr>
                        <a:t>Highest exposure ratings for (1) riverine flooding and (2) coastal flooding hazards</a:t>
                      </a:r>
                      <a:endParaRPr lang="en-US" sz="1400"/>
                    </a:p>
                  </a:txBody>
                  <a:tcPr/>
                </a:tc>
                <a:tc>
                  <a:txBody>
                    <a:bodyPr/>
                    <a:lstStyle/>
                    <a:p>
                      <a:r>
                        <a:rPr lang="en-US" sz="1400"/>
                        <a:t>0 to 5</a:t>
                      </a:r>
                    </a:p>
                  </a:txBody>
                  <a:tcPr/>
                </a:tc>
                <a:extLst>
                  <a:ext uri="{0D108BD9-81ED-4DB2-BD59-A6C34878D82A}">
                    <a16:rowId xmlns:a16="http://schemas.microsoft.com/office/drawing/2014/main" val="4153824668"/>
                  </a:ext>
                </a:extLst>
              </a:tr>
              <a:tr h="457200">
                <a:tc>
                  <a:txBody>
                    <a:bodyPr/>
                    <a:lstStyle/>
                    <a:p>
                      <a:r>
                        <a:rPr lang="en-US" sz="1400"/>
                        <a:t>Carbon Storage and Sequestration</a:t>
                      </a:r>
                    </a:p>
                  </a:txBody>
                  <a:tcPr/>
                </a:tc>
                <a:tc>
                  <a:txBody>
                    <a:bodyPr/>
                    <a:lstStyle/>
                    <a:p>
                      <a:r>
                        <a:rPr lang="en-US" sz="1400" kern="1200">
                          <a:solidFill>
                            <a:schemeClr val="dk1"/>
                          </a:solidFill>
                          <a:effectLst/>
                          <a:latin typeface="+mn-lt"/>
                          <a:ea typeface="+mn-ea"/>
                          <a:cs typeface="+mn-cs"/>
                        </a:rPr>
                        <a:t>Total ecosystem carbon storage, plus 50-year sequestration potential. </a:t>
                      </a:r>
                      <a:endParaRPr lang="en-US" sz="1400"/>
                    </a:p>
                  </a:txBody>
                  <a:tcPr/>
                </a:tc>
                <a:tc>
                  <a:txBody>
                    <a:bodyPr/>
                    <a:lstStyle/>
                    <a:p>
                      <a:r>
                        <a:rPr lang="en-US" sz="1400"/>
                        <a:t>0 to 5</a:t>
                      </a:r>
                    </a:p>
                  </a:txBody>
                  <a:tcPr/>
                </a:tc>
                <a:extLst>
                  <a:ext uri="{0D108BD9-81ED-4DB2-BD59-A6C34878D82A}">
                    <a16:rowId xmlns:a16="http://schemas.microsoft.com/office/drawing/2014/main" val="4262245716"/>
                  </a:ext>
                </a:extLst>
              </a:tr>
              <a:tr h="513347">
                <a:tc>
                  <a:txBody>
                    <a:bodyPr/>
                    <a:lstStyle/>
                    <a:p>
                      <a:r>
                        <a:rPr lang="en-US" sz="1400"/>
                        <a:t>Biodiversity</a:t>
                      </a:r>
                    </a:p>
                  </a:txBody>
                  <a:tcPr/>
                </a:tc>
                <a:tc>
                  <a:txBody>
                    <a:bodyPr/>
                    <a:lstStyle/>
                    <a:p>
                      <a:r>
                        <a:rPr lang="en-US" sz="1400" kern="1200">
                          <a:solidFill>
                            <a:schemeClr val="dk1"/>
                          </a:solidFill>
                          <a:effectLst/>
                          <a:latin typeface="+mn-lt"/>
                          <a:ea typeface="+mn-ea"/>
                          <a:cs typeface="+mn-cs"/>
                        </a:rPr>
                        <a:t>Overlap with specific </a:t>
                      </a:r>
                      <a:r>
                        <a:rPr lang="en-US" sz="1400" kern="1200" err="1">
                          <a:solidFill>
                            <a:schemeClr val="dk1"/>
                          </a:solidFill>
                          <a:effectLst/>
                          <a:latin typeface="+mn-lt"/>
                          <a:ea typeface="+mn-ea"/>
                          <a:cs typeface="+mn-cs"/>
                        </a:rPr>
                        <a:t>Biomap</a:t>
                      </a:r>
                      <a:r>
                        <a:rPr lang="en-US" sz="1400" kern="1200">
                          <a:solidFill>
                            <a:schemeClr val="dk1"/>
                          </a:solidFill>
                          <a:effectLst/>
                          <a:latin typeface="+mn-lt"/>
                          <a:ea typeface="+mn-ea"/>
                          <a:cs typeface="+mn-cs"/>
                        </a:rPr>
                        <a:t> elements and NHESP Priority Habitat, as well as ecological integrity value</a:t>
                      </a:r>
                      <a:endParaRPr lang="en-US" sz="1400"/>
                    </a:p>
                  </a:txBody>
                  <a:tcPr/>
                </a:tc>
                <a:tc>
                  <a:txBody>
                    <a:bodyPr/>
                    <a:lstStyle/>
                    <a:p>
                      <a:r>
                        <a:rPr lang="en-US" sz="1400"/>
                        <a:t>0 to 5</a:t>
                      </a:r>
                    </a:p>
                  </a:txBody>
                  <a:tcPr/>
                </a:tc>
                <a:extLst>
                  <a:ext uri="{0D108BD9-81ED-4DB2-BD59-A6C34878D82A}">
                    <a16:rowId xmlns:a16="http://schemas.microsoft.com/office/drawing/2014/main" val="2253805369"/>
                  </a:ext>
                </a:extLst>
              </a:tr>
              <a:tr h="866273">
                <a:tc>
                  <a:txBody>
                    <a:bodyPr/>
                    <a:lstStyle/>
                    <a:p>
                      <a:r>
                        <a:rPr lang="en-US" sz="1400"/>
                        <a:t>Agricultural Resources</a:t>
                      </a:r>
                    </a:p>
                  </a:txBody>
                  <a:tcPr>
                    <a:lnB w="12700" cap="flat" cmpd="sng" algn="ctr">
                      <a:no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a:solidFill>
                            <a:schemeClr val="dk1"/>
                          </a:solidFill>
                          <a:effectLst/>
                          <a:latin typeface="+mn-lt"/>
                          <a:ea typeface="+mn-ea"/>
                          <a:cs typeface="+mn-cs"/>
                        </a:rPr>
                        <a:t>Overlap with areas designated as: (</a:t>
                      </a:r>
                      <a:r>
                        <a:rPr lang="en-US" sz="1400" kern="1200" err="1">
                          <a:solidFill>
                            <a:schemeClr val="dk1"/>
                          </a:solidFill>
                          <a:effectLst/>
                          <a:latin typeface="+mn-lt"/>
                          <a:ea typeface="+mn-ea"/>
                          <a:cs typeface="+mn-cs"/>
                        </a:rPr>
                        <a:t>i</a:t>
                      </a:r>
                      <a:r>
                        <a:rPr lang="en-US" sz="1400" kern="1200">
                          <a:solidFill>
                            <a:schemeClr val="dk1"/>
                          </a:solidFill>
                          <a:effectLst/>
                          <a:latin typeface="+mn-lt"/>
                          <a:ea typeface="+mn-ea"/>
                          <a:cs typeface="+mn-cs"/>
                        </a:rPr>
                        <a:t>) Prime Farmland; (ii) Farmland of Statewide Importance; and (iii) Farmland of Unique Importance, with greater weight given to areas under active agricultural use.</a:t>
                      </a:r>
                      <a:endParaRPr lang="en-US" sz="1400"/>
                    </a:p>
                  </a:txBody>
                  <a:tcPr>
                    <a:lnB w="12700" cap="flat" cmpd="sng" algn="ctr">
                      <a:noFill/>
                      <a:prstDash val="solid"/>
                      <a:round/>
                      <a:headEnd type="none" w="med" len="med"/>
                      <a:tailEnd type="none" w="med" len="med"/>
                    </a:lnB>
                  </a:tcPr>
                </a:tc>
                <a:tc>
                  <a:txBody>
                    <a:bodyPr/>
                    <a:lstStyle/>
                    <a:p>
                      <a:r>
                        <a:rPr lang="en-US" sz="1400"/>
                        <a:t>0 to 5</a:t>
                      </a:r>
                    </a:p>
                  </a:txBody>
                  <a:tcPr>
                    <a:lnB w="12700" cap="flat" cmpd="sng" algn="ctr">
                      <a:noFill/>
                      <a:prstDash val="solid"/>
                      <a:round/>
                      <a:headEnd type="none" w="med" len="med"/>
                      <a:tailEnd type="none" w="med" len="med"/>
                    </a:lnB>
                  </a:tcPr>
                </a:tc>
                <a:extLst>
                  <a:ext uri="{0D108BD9-81ED-4DB2-BD59-A6C34878D82A}">
                    <a16:rowId xmlns:a16="http://schemas.microsoft.com/office/drawing/2014/main" val="3774463282"/>
                  </a:ext>
                </a:extLst>
              </a:tr>
              <a:tr h="457200">
                <a:tc>
                  <a:txBody>
                    <a:bodyPr/>
                    <a:lstStyle/>
                    <a:p>
                      <a:pPr lvl="0">
                        <a:buNone/>
                      </a:pPr>
                      <a:r>
                        <a:rPr lang="en-US" sz="1400" b="0" i="0" u="none" strike="noStrike" noProof="0">
                          <a:latin typeface="Arial"/>
                        </a:rPr>
                        <a:t>Social and Environmental Burdens</a:t>
                      </a:r>
                      <a:endParaRPr lang="en-US" sz="1400">
                        <a:latin typeface="Arial"/>
                      </a:endParaRP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a:lnSpc>
                          <a:spcPct val="100000"/>
                        </a:lnSpc>
                        <a:spcBef>
                          <a:spcPts val="0"/>
                        </a:spcBef>
                        <a:spcAft>
                          <a:spcPts val="0"/>
                        </a:spcAft>
                        <a:buNone/>
                      </a:pPr>
                      <a:r>
                        <a:rPr lang="en-US" sz="1400" b="0" i="0" u="none" strike="noStrike" kern="1200" noProof="0">
                          <a:solidFill>
                            <a:schemeClr val="dk1"/>
                          </a:solidFill>
                          <a:effectLst/>
                          <a:latin typeface="Arial"/>
                        </a:rPr>
                        <a:t>Overlap with </a:t>
                      </a:r>
                      <a:r>
                        <a:rPr lang="en-US" sz="1400" b="0" i="0" u="none" strike="noStrike" kern="1200" noProof="0" err="1">
                          <a:solidFill>
                            <a:schemeClr val="dk1"/>
                          </a:solidFill>
                          <a:effectLst/>
                          <a:latin typeface="Arial"/>
                        </a:rPr>
                        <a:t>MassEnviroScreen</a:t>
                      </a:r>
                      <a:r>
                        <a:rPr lang="en-US" sz="1400" b="0" i="0" u="none" strike="noStrike" kern="1200" noProof="0">
                          <a:solidFill>
                            <a:schemeClr val="dk1"/>
                          </a:solidFill>
                          <a:effectLst/>
                          <a:latin typeface="Arial"/>
                        </a:rPr>
                        <a:t> Score</a:t>
                      </a:r>
                      <a:endParaRPr lang="en-US" sz="1400">
                        <a:latin typeface="Arial"/>
                      </a:endParaRP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buNone/>
                      </a:pPr>
                      <a:r>
                        <a:rPr lang="en-US" sz="1400"/>
                        <a:t>0 to 5</a:t>
                      </a: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22261142"/>
                  </a:ext>
                </a:extLst>
              </a:tr>
              <a:tr h="295124">
                <a:tc>
                  <a:txBody>
                    <a:bodyPr/>
                    <a:lstStyle/>
                    <a:p>
                      <a:r>
                        <a:rPr lang="en-US" sz="1600"/>
                        <a:t>All</a:t>
                      </a:r>
                    </a:p>
                  </a:txBody>
                  <a:tcPr>
                    <a:lnT w="12700" cap="flat" cmpd="sng" algn="ctr">
                      <a:solidFill>
                        <a:schemeClr val="tx1"/>
                      </a:solidFill>
                      <a:prstDash val="solid"/>
                      <a:round/>
                      <a:headEnd type="none" w="med" len="med"/>
                      <a:tailEnd type="none" w="med" len="med"/>
                    </a:lnT>
                  </a:tcPr>
                </a:tc>
                <a:tc>
                  <a:txBody>
                    <a:bodyPr/>
                    <a:lstStyle/>
                    <a:p>
                      <a:pPr algn="r"/>
                      <a:r>
                        <a:rPr lang="en-US" sz="1400"/>
                        <a:t>Total:</a:t>
                      </a:r>
                    </a:p>
                  </a:txBody>
                  <a:tcPr>
                    <a:lnT w="12700" cap="flat" cmpd="sng" algn="ctr">
                      <a:solidFill>
                        <a:schemeClr val="tx1"/>
                      </a:solidFill>
                      <a:prstDash val="solid"/>
                      <a:round/>
                      <a:headEnd type="none" w="med" len="med"/>
                      <a:tailEnd type="none" w="med" len="med"/>
                    </a:lnT>
                  </a:tcPr>
                </a:tc>
                <a:tc>
                  <a:txBody>
                    <a:bodyPr/>
                    <a:lstStyle/>
                    <a:p>
                      <a:r>
                        <a:rPr lang="en-US" sz="1400"/>
                        <a:t>0 to 25</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693012586"/>
                  </a:ext>
                </a:extLst>
              </a:tr>
            </a:tbl>
          </a:graphicData>
        </a:graphic>
      </p:graphicFrame>
      <p:sp>
        <p:nvSpPr>
          <p:cNvPr id="6" name="TextBox 5">
            <a:extLst>
              <a:ext uri="{FF2B5EF4-FFF2-40B4-BE49-F238E27FC236}">
                <a16:creationId xmlns:a16="http://schemas.microsoft.com/office/drawing/2014/main" id="{47EDA05E-A011-8796-D9C9-16B0479CBCAD}"/>
              </a:ext>
            </a:extLst>
          </p:cNvPr>
          <p:cNvSpPr txBox="1"/>
          <p:nvPr/>
        </p:nvSpPr>
        <p:spPr>
          <a:xfrm>
            <a:off x="283315" y="6003051"/>
            <a:ext cx="11616417" cy="523220"/>
          </a:xfrm>
          <a:prstGeom prst="rect">
            <a:avLst/>
          </a:prstGeom>
          <a:noFill/>
          <a:ln w="6350">
            <a:noFill/>
            <a:miter lim="800000"/>
          </a:ln>
        </p:spPr>
        <p:txBody>
          <a:bodyPr wrap="square">
            <a:spAutoFit/>
          </a:bodyPr>
          <a:lstStyle/>
          <a:p>
            <a:pPr marR="0" lvl="0"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a:ln>
                  <a:noFill/>
                </a:ln>
                <a:solidFill>
                  <a:srgbClr val="000000"/>
                </a:solidFill>
                <a:effectLst/>
                <a:uLnTx/>
                <a:uFillTx/>
                <a:ea typeface="+mn-ea"/>
                <a:cs typeface="+mn-cs"/>
              </a:rPr>
              <a:t>Lower suitability scores </a:t>
            </a:r>
            <a:r>
              <a:rPr lang="en-US" sz="1400">
                <a:solidFill>
                  <a:srgbClr val="000000"/>
                </a:solidFill>
              </a:rPr>
              <a:t>(0-2) =</a:t>
            </a:r>
            <a:r>
              <a:rPr kumimoji="0" lang="en-US" sz="1400" b="0" i="0" u="none" strike="noStrike" kern="1200" cap="none" spc="0" normalizeH="0" baseline="0" noProof="0">
                <a:ln>
                  <a:noFill/>
                </a:ln>
                <a:solidFill>
                  <a:srgbClr val="000000"/>
                </a:solidFill>
                <a:effectLst/>
                <a:uLnTx/>
                <a:uFillTx/>
                <a:ea typeface="+mn-ea"/>
                <a:cs typeface="+mn-cs"/>
              </a:rPr>
              <a:t> more suitable, lower impact/exposure locations; expect few, modest minimization/mitigation measures</a:t>
            </a:r>
            <a:endParaRPr lang="en-US" sz="1400">
              <a:solidFill>
                <a:srgbClr val="000000"/>
              </a:solidFill>
            </a:endParaRPr>
          </a:p>
          <a:p>
            <a:pPr lvl="0">
              <a:defRPr/>
            </a:pPr>
            <a:r>
              <a:rPr lang="en-US" sz="1400">
                <a:solidFill>
                  <a:srgbClr val="000000"/>
                </a:solidFill>
              </a:rPr>
              <a:t>Higher suitability scores (4-5) = less suitable, higher impact/exposure locations; expect more, substantial minimization/mitigation measures</a:t>
            </a:r>
            <a:endParaRPr kumimoji="0" lang="en-US" sz="1400" b="0" i="0" u="none" strike="noStrike" kern="1200" cap="none" spc="0" normalizeH="0" baseline="0" noProof="0">
              <a:ln>
                <a:noFill/>
              </a:ln>
              <a:solidFill>
                <a:srgbClr val="000000"/>
              </a:solidFill>
              <a:effectLst/>
              <a:uLnTx/>
              <a:uFillTx/>
              <a:ea typeface="+mn-ea"/>
              <a:cs typeface="+mn-cs"/>
            </a:endParaRPr>
          </a:p>
        </p:txBody>
      </p:sp>
    </p:spTree>
    <p:extLst>
      <p:ext uri="{BB962C8B-B14F-4D97-AF65-F5344CB8AC3E}">
        <p14:creationId xmlns:p14="http://schemas.microsoft.com/office/powerpoint/2010/main" val="9570908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E1777-8094-9DBA-273A-990829472296}"/>
              </a:ext>
            </a:extLst>
          </p:cNvPr>
          <p:cNvSpPr>
            <a:spLocks noGrp="1"/>
          </p:cNvSpPr>
          <p:nvPr>
            <p:ph type="title"/>
          </p:nvPr>
        </p:nvSpPr>
        <p:spPr/>
        <p:txBody>
          <a:bodyPr/>
          <a:lstStyle/>
          <a:p>
            <a:r>
              <a:rPr lang="en-US"/>
              <a:t>Score Modifiers</a:t>
            </a:r>
          </a:p>
        </p:txBody>
      </p:sp>
      <p:graphicFrame>
        <p:nvGraphicFramePr>
          <p:cNvPr id="10" name="Content Placeholder 9">
            <a:extLst>
              <a:ext uri="{FF2B5EF4-FFF2-40B4-BE49-F238E27FC236}">
                <a16:creationId xmlns:a16="http://schemas.microsoft.com/office/drawing/2014/main" id="{31623E0A-B382-CBF8-E7B7-5ED3D3ACE8D5}"/>
              </a:ext>
            </a:extLst>
          </p:cNvPr>
          <p:cNvGraphicFramePr>
            <a:graphicFrameLocks noGrp="1"/>
          </p:cNvGraphicFramePr>
          <p:nvPr>
            <p:ph sz="quarter" idx="11"/>
          </p:nvPr>
        </p:nvGraphicFramePr>
        <p:xfrm>
          <a:off x="554736" y="1627706"/>
          <a:ext cx="11292038" cy="4130446"/>
        </p:xfrm>
        <a:graphic>
          <a:graphicData uri="http://schemas.openxmlformats.org/drawingml/2006/table">
            <a:tbl>
              <a:tblPr firstRow="1" firstCol="1" bandRow="1">
                <a:tableStyleId>{5C22544A-7EE6-4342-B048-85BDC9FD1C3A}</a:tableStyleId>
              </a:tblPr>
              <a:tblGrid>
                <a:gridCol w="2845004">
                  <a:extLst>
                    <a:ext uri="{9D8B030D-6E8A-4147-A177-3AD203B41FA5}">
                      <a16:colId xmlns:a16="http://schemas.microsoft.com/office/drawing/2014/main" val="641053299"/>
                    </a:ext>
                  </a:extLst>
                </a:gridCol>
                <a:gridCol w="2217346">
                  <a:extLst>
                    <a:ext uri="{9D8B030D-6E8A-4147-A177-3AD203B41FA5}">
                      <a16:colId xmlns:a16="http://schemas.microsoft.com/office/drawing/2014/main" val="472032513"/>
                    </a:ext>
                  </a:extLst>
                </a:gridCol>
                <a:gridCol w="6229688">
                  <a:extLst>
                    <a:ext uri="{9D8B030D-6E8A-4147-A177-3AD203B41FA5}">
                      <a16:colId xmlns:a16="http://schemas.microsoft.com/office/drawing/2014/main" val="127845440"/>
                    </a:ext>
                  </a:extLst>
                </a:gridCol>
              </a:tblGrid>
              <a:tr h="228318">
                <a:tc>
                  <a:txBody>
                    <a:bodyPr/>
                    <a:lstStyle/>
                    <a:p>
                      <a:pPr marL="0" marR="0" algn="ctr">
                        <a:lnSpc>
                          <a:spcPct val="107000"/>
                        </a:lnSpc>
                        <a:spcAft>
                          <a:spcPts val="800"/>
                        </a:spcAft>
                        <a:buNone/>
                      </a:pPr>
                      <a:r>
                        <a:rPr lang="en-US" sz="2000" kern="100">
                          <a:effectLst/>
                        </a:rPr>
                        <a:t>Site Suitability Criteria</a:t>
                      </a:r>
                      <a:endParaRPr lang="en-US" sz="2000" kern="100">
                        <a:effectLst/>
                        <a:latin typeface="Times New Roman" panose="02020603050405020304" pitchFamily="18" charset="0"/>
                        <a:ea typeface="Calibri" panose="020F0502020204030204" pitchFamily="34" charset="0"/>
                        <a:cs typeface="Arial" panose="020B0604020202020204" pitchFamily="34" charset="0"/>
                      </a:endParaRPr>
                    </a:p>
                  </a:txBody>
                  <a:tcPr marL="45153" marR="45153" marT="0" marB="0"/>
                </a:tc>
                <a:tc>
                  <a:txBody>
                    <a:bodyPr/>
                    <a:lstStyle/>
                    <a:p>
                      <a:pPr marL="0" marR="0" algn="ctr">
                        <a:lnSpc>
                          <a:spcPct val="107000"/>
                        </a:lnSpc>
                        <a:spcAft>
                          <a:spcPts val="800"/>
                        </a:spcAft>
                        <a:buNone/>
                      </a:pPr>
                      <a:r>
                        <a:rPr lang="en-US" sz="2000" kern="100">
                          <a:effectLst/>
                        </a:rPr>
                        <a:t>Data Source</a:t>
                      </a:r>
                      <a:endParaRPr lang="en-US" sz="2000" kern="100">
                        <a:effectLst/>
                        <a:latin typeface="Times New Roman" panose="02020603050405020304" pitchFamily="18" charset="0"/>
                        <a:ea typeface="Calibri" panose="020F0502020204030204" pitchFamily="34" charset="0"/>
                        <a:cs typeface="Arial" panose="020B0604020202020204" pitchFamily="34" charset="0"/>
                      </a:endParaRPr>
                    </a:p>
                  </a:txBody>
                  <a:tcPr marL="45153" marR="45153" marT="0" marB="0"/>
                </a:tc>
                <a:tc>
                  <a:txBody>
                    <a:bodyPr/>
                    <a:lstStyle/>
                    <a:p>
                      <a:pPr marL="0" marR="0" algn="ctr">
                        <a:lnSpc>
                          <a:spcPct val="107000"/>
                        </a:lnSpc>
                        <a:spcAft>
                          <a:spcPts val="800"/>
                        </a:spcAft>
                        <a:buNone/>
                      </a:pPr>
                      <a:r>
                        <a:rPr lang="en-US" sz="2000" kern="100">
                          <a:effectLst/>
                        </a:rPr>
                        <a:t>Scoring Method</a:t>
                      </a:r>
                      <a:endParaRPr lang="en-US" sz="2000" kern="100">
                        <a:effectLst/>
                        <a:latin typeface="Times New Roman" panose="02020603050405020304" pitchFamily="18" charset="0"/>
                        <a:ea typeface="Calibri" panose="020F0502020204030204" pitchFamily="34" charset="0"/>
                        <a:cs typeface="Arial" panose="020B0604020202020204" pitchFamily="34" charset="0"/>
                      </a:endParaRPr>
                    </a:p>
                  </a:txBody>
                  <a:tcPr marL="45153" marR="45153" marT="0" marB="0"/>
                </a:tc>
                <a:extLst>
                  <a:ext uri="{0D108BD9-81ED-4DB2-BD59-A6C34878D82A}">
                    <a16:rowId xmlns:a16="http://schemas.microsoft.com/office/drawing/2014/main" val="323804899"/>
                  </a:ext>
                </a:extLst>
              </a:tr>
              <a:tr h="2039292">
                <a:tc>
                  <a:txBody>
                    <a:bodyPr/>
                    <a:lstStyle/>
                    <a:p>
                      <a:pPr marL="0" marR="0">
                        <a:lnSpc>
                          <a:spcPct val="107000"/>
                        </a:lnSpc>
                        <a:spcAft>
                          <a:spcPts val="800"/>
                        </a:spcAft>
                        <a:buNone/>
                      </a:pPr>
                      <a:r>
                        <a:rPr lang="en-US" sz="1600" kern="100">
                          <a:effectLst/>
                        </a:rPr>
                        <a:t>Development potential</a:t>
                      </a:r>
                      <a:endParaRPr lang="en-US" sz="1600" kern="100">
                        <a:effectLst/>
                        <a:latin typeface="Times New Roman" panose="02020603050405020304" pitchFamily="18" charset="0"/>
                        <a:ea typeface="Calibri" panose="020F0502020204030204" pitchFamily="34" charset="0"/>
                        <a:cs typeface="Arial" panose="020B0604020202020204" pitchFamily="34" charset="0"/>
                      </a:endParaRPr>
                    </a:p>
                  </a:txBody>
                  <a:tcPr marL="45153" marR="45153" marT="0" marB="0"/>
                </a:tc>
                <a:tc>
                  <a:txBody>
                    <a:bodyPr/>
                    <a:lstStyle/>
                    <a:p>
                      <a:pPr marL="0" marR="0">
                        <a:lnSpc>
                          <a:spcPct val="107000"/>
                        </a:lnSpc>
                        <a:spcAft>
                          <a:spcPts val="800"/>
                        </a:spcAft>
                        <a:buNone/>
                      </a:pPr>
                      <a:r>
                        <a:rPr lang="en-US" sz="1600" kern="100">
                          <a:effectLst/>
                        </a:rPr>
                        <a:t>Pre-determination letters obtained from DOER (for Solar Canopies, Brownfields, Eligible Landfills, and Previously Developed Lands only)</a:t>
                      </a:r>
                    </a:p>
                    <a:p>
                      <a:pPr marL="0" marR="0">
                        <a:lnSpc>
                          <a:spcPct val="107000"/>
                        </a:lnSpc>
                        <a:spcAft>
                          <a:spcPts val="800"/>
                        </a:spcAft>
                        <a:buNone/>
                      </a:pPr>
                      <a:endParaRPr lang="en-US" sz="1600" kern="100">
                        <a:effectLst/>
                        <a:latin typeface="Times New Roman" panose="02020603050405020304" pitchFamily="18" charset="0"/>
                        <a:ea typeface="Calibri" panose="020F0502020204030204" pitchFamily="34" charset="0"/>
                        <a:cs typeface="Arial" panose="020B0604020202020204" pitchFamily="34" charset="0"/>
                      </a:endParaRPr>
                    </a:p>
                  </a:txBody>
                  <a:tcPr marL="45153" marR="45153" marT="0" marB="0"/>
                </a:tc>
                <a:tc>
                  <a:txBody>
                    <a:bodyPr/>
                    <a:lstStyle/>
                    <a:p>
                      <a:pPr marL="0" marR="0">
                        <a:lnSpc>
                          <a:spcPct val="107000"/>
                        </a:lnSpc>
                        <a:spcAft>
                          <a:spcPts val="800"/>
                        </a:spcAft>
                        <a:buNone/>
                      </a:pPr>
                      <a:r>
                        <a:rPr lang="en-US" sz="1600" u="sng" kern="100">
                          <a:effectLst/>
                        </a:rPr>
                        <a:t>Automatic Total Site Suitability Score of 25</a:t>
                      </a:r>
                      <a:r>
                        <a:rPr lang="en-US" sz="1600" kern="100">
                          <a:effectLst/>
                        </a:rPr>
                        <a:t>: Located in Protected Open Space</a:t>
                      </a:r>
                    </a:p>
                    <a:p>
                      <a:pPr marL="0" marR="0">
                        <a:lnSpc>
                          <a:spcPct val="107000"/>
                        </a:lnSpc>
                        <a:spcAft>
                          <a:spcPts val="800"/>
                        </a:spcAft>
                        <a:buNone/>
                      </a:pPr>
                      <a:r>
                        <a:rPr lang="en-US" sz="1600" u="sng" kern="100">
                          <a:effectLst/>
                        </a:rPr>
                        <a:t>1-point subtraction</a:t>
                      </a:r>
                      <a:r>
                        <a:rPr lang="en-US" sz="1600" kern="100">
                          <a:effectLst/>
                        </a:rPr>
                        <a:t>: Located in a Capital Investment Project (CIP) investment area</a:t>
                      </a:r>
                    </a:p>
                    <a:p>
                      <a:pPr marL="0" marR="0">
                        <a:lnSpc>
                          <a:spcPct val="107000"/>
                        </a:lnSpc>
                        <a:spcAft>
                          <a:spcPts val="800"/>
                        </a:spcAft>
                        <a:buNone/>
                      </a:pPr>
                      <a:r>
                        <a:rPr lang="en-US" sz="1600" u="sng" kern="0">
                          <a:effectLst/>
                          <a:latin typeface="+mn-lt"/>
                          <a:ea typeface="Calibri" panose="020F0502020204030204" pitchFamily="34" charset="0"/>
                        </a:rPr>
                        <a:t>0-points for all Criteria-Specific Site Suitability scores (except Climate Change Resilience)</a:t>
                      </a:r>
                      <a:r>
                        <a:rPr lang="en-US" sz="1600" kern="100">
                          <a:effectLst/>
                          <a:latin typeface="+mn-lt"/>
                        </a:rPr>
                        <a:t>: </a:t>
                      </a:r>
                      <a:r>
                        <a:rPr lang="en-US" sz="1600" kern="100">
                          <a:effectLst/>
                        </a:rPr>
                        <a:t>Solar Canopies or Applicable Facilities located on a Brownfield, Eligible Landfill, or Previously Developed Lands </a:t>
                      </a:r>
                      <a:endParaRPr lang="en-US" sz="1600" kern="100" dirty="0">
                        <a:effectLst/>
                        <a:latin typeface="Times New Roman" panose="02020603050405020304" pitchFamily="18" charset="0"/>
                        <a:ea typeface="Calibri" panose="020F0502020204030204" pitchFamily="34" charset="0"/>
                        <a:cs typeface="Arial" panose="020B0604020202020204" pitchFamily="34" charset="0"/>
                      </a:endParaRPr>
                    </a:p>
                  </a:txBody>
                  <a:tcPr marL="45153" marR="45153" marT="0" marB="0"/>
                </a:tc>
                <a:extLst>
                  <a:ext uri="{0D108BD9-81ED-4DB2-BD59-A6C34878D82A}">
                    <a16:rowId xmlns:a16="http://schemas.microsoft.com/office/drawing/2014/main" val="2483029309"/>
                  </a:ext>
                </a:extLst>
              </a:tr>
              <a:tr h="1553933">
                <a:tc>
                  <a:txBody>
                    <a:bodyPr/>
                    <a:lstStyle/>
                    <a:p>
                      <a:pPr marL="0" marR="0">
                        <a:lnSpc>
                          <a:spcPct val="107000"/>
                        </a:lnSpc>
                        <a:spcAft>
                          <a:spcPts val="800"/>
                        </a:spcAft>
                        <a:buNone/>
                      </a:pPr>
                      <a:r>
                        <a:rPr lang="en-US" sz="1600" kern="100">
                          <a:effectLst/>
                        </a:rPr>
                        <a:t>Social and environmental benefits</a:t>
                      </a:r>
                      <a:endParaRPr lang="en-US" sz="1600" kern="100">
                        <a:effectLst/>
                        <a:latin typeface="Times New Roman" panose="02020603050405020304" pitchFamily="18" charset="0"/>
                        <a:ea typeface="Calibri" panose="020F0502020204030204" pitchFamily="34" charset="0"/>
                        <a:cs typeface="Arial" panose="020B0604020202020204" pitchFamily="34" charset="0"/>
                      </a:endParaRPr>
                    </a:p>
                  </a:txBody>
                  <a:tcPr marL="45153" marR="45153" marT="0" marB="0"/>
                </a:tc>
                <a:tc>
                  <a:txBody>
                    <a:bodyPr/>
                    <a:lstStyle/>
                    <a:p>
                      <a:pPr marL="0" marR="0">
                        <a:lnSpc>
                          <a:spcPct val="107000"/>
                        </a:lnSpc>
                        <a:spcAft>
                          <a:spcPts val="800"/>
                        </a:spcAft>
                        <a:buNone/>
                      </a:pPr>
                      <a:r>
                        <a:rPr lang="en-US" sz="1600" kern="100">
                          <a:effectLst/>
                        </a:rPr>
                        <a:t>Signed agreements between host municipality and Applicable Facility</a:t>
                      </a:r>
                      <a:endParaRPr lang="en-US" sz="1600" kern="100">
                        <a:effectLst/>
                        <a:latin typeface="Times New Roman" panose="02020603050405020304" pitchFamily="18" charset="0"/>
                        <a:ea typeface="Calibri" panose="020F0502020204030204" pitchFamily="34" charset="0"/>
                        <a:cs typeface="Arial" panose="020B0604020202020204" pitchFamily="34" charset="0"/>
                      </a:endParaRPr>
                    </a:p>
                  </a:txBody>
                  <a:tcPr marL="45153" marR="45153" marT="0" marB="0"/>
                </a:tc>
                <a:tc>
                  <a:txBody>
                    <a:bodyPr/>
                    <a:lstStyle/>
                    <a:p>
                      <a:pPr marL="0" marR="0">
                        <a:lnSpc>
                          <a:spcPct val="107000"/>
                        </a:lnSpc>
                        <a:spcAft>
                          <a:spcPts val="800"/>
                        </a:spcAft>
                        <a:buNone/>
                      </a:pPr>
                      <a:r>
                        <a:rPr lang="en-US" sz="1600" kern="100">
                          <a:effectLst/>
                        </a:rPr>
                        <a:t>Projects can subtract one (1) point from their score for providing certain social and environmental benefits up to a total of five (5) points, if agreed to by the host municipality. </a:t>
                      </a:r>
                    </a:p>
                  </a:txBody>
                  <a:tcPr marL="45153" marR="45153" marT="0" marB="0"/>
                </a:tc>
                <a:extLst>
                  <a:ext uri="{0D108BD9-81ED-4DB2-BD59-A6C34878D82A}">
                    <a16:rowId xmlns:a16="http://schemas.microsoft.com/office/drawing/2014/main" val="3665854619"/>
                  </a:ext>
                </a:extLst>
              </a:tr>
            </a:tbl>
          </a:graphicData>
        </a:graphic>
      </p:graphicFrame>
      <p:sp>
        <p:nvSpPr>
          <p:cNvPr id="11" name="Rectangle 4">
            <a:extLst>
              <a:ext uri="{FF2B5EF4-FFF2-40B4-BE49-F238E27FC236}">
                <a16:creationId xmlns:a16="http://schemas.microsoft.com/office/drawing/2014/main" id="{49F48AF7-AD73-55B5-D8A0-C99F5B4A1BFC}"/>
              </a:ext>
            </a:extLst>
          </p:cNvPr>
          <p:cNvSpPr>
            <a:spLocks noChangeArrowheads="1"/>
          </p:cNvSpPr>
          <p:nvPr/>
        </p:nvSpPr>
        <p:spPr bwMode="auto">
          <a:xfrm>
            <a:off x="4021305" y="1392170"/>
            <a:ext cx="1900762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287873182"/>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A084D-378C-4C85-651C-D26E495CA8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0073E0-B7C3-C72E-9FA0-D1E1EFEF24BF}"/>
              </a:ext>
            </a:extLst>
          </p:cNvPr>
          <p:cNvSpPr>
            <a:spLocks noGrp="1"/>
          </p:cNvSpPr>
          <p:nvPr>
            <p:ph type="title"/>
          </p:nvPr>
        </p:nvSpPr>
        <p:spPr/>
        <p:txBody>
          <a:bodyPr/>
          <a:lstStyle/>
          <a:p>
            <a:r>
              <a:rPr lang="en-US" sz="2800">
                <a:cs typeface="Arial"/>
              </a:rPr>
              <a:t>Commission on Energy Infrastructure Siting and Permitting</a:t>
            </a:r>
          </a:p>
        </p:txBody>
      </p:sp>
      <p:sp>
        <p:nvSpPr>
          <p:cNvPr id="3" name="Content Placeholder 1">
            <a:extLst>
              <a:ext uri="{FF2B5EF4-FFF2-40B4-BE49-F238E27FC236}">
                <a16:creationId xmlns:a16="http://schemas.microsoft.com/office/drawing/2014/main" id="{17630D98-DF69-471F-CC96-65ECF8AA30E0}"/>
              </a:ext>
            </a:extLst>
          </p:cNvPr>
          <p:cNvSpPr txBox="1">
            <a:spLocks/>
          </p:cNvSpPr>
          <p:nvPr/>
        </p:nvSpPr>
        <p:spPr>
          <a:xfrm>
            <a:off x="457200" y="1498600"/>
            <a:ext cx="11201400" cy="4627563"/>
          </a:xfrm>
          <a:prstGeom prst="rect">
            <a:avLst/>
          </a:prstGeom>
        </p:spPr>
        <p:txBody>
          <a:bodyPr/>
          <a:lstStyle>
            <a:lvl1pPr marL="228600" indent="-228600" algn="l" defTabSz="914400" rtl="0" eaLnBrk="1" latinLnBrk="0" hangingPunct="1">
              <a:lnSpc>
                <a:spcPct val="100000"/>
              </a:lnSpc>
              <a:spcBef>
                <a:spcPts val="30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Arial" panose="020B0604020202020204" pitchFamily="34" charset="0"/>
              </a:defRPr>
            </a:lvl1pPr>
            <a:lvl2pPr marL="457200" indent="-225425"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2pPr>
            <a:lvl3pPr marL="685800" indent="-214313"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228600" marR="0" lvl="0" indent="-228600" algn="l" defTabSz="914400" rtl="0" eaLnBrk="1" fontAlgn="auto" latinLnBrk="0" hangingPunct="1">
              <a:lnSpc>
                <a:spcPct val="100000"/>
              </a:lnSpc>
              <a:spcBef>
                <a:spcPts val="1800"/>
              </a:spcBef>
              <a:spcAft>
                <a:spcPts val="300"/>
              </a:spcAft>
              <a:buClr>
                <a:srgbClr val="14558F"/>
              </a:buClr>
              <a:buSzPct val="11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Commission was established by </a:t>
            </a:r>
            <a:r>
              <a:rPr kumimoji="0" lang="en-US" sz="1800" b="0" i="0" u="none" strike="noStrike" kern="1200" cap="none" spc="0" normalizeH="0" baseline="0" noProof="0">
                <a:ln>
                  <a:noFill/>
                </a:ln>
                <a:solidFill>
                  <a:srgbClr val="000000"/>
                </a:solidFill>
                <a:effectLst/>
                <a:uLnTx/>
                <a:uFillTx/>
                <a:latin typeface="Arial"/>
                <a:ea typeface="+mn-ea"/>
                <a:cs typeface="Arial" panose="020B0604020202020204" pitchFamily="34" charset="0"/>
                <a:hlinkClick r:id="rId3"/>
              </a:rPr>
              <a:t>Executive Order 620</a:t>
            </a:r>
            <a:endParaRPr kumimoji="0" lang="en-US" sz="18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a:p>
            <a:pPr marL="228600" marR="0" lvl="0" indent="-228600" algn="l" defTabSz="914400" rtl="0" eaLnBrk="1" fontAlgn="auto" latinLnBrk="0" hangingPunct="1">
              <a:lnSpc>
                <a:spcPct val="100000"/>
              </a:lnSpc>
              <a:spcBef>
                <a:spcPts val="1800"/>
              </a:spcBef>
              <a:spcAft>
                <a:spcPts val="300"/>
              </a:spcAft>
              <a:buClr>
                <a:srgbClr val="14558F"/>
              </a:buClr>
              <a:buSzPct val="11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Required to advise the Governor on:</a:t>
            </a:r>
          </a:p>
          <a:p>
            <a:pPr marL="800100" marR="0" lvl="1" indent="-457200" algn="l" defTabSz="914400" rtl="0" eaLnBrk="1" fontAlgn="auto" latinLnBrk="0" hangingPunct="1">
              <a:lnSpc>
                <a:spcPct val="100000"/>
              </a:lnSpc>
              <a:spcBef>
                <a:spcPts val="600"/>
              </a:spcBef>
              <a:spcAft>
                <a:spcPts val="300"/>
              </a:spcAft>
              <a:buClr>
                <a:srgbClr val="14558F"/>
              </a:buClr>
              <a:buSzPct val="110000"/>
              <a:buFont typeface="+mj-lt"/>
              <a:buAutoNum type="arabicPeriod"/>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accelerating the responsible deployment of clean energy infrastructure through siting and permitting reform </a:t>
            </a:r>
            <a:r>
              <a:rPr kumimoji="0" lang="en-US" sz="1600" b="0" i="0" u="none" strike="noStrike" kern="1200" cap="none" spc="0" normalizeH="0" baseline="0" noProof="0">
                <a:ln>
                  <a:noFill/>
                </a:ln>
                <a:solidFill>
                  <a:srgbClr val="000000"/>
                </a:solidFill>
                <a:effectLst/>
                <a:uLnTx/>
                <a:uFillTx/>
                <a:latin typeface="Arial"/>
                <a:ea typeface="+mn-ea"/>
                <a:cs typeface="+mn-cs"/>
              </a:rPr>
              <a:t>in a manner consistent with applicable legal requirements and the Clean Energy and Climate Plan;</a:t>
            </a:r>
          </a:p>
          <a:p>
            <a:pPr marL="800100" marR="0" lvl="1" indent="-457200" algn="l" defTabSz="914400" rtl="0" eaLnBrk="1" fontAlgn="auto" latinLnBrk="0" hangingPunct="1">
              <a:lnSpc>
                <a:spcPct val="100000"/>
              </a:lnSpc>
              <a:spcBef>
                <a:spcPts val="600"/>
              </a:spcBef>
              <a:spcAft>
                <a:spcPts val="300"/>
              </a:spcAft>
              <a:buClr>
                <a:srgbClr val="14558F"/>
              </a:buClr>
              <a:buSzPct val="110000"/>
              <a:buFont typeface="+mj-lt"/>
              <a:buAutoNum type="arabicPeriod"/>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facilitating community input </a:t>
            </a:r>
            <a:r>
              <a:rPr kumimoji="0" lang="en-US" sz="1600" b="0" i="0" u="none" strike="noStrike" kern="1200" cap="none" spc="0" normalizeH="0" baseline="0" noProof="0">
                <a:ln>
                  <a:noFill/>
                </a:ln>
                <a:solidFill>
                  <a:srgbClr val="000000"/>
                </a:solidFill>
                <a:effectLst/>
                <a:uLnTx/>
                <a:uFillTx/>
                <a:latin typeface="Arial"/>
                <a:ea typeface="+mn-ea"/>
                <a:cs typeface="+mn-cs"/>
              </a:rPr>
              <a:t>into the siting and permitting of clean energy infrastructure; and </a:t>
            </a:r>
          </a:p>
          <a:p>
            <a:pPr marL="800100" marR="0" lvl="1" indent="-457200" algn="l" defTabSz="914400" rtl="0" eaLnBrk="1" fontAlgn="auto" latinLnBrk="0" hangingPunct="1">
              <a:lnSpc>
                <a:spcPct val="100000"/>
              </a:lnSpc>
              <a:spcBef>
                <a:spcPts val="600"/>
              </a:spcBef>
              <a:spcAft>
                <a:spcPts val="300"/>
              </a:spcAft>
              <a:buClr>
                <a:srgbClr val="14558F"/>
              </a:buClr>
              <a:buSzPct val="110000"/>
              <a:buFont typeface="+mj-lt"/>
              <a:buAutoNum type="arabicPeriod"/>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ensuring that the benefits of the clean energy transition are shared equitably</a:t>
            </a:r>
            <a:r>
              <a:rPr kumimoji="0" lang="en-US" sz="1600" b="0" i="0" u="none" strike="noStrike" kern="1200" cap="none" spc="0" normalizeH="0" baseline="0" noProof="0">
                <a:ln>
                  <a:noFill/>
                </a:ln>
                <a:solidFill>
                  <a:srgbClr val="000000"/>
                </a:solidFill>
                <a:effectLst/>
                <a:uLnTx/>
                <a:uFillTx/>
                <a:latin typeface="Arial"/>
                <a:ea typeface="+mn-ea"/>
                <a:cs typeface="+mn-cs"/>
              </a:rPr>
              <a:t> among all residents of the Commonwealth.</a:t>
            </a:r>
          </a:p>
          <a:p>
            <a:pPr marL="228600" marR="0" lvl="0" indent="-228600" algn="l" defTabSz="914400" rtl="0" eaLnBrk="1" fontAlgn="auto" latinLnBrk="0" hangingPunct="1">
              <a:lnSpc>
                <a:spcPct val="100000"/>
              </a:lnSpc>
              <a:spcBef>
                <a:spcPts val="1800"/>
              </a:spcBef>
              <a:spcAft>
                <a:spcPts val="300"/>
              </a:spcAft>
              <a:buClr>
                <a:srgbClr val="14558F"/>
              </a:buClr>
              <a:buSzPct val="11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Two public listening sessions held and over 1,500 public comments received.</a:t>
            </a:r>
          </a:p>
          <a:p>
            <a:pPr marL="228600" marR="0" lvl="0" indent="-228600" algn="l" defTabSz="914400" rtl="0" eaLnBrk="1" fontAlgn="auto" latinLnBrk="0" hangingPunct="1">
              <a:lnSpc>
                <a:spcPct val="100000"/>
              </a:lnSpc>
              <a:spcBef>
                <a:spcPts val="1800"/>
              </a:spcBef>
              <a:spcAft>
                <a:spcPts val="300"/>
              </a:spcAft>
              <a:buClr>
                <a:srgbClr val="14558F"/>
              </a:buClr>
              <a:buSzPct val="11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Recommendations sent to Governor Healey on March 29, 2024.</a:t>
            </a:r>
          </a:p>
          <a:p>
            <a:pPr marL="228600" marR="0" lvl="0" indent="-228600" algn="l" defTabSz="914400" rtl="0" eaLnBrk="1" fontAlgn="auto" latinLnBrk="0" hangingPunct="1">
              <a:lnSpc>
                <a:spcPct val="100000"/>
              </a:lnSpc>
              <a:spcBef>
                <a:spcPts val="1800"/>
              </a:spcBef>
              <a:spcAft>
                <a:spcPts val="300"/>
              </a:spcAft>
              <a:buClr>
                <a:srgbClr val="14558F"/>
              </a:buClr>
              <a:buSzPct val="11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The Commission’s recommendations were largely passed into law through </a:t>
            </a:r>
            <a:r>
              <a:rPr kumimoji="0" lang="en-US" sz="1800" b="0" i="1" u="none" strike="noStrike" kern="1200" cap="none" spc="0" normalizeH="0" baseline="0" noProof="0">
                <a:ln>
                  <a:noFill/>
                </a:ln>
                <a:solidFill>
                  <a:srgbClr val="000000"/>
                </a:solidFill>
                <a:effectLst/>
                <a:uLnTx/>
                <a:uFillTx/>
                <a:latin typeface="Arial"/>
                <a:ea typeface="+mn-ea"/>
                <a:cs typeface="Arial" panose="020B0604020202020204" pitchFamily="34" charset="0"/>
              </a:rPr>
              <a:t>An Act promoting a clean energy grid, advancing equity, and protecting ratepayers</a:t>
            </a:r>
            <a:r>
              <a:rPr kumimoji="0" lang="en-US" sz="18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 (2024 Climate Act), signed by Governor Healey in November 2024.</a:t>
            </a:r>
          </a:p>
        </p:txBody>
      </p:sp>
    </p:spTree>
    <p:extLst>
      <p:ext uri="{BB962C8B-B14F-4D97-AF65-F5344CB8AC3E}">
        <p14:creationId xmlns:p14="http://schemas.microsoft.com/office/powerpoint/2010/main" val="3092916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A8623-5771-AD87-E20A-719D9EE6E2FD}"/>
              </a:ext>
            </a:extLst>
          </p:cNvPr>
          <p:cNvSpPr>
            <a:spLocks noGrp="1"/>
          </p:cNvSpPr>
          <p:nvPr>
            <p:ph type="title"/>
          </p:nvPr>
        </p:nvSpPr>
        <p:spPr/>
        <p:txBody>
          <a:bodyPr/>
          <a:lstStyle/>
          <a:p>
            <a:r>
              <a:rPr lang="en-US"/>
              <a:t>Recommendations for Use by EFSB</a:t>
            </a:r>
          </a:p>
        </p:txBody>
      </p:sp>
      <p:sp>
        <p:nvSpPr>
          <p:cNvPr id="4" name="TextBox 3">
            <a:extLst>
              <a:ext uri="{FF2B5EF4-FFF2-40B4-BE49-F238E27FC236}">
                <a16:creationId xmlns:a16="http://schemas.microsoft.com/office/drawing/2014/main" id="{3E37203C-0C1C-7F18-D564-3EB48A5F628B}"/>
              </a:ext>
            </a:extLst>
          </p:cNvPr>
          <p:cNvSpPr txBox="1"/>
          <p:nvPr/>
        </p:nvSpPr>
        <p:spPr>
          <a:xfrm>
            <a:off x="735980" y="1616927"/>
            <a:ext cx="10069552" cy="4248614"/>
          </a:xfrm>
          <a:prstGeom prst="rect">
            <a:avLst/>
          </a:prstGeom>
          <a:ln w="6350">
            <a:noFill/>
            <a:miter lim="800000"/>
          </a:ln>
        </p:spPr>
        <p:txBody>
          <a:bodyPr vert="horz" wrap="square" lIns="0" tIns="0" rIns="0" bIns="0" rtlCol="0">
            <a:no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 name="TextBox 7">
            <a:extLst>
              <a:ext uri="{FF2B5EF4-FFF2-40B4-BE49-F238E27FC236}">
                <a16:creationId xmlns:a16="http://schemas.microsoft.com/office/drawing/2014/main" id="{94898A61-AC3F-8DEA-1AEF-052D7EBC7E0B}"/>
              </a:ext>
            </a:extLst>
          </p:cNvPr>
          <p:cNvSpPr txBox="1"/>
          <p:nvPr/>
        </p:nvSpPr>
        <p:spPr>
          <a:xfrm>
            <a:off x="554736" y="1256467"/>
            <a:ext cx="10614102" cy="4832092"/>
          </a:xfrm>
          <a:prstGeom prst="rect">
            <a:avLst/>
          </a:prstGeom>
          <a:noFill/>
          <a:ln w="6350">
            <a:noFill/>
            <a:miter lim="800000"/>
          </a:ln>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srgbClr val="000000"/>
                </a:solidFill>
                <a:effectLst/>
                <a:uLnTx/>
                <a:uFillTx/>
                <a:latin typeface="Arial"/>
                <a:ea typeface="+mn-ea"/>
                <a:cs typeface="+mn-cs"/>
              </a:rPr>
              <a:t>Projects that are located in a Burdened Area and thus required to complete a Cumulative Impact Analysis will not be required to complete a Site Suitability Assessment.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solidFill>
                <a:srgbClr val="000000"/>
              </a:solidFill>
              <a:latin typeface="Arial"/>
            </a:endParaRPr>
          </a:p>
          <a:p>
            <a:pPr marL="285750" lvl="0" indent="-285750">
              <a:buFont typeface="Arial" panose="020B0604020202020204" pitchFamily="34" charset="0"/>
              <a:buChar char="•"/>
              <a:defRPr/>
            </a:pPr>
            <a:r>
              <a:rPr lang="en-US"/>
              <a:t>The EFSB should incorporate the elements of the site suitability criteria (e.g., carbon sequestration, habitat, etc.) in its CIA and Route and Site Scoring analyses as feasible.</a:t>
            </a:r>
            <a:r>
              <a:rPr kumimoji="0" lang="en-US" b="0" i="0" u="none" strike="noStrike" kern="1200" cap="none" spc="0" normalizeH="0" baseline="0" noProof="0">
                <a:ln>
                  <a:noFill/>
                </a:ln>
                <a:solidFill>
                  <a:srgbClr val="000000"/>
                </a:solidFill>
                <a:effectLst/>
                <a:uLnTx/>
                <a:uFillTx/>
                <a:latin typeface="Arial"/>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0" i="0" u="none" strike="noStrike" kern="1200" cap="none" spc="0" normalizeH="0" baseline="0" noProof="0">
              <a:ln>
                <a:noFill/>
              </a:ln>
              <a:solidFill>
                <a:srgbClr val="000000"/>
              </a:solidFill>
              <a:effectLst/>
              <a:uLnTx/>
              <a:uFillTx/>
              <a:latin typeface="Arial"/>
              <a:ea typeface="+mn-ea"/>
              <a:cs typeface="+mn-cs"/>
            </a:endParaRPr>
          </a:p>
          <a:p>
            <a:pPr marL="285750" lvl="0" indent="-285750">
              <a:buFont typeface="Arial" panose="020B0604020202020204" pitchFamily="34" charset="0"/>
              <a:buChar char="•"/>
              <a:defRPr/>
            </a:pPr>
            <a:r>
              <a:rPr lang="en-US"/>
              <a:t>The EFSB is recommended to consider the Total Site Suitability Score in its decisions alongside other aspects of the project. </a:t>
            </a:r>
          </a:p>
          <a:p>
            <a:pPr marL="285750" lvl="0" indent="-285750">
              <a:buFont typeface="Arial" panose="020B0604020202020204" pitchFamily="34" charset="0"/>
              <a:buChar char="•"/>
              <a:defRPr/>
            </a:pPr>
            <a:endParaRPr kumimoji="0" lang="en-US"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srgbClr val="000000"/>
                </a:solidFill>
                <a:effectLst/>
                <a:uLnTx/>
                <a:uFillTx/>
                <a:latin typeface="Arial"/>
                <a:ea typeface="+mn-ea"/>
                <a:cs typeface="+mn-cs"/>
              </a:rPr>
              <a:t>The Total Site Suitability Score should be considered in the context of the project’s design plan and planned mitigation measures.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srgbClr val="000000"/>
                </a:solidFill>
                <a:effectLst/>
                <a:uLnTx/>
                <a:uFillTx/>
                <a:latin typeface="Arial"/>
                <a:ea typeface="+mn-ea"/>
                <a:cs typeface="+mn-cs"/>
              </a:rPr>
              <a:t>The EFSB should use the criteria-specific suitability scores as a resource to determine if minimization or environmental mitigation measures should be required for a project to receive a consolidated permit.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6341970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34624-AE8A-316C-2563-B86F83812903}"/>
              </a:ext>
            </a:extLst>
          </p:cNvPr>
          <p:cNvSpPr>
            <a:spLocks noGrp="1"/>
          </p:cNvSpPr>
          <p:nvPr>
            <p:ph type="title"/>
          </p:nvPr>
        </p:nvSpPr>
        <p:spPr/>
        <p:txBody>
          <a:bodyPr/>
          <a:lstStyle/>
          <a:p>
            <a:r>
              <a:rPr lang="en-US"/>
              <a:t>Recommendations for Use by Local Governments</a:t>
            </a:r>
          </a:p>
        </p:txBody>
      </p:sp>
      <p:sp>
        <p:nvSpPr>
          <p:cNvPr id="4" name="TextBox 3">
            <a:extLst>
              <a:ext uri="{FF2B5EF4-FFF2-40B4-BE49-F238E27FC236}">
                <a16:creationId xmlns:a16="http://schemas.microsoft.com/office/drawing/2014/main" id="{1E621307-5C54-7DFB-7C7C-ACED7845811A}"/>
              </a:ext>
            </a:extLst>
          </p:cNvPr>
          <p:cNvSpPr txBox="1"/>
          <p:nvPr/>
        </p:nvSpPr>
        <p:spPr>
          <a:xfrm>
            <a:off x="947057" y="1719943"/>
            <a:ext cx="10014857" cy="4136571"/>
          </a:xfrm>
          <a:prstGeom prst="rect">
            <a:avLst/>
          </a:prstGeom>
          <a:ln w="6350">
            <a:noFill/>
            <a:miter lim="800000"/>
          </a:ln>
        </p:spPr>
        <p:txBody>
          <a:bodyPr vert="horz" wrap="square" lIns="0" tIns="0" rIns="0" bIns="0" rtlCol="0">
            <a:no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 name="TextBox 4">
            <a:extLst>
              <a:ext uri="{FF2B5EF4-FFF2-40B4-BE49-F238E27FC236}">
                <a16:creationId xmlns:a16="http://schemas.microsoft.com/office/drawing/2014/main" id="{DFA846EA-763E-A737-0958-760282BB50F6}"/>
              </a:ext>
            </a:extLst>
          </p:cNvPr>
          <p:cNvSpPr txBox="1"/>
          <p:nvPr/>
        </p:nvSpPr>
        <p:spPr>
          <a:xfrm>
            <a:off x="202251" y="1489154"/>
            <a:ext cx="6061816" cy="5196634"/>
          </a:xfrm>
          <a:prstGeom prst="rect">
            <a:avLst/>
          </a:prstGeom>
          <a:ln w="6350">
            <a:noFill/>
            <a:miter lim="800000"/>
          </a:ln>
        </p:spPr>
        <p:txBody>
          <a:bodyPr vert="horz" wrap="square" lIns="0" tIns="0" rIns="0" bIns="0" rtlCol="0">
            <a:no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Municipalities are recommended to consider a project’s Total Site Suitability Score and Criteria-Specific Suitability Scores when determining permit conditions. </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Sites with a Total Site Suitability Score below a certain level should be assumed to be highly suitable and require minimal to no mitigation, regardless of Criteria-Specific Suitability Scores. </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Municipalities should use the criteria-specific suitability scores as a resource to determine if minimization or environmental mitigation measures should be required for a project to receive a Consolidated Local Permit.</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Calibri" panose="020F0502020204030204" pitchFamily="34" charset="0"/>
                <a:cs typeface="+mn-cs"/>
              </a:rPr>
              <a:t>The level and type of mitigation measures required should be based on the Criteria-Specific Site Suitability score. Requirements should be relevant to the category in which the score was assessed. </a:t>
            </a:r>
            <a:endParaRPr kumimoji="0" lang="en-US"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7" name="Table 6">
            <a:extLst>
              <a:ext uri="{FF2B5EF4-FFF2-40B4-BE49-F238E27FC236}">
                <a16:creationId xmlns:a16="http://schemas.microsoft.com/office/drawing/2014/main" id="{7FEC9911-E78E-4903-F448-A3F57182879F}"/>
              </a:ext>
            </a:extLst>
          </p:cNvPr>
          <p:cNvGraphicFramePr>
            <a:graphicFrameLocks noGrp="1"/>
          </p:cNvGraphicFramePr>
          <p:nvPr/>
        </p:nvGraphicFramePr>
        <p:xfrm>
          <a:off x="6469167" y="2036339"/>
          <a:ext cx="5520582" cy="3720323"/>
        </p:xfrm>
        <a:graphic>
          <a:graphicData uri="http://schemas.openxmlformats.org/drawingml/2006/table">
            <a:tbl>
              <a:tblPr firstRow="1" firstCol="1" bandRow="1">
                <a:tableStyleId>{5C22544A-7EE6-4342-B048-85BDC9FD1C3A}</a:tableStyleId>
              </a:tblPr>
              <a:tblGrid>
                <a:gridCol w="1463163">
                  <a:extLst>
                    <a:ext uri="{9D8B030D-6E8A-4147-A177-3AD203B41FA5}">
                      <a16:colId xmlns:a16="http://schemas.microsoft.com/office/drawing/2014/main" val="159466879"/>
                    </a:ext>
                  </a:extLst>
                </a:gridCol>
                <a:gridCol w="2036204">
                  <a:extLst>
                    <a:ext uri="{9D8B030D-6E8A-4147-A177-3AD203B41FA5}">
                      <a16:colId xmlns:a16="http://schemas.microsoft.com/office/drawing/2014/main" val="3013847497"/>
                    </a:ext>
                  </a:extLst>
                </a:gridCol>
                <a:gridCol w="2021215">
                  <a:extLst>
                    <a:ext uri="{9D8B030D-6E8A-4147-A177-3AD203B41FA5}">
                      <a16:colId xmlns:a16="http://schemas.microsoft.com/office/drawing/2014/main" val="633271253"/>
                    </a:ext>
                  </a:extLst>
                </a:gridCol>
              </a:tblGrid>
              <a:tr h="597262">
                <a:tc>
                  <a:txBody>
                    <a:bodyPr/>
                    <a:lstStyle/>
                    <a:p>
                      <a:pPr marL="0" marR="0" algn="ctr">
                        <a:lnSpc>
                          <a:spcPct val="107000"/>
                        </a:lnSpc>
                        <a:spcAft>
                          <a:spcPts val="800"/>
                        </a:spcAft>
                        <a:buNone/>
                      </a:pPr>
                      <a:r>
                        <a:rPr lang="en-US" sz="1200" kern="100">
                          <a:effectLst/>
                        </a:rPr>
                        <a:t>Criteria Score Range</a:t>
                      </a:r>
                      <a:endParaRPr lang="en-US" sz="1200" kern="100">
                        <a:effectLst/>
                        <a:latin typeface="Times New Roman" panose="02020603050405020304" pitchFamily="18" charset="0"/>
                        <a:ea typeface="Calibri" panose="020F0502020204030204" pitchFamily="34" charset="0"/>
                        <a:cs typeface="Arial" panose="020B0604020202020204" pitchFamily="34" charset="0"/>
                      </a:endParaRPr>
                    </a:p>
                  </a:txBody>
                  <a:tcPr marL="28038" marR="28038" marT="0" marB="0" anchor="ctr"/>
                </a:tc>
                <a:tc>
                  <a:txBody>
                    <a:bodyPr/>
                    <a:lstStyle/>
                    <a:p>
                      <a:pPr marL="0" marR="0" algn="ctr">
                        <a:lnSpc>
                          <a:spcPct val="107000"/>
                        </a:lnSpc>
                        <a:spcAft>
                          <a:spcPts val="800"/>
                        </a:spcAft>
                        <a:buNone/>
                      </a:pPr>
                      <a:r>
                        <a:rPr lang="en-US" sz="1200" kern="100">
                          <a:effectLst/>
                        </a:rPr>
                        <a:t>Suitability</a:t>
                      </a:r>
                    </a:p>
                    <a:p>
                      <a:pPr marL="0" marR="0" algn="ctr">
                        <a:lnSpc>
                          <a:spcPct val="107000"/>
                        </a:lnSpc>
                        <a:spcAft>
                          <a:spcPts val="800"/>
                        </a:spcAft>
                        <a:buNone/>
                      </a:pPr>
                      <a:r>
                        <a:rPr lang="en-US" sz="1200" kern="100">
                          <a:effectLst/>
                        </a:rPr>
                        <a:t>(for specific criteria)</a:t>
                      </a:r>
                      <a:endParaRPr lang="en-US" sz="1200" kern="100">
                        <a:effectLst/>
                        <a:latin typeface="Times New Roman" panose="02020603050405020304" pitchFamily="18" charset="0"/>
                        <a:ea typeface="Calibri" panose="020F0502020204030204" pitchFamily="34" charset="0"/>
                        <a:cs typeface="Arial" panose="020B0604020202020204" pitchFamily="34" charset="0"/>
                      </a:endParaRPr>
                    </a:p>
                  </a:txBody>
                  <a:tcPr marL="28038" marR="28038" marT="0" marB="0" anchor="ctr"/>
                </a:tc>
                <a:tc>
                  <a:txBody>
                    <a:bodyPr/>
                    <a:lstStyle/>
                    <a:p>
                      <a:pPr marL="0" marR="0" algn="ctr">
                        <a:lnSpc>
                          <a:spcPct val="107000"/>
                        </a:lnSpc>
                        <a:spcAft>
                          <a:spcPts val="800"/>
                        </a:spcAft>
                        <a:buNone/>
                      </a:pPr>
                      <a:r>
                        <a:rPr lang="en-US" sz="1200" kern="100">
                          <a:effectLst/>
                        </a:rPr>
                        <a:t>Interpretation</a:t>
                      </a:r>
                    </a:p>
                    <a:p>
                      <a:pPr marL="0" marR="0" algn="ctr">
                        <a:lnSpc>
                          <a:spcPct val="107000"/>
                        </a:lnSpc>
                        <a:spcAft>
                          <a:spcPts val="800"/>
                        </a:spcAft>
                        <a:buNone/>
                      </a:pPr>
                      <a:r>
                        <a:rPr lang="en-US" sz="1200" kern="100">
                          <a:effectLst/>
                        </a:rPr>
                        <a:t>(for specific criteria)</a:t>
                      </a:r>
                      <a:endParaRPr lang="en-US" sz="1200" kern="100">
                        <a:effectLst/>
                        <a:latin typeface="Times New Roman" panose="02020603050405020304" pitchFamily="18" charset="0"/>
                        <a:ea typeface="Calibri" panose="020F0502020204030204" pitchFamily="34" charset="0"/>
                        <a:cs typeface="Arial" panose="020B0604020202020204" pitchFamily="34" charset="0"/>
                      </a:endParaRPr>
                    </a:p>
                  </a:txBody>
                  <a:tcPr marL="28038" marR="28038" marT="0" marB="0" anchor="ctr"/>
                </a:tc>
                <a:extLst>
                  <a:ext uri="{0D108BD9-81ED-4DB2-BD59-A6C34878D82A}">
                    <a16:rowId xmlns:a16="http://schemas.microsoft.com/office/drawing/2014/main" val="2364273779"/>
                  </a:ext>
                </a:extLst>
              </a:tr>
              <a:tr h="549617">
                <a:tc>
                  <a:txBody>
                    <a:bodyPr/>
                    <a:lstStyle/>
                    <a:p>
                      <a:pPr marL="0" marR="0" algn="ctr">
                        <a:lnSpc>
                          <a:spcPct val="107000"/>
                        </a:lnSpc>
                        <a:spcAft>
                          <a:spcPts val="800"/>
                        </a:spcAft>
                        <a:buNone/>
                      </a:pPr>
                      <a:r>
                        <a:rPr lang="en-US" sz="1050" kern="100">
                          <a:effectLst/>
                        </a:rPr>
                        <a:t>1 or less</a:t>
                      </a:r>
                      <a:endParaRPr lang="en-US" sz="1050" kern="100">
                        <a:effectLst/>
                        <a:latin typeface="Times New Roman" panose="02020603050405020304" pitchFamily="18" charset="0"/>
                        <a:ea typeface="Calibri" panose="020F0502020204030204" pitchFamily="34" charset="0"/>
                        <a:cs typeface="Arial" panose="020B0604020202020204" pitchFamily="34" charset="0"/>
                      </a:endParaRPr>
                    </a:p>
                  </a:txBody>
                  <a:tcPr marL="28038" marR="28038" marT="0" marB="0" anchor="ctr"/>
                </a:tc>
                <a:tc>
                  <a:txBody>
                    <a:bodyPr/>
                    <a:lstStyle/>
                    <a:p>
                      <a:pPr marL="0" marR="0" algn="ctr">
                        <a:lnSpc>
                          <a:spcPct val="107000"/>
                        </a:lnSpc>
                        <a:spcAft>
                          <a:spcPts val="800"/>
                        </a:spcAft>
                        <a:buNone/>
                      </a:pPr>
                      <a:r>
                        <a:rPr lang="en-US" sz="1050" kern="100">
                          <a:effectLst/>
                        </a:rPr>
                        <a:t>Highly suitable, minimal impact</a:t>
                      </a:r>
                      <a:endParaRPr lang="en-US" sz="1050" kern="100">
                        <a:effectLst/>
                        <a:latin typeface="Times New Roman" panose="02020603050405020304" pitchFamily="18" charset="0"/>
                        <a:ea typeface="Calibri" panose="020F0502020204030204" pitchFamily="34" charset="0"/>
                        <a:cs typeface="Arial" panose="020B0604020202020204" pitchFamily="34" charset="0"/>
                      </a:endParaRPr>
                    </a:p>
                  </a:txBody>
                  <a:tcPr marL="28038" marR="28038" marT="0" marB="0" anchor="ctr"/>
                </a:tc>
                <a:tc>
                  <a:txBody>
                    <a:bodyPr/>
                    <a:lstStyle/>
                    <a:p>
                      <a:pPr marL="0" marR="0" algn="ctr">
                        <a:lnSpc>
                          <a:spcPct val="107000"/>
                        </a:lnSpc>
                        <a:spcAft>
                          <a:spcPts val="800"/>
                        </a:spcAft>
                        <a:buNone/>
                      </a:pPr>
                      <a:r>
                        <a:rPr lang="en-US" sz="1050" kern="100">
                          <a:effectLst/>
                        </a:rPr>
                        <a:t>No minimization or mitigation measures required </a:t>
                      </a:r>
                      <a:endParaRPr lang="en-US" sz="1050" kern="100">
                        <a:effectLst/>
                        <a:latin typeface="Times New Roman" panose="02020603050405020304" pitchFamily="18" charset="0"/>
                        <a:ea typeface="Calibri" panose="020F0502020204030204" pitchFamily="34" charset="0"/>
                        <a:cs typeface="Arial" panose="020B0604020202020204" pitchFamily="34" charset="0"/>
                      </a:endParaRPr>
                    </a:p>
                  </a:txBody>
                  <a:tcPr marL="28038" marR="28038" marT="0" marB="0" anchor="ctr"/>
                </a:tc>
                <a:extLst>
                  <a:ext uri="{0D108BD9-81ED-4DB2-BD59-A6C34878D82A}">
                    <a16:rowId xmlns:a16="http://schemas.microsoft.com/office/drawing/2014/main" val="1861552493"/>
                  </a:ext>
                </a:extLst>
              </a:tr>
              <a:tr h="737105">
                <a:tc>
                  <a:txBody>
                    <a:bodyPr/>
                    <a:lstStyle/>
                    <a:p>
                      <a:pPr marL="0" marR="0" algn="ctr">
                        <a:lnSpc>
                          <a:spcPct val="107000"/>
                        </a:lnSpc>
                        <a:spcAft>
                          <a:spcPts val="800"/>
                        </a:spcAft>
                        <a:buNone/>
                      </a:pPr>
                      <a:r>
                        <a:rPr lang="en-US" sz="1050" kern="100">
                          <a:effectLst/>
                        </a:rPr>
                        <a:t>1 to 2</a:t>
                      </a:r>
                      <a:endParaRPr lang="en-US" sz="1050" kern="100">
                        <a:effectLst/>
                        <a:latin typeface="Times New Roman" panose="02020603050405020304" pitchFamily="18" charset="0"/>
                        <a:ea typeface="Calibri" panose="020F0502020204030204" pitchFamily="34" charset="0"/>
                        <a:cs typeface="Arial" panose="020B0604020202020204" pitchFamily="34" charset="0"/>
                      </a:endParaRPr>
                    </a:p>
                  </a:txBody>
                  <a:tcPr marL="28038" marR="28038" marT="0" marB="0" anchor="ctr"/>
                </a:tc>
                <a:tc>
                  <a:txBody>
                    <a:bodyPr/>
                    <a:lstStyle/>
                    <a:p>
                      <a:pPr marL="0" marR="0" algn="ctr">
                        <a:lnSpc>
                          <a:spcPct val="107000"/>
                        </a:lnSpc>
                        <a:spcAft>
                          <a:spcPts val="800"/>
                        </a:spcAft>
                        <a:buNone/>
                      </a:pPr>
                      <a:r>
                        <a:rPr lang="en-US" sz="1050" kern="100">
                          <a:effectLst/>
                        </a:rPr>
                        <a:t>Suitable, low impact</a:t>
                      </a:r>
                      <a:endParaRPr lang="en-US" sz="1050" kern="100">
                        <a:effectLst/>
                        <a:latin typeface="Times New Roman" panose="02020603050405020304" pitchFamily="18" charset="0"/>
                        <a:ea typeface="Calibri" panose="020F0502020204030204" pitchFamily="34" charset="0"/>
                        <a:cs typeface="Arial" panose="020B0604020202020204" pitchFamily="34" charset="0"/>
                      </a:endParaRPr>
                    </a:p>
                  </a:txBody>
                  <a:tcPr marL="28038" marR="28038" marT="0" marB="0" anchor="ctr"/>
                </a:tc>
                <a:tc>
                  <a:txBody>
                    <a:bodyPr/>
                    <a:lstStyle/>
                    <a:p>
                      <a:pPr marL="0" marR="0" algn="ctr">
                        <a:lnSpc>
                          <a:spcPct val="107000"/>
                        </a:lnSpc>
                        <a:spcAft>
                          <a:spcPts val="800"/>
                        </a:spcAft>
                        <a:buNone/>
                      </a:pPr>
                      <a:r>
                        <a:rPr lang="en-US" sz="1050" kern="100">
                          <a:effectLst/>
                        </a:rPr>
                        <a:t>Modest minimization and/or mitigation measures may be required</a:t>
                      </a:r>
                      <a:endParaRPr lang="en-US" sz="1050" kern="100">
                        <a:effectLst/>
                        <a:latin typeface="Times New Roman" panose="02020603050405020304" pitchFamily="18" charset="0"/>
                        <a:ea typeface="Calibri" panose="020F0502020204030204" pitchFamily="34" charset="0"/>
                        <a:cs typeface="Arial" panose="020B0604020202020204" pitchFamily="34" charset="0"/>
                      </a:endParaRPr>
                    </a:p>
                  </a:txBody>
                  <a:tcPr marL="28038" marR="28038" marT="0" marB="0" anchor="ctr"/>
                </a:tc>
                <a:extLst>
                  <a:ext uri="{0D108BD9-81ED-4DB2-BD59-A6C34878D82A}">
                    <a16:rowId xmlns:a16="http://schemas.microsoft.com/office/drawing/2014/main" val="3054238931"/>
                  </a:ext>
                </a:extLst>
              </a:tr>
              <a:tr h="549617">
                <a:tc>
                  <a:txBody>
                    <a:bodyPr/>
                    <a:lstStyle/>
                    <a:p>
                      <a:pPr marL="0" marR="0" algn="ctr">
                        <a:lnSpc>
                          <a:spcPct val="107000"/>
                        </a:lnSpc>
                        <a:spcAft>
                          <a:spcPts val="800"/>
                        </a:spcAft>
                        <a:buNone/>
                      </a:pPr>
                      <a:r>
                        <a:rPr lang="en-US" sz="1050" kern="100">
                          <a:effectLst/>
                        </a:rPr>
                        <a:t>2 to 3</a:t>
                      </a:r>
                      <a:endParaRPr lang="en-US" sz="1050" kern="100">
                        <a:effectLst/>
                        <a:latin typeface="Times New Roman" panose="02020603050405020304" pitchFamily="18" charset="0"/>
                        <a:ea typeface="Calibri" panose="020F0502020204030204" pitchFamily="34" charset="0"/>
                        <a:cs typeface="Arial" panose="020B0604020202020204" pitchFamily="34" charset="0"/>
                      </a:endParaRPr>
                    </a:p>
                  </a:txBody>
                  <a:tcPr marL="28038" marR="28038" marT="0" marB="0" anchor="ctr"/>
                </a:tc>
                <a:tc>
                  <a:txBody>
                    <a:bodyPr/>
                    <a:lstStyle/>
                    <a:p>
                      <a:pPr marL="0" marR="0" algn="ctr">
                        <a:lnSpc>
                          <a:spcPct val="107000"/>
                        </a:lnSpc>
                        <a:spcAft>
                          <a:spcPts val="800"/>
                        </a:spcAft>
                        <a:buNone/>
                      </a:pPr>
                      <a:r>
                        <a:rPr lang="en-US" sz="1050" kern="100">
                          <a:effectLst/>
                        </a:rPr>
                        <a:t>Moderately suitable, moderate impacts</a:t>
                      </a:r>
                      <a:endParaRPr lang="en-US" sz="1050" kern="100">
                        <a:effectLst/>
                        <a:latin typeface="Times New Roman" panose="02020603050405020304" pitchFamily="18" charset="0"/>
                        <a:ea typeface="Calibri" panose="020F0502020204030204" pitchFamily="34" charset="0"/>
                        <a:cs typeface="Arial" panose="020B0604020202020204" pitchFamily="34" charset="0"/>
                      </a:endParaRPr>
                    </a:p>
                  </a:txBody>
                  <a:tcPr marL="28038" marR="28038" marT="0" marB="0" anchor="ctr"/>
                </a:tc>
                <a:tc>
                  <a:txBody>
                    <a:bodyPr/>
                    <a:lstStyle/>
                    <a:p>
                      <a:pPr marL="0" marR="0" algn="ctr">
                        <a:lnSpc>
                          <a:spcPct val="107000"/>
                        </a:lnSpc>
                        <a:spcAft>
                          <a:spcPts val="800"/>
                        </a:spcAft>
                        <a:buNone/>
                      </a:pPr>
                      <a:r>
                        <a:rPr lang="en-US" sz="1050" kern="100">
                          <a:effectLst/>
                        </a:rPr>
                        <a:t>Minimization and/or mitigation measures likely required</a:t>
                      </a:r>
                      <a:endParaRPr lang="en-US" sz="1050" kern="100">
                        <a:effectLst/>
                        <a:latin typeface="Times New Roman" panose="02020603050405020304" pitchFamily="18" charset="0"/>
                        <a:ea typeface="Calibri" panose="020F0502020204030204" pitchFamily="34" charset="0"/>
                        <a:cs typeface="Arial" panose="020B0604020202020204" pitchFamily="34" charset="0"/>
                      </a:endParaRPr>
                    </a:p>
                  </a:txBody>
                  <a:tcPr marL="28038" marR="28038" marT="0" marB="0" anchor="ctr"/>
                </a:tc>
                <a:extLst>
                  <a:ext uri="{0D108BD9-81ED-4DB2-BD59-A6C34878D82A}">
                    <a16:rowId xmlns:a16="http://schemas.microsoft.com/office/drawing/2014/main" val="1191482685"/>
                  </a:ext>
                </a:extLst>
              </a:tr>
              <a:tr h="549617">
                <a:tc>
                  <a:txBody>
                    <a:bodyPr/>
                    <a:lstStyle/>
                    <a:p>
                      <a:pPr marL="0" marR="0" algn="ctr">
                        <a:lnSpc>
                          <a:spcPct val="107000"/>
                        </a:lnSpc>
                        <a:spcAft>
                          <a:spcPts val="800"/>
                        </a:spcAft>
                        <a:buNone/>
                      </a:pPr>
                      <a:r>
                        <a:rPr lang="en-US" sz="1050" kern="100">
                          <a:effectLst/>
                        </a:rPr>
                        <a:t>3 to 4</a:t>
                      </a:r>
                      <a:endParaRPr lang="en-US" sz="1050" kern="100">
                        <a:effectLst/>
                        <a:latin typeface="Times New Roman" panose="02020603050405020304" pitchFamily="18" charset="0"/>
                        <a:ea typeface="Calibri" panose="020F0502020204030204" pitchFamily="34" charset="0"/>
                        <a:cs typeface="Arial" panose="020B0604020202020204" pitchFamily="34" charset="0"/>
                      </a:endParaRPr>
                    </a:p>
                  </a:txBody>
                  <a:tcPr marL="28038" marR="28038" marT="0" marB="0" anchor="ctr"/>
                </a:tc>
                <a:tc>
                  <a:txBody>
                    <a:bodyPr/>
                    <a:lstStyle/>
                    <a:p>
                      <a:pPr marL="0" marR="0" algn="ctr">
                        <a:lnSpc>
                          <a:spcPct val="107000"/>
                        </a:lnSpc>
                        <a:spcAft>
                          <a:spcPts val="800"/>
                        </a:spcAft>
                        <a:buNone/>
                      </a:pPr>
                      <a:r>
                        <a:rPr lang="en-US" sz="1050" kern="100">
                          <a:effectLst/>
                        </a:rPr>
                        <a:t>Not very suitable, moderate to high impact</a:t>
                      </a:r>
                      <a:endParaRPr lang="en-US" sz="1050" kern="100">
                        <a:effectLst/>
                        <a:latin typeface="Times New Roman" panose="02020603050405020304" pitchFamily="18" charset="0"/>
                        <a:ea typeface="Calibri" panose="020F0502020204030204" pitchFamily="34" charset="0"/>
                        <a:cs typeface="Arial" panose="020B0604020202020204" pitchFamily="34" charset="0"/>
                      </a:endParaRPr>
                    </a:p>
                  </a:txBody>
                  <a:tcPr marL="28038" marR="28038" marT="0" marB="0" anchor="ctr"/>
                </a:tc>
                <a:tc>
                  <a:txBody>
                    <a:bodyPr/>
                    <a:lstStyle/>
                    <a:p>
                      <a:pPr marL="0" marR="0" algn="ctr">
                        <a:lnSpc>
                          <a:spcPct val="107000"/>
                        </a:lnSpc>
                        <a:spcAft>
                          <a:spcPts val="800"/>
                        </a:spcAft>
                        <a:buNone/>
                      </a:pPr>
                      <a:r>
                        <a:rPr lang="en-US" sz="1050" kern="100">
                          <a:effectLst/>
                        </a:rPr>
                        <a:t>Significant minimization and/or mitigation measures likely required</a:t>
                      </a:r>
                      <a:endParaRPr lang="en-US" sz="1050" kern="100">
                        <a:effectLst/>
                        <a:latin typeface="Times New Roman" panose="02020603050405020304" pitchFamily="18" charset="0"/>
                        <a:ea typeface="Calibri" panose="020F0502020204030204" pitchFamily="34" charset="0"/>
                        <a:cs typeface="Arial" panose="020B0604020202020204" pitchFamily="34" charset="0"/>
                      </a:endParaRPr>
                    </a:p>
                  </a:txBody>
                  <a:tcPr marL="28038" marR="28038" marT="0" marB="0" anchor="ctr"/>
                </a:tc>
                <a:extLst>
                  <a:ext uri="{0D108BD9-81ED-4DB2-BD59-A6C34878D82A}">
                    <a16:rowId xmlns:a16="http://schemas.microsoft.com/office/drawing/2014/main" val="1066471679"/>
                  </a:ext>
                </a:extLst>
              </a:tr>
              <a:tr h="737105">
                <a:tc>
                  <a:txBody>
                    <a:bodyPr/>
                    <a:lstStyle/>
                    <a:p>
                      <a:pPr marL="0" marR="0" algn="ctr">
                        <a:lnSpc>
                          <a:spcPct val="107000"/>
                        </a:lnSpc>
                        <a:spcAft>
                          <a:spcPts val="800"/>
                        </a:spcAft>
                        <a:buNone/>
                      </a:pPr>
                      <a:r>
                        <a:rPr lang="en-US" sz="1050" kern="100">
                          <a:effectLst/>
                        </a:rPr>
                        <a:t>4 to 5</a:t>
                      </a:r>
                      <a:endParaRPr lang="en-US" sz="1050" kern="100">
                        <a:effectLst/>
                        <a:latin typeface="Times New Roman" panose="02020603050405020304" pitchFamily="18" charset="0"/>
                        <a:ea typeface="Calibri" panose="020F0502020204030204" pitchFamily="34" charset="0"/>
                        <a:cs typeface="Arial" panose="020B0604020202020204" pitchFamily="34" charset="0"/>
                      </a:endParaRPr>
                    </a:p>
                  </a:txBody>
                  <a:tcPr marL="28038" marR="28038" marT="0" marB="0" anchor="ctr"/>
                </a:tc>
                <a:tc>
                  <a:txBody>
                    <a:bodyPr/>
                    <a:lstStyle/>
                    <a:p>
                      <a:pPr marL="0" marR="0" algn="ctr">
                        <a:lnSpc>
                          <a:spcPct val="107000"/>
                        </a:lnSpc>
                        <a:spcAft>
                          <a:spcPts val="800"/>
                        </a:spcAft>
                        <a:buNone/>
                      </a:pPr>
                      <a:r>
                        <a:rPr lang="en-US" sz="1050" kern="100">
                          <a:effectLst/>
                        </a:rPr>
                        <a:t>Unsuitable, high impact</a:t>
                      </a:r>
                      <a:endParaRPr lang="en-US" sz="1050" kern="100">
                        <a:effectLst/>
                        <a:latin typeface="Times New Roman" panose="02020603050405020304" pitchFamily="18" charset="0"/>
                        <a:ea typeface="Calibri" panose="020F0502020204030204" pitchFamily="34" charset="0"/>
                        <a:cs typeface="Arial" panose="020B0604020202020204" pitchFamily="34" charset="0"/>
                      </a:endParaRPr>
                    </a:p>
                  </a:txBody>
                  <a:tcPr marL="28038" marR="28038" marT="0" marB="0" anchor="ctr"/>
                </a:tc>
                <a:tc>
                  <a:txBody>
                    <a:bodyPr/>
                    <a:lstStyle/>
                    <a:p>
                      <a:pPr marL="0" marR="0" algn="ctr">
                        <a:lnSpc>
                          <a:spcPct val="107000"/>
                        </a:lnSpc>
                        <a:spcAft>
                          <a:spcPts val="800"/>
                        </a:spcAft>
                        <a:buNone/>
                      </a:pPr>
                      <a:r>
                        <a:rPr lang="en-US" sz="1050" kern="100">
                          <a:effectLst/>
                        </a:rPr>
                        <a:t>If permitted, will generally require extensive minimization and/or mitigation</a:t>
                      </a:r>
                      <a:endParaRPr lang="en-US" sz="1050" kern="100">
                        <a:effectLst/>
                        <a:latin typeface="Times New Roman" panose="02020603050405020304" pitchFamily="18" charset="0"/>
                        <a:ea typeface="Calibri" panose="020F0502020204030204" pitchFamily="34" charset="0"/>
                        <a:cs typeface="Arial" panose="020B0604020202020204" pitchFamily="34" charset="0"/>
                      </a:endParaRPr>
                    </a:p>
                  </a:txBody>
                  <a:tcPr marL="28038" marR="28038" marT="0" marB="0" anchor="ctr"/>
                </a:tc>
                <a:extLst>
                  <a:ext uri="{0D108BD9-81ED-4DB2-BD59-A6C34878D82A}">
                    <a16:rowId xmlns:a16="http://schemas.microsoft.com/office/drawing/2014/main" val="2649435973"/>
                  </a:ext>
                </a:extLst>
              </a:tr>
            </a:tbl>
          </a:graphicData>
        </a:graphic>
      </p:graphicFrame>
    </p:spTree>
    <p:extLst>
      <p:ext uri="{BB962C8B-B14F-4D97-AF65-F5344CB8AC3E}">
        <p14:creationId xmlns:p14="http://schemas.microsoft.com/office/powerpoint/2010/main" val="12721336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40152-A5B6-F6DB-62CC-1988C72DE044}"/>
              </a:ext>
            </a:extLst>
          </p:cNvPr>
          <p:cNvSpPr>
            <a:spLocks noGrp="1"/>
          </p:cNvSpPr>
          <p:nvPr>
            <p:ph type="title"/>
          </p:nvPr>
        </p:nvSpPr>
        <p:spPr/>
        <p:txBody>
          <a:bodyPr/>
          <a:lstStyle/>
          <a:p>
            <a:r>
              <a:rPr lang="en-US"/>
              <a:t>Standards and Guidelines for Community Benefits Plans and Agreements</a:t>
            </a:r>
          </a:p>
        </p:txBody>
      </p:sp>
      <p:sp>
        <p:nvSpPr>
          <p:cNvPr id="4" name="TextBox 3">
            <a:extLst>
              <a:ext uri="{FF2B5EF4-FFF2-40B4-BE49-F238E27FC236}">
                <a16:creationId xmlns:a16="http://schemas.microsoft.com/office/drawing/2014/main" id="{8BED88E7-81B4-1A2F-FC95-0EF0AE6A1C06}"/>
              </a:ext>
            </a:extLst>
          </p:cNvPr>
          <p:cNvSpPr txBox="1"/>
          <p:nvPr/>
        </p:nvSpPr>
        <p:spPr>
          <a:xfrm>
            <a:off x="789140" y="1615858"/>
            <a:ext cx="10095978" cy="4759890"/>
          </a:xfrm>
          <a:prstGeom prst="rect">
            <a:avLst/>
          </a:prstGeom>
          <a:ln w="6350">
            <a:noFill/>
            <a:miter lim="800000"/>
          </a:ln>
        </p:spPr>
        <p:txBody>
          <a:bodyPr vert="horz" wrap="square" lIns="0" tIns="0" rIns="0" bIns="0" rtlCol="0">
            <a:noAutofit/>
          </a:bodyPr>
          <a:lstStyle/>
          <a:p>
            <a:pPr marL="285750" indent="-285750">
              <a:spcBef>
                <a:spcPts val="300"/>
              </a:spcBef>
              <a:spcAft>
                <a:spcPts val="300"/>
              </a:spcAft>
              <a:buFont typeface="Arial" panose="020B0604020202020204" pitchFamily="34" charset="0"/>
              <a:buChar char="•"/>
            </a:pPr>
            <a:r>
              <a:rPr lang="en-US" sz="2000"/>
              <a:t>The Office of Environmental Justice and Equity (OEJE) has developed </a:t>
            </a:r>
            <a:r>
              <a:rPr lang="en-US" sz="2000">
                <a:hlinkClick r:id="rId2"/>
              </a:rPr>
              <a:t>standards and guidelines</a:t>
            </a:r>
            <a:r>
              <a:rPr lang="en-US" sz="2000"/>
              <a:t> governing the potential use and applicability of Community Benefit Plans (CBPs) and Community Benefit Agreements (CBAs).</a:t>
            </a:r>
          </a:p>
          <a:p>
            <a:pPr marL="285750" indent="-285750">
              <a:spcBef>
                <a:spcPts val="300"/>
              </a:spcBef>
              <a:spcAft>
                <a:spcPts val="300"/>
              </a:spcAft>
              <a:buFont typeface="Arial" panose="020B0604020202020204" pitchFamily="34" charset="0"/>
              <a:buChar char="•"/>
            </a:pPr>
            <a:endParaRPr lang="en-US" sz="2000"/>
          </a:p>
          <a:p>
            <a:pPr marL="285750" indent="-285750">
              <a:spcBef>
                <a:spcPts val="300"/>
              </a:spcBef>
              <a:spcAft>
                <a:spcPts val="300"/>
              </a:spcAft>
              <a:buFont typeface="Arial" panose="020B0604020202020204" pitchFamily="34" charset="0"/>
              <a:buChar char="•"/>
            </a:pPr>
            <a:r>
              <a:rPr lang="en-US" sz="2000"/>
              <a:t>The draft guidelines outline best practices to ensure CBPs and CBAs provide meaningful, measurable benefits to communities hosting energy infrastructure, including:</a:t>
            </a:r>
          </a:p>
          <a:p>
            <a:pPr marL="742950" lvl="1" indent="-285750">
              <a:spcBef>
                <a:spcPts val="300"/>
              </a:spcBef>
              <a:spcAft>
                <a:spcPts val="300"/>
              </a:spcAft>
              <a:buFont typeface="Arial" panose="020B0604020202020204" pitchFamily="34" charset="0"/>
              <a:buChar char="•"/>
            </a:pPr>
            <a:r>
              <a:rPr lang="en-US" sz="2000"/>
              <a:t>A step-by-step process for effective engagement with a community</a:t>
            </a:r>
          </a:p>
          <a:p>
            <a:pPr marL="742950" lvl="1" indent="-285750">
              <a:spcBef>
                <a:spcPts val="300"/>
              </a:spcBef>
              <a:spcAft>
                <a:spcPts val="300"/>
              </a:spcAft>
              <a:buFont typeface="Arial" panose="020B0604020202020204" pitchFamily="34" charset="0"/>
              <a:buChar char="•"/>
            </a:pPr>
            <a:r>
              <a:rPr lang="en-US" sz="2000"/>
              <a:t>How to design commitments that are specific, measurable, and accountable</a:t>
            </a:r>
          </a:p>
          <a:p>
            <a:pPr marL="742950" lvl="1" indent="-285750">
              <a:spcBef>
                <a:spcPts val="300"/>
              </a:spcBef>
              <a:spcAft>
                <a:spcPts val="300"/>
              </a:spcAft>
              <a:buFont typeface="Arial" panose="020B0604020202020204" pitchFamily="34" charset="0"/>
              <a:buChar char="•"/>
            </a:pPr>
            <a:r>
              <a:rPr lang="en-US" sz="2000"/>
              <a:t>Examples of meaningful commitments</a:t>
            </a:r>
          </a:p>
          <a:p>
            <a:pPr marL="742950" lvl="1" indent="-285750">
              <a:spcBef>
                <a:spcPts val="300"/>
              </a:spcBef>
              <a:spcAft>
                <a:spcPts val="300"/>
              </a:spcAft>
              <a:buFont typeface="Arial" panose="020B0604020202020204" pitchFamily="34" charset="0"/>
              <a:buChar char="•"/>
            </a:pPr>
            <a:r>
              <a:rPr lang="en-US" sz="2000"/>
              <a:t>Recommended template for CBPs</a:t>
            </a:r>
          </a:p>
          <a:p>
            <a:pPr marL="742950" lvl="1" indent="-285750">
              <a:spcBef>
                <a:spcPts val="300"/>
              </a:spcBef>
              <a:spcAft>
                <a:spcPts val="300"/>
              </a:spcAft>
              <a:buFont typeface="Arial" panose="020B0604020202020204" pitchFamily="34" charset="0"/>
              <a:buChar char="•"/>
            </a:pPr>
            <a:r>
              <a:rPr lang="en-US" sz="2000"/>
              <a:t>Clear accountability mechanisms</a:t>
            </a:r>
          </a:p>
          <a:p>
            <a:pPr marL="285750" indent="-285750">
              <a:spcBef>
                <a:spcPts val="300"/>
              </a:spcBef>
              <a:spcAft>
                <a:spcPts val="300"/>
              </a:spcAft>
              <a:buFont typeface="Arial" panose="020B0604020202020204" pitchFamily="34" charset="0"/>
              <a:buChar char="•"/>
            </a:pPr>
            <a:endParaRPr lang="en-US" sz="1600"/>
          </a:p>
        </p:txBody>
      </p:sp>
    </p:spTree>
    <p:extLst>
      <p:ext uri="{BB962C8B-B14F-4D97-AF65-F5344CB8AC3E}">
        <p14:creationId xmlns:p14="http://schemas.microsoft.com/office/powerpoint/2010/main" val="7608771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6EB55-BCD4-EB98-3203-E04ADDC378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992980-2B32-F705-9889-C720FCA3B02A}"/>
              </a:ext>
            </a:extLst>
          </p:cNvPr>
          <p:cNvSpPr>
            <a:spLocks noGrp="1"/>
          </p:cNvSpPr>
          <p:nvPr>
            <p:ph type="title"/>
          </p:nvPr>
        </p:nvSpPr>
        <p:spPr/>
        <p:txBody>
          <a:bodyPr/>
          <a:lstStyle/>
          <a:p>
            <a:r>
              <a:rPr lang="en-US" sz="2800">
                <a:cs typeface="Arial"/>
              </a:rPr>
              <a:t>Siting and Permitting Public Engagement Calendar</a:t>
            </a:r>
          </a:p>
        </p:txBody>
      </p:sp>
      <p:graphicFrame>
        <p:nvGraphicFramePr>
          <p:cNvPr id="7" name="Object 6">
            <a:extLst>
              <a:ext uri="{FF2B5EF4-FFF2-40B4-BE49-F238E27FC236}">
                <a16:creationId xmlns:a16="http://schemas.microsoft.com/office/drawing/2014/main" id="{40A9CD7B-02D4-1DD2-42EE-6D1CD7FD0F4D}"/>
              </a:ext>
            </a:extLst>
          </p:cNvPr>
          <p:cNvGraphicFramePr>
            <a:graphicFrameLocks noChangeAspect="1"/>
          </p:cNvGraphicFramePr>
          <p:nvPr>
            <p:extLst>
              <p:ext uri="{D42A27DB-BD31-4B8C-83A1-F6EECF244321}">
                <p14:modId xmlns:p14="http://schemas.microsoft.com/office/powerpoint/2010/main" val="2722939282"/>
              </p:ext>
            </p:extLst>
          </p:nvPr>
        </p:nvGraphicFramePr>
        <p:xfrm>
          <a:off x="898525" y="1036638"/>
          <a:ext cx="10258425" cy="5467350"/>
        </p:xfrm>
        <a:graphic>
          <a:graphicData uri="http://schemas.openxmlformats.org/presentationml/2006/ole">
            <mc:AlternateContent xmlns:mc="http://schemas.openxmlformats.org/markup-compatibility/2006">
              <mc:Choice xmlns:v="urn:schemas-microsoft-com:vml" Requires="v">
                <p:oleObj name="Worksheet" r:id="rId3" imgW="10258284" imgH="5467401" progId="Excel.Sheet.12">
                  <p:embed/>
                </p:oleObj>
              </mc:Choice>
              <mc:Fallback>
                <p:oleObj name="Worksheet" r:id="rId3" imgW="10258284" imgH="5467401" progId="Excel.Sheet.12">
                  <p:embed/>
                  <p:pic>
                    <p:nvPicPr>
                      <p:cNvPr id="7" name="Object 6">
                        <a:extLst>
                          <a:ext uri="{FF2B5EF4-FFF2-40B4-BE49-F238E27FC236}">
                            <a16:creationId xmlns:a16="http://schemas.microsoft.com/office/drawing/2014/main" id="{40A9CD7B-02D4-1DD2-42EE-6D1CD7FD0F4D}"/>
                          </a:ext>
                        </a:extLst>
                      </p:cNvPr>
                      <p:cNvPicPr/>
                      <p:nvPr/>
                    </p:nvPicPr>
                    <p:blipFill>
                      <a:blip r:embed="rId4"/>
                      <a:stretch>
                        <a:fillRect/>
                      </a:stretch>
                    </p:blipFill>
                    <p:spPr>
                      <a:xfrm>
                        <a:off x="898525" y="1036638"/>
                        <a:ext cx="10258425" cy="5467350"/>
                      </a:xfrm>
                      <a:prstGeom prst="rect">
                        <a:avLst/>
                      </a:prstGeom>
                    </p:spPr>
                  </p:pic>
                </p:oleObj>
              </mc:Fallback>
            </mc:AlternateContent>
          </a:graphicData>
        </a:graphic>
      </p:graphicFrame>
    </p:spTree>
    <p:extLst>
      <p:ext uri="{BB962C8B-B14F-4D97-AF65-F5344CB8AC3E}">
        <p14:creationId xmlns:p14="http://schemas.microsoft.com/office/powerpoint/2010/main" val="11806221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FC53A-0021-17F6-5BB5-8160440877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430F83-6A2E-4378-CAB9-34D769C621B3}"/>
              </a:ext>
            </a:extLst>
          </p:cNvPr>
          <p:cNvSpPr>
            <a:spLocks noGrp="1"/>
          </p:cNvSpPr>
          <p:nvPr>
            <p:ph type="title"/>
          </p:nvPr>
        </p:nvSpPr>
        <p:spPr/>
        <p:txBody>
          <a:bodyPr/>
          <a:lstStyle/>
          <a:p>
            <a:endParaRPr lang="en-US" sz="2800">
              <a:cs typeface="Arial"/>
            </a:endParaRPr>
          </a:p>
        </p:txBody>
      </p:sp>
      <p:sp>
        <p:nvSpPr>
          <p:cNvPr id="3" name="Content Placeholder 1">
            <a:extLst>
              <a:ext uri="{FF2B5EF4-FFF2-40B4-BE49-F238E27FC236}">
                <a16:creationId xmlns:a16="http://schemas.microsoft.com/office/drawing/2014/main" id="{AE231DBD-C225-366F-D9CB-5601096E3E85}"/>
              </a:ext>
            </a:extLst>
          </p:cNvPr>
          <p:cNvSpPr txBox="1">
            <a:spLocks/>
          </p:cNvSpPr>
          <p:nvPr/>
        </p:nvSpPr>
        <p:spPr>
          <a:xfrm>
            <a:off x="901875" y="4378737"/>
            <a:ext cx="10797436" cy="4614101"/>
          </a:xfrm>
          <a:prstGeom prst="rect">
            <a:avLst/>
          </a:prstGeom>
        </p:spPr>
        <p:txBody>
          <a:bodyPr/>
          <a:lstStyle>
            <a:lvl1pPr marL="228600" indent="-228600" algn="l" defTabSz="914400" rtl="0" eaLnBrk="1" latinLnBrk="0" hangingPunct="1">
              <a:lnSpc>
                <a:spcPct val="100000"/>
              </a:lnSpc>
              <a:spcBef>
                <a:spcPts val="30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Arial" panose="020B0604020202020204" pitchFamily="34" charset="0"/>
              </a:defRPr>
            </a:lvl1pPr>
            <a:lvl2pPr marL="457200" indent="-225425"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2pPr>
            <a:lvl3pPr marL="685800" indent="-214313"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228600" marR="0" lvl="0" indent="-228600" algn="ctr" defTabSz="914400" rtl="0" eaLnBrk="1" fontAlgn="auto" latinLnBrk="0" hangingPunct="1">
              <a:lnSpc>
                <a:spcPct val="100000"/>
              </a:lnSpc>
              <a:spcBef>
                <a:spcPts val="1200"/>
              </a:spcBef>
              <a:spcAft>
                <a:spcPts val="1200"/>
              </a:spcAft>
              <a:buClr>
                <a:srgbClr val="14558F"/>
              </a:buClr>
              <a:buSzPct val="110000"/>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Information on the regulations, process and public engagement opportunities can be found at: </a:t>
            </a:r>
            <a:r>
              <a:rPr kumimoji="0" lang="en-US" sz="2000" b="0" i="0" u="none" strike="noStrike" kern="1200" cap="none" spc="0" normalizeH="0" baseline="0" noProof="0">
                <a:ln>
                  <a:noFill/>
                </a:ln>
                <a:solidFill>
                  <a:srgbClr val="000000"/>
                </a:solidFill>
                <a:effectLst/>
                <a:uLnTx/>
                <a:uFillTx/>
                <a:latin typeface="Arial"/>
                <a:ea typeface="+mn-ea"/>
                <a:cs typeface="Arial" panose="020B0604020202020204" pitchFamily="34" charset="0"/>
                <a:hlinkClick r:id="rId3"/>
              </a:rPr>
              <a:t>www.mass.gov/energypermitting</a:t>
            </a:r>
            <a:endParaRPr kumimoji="0" lang="en-US" sz="20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a:p>
            <a:pPr marL="228600" marR="0" lvl="0" indent="-228600" algn="ctr" defTabSz="914400" rtl="0" eaLnBrk="1" fontAlgn="auto" latinLnBrk="0" hangingPunct="1">
              <a:lnSpc>
                <a:spcPct val="100000"/>
              </a:lnSpc>
              <a:spcBef>
                <a:spcPts val="1200"/>
              </a:spcBef>
              <a:spcAft>
                <a:spcPts val="1200"/>
              </a:spcAft>
              <a:buClr>
                <a:srgbClr val="14558F"/>
              </a:buClr>
              <a:buSzPct val="110000"/>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Questions can be directed to </a:t>
            </a:r>
            <a:r>
              <a:rPr kumimoji="0" lang="en-US" sz="2000" b="0" i="0" u="none" strike="noStrike" kern="1200" cap="none" spc="0" normalizeH="0" baseline="0" noProof="0">
                <a:ln>
                  <a:noFill/>
                </a:ln>
                <a:solidFill>
                  <a:srgbClr val="000000"/>
                </a:solidFill>
                <a:effectLst/>
                <a:uLnTx/>
                <a:uFillTx/>
                <a:latin typeface="Arial"/>
                <a:ea typeface="+mn-ea"/>
                <a:cs typeface="Arial" panose="020B0604020202020204" pitchFamily="34" charset="0"/>
                <a:hlinkClick r:id="rId4"/>
              </a:rPr>
              <a:t>energypermitting@mass.gov</a:t>
            </a:r>
            <a:r>
              <a:rPr kumimoji="0" lang="en-US" sz="20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 </a:t>
            </a:r>
          </a:p>
          <a:p>
            <a:pPr marL="228600" marR="0" lvl="0" indent="-228600" algn="l" defTabSz="914400" rtl="0" eaLnBrk="1" fontAlgn="auto" latinLnBrk="0" hangingPunct="1">
              <a:lnSpc>
                <a:spcPct val="100000"/>
              </a:lnSpc>
              <a:spcBef>
                <a:spcPts val="1200"/>
              </a:spcBef>
              <a:spcAft>
                <a:spcPts val="1200"/>
              </a:spcAft>
              <a:buClr>
                <a:srgbClr val="14558F"/>
              </a:buClr>
              <a:buSzPct val="110000"/>
              <a:buFont typeface="Arial" panose="020B0604020202020204" pitchFamily="34" charset="0"/>
              <a:buChar char="•"/>
              <a:tabLst/>
              <a:defRPr/>
            </a:pPr>
            <a:endParaRPr kumimoji="0" lang="en-US" sz="20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4" name="TextBox 3">
            <a:extLst>
              <a:ext uri="{FF2B5EF4-FFF2-40B4-BE49-F238E27FC236}">
                <a16:creationId xmlns:a16="http://schemas.microsoft.com/office/drawing/2014/main" id="{92E31B8E-C18B-DA89-CE6A-FBDEAE11B27A}"/>
              </a:ext>
            </a:extLst>
          </p:cNvPr>
          <p:cNvSpPr txBox="1"/>
          <p:nvPr/>
        </p:nvSpPr>
        <p:spPr>
          <a:xfrm>
            <a:off x="246345" y="2668934"/>
            <a:ext cx="11699310" cy="3419606"/>
          </a:xfrm>
          <a:prstGeom prst="rect">
            <a:avLst/>
          </a:prstGeom>
          <a:ln w="6350">
            <a:noFill/>
            <a:miter lim="800000"/>
          </a:ln>
        </p:spPr>
        <p:txBody>
          <a:bodyPr vert="horz" wrap="square" lIns="0" tIns="0" rIns="0" bIns="0" rtlCol="0">
            <a:noAutofit/>
          </a:bodyPr>
          <a:lstStyle/>
          <a:p>
            <a:pPr algn="ctr">
              <a:spcBef>
                <a:spcPts val="300"/>
              </a:spcBef>
              <a:spcAft>
                <a:spcPts val="300"/>
              </a:spcAft>
              <a:buNone/>
            </a:pPr>
            <a:r>
              <a:rPr lang="en-US" sz="4400" b="1"/>
              <a:t>Thank You</a:t>
            </a:r>
          </a:p>
        </p:txBody>
      </p:sp>
    </p:spTree>
    <p:extLst>
      <p:ext uri="{BB962C8B-B14F-4D97-AF65-F5344CB8AC3E}">
        <p14:creationId xmlns:p14="http://schemas.microsoft.com/office/powerpoint/2010/main" val="2948204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8AFE-B065-61E2-4657-FBC820112B07}"/>
              </a:ext>
            </a:extLst>
          </p:cNvPr>
          <p:cNvSpPr>
            <a:spLocks noGrp="1"/>
          </p:cNvSpPr>
          <p:nvPr>
            <p:ph type="title"/>
          </p:nvPr>
        </p:nvSpPr>
        <p:spPr/>
        <p:txBody>
          <a:bodyPr/>
          <a:lstStyle/>
          <a:p>
            <a:r>
              <a:rPr lang="en-US" sz="2800">
                <a:cs typeface="Arial"/>
              </a:rPr>
              <a:t>Consolidated State Permitting</a:t>
            </a:r>
            <a:endParaRPr lang="en-US"/>
          </a:p>
        </p:txBody>
      </p:sp>
      <p:sp>
        <p:nvSpPr>
          <p:cNvPr id="4" name="Content Placeholder 1">
            <a:extLst>
              <a:ext uri="{FF2B5EF4-FFF2-40B4-BE49-F238E27FC236}">
                <a16:creationId xmlns:a16="http://schemas.microsoft.com/office/drawing/2014/main" id="{2BB40607-8E46-FFD5-B8E9-11180D159111}"/>
              </a:ext>
            </a:extLst>
          </p:cNvPr>
          <p:cNvSpPr txBox="1">
            <a:spLocks/>
          </p:cNvSpPr>
          <p:nvPr/>
        </p:nvSpPr>
        <p:spPr>
          <a:xfrm>
            <a:off x="219266" y="1456991"/>
            <a:ext cx="5876734" cy="4678633"/>
          </a:xfrm>
          <a:prstGeom prst="rect">
            <a:avLst/>
          </a:prstGeom>
        </p:spPr>
        <p:txBody>
          <a:bodyPr/>
          <a:lstStyle>
            <a:lvl1pPr marL="228600" indent="-228600" algn="l" defTabSz="914400" rtl="0" eaLnBrk="1" latinLnBrk="0" hangingPunct="1">
              <a:lnSpc>
                <a:spcPct val="100000"/>
              </a:lnSpc>
              <a:spcBef>
                <a:spcPts val="30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Arial" panose="020B0604020202020204" pitchFamily="34" charset="0"/>
              </a:defRPr>
            </a:lvl1pPr>
            <a:lvl2pPr marL="457200" indent="-225425"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2pPr>
            <a:lvl3pPr marL="685800" indent="-214313"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228600" marR="0" lvl="0" indent="-228600" algn="l" defTabSz="914400" rtl="0" eaLnBrk="1" fontAlgn="auto" latinLnBrk="0" hangingPunct="1">
              <a:lnSpc>
                <a:spcPct val="100000"/>
              </a:lnSpc>
              <a:spcBef>
                <a:spcPts val="600"/>
              </a:spcBef>
              <a:spcAft>
                <a:spcPts val="600"/>
              </a:spcAft>
              <a:buClr>
                <a:srgbClr val="14558F"/>
              </a:buClr>
              <a:buSzPct val="11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All state, regional, and local permits for Large Clean Energy Infrastructure Facilities combined into </a:t>
            </a:r>
            <a:r>
              <a:rPr kumimoji="0" lang="en-US" sz="1800" b="1" i="0" u="none" strike="noStrike" kern="1200" cap="none" spc="0" normalizeH="0" baseline="0" noProof="0">
                <a:ln>
                  <a:noFill/>
                </a:ln>
                <a:solidFill>
                  <a:srgbClr val="000000"/>
                </a:solidFill>
                <a:effectLst/>
                <a:uLnTx/>
                <a:uFillTx/>
                <a:latin typeface="Arial"/>
                <a:ea typeface="+mn-ea"/>
                <a:cs typeface="Arial" panose="020B0604020202020204" pitchFamily="34" charset="0"/>
              </a:rPr>
              <a:t>one consolidated permit</a:t>
            </a:r>
            <a:r>
              <a:rPr kumimoji="0" lang="en-US" sz="18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 issued by the EFSB.</a:t>
            </a:r>
          </a:p>
          <a:p>
            <a:pPr marL="228600" marR="0" lvl="0" indent="-228600" algn="l" defTabSz="914400" rtl="0" eaLnBrk="1" fontAlgn="auto" latinLnBrk="0" hangingPunct="1">
              <a:lnSpc>
                <a:spcPct val="100000"/>
              </a:lnSpc>
              <a:spcBef>
                <a:spcPts val="600"/>
              </a:spcBef>
              <a:spcAft>
                <a:spcPts val="600"/>
              </a:spcAft>
              <a:buClr>
                <a:srgbClr val="14558F"/>
              </a:buClr>
              <a:buSzPct val="11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All state and local agencies that would otherwise have a permitting role are able to </a:t>
            </a:r>
            <a:r>
              <a:rPr kumimoji="0" lang="en-US" sz="1800" b="1" i="0" u="none" strike="noStrike" kern="1200" cap="none" spc="0" normalizeH="0" baseline="0" noProof="0">
                <a:ln>
                  <a:noFill/>
                </a:ln>
                <a:solidFill>
                  <a:srgbClr val="000000"/>
                </a:solidFill>
                <a:effectLst/>
                <a:uLnTx/>
                <a:uFillTx/>
                <a:latin typeface="Arial"/>
                <a:ea typeface="+mn-ea"/>
                <a:cs typeface="Arial" panose="020B0604020202020204" pitchFamily="34" charset="0"/>
              </a:rPr>
              <a:t>automatically intervene and participate </a:t>
            </a:r>
            <a:r>
              <a:rPr kumimoji="0" lang="en-US" sz="18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by issuing statements of recommended permit conditions.</a:t>
            </a:r>
          </a:p>
          <a:p>
            <a:pPr marL="228600" marR="0" lvl="0" indent="-228600" algn="l" defTabSz="914400" rtl="0" eaLnBrk="1" fontAlgn="auto" latinLnBrk="0" hangingPunct="1">
              <a:lnSpc>
                <a:spcPct val="100000"/>
              </a:lnSpc>
              <a:spcBef>
                <a:spcPts val="600"/>
              </a:spcBef>
              <a:spcAft>
                <a:spcPts val="600"/>
              </a:spcAft>
              <a:buClr>
                <a:srgbClr val="14558F"/>
              </a:buClr>
              <a:buSzPct val="11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All projects must submit cumulative impact analysis as part of application to Energy Facilities Siting Board (EFSB).</a:t>
            </a:r>
          </a:p>
          <a:p>
            <a:pPr marL="228600" marR="0" lvl="0" indent="-228600" algn="l" defTabSz="914400" rtl="0" eaLnBrk="1" fontAlgn="auto" latinLnBrk="0" hangingPunct="1">
              <a:lnSpc>
                <a:spcPct val="100000"/>
              </a:lnSpc>
              <a:spcBef>
                <a:spcPts val="600"/>
              </a:spcBef>
              <a:spcAft>
                <a:spcPts val="600"/>
              </a:spcAft>
              <a:buClr>
                <a:srgbClr val="14558F"/>
              </a:buClr>
              <a:buSzPct val="11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Permit decision must be issued in </a:t>
            </a:r>
            <a:r>
              <a:rPr kumimoji="0" lang="en-US" sz="1800" b="1" i="0" u="none" strike="noStrike" kern="1200" cap="none" spc="0" normalizeH="0" baseline="0" noProof="0">
                <a:ln>
                  <a:noFill/>
                </a:ln>
                <a:solidFill>
                  <a:srgbClr val="000000"/>
                </a:solidFill>
                <a:effectLst/>
                <a:uLnTx/>
                <a:uFillTx/>
                <a:latin typeface="Arial"/>
                <a:ea typeface="+mn-ea"/>
                <a:cs typeface="Arial" panose="020B0604020202020204" pitchFamily="34" charset="0"/>
              </a:rPr>
              <a:t>less then 15 months</a:t>
            </a:r>
            <a:r>
              <a:rPr kumimoji="0" lang="en-US" sz="18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 from determination of application completeness.</a:t>
            </a:r>
          </a:p>
          <a:p>
            <a:pPr marL="228600" marR="0" lvl="0" indent="-228600" algn="l" defTabSz="914400" rtl="0" eaLnBrk="1" fontAlgn="auto" latinLnBrk="0" hangingPunct="1">
              <a:lnSpc>
                <a:spcPct val="100000"/>
              </a:lnSpc>
              <a:spcBef>
                <a:spcPts val="600"/>
              </a:spcBef>
              <a:spcAft>
                <a:spcPts val="600"/>
              </a:spcAft>
              <a:buClr>
                <a:srgbClr val="14558F"/>
              </a:buClr>
              <a:buSzPct val="11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EFSB decisions can be appealed directly to the Supreme Judicial Court.</a:t>
            </a:r>
          </a:p>
        </p:txBody>
      </p:sp>
      <p:pic>
        <p:nvPicPr>
          <p:cNvPr id="5" name="Picture 4" descr="A group of power lines in a field&#10;&#10;Description automatically generated">
            <a:extLst>
              <a:ext uri="{FF2B5EF4-FFF2-40B4-BE49-F238E27FC236}">
                <a16:creationId xmlns:a16="http://schemas.microsoft.com/office/drawing/2014/main" id="{B88D9B84-2D2D-6DF0-E082-C28B0FB3E42A}"/>
              </a:ext>
            </a:extLst>
          </p:cNvPr>
          <p:cNvPicPr>
            <a:picLocks noChangeAspect="1"/>
          </p:cNvPicPr>
          <p:nvPr/>
        </p:nvPicPr>
        <p:blipFill>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6872868" y="1456991"/>
            <a:ext cx="4904794" cy="3458264"/>
          </a:xfrm>
          <a:prstGeom prst="rect">
            <a:avLst/>
          </a:prstGeom>
        </p:spPr>
      </p:pic>
      <p:sp>
        <p:nvSpPr>
          <p:cNvPr id="6" name="TextBox 5">
            <a:extLst>
              <a:ext uri="{FF2B5EF4-FFF2-40B4-BE49-F238E27FC236}">
                <a16:creationId xmlns:a16="http://schemas.microsoft.com/office/drawing/2014/main" id="{2869513C-572B-2157-6313-836795D883A5}"/>
              </a:ext>
            </a:extLst>
          </p:cNvPr>
          <p:cNvSpPr txBox="1"/>
          <p:nvPr/>
        </p:nvSpPr>
        <p:spPr>
          <a:xfrm>
            <a:off x="6872868" y="4915255"/>
            <a:ext cx="5450551"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414"/>
              </a:solidFill>
              <a:effectLst/>
              <a:uLnTx/>
              <a:uFillTx/>
              <a:latin typeface="Noto Sans VF"/>
              <a:ea typeface="+mn-ea"/>
              <a:cs typeface="+mn-cs"/>
            </a:endParaRPr>
          </a:p>
          <a:p>
            <a:pPr marL="285750" marR="0" lvl="0" indent="-285750" algn="l" defTabSz="914400" rtl="0" eaLnBrk="1" fontAlgn="auto" latinLnBrk="0" hangingPunct="1">
              <a:lnSpc>
                <a:spcPct val="100000"/>
              </a:lnSpc>
              <a:spcBef>
                <a:spcPts val="0"/>
              </a:spcBef>
              <a:spcAft>
                <a:spcPts val="0"/>
              </a:spcAft>
              <a:buClr>
                <a:srgbClr val="0033CC"/>
              </a:buClr>
              <a:buSzPct val="115000"/>
              <a:buFont typeface="Arial" panose="020B0604020202020204" pitchFamily="34" charset="0"/>
              <a:buChar char="•"/>
              <a:tabLst/>
              <a:defRPr/>
            </a:pPr>
            <a:r>
              <a:rPr kumimoji="0" lang="en-US" sz="1600" b="0" i="0" u="none" strike="noStrike" kern="1200" cap="none" spc="0" normalizeH="0" baseline="0" noProof="0">
                <a:ln>
                  <a:noFill/>
                </a:ln>
                <a:solidFill>
                  <a:srgbClr val="141414"/>
                </a:solidFill>
                <a:effectLst/>
                <a:uLnTx/>
                <a:uFillTx/>
                <a:latin typeface="Arial"/>
                <a:ea typeface="Calibri" panose="020F0502020204030204" pitchFamily="34" charset="0"/>
                <a:cs typeface="Calibri" panose="020F0502020204030204" pitchFamily="34" charset="0"/>
              </a:rPr>
              <a:t>Applies to generation facilities &gt;25 MW, storage facilities &gt;100 MWh, offshore wind related infrastructure, and large new transmission projects</a:t>
            </a:r>
            <a:endParaRPr kumimoji="0" lang="en-US" sz="1600" b="0" i="0" u="none" strike="noStrike" kern="1200" cap="none" spc="0" normalizeH="0" baseline="0" noProof="0">
              <a:ln>
                <a:noFill/>
              </a:ln>
              <a:solidFill>
                <a:srgbClr val="000000"/>
              </a:solidFill>
              <a:effectLst/>
              <a:uLnTx/>
              <a:uFillTx/>
              <a:latin typeface="Arial"/>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51130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CCDB5-81BC-5A28-BE84-FF223D5AC7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20421A-FA49-FF15-D7AB-4C4FE80AF19F}"/>
              </a:ext>
            </a:extLst>
          </p:cNvPr>
          <p:cNvSpPr>
            <a:spLocks noGrp="1"/>
          </p:cNvSpPr>
          <p:nvPr>
            <p:ph type="title"/>
          </p:nvPr>
        </p:nvSpPr>
        <p:spPr/>
        <p:txBody>
          <a:bodyPr/>
          <a:lstStyle/>
          <a:p>
            <a:r>
              <a:rPr lang="en-US" sz="2800">
                <a:cs typeface="Arial"/>
              </a:rPr>
              <a:t>Consolidated Local Permitting</a:t>
            </a:r>
          </a:p>
        </p:txBody>
      </p:sp>
      <p:sp>
        <p:nvSpPr>
          <p:cNvPr id="4" name="Content Placeholder 1">
            <a:extLst>
              <a:ext uri="{FF2B5EF4-FFF2-40B4-BE49-F238E27FC236}">
                <a16:creationId xmlns:a16="http://schemas.microsoft.com/office/drawing/2014/main" id="{60A266E7-C1EC-AC7A-9338-CA66C86EED4D}"/>
              </a:ext>
            </a:extLst>
          </p:cNvPr>
          <p:cNvSpPr txBox="1">
            <a:spLocks/>
          </p:cNvSpPr>
          <p:nvPr/>
        </p:nvSpPr>
        <p:spPr>
          <a:xfrm>
            <a:off x="219266" y="1227396"/>
            <a:ext cx="5876734" cy="4678633"/>
          </a:xfrm>
          <a:prstGeom prst="rect">
            <a:avLst/>
          </a:prstGeom>
        </p:spPr>
        <p:txBody>
          <a:bodyPr lIns="91440" tIns="45720" rIns="91440" bIns="45720" anchor="t"/>
          <a:lstStyle>
            <a:lvl1pPr marL="228600" indent="-228600" algn="l" defTabSz="914400" rtl="0" eaLnBrk="1" latinLnBrk="0" hangingPunct="1">
              <a:lnSpc>
                <a:spcPct val="100000"/>
              </a:lnSpc>
              <a:spcBef>
                <a:spcPts val="30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Arial" panose="020B0604020202020204" pitchFamily="34" charset="0"/>
              </a:defRPr>
            </a:lvl1pPr>
            <a:lvl2pPr marL="457200" indent="-225425"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2pPr>
            <a:lvl3pPr marL="685800" indent="-214313"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228600" marR="0" lvl="0" indent="-228600" algn="l" defTabSz="914400" rtl="0" eaLnBrk="1" fontAlgn="auto" latinLnBrk="0" hangingPunct="1">
              <a:lnSpc>
                <a:spcPct val="100000"/>
              </a:lnSpc>
              <a:spcBef>
                <a:spcPts val="600"/>
              </a:spcBef>
              <a:spcAft>
                <a:spcPts val="600"/>
              </a:spcAft>
              <a:buClr>
                <a:srgbClr val="14558F"/>
              </a:buClr>
              <a:buSzPct val="110000"/>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Local governments (municipalities and regional commissions such as the Cape Cod and Martha’s Vineyard Commissions) </a:t>
            </a:r>
            <a:r>
              <a:rPr kumimoji="0" lang="en-US" sz="1400" b="1" i="0" u="none" strike="noStrike" kern="1200" cap="none" spc="0" normalizeH="0" baseline="0" noProof="0">
                <a:ln>
                  <a:noFill/>
                </a:ln>
                <a:solidFill>
                  <a:srgbClr val="000000"/>
                </a:solidFill>
                <a:effectLst/>
                <a:uLnTx/>
                <a:uFillTx/>
                <a:latin typeface="Arial"/>
                <a:ea typeface="+mn-ea"/>
                <a:cs typeface="Arial" panose="020B0604020202020204" pitchFamily="34" charset="0"/>
              </a:rPr>
              <a:t>retain all permitting powers for projects not subject to review by the EFSB</a:t>
            </a:r>
            <a:r>
              <a:rPr kumimoji="0" lang="en-US" sz="14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a:t>
            </a:r>
          </a:p>
          <a:p>
            <a:pPr marL="228600" marR="0" lvl="0" indent="-228600" algn="l" defTabSz="914400" rtl="0" eaLnBrk="1" fontAlgn="auto" latinLnBrk="0" hangingPunct="1">
              <a:lnSpc>
                <a:spcPct val="100000"/>
              </a:lnSpc>
              <a:spcBef>
                <a:spcPts val="600"/>
              </a:spcBef>
              <a:spcAft>
                <a:spcPts val="600"/>
              </a:spcAft>
              <a:buClr>
                <a:srgbClr val="14558F"/>
              </a:buClr>
              <a:buSzPct val="110000"/>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Local governments </a:t>
            </a:r>
            <a:r>
              <a:rPr kumimoji="0" lang="en-US" sz="1400" b="1" i="0" u="none" strike="noStrike" kern="1200" cap="none" spc="0" normalizeH="0" baseline="0" noProof="0">
                <a:ln>
                  <a:noFill/>
                </a:ln>
                <a:solidFill>
                  <a:srgbClr val="000000"/>
                </a:solidFill>
                <a:effectLst/>
                <a:uLnTx/>
                <a:uFillTx/>
                <a:latin typeface="Arial"/>
                <a:ea typeface="+mn-ea"/>
                <a:cs typeface="Arial" panose="020B0604020202020204" pitchFamily="34" charset="0"/>
              </a:rPr>
              <a:t>may continue to run separate approval processes </a:t>
            </a:r>
            <a:r>
              <a:rPr kumimoji="0" lang="en-US" sz="14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concurrently (e.g., wetlands, zoning, etc.), but are required to </a:t>
            </a:r>
            <a:r>
              <a:rPr kumimoji="0" lang="en-US" sz="1400" b="1" i="0" u="none" strike="noStrike" kern="1200" cap="none" spc="0" normalizeH="0" baseline="0" noProof="0">
                <a:ln>
                  <a:noFill/>
                </a:ln>
                <a:solidFill>
                  <a:srgbClr val="000000"/>
                </a:solidFill>
                <a:effectLst/>
                <a:uLnTx/>
                <a:uFillTx/>
                <a:latin typeface="Arial"/>
                <a:ea typeface="+mn-ea"/>
                <a:cs typeface="Arial" panose="020B0604020202020204" pitchFamily="34" charset="0"/>
              </a:rPr>
              <a:t>issue a single permit </a:t>
            </a:r>
            <a:r>
              <a:rPr kumimoji="0" lang="en-US" sz="14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that includes individual approvals for clean energy infrastructure.</a:t>
            </a:r>
          </a:p>
          <a:p>
            <a:pPr marL="228600" marR="0" lvl="0" indent="-228600" algn="l" defTabSz="914400" rtl="0" eaLnBrk="1" fontAlgn="auto" latinLnBrk="0" hangingPunct="1">
              <a:lnSpc>
                <a:spcPct val="100000"/>
              </a:lnSpc>
              <a:spcBef>
                <a:spcPts val="600"/>
              </a:spcBef>
              <a:spcAft>
                <a:spcPts val="600"/>
              </a:spcAft>
              <a:buClr>
                <a:srgbClr val="14558F"/>
              </a:buClr>
              <a:buSzPct val="110000"/>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Permit decision must be issued in </a:t>
            </a:r>
            <a:r>
              <a:rPr kumimoji="0" lang="en-US" sz="1400" b="1" i="0" u="none" strike="noStrike" kern="1200" cap="none" spc="0" normalizeH="0" baseline="0" noProof="0">
                <a:ln>
                  <a:noFill/>
                </a:ln>
                <a:solidFill>
                  <a:srgbClr val="000000"/>
                </a:solidFill>
                <a:effectLst/>
                <a:uLnTx/>
                <a:uFillTx/>
                <a:latin typeface="Arial"/>
                <a:ea typeface="+mn-ea"/>
                <a:cs typeface="Arial" panose="020B0604020202020204" pitchFamily="34" charset="0"/>
              </a:rPr>
              <a:t>within 12 months</a:t>
            </a:r>
            <a:r>
              <a:rPr kumimoji="0" lang="en-US" sz="14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a:t>
            </a:r>
          </a:p>
          <a:p>
            <a:pPr marL="228600" marR="0" lvl="0" indent="-228600" algn="l" defTabSz="914400" rtl="0" eaLnBrk="1" fontAlgn="auto" latinLnBrk="0" hangingPunct="1">
              <a:lnSpc>
                <a:spcPct val="100000"/>
              </a:lnSpc>
              <a:spcBef>
                <a:spcPts val="600"/>
              </a:spcBef>
              <a:spcAft>
                <a:spcPts val="600"/>
              </a:spcAft>
              <a:buClr>
                <a:srgbClr val="14558F"/>
              </a:buClr>
              <a:buSzPct val="110000"/>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Local governments can refer permitting review directly to the EFSB if they do not have sufficient resources.</a:t>
            </a:r>
          </a:p>
          <a:p>
            <a:pPr marL="228600" marR="0" lvl="0" indent="-228600" algn="l" defTabSz="914400" rtl="0" eaLnBrk="1" fontAlgn="auto" latinLnBrk="0" hangingPunct="1">
              <a:lnSpc>
                <a:spcPct val="100000"/>
              </a:lnSpc>
              <a:spcBef>
                <a:spcPts val="600"/>
              </a:spcBef>
              <a:spcAft>
                <a:spcPts val="600"/>
              </a:spcAft>
              <a:buClr>
                <a:srgbClr val="14558F"/>
              </a:buClr>
              <a:buSzPct val="110000"/>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Permit applications can also be reviewed by EFSB following a local government’s final decision if a review is requested by parties that can demonstrate they are substantially and specifically impacted by the decision, then further appealed directly to the Supreme Judicial Court.</a:t>
            </a:r>
          </a:p>
          <a:p>
            <a:pPr marL="228600" marR="0" lvl="0" indent="-228600" algn="l" defTabSz="914400" rtl="0" eaLnBrk="1" fontAlgn="auto" latinLnBrk="0" hangingPunct="1">
              <a:lnSpc>
                <a:spcPct val="100000"/>
              </a:lnSpc>
              <a:spcBef>
                <a:spcPts val="600"/>
              </a:spcBef>
              <a:spcAft>
                <a:spcPts val="600"/>
              </a:spcAft>
              <a:buClr>
                <a:srgbClr val="14558F"/>
              </a:buClr>
              <a:buSzPct val="110000"/>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a:rPr>
              <a:t>Department of Energy Resources (DOER) is responsible for</a:t>
            </a:r>
            <a:r>
              <a:rPr kumimoji="0" lang="en-US" sz="1400" b="1" i="0" u="none" strike="noStrike" kern="1200" cap="none" spc="0" normalizeH="0" baseline="0" noProof="0">
                <a:ln>
                  <a:noFill/>
                </a:ln>
                <a:solidFill>
                  <a:srgbClr val="000000"/>
                </a:solidFill>
                <a:effectLst/>
                <a:uLnTx/>
                <a:uFillTx/>
                <a:latin typeface="Arial"/>
                <a:ea typeface="+mn-ea"/>
                <a:cs typeface="Arial"/>
              </a:rPr>
              <a:t> creating a standard municipal permit application and a uniform set of baseline health, safety, and environmental standards</a:t>
            </a:r>
            <a:r>
              <a:rPr kumimoji="0" lang="en-US" sz="1400" b="0" i="0" u="none" strike="noStrike" kern="1200" cap="none" spc="0" normalizeH="0" baseline="0" noProof="0">
                <a:ln>
                  <a:noFill/>
                </a:ln>
                <a:solidFill>
                  <a:srgbClr val="000000"/>
                </a:solidFill>
                <a:effectLst/>
                <a:uLnTx/>
                <a:uFillTx/>
                <a:latin typeface="Arial"/>
                <a:ea typeface="+mn-ea"/>
                <a:cs typeface="Arial"/>
              </a:rPr>
              <a:t> to be used by local decision makers when permitting clean energy infrastructure. </a:t>
            </a:r>
          </a:p>
        </p:txBody>
      </p:sp>
      <p:sp>
        <p:nvSpPr>
          <p:cNvPr id="6" name="TextBox 5">
            <a:extLst>
              <a:ext uri="{FF2B5EF4-FFF2-40B4-BE49-F238E27FC236}">
                <a16:creationId xmlns:a16="http://schemas.microsoft.com/office/drawing/2014/main" id="{F476AE93-79F0-90C5-1ED4-C4118A1245B2}"/>
              </a:ext>
            </a:extLst>
          </p:cNvPr>
          <p:cNvSpPr txBox="1"/>
          <p:nvPr/>
        </p:nvSpPr>
        <p:spPr>
          <a:xfrm>
            <a:off x="6327110" y="5067732"/>
            <a:ext cx="599630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414"/>
              </a:solidFill>
              <a:effectLst/>
              <a:uLnTx/>
              <a:uFillTx/>
              <a:latin typeface="Noto Sans VF"/>
              <a:ea typeface="+mn-ea"/>
              <a:cs typeface="+mn-cs"/>
            </a:endParaRPr>
          </a:p>
          <a:p>
            <a:pPr marL="285750" marR="0" lvl="0" indent="-285750" algn="l" defTabSz="914400" rtl="0" eaLnBrk="1" fontAlgn="auto" latinLnBrk="0" hangingPunct="1">
              <a:lnSpc>
                <a:spcPct val="100000"/>
              </a:lnSpc>
              <a:spcBef>
                <a:spcPts val="0"/>
              </a:spcBef>
              <a:spcAft>
                <a:spcPts val="0"/>
              </a:spcAft>
              <a:buClr>
                <a:srgbClr val="0033CC"/>
              </a:buClr>
              <a:buSzPct val="115000"/>
              <a:buFont typeface="Arial" panose="020B0604020202020204" pitchFamily="34" charset="0"/>
              <a:buChar char="•"/>
              <a:tabLst/>
              <a:defRPr/>
            </a:pPr>
            <a:r>
              <a:rPr kumimoji="0" lang="en-US" sz="1400" b="0" i="0" u="none" strike="noStrike" kern="1200" cap="none" spc="0" normalizeH="0" baseline="0" noProof="0">
                <a:ln>
                  <a:noFill/>
                </a:ln>
                <a:solidFill>
                  <a:srgbClr val="141414"/>
                </a:solidFill>
                <a:effectLst/>
                <a:uLnTx/>
                <a:uFillTx/>
                <a:latin typeface="Arial"/>
                <a:ea typeface="Calibri" panose="020F0502020204030204" pitchFamily="34" charset="0"/>
                <a:cs typeface="Calibri" panose="020F0502020204030204" pitchFamily="34" charset="0"/>
              </a:rPr>
              <a:t>Applies to generation facilities &lt;25 MW, storage facilities &lt;100 MWh, and non-EFSB jurisdictional transmission and distribution projects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3" name="Picture 2" descr="A solar panel in the woods&#10;&#10;Description automatically generated">
            <a:extLst>
              <a:ext uri="{FF2B5EF4-FFF2-40B4-BE49-F238E27FC236}">
                <a16:creationId xmlns:a16="http://schemas.microsoft.com/office/drawing/2014/main" id="{2D345F9E-4FB8-C3BB-AA5B-B66DF588E275}"/>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6549136" y="1649015"/>
            <a:ext cx="5276017" cy="3517345"/>
          </a:xfrm>
          <a:prstGeom prst="rect">
            <a:avLst/>
          </a:prstGeom>
        </p:spPr>
      </p:pic>
    </p:spTree>
    <p:extLst>
      <p:ext uri="{BB962C8B-B14F-4D97-AF65-F5344CB8AC3E}">
        <p14:creationId xmlns:p14="http://schemas.microsoft.com/office/powerpoint/2010/main" val="1974906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0609A-173F-24EB-57A3-716E7669D6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549F69-A19D-DA29-956D-0DBF8BA4AC14}"/>
              </a:ext>
            </a:extLst>
          </p:cNvPr>
          <p:cNvSpPr>
            <a:spLocks noGrp="1"/>
          </p:cNvSpPr>
          <p:nvPr>
            <p:ph type="title"/>
          </p:nvPr>
        </p:nvSpPr>
        <p:spPr/>
        <p:txBody>
          <a:bodyPr/>
          <a:lstStyle/>
          <a:p>
            <a:r>
              <a:rPr lang="en-US" sz="2800">
                <a:cs typeface="Arial"/>
              </a:rPr>
              <a:t>More Meaningful &amp; Just Community Engagement</a:t>
            </a:r>
          </a:p>
        </p:txBody>
      </p:sp>
      <p:sp>
        <p:nvSpPr>
          <p:cNvPr id="3" name="Content Placeholder 1">
            <a:extLst>
              <a:ext uri="{FF2B5EF4-FFF2-40B4-BE49-F238E27FC236}">
                <a16:creationId xmlns:a16="http://schemas.microsoft.com/office/drawing/2014/main" id="{53A0CB00-58E3-BDCA-3C15-C6E6273860C9}"/>
              </a:ext>
            </a:extLst>
          </p:cNvPr>
          <p:cNvSpPr txBox="1">
            <a:spLocks/>
          </p:cNvSpPr>
          <p:nvPr/>
        </p:nvSpPr>
        <p:spPr>
          <a:xfrm>
            <a:off x="457200" y="1498600"/>
            <a:ext cx="11201400" cy="4627563"/>
          </a:xfrm>
          <a:prstGeom prst="rect">
            <a:avLst/>
          </a:prstGeom>
        </p:spPr>
        <p:txBody>
          <a:bodyPr/>
          <a:lstStyle>
            <a:lvl1pPr marL="228600" indent="-228600" algn="l" defTabSz="914400" rtl="0" eaLnBrk="1" latinLnBrk="0" hangingPunct="1">
              <a:lnSpc>
                <a:spcPct val="100000"/>
              </a:lnSpc>
              <a:spcBef>
                <a:spcPts val="30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Arial" panose="020B0604020202020204" pitchFamily="34" charset="0"/>
              </a:defRPr>
            </a:lvl1pPr>
            <a:lvl2pPr marL="457200" indent="-225425"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2pPr>
            <a:lvl3pPr marL="685800" indent="-214313"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228600" marR="0" lvl="0" indent="-228600" algn="l" defTabSz="914400" rtl="0" eaLnBrk="1" fontAlgn="auto" latinLnBrk="0" hangingPunct="1">
              <a:lnSpc>
                <a:spcPct val="100000"/>
              </a:lnSpc>
              <a:spcBef>
                <a:spcPts val="1200"/>
              </a:spcBef>
              <a:spcAft>
                <a:spcPts val="1200"/>
              </a:spcAft>
              <a:buClr>
                <a:srgbClr val="14558F"/>
              </a:buClr>
              <a:buSzPct val="11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Formal establishment of the Office of Environmental Justice and Equity in statute, with a specific mandate to develop guidance regarding community benefits agreement and cumulative impact analyses.</a:t>
            </a:r>
          </a:p>
          <a:p>
            <a:pPr marL="228600" marR="0" lvl="0" indent="-228600" algn="l" defTabSz="914400" rtl="0" eaLnBrk="1" fontAlgn="auto" latinLnBrk="0" hangingPunct="1">
              <a:lnSpc>
                <a:spcPct val="100000"/>
              </a:lnSpc>
              <a:spcBef>
                <a:spcPts val="1200"/>
              </a:spcBef>
              <a:spcAft>
                <a:spcPts val="1200"/>
              </a:spcAft>
              <a:buClr>
                <a:srgbClr val="14558F"/>
              </a:buClr>
              <a:buSzPct val="11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First-ever mandatory community engagement requirements, including documentation of efforts to involve community organizations and demonstration of efforts to develop community benefit agreements.</a:t>
            </a:r>
          </a:p>
          <a:p>
            <a:pPr marL="228600" marR="0" lvl="0" indent="-228600" algn="l" defTabSz="914400" rtl="0" eaLnBrk="1" fontAlgn="auto" latinLnBrk="0" hangingPunct="1">
              <a:lnSpc>
                <a:spcPct val="100000"/>
              </a:lnSpc>
              <a:spcBef>
                <a:spcPts val="1200"/>
              </a:spcBef>
              <a:spcAft>
                <a:spcPts val="1200"/>
              </a:spcAft>
              <a:buClr>
                <a:srgbClr val="14558F"/>
              </a:buClr>
              <a:buSzPct val="11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New Division of Public Participation at DPU to assist communities and project applicants with engagement and process questions in DPU and EFSB proceedings.</a:t>
            </a:r>
          </a:p>
          <a:p>
            <a:pPr marL="228600" marR="0" lvl="0" indent="-228600" algn="l" defTabSz="914400" rtl="0" eaLnBrk="1" fontAlgn="auto" latinLnBrk="0" hangingPunct="1">
              <a:lnSpc>
                <a:spcPct val="100000"/>
              </a:lnSpc>
              <a:spcBef>
                <a:spcPts val="1200"/>
              </a:spcBef>
              <a:spcAft>
                <a:spcPts val="1200"/>
              </a:spcAft>
              <a:buClr>
                <a:srgbClr val="14558F"/>
              </a:buClr>
              <a:buSzPct val="11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New Division of Siting and Permitting at DOER to assist communities and project applicants with engagement and process questions in local permitting.</a:t>
            </a:r>
          </a:p>
          <a:p>
            <a:pPr marL="228600" marR="0" lvl="0" indent="-228600" algn="l" defTabSz="914400" rtl="0" eaLnBrk="1" fontAlgn="auto" latinLnBrk="0" hangingPunct="1">
              <a:lnSpc>
                <a:spcPct val="100000"/>
              </a:lnSpc>
              <a:spcBef>
                <a:spcPts val="1200"/>
              </a:spcBef>
              <a:spcAft>
                <a:spcPts val="1200"/>
              </a:spcAft>
              <a:buClr>
                <a:srgbClr val="14558F"/>
              </a:buClr>
              <a:buSzPct val="11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Intervenor financial support is available to under-resourced organizations that wish to participate in an EFSB proceeding and are granted intervenor status. Municipalities with a population of 7,500 or less are automatically eligible for financial support.</a:t>
            </a:r>
          </a:p>
        </p:txBody>
      </p:sp>
    </p:spTree>
    <p:extLst>
      <p:ext uri="{BB962C8B-B14F-4D97-AF65-F5344CB8AC3E}">
        <p14:creationId xmlns:p14="http://schemas.microsoft.com/office/powerpoint/2010/main" val="2481815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4A5ED-2BBE-6072-A4AA-FEE05539F45B}"/>
              </a:ext>
            </a:extLst>
          </p:cNvPr>
          <p:cNvSpPr>
            <a:spLocks noGrp="1"/>
          </p:cNvSpPr>
          <p:nvPr>
            <p:ph type="title"/>
          </p:nvPr>
        </p:nvSpPr>
        <p:spPr/>
        <p:txBody>
          <a:bodyPr/>
          <a:lstStyle/>
          <a:p>
            <a:r>
              <a:rPr lang="en-US" sz="2400">
                <a:cs typeface="Arial"/>
              </a:rPr>
              <a:t>Process Reforms</a:t>
            </a:r>
            <a:endParaRPr lang="en-US"/>
          </a:p>
        </p:txBody>
      </p:sp>
      <p:pic>
        <p:nvPicPr>
          <p:cNvPr id="5" name="Picture 4">
            <a:extLst>
              <a:ext uri="{FF2B5EF4-FFF2-40B4-BE49-F238E27FC236}">
                <a16:creationId xmlns:a16="http://schemas.microsoft.com/office/drawing/2014/main" id="{6FE6433C-EA32-18A7-0D02-7B150908D791}"/>
              </a:ext>
            </a:extLst>
          </p:cNvPr>
          <p:cNvPicPr>
            <a:picLocks noChangeAspect="1"/>
          </p:cNvPicPr>
          <p:nvPr/>
        </p:nvPicPr>
        <p:blipFill>
          <a:blip r:embed="rId2"/>
          <a:stretch>
            <a:fillRect/>
          </a:stretch>
        </p:blipFill>
        <p:spPr>
          <a:xfrm>
            <a:off x="1793681" y="1164828"/>
            <a:ext cx="8604638" cy="5693172"/>
          </a:xfrm>
          <a:prstGeom prst="rect">
            <a:avLst/>
          </a:prstGeom>
        </p:spPr>
      </p:pic>
    </p:spTree>
    <p:extLst>
      <p:ext uri="{BB962C8B-B14F-4D97-AF65-F5344CB8AC3E}">
        <p14:creationId xmlns:p14="http://schemas.microsoft.com/office/powerpoint/2010/main" val="1424379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FC39B-23AE-FCDC-7D0B-B4E037BD16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79AE88-0777-C89C-0260-50D9108933BB}"/>
              </a:ext>
            </a:extLst>
          </p:cNvPr>
          <p:cNvSpPr>
            <a:spLocks noGrp="1"/>
          </p:cNvSpPr>
          <p:nvPr>
            <p:ph type="title"/>
          </p:nvPr>
        </p:nvSpPr>
        <p:spPr/>
        <p:txBody>
          <a:bodyPr/>
          <a:lstStyle/>
          <a:p>
            <a:r>
              <a:rPr lang="en-US" sz="2800">
                <a:cs typeface="Arial"/>
              </a:rPr>
              <a:t>Roles and Responsibilities</a:t>
            </a:r>
          </a:p>
        </p:txBody>
      </p:sp>
      <p:sp>
        <p:nvSpPr>
          <p:cNvPr id="18" name="Left Bracket 17">
            <a:extLst>
              <a:ext uri="{FF2B5EF4-FFF2-40B4-BE49-F238E27FC236}">
                <a16:creationId xmlns:a16="http://schemas.microsoft.com/office/drawing/2014/main" id="{FD52430B-997C-C351-D69D-6FA97FF05C52}"/>
              </a:ext>
            </a:extLst>
          </p:cNvPr>
          <p:cNvSpPr/>
          <p:nvPr/>
        </p:nvSpPr>
        <p:spPr>
          <a:xfrm rot="5400000" flipV="1">
            <a:off x="5823973" y="-187093"/>
            <a:ext cx="466928" cy="9661033"/>
          </a:xfrm>
          <a:prstGeom prst="leftBracket">
            <a:avLst>
              <a:gd name="adj" fmla="val 118750"/>
            </a:avLst>
          </a:prstGeom>
          <a:ln w="7620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 name="Rectangle: Rounded Corners 60">
            <a:extLst>
              <a:ext uri="{FF2B5EF4-FFF2-40B4-BE49-F238E27FC236}">
                <a16:creationId xmlns:a16="http://schemas.microsoft.com/office/drawing/2014/main" id="{CAF061B2-729B-8818-429E-0953044C3D46}"/>
              </a:ext>
            </a:extLst>
          </p:cNvPr>
          <p:cNvSpPr/>
          <p:nvPr/>
        </p:nvSpPr>
        <p:spPr>
          <a:xfrm>
            <a:off x="318960" y="4917385"/>
            <a:ext cx="1941845" cy="1196502"/>
          </a:xfrm>
          <a:prstGeom prst="roundRect">
            <a:avLst/>
          </a:prstGeom>
          <a:solidFill>
            <a:schemeClr val="bg2"/>
          </a:solidFill>
          <a:ln w="19050" cap="sq">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050" b="1" i="0" u="none" strike="noStrike" kern="1200" cap="none" spc="0" normalizeH="0" baseline="0" noProof="0">
                <a:ln>
                  <a:noFill/>
                </a:ln>
                <a:solidFill>
                  <a:srgbClr val="14558F"/>
                </a:solidFill>
                <a:effectLst/>
                <a:uLnTx/>
                <a:uFillTx/>
                <a:latin typeface="Arial"/>
                <a:ea typeface="+mn-ea"/>
                <a:cs typeface="+mn-cs"/>
              </a:rPr>
              <a:t>Site Suitability Guidance</a:t>
            </a: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050" b="0" i="1" u="none" strike="noStrike" kern="1200" cap="none" spc="0" normalizeH="0" baseline="0" noProof="0">
                <a:ln>
                  <a:noFill/>
                </a:ln>
                <a:solidFill>
                  <a:srgbClr val="14558F"/>
                </a:solidFill>
                <a:effectLst/>
                <a:uLnTx/>
                <a:uFillTx/>
                <a:latin typeface="Arial"/>
                <a:ea typeface="+mn-ea"/>
                <a:cs typeface="+mn-cs"/>
              </a:rPr>
              <a:t>EEA</a:t>
            </a:r>
          </a:p>
        </p:txBody>
      </p:sp>
      <p:sp>
        <p:nvSpPr>
          <p:cNvPr id="62" name="Rectangle: Rounded Corners 61">
            <a:extLst>
              <a:ext uri="{FF2B5EF4-FFF2-40B4-BE49-F238E27FC236}">
                <a16:creationId xmlns:a16="http://schemas.microsoft.com/office/drawing/2014/main" id="{7B80C1B2-415B-94F6-B1B5-EA740B6BFBC1}"/>
              </a:ext>
            </a:extLst>
          </p:cNvPr>
          <p:cNvSpPr/>
          <p:nvPr/>
        </p:nvSpPr>
        <p:spPr>
          <a:xfrm>
            <a:off x="2734218" y="4919211"/>
            <a:ext cx="1941845" cy="1196502"/>
          </a:xfrm>
          <a:prstGeom prst="roundRect">
            <a:avLst/>
          </a:prstGeom>
          <a:solidFill>
            <a:schemeClr val="bg2"/>
          </a:solidFill>
          <a:ln w="19050" cap="sq">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050" b="1" i="0" u="none" strike="noStrike" kern="1200" cap="none" spc="0" normalizeH="0" baseline="0" noProof="0">
                <a:ln>
                  <a:noFill/>
                </a:ln>
                <a:solidFill>
                  <a:srgbClr val="14558F"/>
                </a:solidFill>
                <a:effectLst/>
                <a:uLnTx/>
                <a:uFillTx/>
                <a:latin typeface="Arial"/>
                <a:ea typeface="+mn-ea"/>
                <a:cs typeface="+mn-cs"/>
              </a:rPr>
              <a:t>Cumulative Impacts and Community Benefits Guidance</a:t>
            </a: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050" b="0" i="1" u="none" strike="noStrike" kern="1200" cap="none" spc="0" normalizeH="0" baseline="0" noProof="0">
                <a:ln>
                  <a:noFill/>
                </a:ln>
                <a:solidFill>
                  <a:srgbClr val="14558F"/>
                </a:solidFill>
                <a:effectLst/>
                <a:uLnTx/>
                <a:uFillTx/>
                <a:latin typeface="Arial"/>
                <a:ea typeface="+mn-ea"/>
                <a:cs typeface="+mn-cs"/>
              </a:rPr>
              <a:t>EEA</a:t>
            </a:r>
          </a:p>
        </p:txBody>
      </p:sp>
      <p:sp>
        <p:nvSpPr>
          <p:cNvPr id="63" name="Rectangle: Rounded Corners 62">
            <a:extLst>
              <a:ext uri="{FF2B5EF4-FFF2-40B4-BE49-F238E27FC236}">
                <a16:creationId xmlns:a16="http://schemas.microsoft.com/office/drawing/2014/main" id="{1484C8DF-052F-2CF9-C837-1235642E1C90}"/>
              </a:ext>
            </a:extLst>
          </p:cNvPr>
          <p:cNvSpPr/>
          <p:nvPr/>
        </p:nvSpPr>
        <p:spPr>
          <a:xfrm>
            <a:off x="5086515" y="4913902"/>
            <a:ext cx="1941845" cy="1196502"/>
          </a:xfrm>
          <a:prstGeom prst="roundRect">
            <a:avLst/>
          </a:prstGeom>
          <a:solidFill>
            <a:schemeClr val="bg2"/>
          </a:solidFill>
          <a:ln w="19050" cap="sq">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050" b="1" i="0" u="none" strike="noStrike" kern="1200" cap="none" spc="0" normalizeH="0" baseline="0" noProof="0">
                <a:ln>
                  <a:noFill/>
                </a:ln>
                <a:solidFill>
                  <a:srgbClr val="14558F"/>
                </a:solidFill>
                <a:effectLst/>
                <a:uLnTx/>
                <a:uFillTx/>
                <a:latin typeface="Arial"/>
                <a:ea typeface="+mn-ea"/>
                <a:cs typeface="+mn-cs"/>
              </a:rPr>
              <a:t>Siting and Permitting Rules for Municipalities</a:t>
            </a: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050" b="0" i="1" u="none" strike="noStrike" kern="1200" cap="none" spc="0" normalizeH="0" baseline="0" noProof="0">
                <a:ln>
                  <a:noFill/>
                </a:ln>
                <a:solidFill>
                  <a:srgbClr val="14558F"/>
                </a:solidFill>
                <a:effectLst/>
                <a:uLnTx/>
                <a:uFillTx/>
                <a:latin typeface="Arial"/>
                <a:ea typeface="+mn-ea"/>
                <a:cs typeface="+mn-cs"/>
              </a:rPr>
              <a:t>DOER</a:t>
            </a:r>
          </a:p>
        </p:txBody>
      </p:sp>
      <p:sp>
        <p:nvSpPr>
          <p:cNvPr id="64" name="Rectangle: Rounded Corners 63">
            <a:extLst>
              <a:ext uri="{FF2B5EF4-FFF2-40B4-BE49-F238E27FC236}">
                <a16:creationId xmlns:a16="http://schemas.microsoft.com/office/drawing/2014/main" id="{A0C40708-ADCD-748B-A313-1BA5D5EB900B}"/>
              </a:ext>
            </a:extLst>
          </p:cNvPr>
          <p:cNvSpPr/>
          <p:nvPr/>
        </p:nvSpPr>
        <p:spPr>
          <a:xfrm>
            <a:off x="7515939" y="4924916"/>
            <a:ext cx="1941845" cy="1185488"/>
          </a:xfrm>
          <a:prstGeom prst="roundRect">
            <a:avLst/>
          </a:prstGeom>
          <a:solidFill>
            <a:schemeClr val="bg2"/>
          </a:solidFill>
          <a:ln w="19050" cap="sq">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050" b="1" i="0" u="none" strike="noStrike" kern="1200" cap="none" spc="0" normalizeH="0" baseline="0" noProof="0">
                <a:ln>
                  <a:noFill/>
                </a:ln>
                <a:solidFill>
                  <a:srgbClr val="14558F"/>
                </a:solidFill>
                <a:effectLst/>
                <a:uLnTx/>
                <a:uFillTx/>
                <a:latin typeface="Arial"/>
                <a:ea typeface="+mn-ea"/>
                <a:cs typeface="+mn-cs"/>
              </a:rPr>
              <a:t>EFSB Siting and   Permitting Rules</a:t>
            </a: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050" b="0" i="1" u="none" strike="noStrike" kern="1200" cap="none" spc="0" normalizeH="0" baseline="0" noProof="0">
                <a:ln>
                  <a:noFill/>
                </a:ln>
                <a:solidFill>
                  <a:srgbClr val="14558F"/>
                </a:solidFill>
                <a:effectLst/>
                <a:uLnTx/>
                <a:uFillTx/>
                <a:latin typeface="Arial"/>
                <a:ea typeface="+mn-ea"/>
                <a:cs typeface="+mn-cs"/>
              </a:rPr>
              <a:t>EFSB</a:t>
            </a:r>
          </a:p>
        </p:txBody>
      </p:sp>
      <p:sp>
        <p:nvSpPr>
          <p:cNvPr id="65" name="Rectangle: Rounded Corners 64">
            <a:extLst>
              <a:ext uri="{FF2B5EF4-FFF2-40B4-BE49-F238E27FC236}">
                <a16:creationId xmlns:a16="http://schemas.microsoft.com/office/drawing/2014/main" id="{D233BFBB-7A05-916D-247F-08D06CD49F01}"/>
              </a:ext>
            </a:extLst>
          </p:cNvPr>
          <p:cNvSpPr/>
          <p:nvPr/>
        </p:nvSpPr>
        <p:spPr>
          <a:xfrm>
            <a:off x="9954706" y="4924916"/>
            <a:ext cx="1941845" cy="1185488"/>
          </a:xfrm>
          <a:prstGeom prst="roundRect">
            <a:avLst/>
          </a:prstGeom>
          <a:solidFill>
            <a:schemeClr val="bg2"/>
          </a:solidFill>
          <a:ln w="19050" cap="sq">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050" b="1" i="0" u="none" strike="noStrike" kern="1200" cap="none" spc="0" normalizeH="0" baseline="0" noProof="0">
                <a:ln>
                  <a:noFill/>
                </a:ln>
                <a:solidFill>
                  <a:srgbClr val="14558F"/>
                </a:solidFill>
                <a:effectLst/>
                <a:uLnTx/>
                <a:uFillTx/>
                <a:latin typeface="Arial"/>
                <a:ea typeface="+mn-ea"/>
                <a:cs typeface="+mn-cs"/>
              </a:rPr>
              <a:t>DPU Intervenor Funding Support Rules</a:t>
            </a: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050" b="0" i="1" u="none" strike="noStrike" kern="1200" cap="none" spc="0" normalizeH="0" baseline="0" noProof="0">
                <a:ln>
                  <a:noFill/>
                </a:ln>
                <a:solidFill>
                  <a:srgbClr val="14558F"/>
                </a:solidFill>
                <a:effectLst/>
                <a:uLnTx/>
                <a:uFillTx/>
                <a:latin typeface="Arial"/>
                <a:ea typeface="+mn-ea"/>
                <a:cs typeface="+mn-cs"/>
              </a:rPr>
              <a:t>DPU</a:t>
            </a:r>
          </a:p>
        </p:txBody>
      </p:sp>
      <p:sp>
        <p:nvSpPr>
          <p:cNvPr id="70" name="Rectangle: Rounded Corners 69">
            <a:extLst>
              <a:ext uri="{FF2B5EF4-FFF2-40B4-BE49-F238E27FC236}">
                <a16:creationId xmlns:a16="http://schemas.microsoft.com/office/drawing/2014/main" id="{7E0D7B1C-2786-4785-C05D-666A037952AC}"/>
              </a:ext>
            </a:extLst>
          </p:cNvPr>
          <p:cNvSpPr/>
          <p:nvPr/>
        </p:nvSpPr>
        <p:spPr>
          <a:xfrm>
            <a:off x="4396694" y="4196561"/>
            <a:ext cx="3398551" cy="400122"/>
          </a:xfrm>
          <a:prstGeom prst="roundRect">
            <a:avLst/>
          </a:prstGeom>
          <a:solidFill>
            <a:schemeClr val="accent1"/>
          </a:solidFill>
          <a:ln w="19050" cap="sq">
            <a:solidFill>
              <a:schemeClr val="bg2">
                <a:lumMod val="9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Workstreams</a:t>
            </a:r>
            <a:endParaRPr kumimoji="0" lang="en-US" sz="1600" b="0" i="1" u="none" strike="noStrike" kern="1200" cap="none" spc="0" normalizeH="0" baseline="0" noProof="0">
              <a:ln>
                <a:noFill/>
              </a:ln>
              <a:solidFill>
                <a:srgbClr val="FFFFFF"/>
              </a:solidFill>
              <a:effectLst/>
              <a:uLnTx/>
              <a:uFillTx/>
              <a:latin typeface="Arial"/>
              <a:ea typeface="+mn-ea"/>
              <a:cs typeface="+mn-cs"/>
            </a:endParaRPr>
          </a:p>
        </p:txBody>
      </p:sp>
      <p:sp>
        <p:nvSpPr>
          <p:cNvPr id="5" name="TextBox 4">
            <a:extLst>
              <a:ext uri="{FF2B5EF4-FFF2-40B4-BE49-F238E27FC236}">
                <a16:creationId xmlns:a16="http://schemas.microsoft.com/office/drawing/2014/main" id="{379BE9BF-44D5-F346-0FC4-CF958C45344D}"/>
              </a:ext>
            </a:extLst>
          </p:cNvPr>
          <p:cNvSpPr txBox="1"/>
          <p:nvPr/>
        </p:nvSpPr>
        <p:spPr>
          <a:xfrm>
            <a:off x="632460" y="1452670"/>
            <a:ext cx="10927080" cy="1654890"/>
          </a:xfrm>
          <a:prstGeom prst="rect">
            <a:avLst/>
          </a:prstGeom>
          <a:ln w="6350">
            <a:noFill/>
            <a:miter lim="800000"/>
          </a:ln>
        </p:spPr>
        <p:txBody>
          <a:bodyPr vert="horz" wrap="square" lIns="0" tIns="0" rIns="0" bIns="0" rtlCol="0">
            <a:noAutofit/>
          </a:bodyPr>
          <a:lstStyle/>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450" b="0" i="0" u="none" strike="noStrike" kern="1200" cap="none" spc="0" normalizeH="0" baseline="0" noProof="0">
                <a:ln>
                  <a:noFill/>
                </a:ln>
                <a:solidFill>
                  <a:srgbClr val="000000"/>
                </a:solidFill>
                <a:effectLst/>
                <a:uLnTx/>
                <a:uFillTx/>
                <a:latin typeface="Arial"/>
                <a:ea typeface="+mn-ea"/>
                <a:cs typeface="+mn-cs"/>
              </a:rPr>
              <a:t>There are five workstreams that stem from the bill that are being administered by three different agencies: EEA, DPU, and DOER.</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450" b="0" i="0" u="none" strike="noStrike" kern="1200" cap="none" spc="0" normalizeH="0" baseline="0" noProof="0">
                <a:ln>
                  <a:noFill/>
                </a:ln>
                <a:solidFill>
                  <a:srgbClr val="000000"/>
                </a:solidFill>
                <a:effectLst/>
                <a:uLnTx/>
                <a:uFillTx/>
                <a:latin typeface="Arial"/>
                <a:ea typeface="+mn-ea"/>
                <a:cs typeface="+mn-cs"/>
              </a:rPr>
              <a:t>All three agencies are in close communication with each other, and other state agencies that have significant energy permitting roles have also been consulted as proposals are being developed.</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450" b="0" i="0" u="none" strike="noStrike" kern="1200" cap="none" spc="0" normalizeH="0" baseline="0" noProof="0">
                <a:ln>
                  <a:noFill/>
                </a:ln>
                <a:solidFill>
                  <a:srgbClr val="000000"/>
                </a:solidFill>
                <a:effectLst/>
                <a:uLnTx/>
                <a:uFillTx/>
                <a:latin typeface="Arial"/>
                <a:ea typeface="+mn-ea"/>
                <a:cs typeface="+mn-cs"/>
              </a:rPr>
              <a:t>Regulations are required to be promulgated by March 1, 2026.</a:t>
            </a:r>
          </a:p>
          <a:p>
            <a:pPr marL="285750" indent="-285750">
              <a:spcBef>
                <a:spcPts val="600"/>
              </a:spcBef>
              <a:spcAft>
                <a:spcPts val="600"/>
              </a:spcAft>
              <a:buFont typeface="Arial" panose="020B0604020202020204" pitchFamily="34" charset="0"/>
              <a:buChar char="•"/>
              <a:defRPr/>
            </a:pPr>
            <a:r>
              <a:rPr kumimoji="0" lang="en-US" sz="1450" b="0" i="0" u="none" strike="noStrike" kern="1200" cap="none" spc="0" normalizeH="0" baseline="0" noProof="0">
                <a:ln>
                  <a:noFill/>
                </a:ln>
                <a:solidFill>
                  <a:srgbClr val="000000"/>
                </a:solidFill>
                <a:effectLst/>
                <a:uLnTx/>
                <a:uFillTx/>
                <a:latin typeface="Arial"/>
                <a:ea typeface="+mn-ea"/>
                <a:cs typeface="+mn-cs"/>
              </a:rPr>
              <a:t>In Spring 2025, the agencies held stakeholder sessions to provide information to the public on implementation, receive comments, and take questions on numerous straw proposals. </a:t>
            </a:r>
            <a:r>
              <a:rPr lang="en-US" sz="1450"/>
              <a:t>More information is available on the </a:t>
            </a:r>
            <a:r>
              <a:rPr lang="en-US" sz="1450">
                <a:hlinkClick r:id="rId3"/>
              </a:rPr>
              <a:t>2024 Climate Act Stakeholder Sessions webpage</a:t>
            </a:r>
            <a:r>
              <a:rPr lang="en-US" sz="1450"/>
              <a:t>.</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kumimoji="0" lang="en-US" sz="145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kumimoji="0" lang="en-US" sz="145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kumimoji="0" lang="en-US" sz="145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endParaRPr kumimoji="0" lang="en-US" sz="145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a:extLst>
              <a:ext uri="{FF2B5EF4-FFF2-40B4-BE49-F238E27FC236}">
                <a16:creationId xmlns:a16="http://schemas.microsoft.com/office/drawing/2014/main" id="{16BDDD1A-921B-7232-C71D-862BCBDE447B}"/>
              </a:ext>
            </a:extLst>
          </p:cNvPr>
          <p:cNvSpPr/>
          <p:nvPr/>
        </p:nvSpPr>
        <p:spPr>
          <a:xfrm rot="10800000">
            <a:off x="3636845" y="4420640"/>
            <a:ext cx="73630" cy="504276"/>
          </a:xfrm>
          <a:prstGeom prst="rect">
            <a:avLst/>
          </a:prstGeom>
          <a:solidFill>
            <a:srgbClr val="7030A0"/>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a:extLst>
              <a:ext uri="{FF2B5EF4-FFF2-40B4-BE49-F238E27FC236}">
                <a16:creationId xmlns:a16="http://schemas.microsoft.com/office/drawing/2014/main" id="{0848C791-AFFA-CACB-D4E6-AF5CD8085D76}"/>
              </a:ext>
            </a:extLst>
          </p:cNvPr>
          <p:cNvSpPr/>
          <p:nvPr/>
        </p:nvSpPr>
        <p:spPr>
          <a:xfrm rot="10800000">
            <a:off x="8492436" y="4420640"/>
            <a:ext cx="73630" cy="504276"/>
          </a:xfrm>
          <a:prstGeom prst="rect">
            <a:avLst/>
          </a:prstGeom>
          <a:solidFill>
            <a:srgbClr val="7030A0"/>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0380E092-31E6-4EDA-F88A-26DFB6B9078D}"/>
              </a:ext>
            </a:extLst>
          </p:cNvPr>
          <p:cNvSpPr/>
          <p:nvPr/>
        </p:nvSpPr>
        <p:spPr>
          <a:xfrm rot="10800000">
            <a:off x="6050281" y="4596683"/>
            <a:ext cx="45719" cy="317218"/>
          </a:xfrm>
          <a:prstGeom prst="rect">
            <a:avLst/>
          </a:prstGeom>
          <a:solidFill>
            <a:srgbClr val="7030A0"/>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078751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63B76-0403-1CAA-1CBC-AE59CD7336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CE4CC5-D580-1015-7455-BF7FEE3848B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EEB3C8FB-FD98-A104-DBBA-F90AFD995017}"/>
              </a:ext>
            </a:extLst>
          </p:cNvPr>
          <p:cNvSpPr>
            <a:spLocks noGrp="1"/>
          </p:cNvSpPr>
          <p:nvPr>
            <p:ph type="body" sz="quarter" idx="12"/>
          </p:nvPr>
        </p:nvSpPr>
        <p:spPr>
          <a:xfrm>
            <a:off x="314681" y="3290500"/>
            <a:ext cx="11082528" cy="1107996"/>
          </a:xfrm>
        </p:spPr>
        <p:txBody>
          <a:bodyPr/>
          <a:lstStyle/>
          <a:p>
            <a:pPr algn="ctr"/>
            <a:r>
              <a:rPr lang="en-US" sz="3600" i="0"/>
              <a:t>Energy Facilities Siting Board and Department of Public Utilities Regulations</a:t>
            </a:r>
          </a:p>
        </p:txBody>
      </p:sp>
    </p:spTree>
    <p:extLst>
      <p:ext uri="{BB962C8B-B14F-4D97-AF65-F5344CB8AC3E}">
        <p14:creationId xmlns:p14="http://schemas.microsoft.com/office/powerpoint/2010/main" val="855303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0697B-06D2-9D9B-7C19-E53C4C49E454}"/>
              </a:ext>
            </a:extLst>
          </p:cNvPr>
          <p:cNvSpPr>
            <a:spLocks noGrp="1"/>
          </p:cNvSpPr>
          <p:nvPr>
            <p:ph type="title"/>
          </p:nvPr>
        </p:nvSpPr>
        <p:spPr/>
        <p:txBody>
          <a:bodyPr/>
          <a:lstStyle/>
          <a:p>
            <a:r>
              <a:rPr lang="en-US" dirty="0"/>
              <a:t>Proposed Regulations</a:t>
            </a:r>
          </a:p>
        </p:txBody>
      </p:sp>
      <p:graphicFrame>
        <p:nvGraphicFramePr>
          <p:cNvPr id="7" name="Content Placeholder 6">
            <a:extLst>
              <a:ext uri="{FF2B5EF4-FFF2-40B4-BE49-F238E27FC236}">
                <a16:creationId xmlns:a16="http://schemas.microsoft.com/office/drawing/2014/main" id="{3DE968B4-3760-D3D1-B13D-C8DBEC61C7D9}"/>
              </a:ext>
            </a:extLst>
          </p:cNvPr>
          <p:cNvGraphicFramePr>
            <a:graphicFrameLocks noGrp="1"/>
          </p:cNvGraphicFramePr>
          <p:nvPr>
            <p:ph idx="1"/>
            <p:extLst>
              <p:ext uri="{D42A27DB-BD31-4B8C-83A1-F6EECF244321}">
                <p14:modId xmlns:p14="http://schemas.microsoft.com/office/powerpoint/2010/main" val="3572915169"/>
              </p:ext>
            </p:extLst>
          </p:nvPr>
        </p:nvGraphicFramePr>
        <p:xfrm>
          <a:off x="383628" y="1068335"/>
          <a:ext cx="11424744" cy="5617453"/>
        </p:xfrm>
        <a:graphic>
          <a:graphicData uri="http://schemas.openxmlformats.org/drawingml/2006/table">
            <a:tbl>
              <a:tblPr firstRow="1" bandRow="1">
                <a:tableStyleId>{5C22544A-7EE6-4342-B048-85BDC9FD1C3A}</a:tableStyleId>
              </a:tblPr>
              <a:tblGrid>
                <a:gridCol w="2184208">
                  <a:extLst>
                    <a:ext uri="{9D8B030D-6E8A-4147-A177-3AD203B41FA5}">
                      <a16:colId xmlns:a16="http://schemas.microsoft.com/office/drawing/2014/main" val="3647923801"/>
                    </a:ext>
                  </a:extLst>
                </a:gridCol>
                <a:gridCol w="2267211">
                  <a:extLst>
                    <a:ext uri="{9D8B030D-6E8A-4147-A177-3AD203B41FA5}">
                      <a16:colId xmlns:a16="http://schemas.microsoft.com/office/drawing/2014/main" val="4123340748"/>
                    </a:ext>
                  </a:extLst>
                </a:gridCol>
                <a:gridCol w="6973325">
                  <a:extLst>
                    <a:ext uri="{9D8B030D-6E8A-4147-A177-3AD203B41FA5}">
                      <a16:colId xmlns:a16="http://schemas.microsoft.com/office/drawing/2014/main" val="1084246271"/>
                    </a:ext>
                  </a:extLst>
                </a:gridCol>
              </a:tblGrid>
              <a:tr h="466333">
                <a:tc>
                  <a:txBody>
                    <a:bodyPr/>
                    <a:lstStyle/>
                    <a:p>
                      <a:r>
                        <a:rPr lang="en-US" sz="2000">
                          <a:latin typeface="Arial Nova" panose="020B0504020202020204" pitchFamily="34" charset="0"/>
                        </a:rPr>
                        <a:t>Draft Regulation</a:t>
                      </a:r>
                    </a:p>
                  </a:txBody>
                  <a:tcPr/>
                </a:tc>
                <a:tc>
                  <a:txBody>
                    <a:bodyPr/>
                    <a:lstStyle/>
                    <a:p>
                      <a:r>
                        <a:rPr lang="en-US" sz="2000">
                          <a:latin typeface="Arial Nova" panose="020B0504020202020204" pitchFamily="34" charset="0"/>
                        </a:rPr>
                        <a:t>Topic</a:t>
                      </a:r>
                    </a:p>
                  </a:txBody>
                  <a:tcPr/>
                </a:tc>
                <a:tc>
                  <a:txBody>
                    <a:bodyPr/>
                    <a:lstStyle/>
                    <a:p>
                      <a:r>
                        <a:rPr lang="en-US" sz="2000">
                          <a:latin typeface="Arial Nova" panose="020B0504020202020204" pitchFamily="34" charset="0"/>
                        </a:rPr>
                        <a:t>Summary</a:t>
                      </a:r>
                    </a:p>
                  </a:txBody>
                  <a:tcPr/>
                </a:tc>
                <a:extLst>
                  <a:ext uri="{0D108BD9-81ED-4DB2-BD59-A6C34878D82A}">
                    <a16:rowId xmlns:a16="http://schemas.microsoft.com/office/drawing/2014/main" val="2122618650"/>
                  </a:ext>
                </a:extLst>
              </a:tr>
              <a:tr h="344616">
                <a:tc>
                  <a:txBody>
                    <a:bodyPr/>
                    <a:lstStyle/>
                    <a:p>
                      <a:r>
                        <a:rPr lang="en-US" sz="2000">
                          <a:solidFill>
                            <a:schemeClr val="tx1"/>
                          </a:solidFill>
                          <a:latin typeface="Arial Nova" panose="020B0504020202020204" pitchFamily="34" charset="0"/>
                          <a:hlinkClick r:id="rId2"/>
                        </a:rPr>
                        <a:t>980 CMR 1.00 </a:t>
                      </a:r>
                      <a:r>
                        <a:rPr lang="en-US" sz="2000">
                          <a:solidFill>
                            <a:schemeClr val="tx1"/>
                          </a:solidFill>
                          <a:latin typeface="Arial Nova" panose="020B0504020202020204" pitchFamily="34" charset="0"/>
                        </a:rPr>
                        <a:t>– EFSB revised</a:t>
                      </a:r>
                    </a:p>
                  </a:txBody>
                  <a:tcPr/>
                </a:tc>
                <a:tc>
                  <a:txBody>
                    <a:bodyPr/>
                    <a:lstStyle/>
                    <a:p>
                      <a:r>
                        <a:rPr lang="en-US" sz="2000">
                          <a:solidFill>
                            <a:schemeClr val="tx1"/>
                          </a:solidFill>
                          <a:latin typeface="Arial Nova" panose="020B0504020202020204" pitchFamily="34" charset="0"/>
                        </a:rPr>
                        <a:t>Adjudicatory Proceedings</a:t>
                      </a:r>
                    </a:p>
                  </a:txBody>
                  <a:tcPr/>
                </a:tc>
                <a:tc>
                  <a:txBody>
                    <a:bodyPr/>
                    <a:lstStyle/>
                    <a:p>
                      <a:r>
                        <a:rPr lang="en-US" sz="2000">
                          <a:solidFill>
                            <a:schemeClr val="tx1"/>
                          </a:solidFill>
                          <a:latin typeface="Arial Nova" panose="020B0504020202020204" pitchFamily="34" charset="0"/>
                        </a:rPr>
                        <a:t>Adds new requirements from the Act and codifies certain existing practices</a:t>
                      </a:r>
                    </a:p>
                    <a:p>
                      <a:endParaRPr lang="en-US" sz="2000">
                        <a:solidFill>
                          <a:schemeClr val="tx1"/>
                        </a:solidFill>
                        <a:latin typeface="Arial Nova" panose="020B0504020202020204" pitchFamily="34" charset="0"/>
                      </a:endParaRPr>
                    </a:p>
                  </a:txBody>
                  <a:tcPr/>
                </a:tc>
                <a:extLst>
                  <a:ext uri="{0D108BD9-81ED-4DB2-BD59-A6C34878D82A}">
                    <a16:rowId xmlns:a16="http://schemas.microsoft.com/office/drawing/2014/main" val="1656557736"/>
                  </a:ext>
                </a:extLst>
              </a:tr>
              <a:tr h="1066111">
                <a:tc>
                  <a:txBody>
                    <a:bodyPr/>
                    <a:lstStyle/>
                    <a:p>
                      <a:r>
                        <a:rPr lang="en-US" sz="2000">
                          <a:solidFill>
                            <a:schemeClr val="tx1"/>
                          </a:solidFill>
                          <a:latin typeface="Arial Nova" panose="020B0504020202020204" pitchFamily="34" charset="0"/>
                          <a:hlinkClick r:id="rId3"/>
                        </a:rPr>
                        <a:t>980 CMR 2.00 </a:t>
                      </a:r>
                      <a:r>
                        <a:rPr lang="en-US" sz="2000">
                          <a:solidFill>
                            <a:schemeClr val="tx1"/>
                          </a:solidFill>
                          <a:latin typeface="Arial Nova" panose="020B0504020202020204" pitchFamily="34" charset="0"/>
                        </a:rPr>
                        <a:t>– EFSB revised</a:t>
                      </a:r>
                    </a:p>
                  </a:txBody>
                  <a:tcPr/>
                </a:tc>
                <a:tc>
                  <a:txBody>
                    <a:bodyPr/>
                    <a:lstStyle/>
                    <a:p>
                      <a:r>
                        <a:rPr lang="en-US" sz="2000">
                          <a:solidFill>
                            <a:schemeClr val="tx1"/>
                          </a:solidFill>
                          <a:latin typeface="Arial Nova" panose="020B0504020202020204" pitchFamily="34" charset="0"/>
                        </a:rPr>
                        <a:t>Board Procedures</a:t>
                      </a:r>
                    </a:p>
                  </a:txBody>
                  <a:tcPr/>
                </a:tc>
                <a:tc>
                  <a:txBody>
                    <a:bodyPr/>
                    <a:lstStyle/>
                    <a:p>
                      <a:r>
                        <a:rPr lang="en-US" sz="2000" dirty="0">
                          <a:solidFill>
                            <a:schemeClr val="tx1"/>
                          </a:solidFill>
                          <a:latin typeface="Arial Nova" panose="020B0504020202020204" pitchFamily="34" charset="0"/>
                        </a:rPr>
                        <a:t>Adds new requirements from Act, including:</a:t>
                      </a:r>
                    </a:p>
                    <a:p>
                      <a:pPr marL="342900" indent="-342900">
                        <a:buFont typeface="Arial" panose="020B0604020202020204" pitchFamily="34" charset="0"/>
                        <a:buChar char="•"/>
                      </a:pPr>
                      <a:r>
                        <a:rPr lang="en-US" sz="2000" dirty="0">
                          <a:solidFill>
                            <a:schemeClr val="tx1"/>
                          </a:solidFill>
                          <a:latin typeface="Arial Nova" panose="020B0504020202020204" pitchFamily="34" charset="0"/>
                        </a:rPr>
                        <a:t>Revises the Board’s mandate and scope of review</a:t>
                      </a:r>
                    </a:p>
                    <a:p>
                      <a:pPr marL="342900" indent="-342900">
                        <a:buFont typeface="Arial" panose="020B0604020202020204" pitchFamily="34" charset="0"/>
                        <a:buChar char="•"/>
                      </a:pPr>
                      <a:r>
                        <a:rPr lang="en-US" sz="2000" dirty="0">
                          <a:solidFill>
                            <a:schemeClr val="tx1"/>
                          </a:solidFill>
                          <a:latin typeface="Arial Nova" panose="020B0504020202020204" pitchFamily="34" charset="0"/>
                        </a:rPr>
                        <a:t>Exempts EFSB-jurisdictional facilities from Massachusetts Environmental Policy Act (MEPA) review</a:t>
                      </a:r>
                    </a:p>
                    <a:p>
                      <a:pPr marL="342900" indent="-342900">
                        <a:buFont typeface="Arial" panose="020B0604020202020204" pitchFamily="34" charset="0"/>
                        <a:buChar char="•"/>
                      </a:pPr>
                      <a:r>
                        <a:rPr lang="en-US" sz="2000" dirty="0">
                          <a:solidFill>
                            <a:schemeClr val="tx1"/>
                          </a:solidFill>
                          <a:latin typeface="Arial Nova" panose="020B0504020202020204" pitchFamily="34" charset="0"/>
                        </a:rPr>
                        <a:t>Revises Board membership</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Requires an online dashboard of progress reviewing and deciding on cases</a:t>
                      </a:r>
                    </a:p>
                  </a:txBody>
                  <a:tcPr/>
                </a:tc>
                <a:extLst>
                  <a:ext uri="{0D108BD9-81ED-4DB2-BD59-A6C34878D82A}">
                    <a16:rowId xmlns:a16="http://schemas.microsoft.com/office/drawing/2014/main" val="3883299608"/>
                  </a:ext>
                </a:extLst>
              </a:tr>
              <a:tr h="1066111">
                <a:tc>
                  <a:txBody>
                    <a:bodyPr/>
                    <a:lstStyle/>
                    <a:p>
                      <a:r>
                        <a:rPr lang="en-US" sz="2000">
                          <a:solidFill>
                            <a:schemeClr val="tx1"/>
                          </a:solidFill>
                          <a:latin typeface="Arial Nova" panose="020B0504020202020204" pitchFamily="34" charset="0"/>
                          <a:hlinkClick r:id="rId4"/>
                        </a:rPr>
                        <a:t>980 CMR 16.00 </a:t>
                      </a:r>
                      <a:r>
                        <a:rPr lang="en-US" sz="2000">
                          <a:solidFill>
                            <a:schemeClr val="tx1"/>
                          </a:solidFill>
                          <a:latin typeface="Arial Nova" panose="020B0504020202020204" pitchFamily="34" charset="0"/>
                        </a:rPr>
                        <a:t>– EFSB new</a:t>
                      </a:r>
                    </a:p>
                  </a:txBody>
                  <a:tcPr/>
                </a:tc>
                <a:tc>
                  <a:txBody>
                    <a:bodyPr/>
                    <a:lstStyle/>
                    <a:p>
                      <a:r>
                        <a:rPr lang="en-US" sz="2000">
                          <a:solidFill>
                            <a:schemeClr val="tx1"/>
                          </a:solidFill>
                          <a:latin typeface="Arial Nova" panose="020B0504020202020204" pitchFamily="34" charset="0"/>
                        </a:rPr>
                        <a:t>Pre-filing Consultation and Engagement</a:t>
                      </a:r>
                    </a:p>
                  </a:txBody>
                  <a:tcPr/>
                </a:tc>
                <a:tc>
                  <a:txBody>
                    <a:bodyPr/>
                    <a:lstStyle/>
                    <a:p>
                      <a:r>
                        <a:rPr lang="en-US" sz="2000" dirty="0">
                          <a:solidFill>
                            <a:schemeClr val="tx1"/>
                          </a:solidFill>
                          <a:latin typeface="Arial Nova" panose="020B0504020202020204" pitchFamily="34" charset="0"/>
                        </a:rPr>
                        <a:t>Sets requirements for pre-filing engagement, including:</a:t>
                      </a:r>
                    </a:p>
                    <a:p>
                      <a:pPr marL="342900" indent="-342900">
                        <a:buFont typeface="Arial" panose="020B0604020202020204" pitchFamily="34" charset="0"/>
                        <a:buChar char="•"/>
                      </a:pPr>
                      <a:r>
                        <a:rPr lang="en-US" sz="2000" dirty="0">
                          <a:solidFill>
                            <a:schemeClr val="tx1"/>
                          </a:solidFill>
                          <a:latin typeface="Arial Nova" panose="020B0504020202020204" pitchFamily="34" charset="0"/>
                        </a:rPr>
                        <a:t>Pre-filing consultations with permitting agencies and the MEPA Office</a:t>
                      </a:r>
                    </a:p>
                    <a:p>
                      <a:pPr marL="342900" indent="-342900">
                        <a:buFont typeface="Arial" panose="020B0604020202020204" pitchFamily="34" charset="0"/>
                        <a:buChar char="•"/>
                      </a:pPr>
                      <a:r>
                        <a:rPr lang="en-US" sz="2000" dirty="0">
                          <a:solidFill>
                            <a:schemeClr val="tx1"/>
                          </a:solidFill>
                          <a:latin typeface="Arial Nova" panose="020B0504020202020204" pitchFamily="34" charset="0"/>
                        </a:rPr>
                        <a:t>Public meetings and other forms of outreach with community</a:t>
                      </a:r>
                    </a:p>
                    <a:p>
                      <a:pPr marL="342900" indent="-342900">
                        <a:buFont typeface="Arial" panose="020B0604020202020204" pitchFamily="34" charset="0"/>
                        <a:buChar char="•"/>
                      </a:pPr>
                      <a:r>
                        <a:rPr lang="en-US" sz="2000" dirty="0">
                          <a:solidFill>
                            <a:schemeClr val="tx1"/>
                          </a:solidFill>
                          <a:latin typeface="Arial Nova" panose="020B0504020202020204" pitchFamily="34" charset="0"/>
                        </a:rPr>
                        <a:t>Documentation that these requirements have been met</a:t>
                      </a:r>
                    </a:p>
                  </a:txBody>
                  <a:tcPr/>
                </a:tc>
                <a:extLst>
                  <a:ext uri="{0D108BD9-81ED-4DB2-BD59-A6C34878D82A}">
                    <a16:rowId xmlns:a16="http://schemas.microsoft.com/office/drawing/2014/main" val="240288703"/>
                  </a:ext>
                </a:extLst>
              </a:tr>
            </a:tbl>
          </a:graphicData>
        </a:graphic>
      </p:graphicFrame>
      <p:sp>
        <p:nvSpPr>
          <p:cNvPr id="4" name="Slide Number Placeholder 3">
            <a:extLst>
              <a:ext uri="{FF2B5EF4-FFF2-40B4-BE49-F238E27FC236}">
                <a16:creationId xmlns:a16="http://schemas.microsoft.com/office/drawing/2014/main" id="{95E8434F-A638-3A65-F4C1-D04B5390C517}"/>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7734239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NAME" val="Moon"/>
</p:tagLst>
</file>

<file path=ppt/tags/tag100.xml><?xml version="1.0" encoding="utf-8"?>
<p:tagLst xmlns:a="http://schemas.openxmlformats.org/drawingml/2006/main" xmlns:r="http://schemas.openxmlformats.org/officeDocument/2006/relationships" xmlns:p="http://schemas.openxmlformats.org/presentationml/2006/main">
  <p:tag name="SHAPENAME" val="5. Source"/>
</p:tagLst>
</file>

<file path=ppt/tags/tag10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xml><?xml version="1.0" encoding="utf-8"?>
<p:tagLst xmlns:a="http://schemas.openxmlformats.org/drawingml/2006/main" xmlns:r="http://schemas.openxmlformats.org/officeDocument/2006/relationships" xmlns:p="http://schemas.openxmlformats.org/presentationml/2006/main">
  <p:tag name="NAME" val="Moon"/>
</p:tagLst>
</file>

<file path=ppt/tags/tag12.xml><?xml version="1.0" encoding="utf-8"?>
<p:tagLst xmlns:a="http://schemas.openxmlformats.org/drawingml/2006/main" xmlns:r="http://schemas.openxmlformats.org/officeDocument/2006/relationships" xmlns:p="http://schemas.openxmlformats.org/presentationml/2006/main">
  <p:tag name="NAME" val="Moon"/>
</p:tagLst>
</file>

<file path=ppt/tags/tag13.xml><?xml version="1.0" encoding="utf-8"?>
<p:tagLst xmlns:a="http://schemas.openxmlformats.org/drawingml/2006/main" xmlns:r="http://schemas.openxmlformats.org/officeDocument/2006/relationships" xmlns:p="http://schemas.openxmlformats.org/presentationml/2006/main">
  <p:tag name="NAME" val="Moon"/>
</p:tagLst>
</file>

<file path=ppt/tags/tag14.xml><?xml version="1.0" encoding="utf-8"?>
<p:tagLst xmlns:a="http://schemas.openxmlformats.org/drawingml/2006/main" xmlns:r="http://schemas.openxmlformats.org/officeDocument/2006/relationships" xmlns:p="http://schemas.openxmlformats.org/presentationml/2006/main">
  <p:tag name="NAME" val="Moon"/>
</p:tagLst>
</file>

<file path=ppt/tags/tag15.xml><?xml version="1.0" encoding="utf-8"?>
<p:tagLst xmlns:a="http://schemas.openxmlformats.org/drawingml/2006/main" xmlns:r="http://schemas.openxmlformats.org/officeDocument/2006/relationships" xmlns:p="http://schemas.openxmlformats.org/presentationml/2006/main">
  <p:tag name="ANGLE" val="5"/>
</p:tagLst>
</file>

<file path=ppt/tags/tag16.xml><?xml version="1.0" encoding="utf-8"?>
<p:tagLst xmlns:a="http://schemas.openxmlformats.org/drawingml/2006/main" xmlns:r="http://schemas.openxmlformats.org/officeDocument/2006/relationships" xmlns:p="http://schemas.openxmlformats.org/presentationml/2006/main">
  <p:tag name="ANGLE" val="5"/>
</p:tagLst>
</file>

<file path=ppt/tags/tag17.xml><?xml version="1.0" encoding="utf-8"?>
<p:tagLst xmlns:a="http://schemas.openxmlformats.org/drawingml/2006/main" xmlns:r="http://schemas.openxmlformats.org/officeDocument/2006/relationships" xmlns:p="http://schemas.openxmlformats.org/presentationml/2006/main">
  <p:tag name="ANGLE" val="4"/>
</p:tagLst>
</file>

<file path=ppt/tags/tag18.xml><?xml version="1.0" encoding="utf-8"?>
<p:tagLst xmlns:a="http://schemas.openxmlformats.org/drawingml/2006/main" xmlns:r="http://schemas.openxmlformats.org/officeDocument/2006/relationships" xmlns:p="http://schemas.openxmlformats.org/presentationml/2006/main">
  <p:tag name="ANGLE" val="4"/>
</p:tagLst>
</file>

<file path=ppt/tags/tag19.xml><?xml version="1.0" encoding="utf-8"?>
<p:tagLst xmlns:a="http://schemas.openxmlformats.org/drawingml/2006/main" xmlns:r="http://schemas.openxmlformats.org/officeDocument/2006/relationships" xmlns:p="http://schemas.openxmlformats.org/presentationml/2006/main">
  <p:tag name="ANGLE" val="3"/>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0.xml><?xml version="1.0" encoding="utf-8"?>
<p:tagLst xmlns:a="http://schemas.openxmlformats.org/drawingml/2006/main" xmlns:r="http://schemas.openxmlformats.org/officeDocument/2006/relationships" xmlns:p="http://schemas.openxmlformats.org/presentationml/2006/main">
  <p:tag name="ANGLE" val="3"/>
</p:tagLst>
</file>

<file path=ppt/tags/tag21.xml><?xml version="1.0" encoding="utf-8"?>
<p:tagLst xmlns:a="http://schemas.openxmlformats.org/drawingml/2006/main" xmlns:r="http://schemas.openxmlformats.org/officeDocument/2006/relationships" xmlns:p="http://schemas.openxmlformats.org/presentationml/2006/main">
  <p:tag name="ANGLE" val="2"/>
</p:tagLst>
</file>

<file path=ppt/tags/tag22.xml><?xml version="1.0" encoding="utf-8"?>
<p:tagLst xmlns:a="http://schemas.openxmlformats.org/drawingml/2006/main" xmlns:r="http://schemas.openxmlformats.org/officeDocument/2006/relationships" xmlns:p="http://schemas.openxmlformats.org/presentationml/2006/main">
  <p:tag name="ANGLE" val="2"/>
</p:tagLst>
</file>

<file path=ppt/tags/tag23.xml><?xml version="1.0" encoding="utf-8"?>
<p:tagLst xmlns:a="http://schemas.openxmlformats.org/drawingml/2006/main" xmlns:r="http://schemas.openxmlformats.org/officeDocument/2006/relationships" xmlns:p="http://schemas.openxmlformats.org/presentationml/2006/main">
  <p:tag name="ANGLE" val="1"/>
</p:tagLst>
</file>

<file path=ppt/tags/tag24.xml><?xml version="1.0" encoding="utf-8"?>
<p:tagLst xmlns:a="http://schemas.openxmlformats.org/drawingml/2006/main" xmlns:r="http://schemas.openxmlformats.org/officeDocument/2006/relationships" xmlns:p="http://schemas.openxmlformats.org/presentationml/2006/main">
  <p:tag name="ANGLE" val="1"/>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7.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8.xml><?xml version="1.0" encoding="utf-8"?>
<p:tagLst xmlns:a="http://schemas.openxmlformats.org/drawingml/2006/main" xmlns:r="http://schemas.openxmlformats.org/officeDocument/2006/relationships" xmlns:p="http://schemas.openxmlformats.org/presentationml/2006/main">
  <p:tag name="SHAPENAME" val="Subtitle"/>
</p:tagLst>
</file>

<file path=ppt/tags/tag29.xml><?xml version="1.0" encoding="utf-8"?>
<p:tagLst xmlns:a="http://schemas.openxmlformats.org/drawingml/2006/main" xmlns:r="http://schemas.openxmlformats.org/officeDocument/2006/relationships" xmlns:p="http://schemas.openxmlformats.org/presentationml/2006/main">
  <p:tag name="SHAPENAME" val="Title"/>
</p:tagLst>
</file>

<file path=ppt/tags/tag3.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32.xml><?xml version="1.0" encoding="utf-8"?>
<p:tagLst xmlns:a="http://schemas.openxmlformats.org/drawingml/2006/main" xmlns:r="http://schemas.openxmlformats.org/officeDocument/2006/relationships" xmlns:p="http://schemas.openxmlformats.org/presentationml/2006/main">
  <p:tag name="SHAPENAME" val="Subtitle"/>
</p:tagLst>
</file>

<file path=ppt/tags/tag33.xml><?xml version="1.0" encoding="utf-8"?>
<p:tagLst xmlns:a="http://schemas.openxmlformats.org/drawingml/2006/main" xmlns:r="http://schemas.openxmlformats.org/officeDocument/2006/relationships" xmlns:p="http://schemas.openxmlformats.org/presentationml/2006/main">
  <p:tag name="SHAPENAME" val="Title"/>
</p:tagLst>
</file>

<file path=ppt/tags/tag3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7.xml><?xml version="1.0" encoding="utf-8"?>
<p:tagLst xmlns:a="http://schemas.openxmlformats.org/drawingml/2006/main" xmlns:r="http://schemas.openxmlformats.org/officeDocument/2006/relationships" xmlns:p="http://schemas.openxmlformats.org/presentationml/2006/main">
  <p:tag name="SHAPENAME" val="5. Source"/>
</p:tagLst>
</file>

<file path=ppt/tags/tag3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SHAPENAME" val="Subtitl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41.xml><?xml version="1.0" encoding="utf-8"?>
<p:tagLst xmlns:a="http://schemas.openxmlformats.org/drawingml/2006/main" xmlns:r="http://schemas.openxmlformats.org/officeDocument/2006/relationships" xmlns:p="http://schemas.openxmlformats.org/presentationml/2006/main">
  <p:tag name="SHAPENAME" val="5. Source"/>
</p:tagLst>
</file>

<file path=ppt/tags/tag4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45.xml><?xml version="1.0" encoding="utf-8"?>
<p:tagLst xmlns:a="http://schemas.openxmlformats.org/drawingml/2006/main" xmlns:r="http://schemas.openxmlformats.org/officeDocument/2006/relationships" xmlns:p="http://schemas.openxmlformats.org/presentationml/2006/main">
  <p:tag name="SHAPENAME" val="5. Source"/>
</p:tagLst>
</file>

<file path=ppt/tags/tag4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49.xml><?xml version="1.0" encoding="utf-8"?>
<p:tagLst xmlns:a="http://schemas.openxmlformats.org/drawingml/2006/main" xmlns:r="http://schemas.openxmlformats.org/officeDocument/2006/relationships" xmlns:p="http://schemas.openxmlformats.org/presentationml/2006/main">
  <p:tag name="SHAPENAME" val="5. Source"/>
</p:tagLst>
</file>

<file path=ppt/tags/tag5.xml><?xml version="1.0" encoding="utf-8"?>
<p:tagLst xmlns:a="http://schemas.openxmlformats.org/drawingml/2006/main" xmlns:r="http://schemas.openxmlformats.org/officeDocument/2006/relationships" xmlns:p="http://schemas.openxmlformats.org/presentationml/2006/main">
  <p:tag name="SHAPENAME" val="Title"/>
</p:tagLst>
</file>

<file path=ppt/tags/tag5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SHAPENAME" val="5. Source"/>
</p:tagLst>
</file>

<file path=ppt/tags/tag5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SHAPENAME" val="4. Footnote"/>
</p:tagLst>
</file>

<file path=ppt/tags/tag5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7.xml><?xml version="1.0" encoding="utf-8"?>
<p:tagLst xmlns:a="http://schemas.openxmlformats.org/drawingml/2006/main" xmlns:r="http://schemas.openxmlformats.org/officeDocument/2006/relationships" xmlns:p="http://schemas.openxmlformats.org/presentationml/2006/main">
  <p:tag name="NAME" val="ACET"/>
</p:tagLst>
</file>

<file path=ppt/tags/tag58.xml><?xml version="1.0" encoding="utf-8"?>
<p:tagLst xmlns:a="http://schemas.openxmlformats.org/drawingml/2006/main" xmlns:r="http://schemas.openxmlformats.org/officeDocument/2006/relationships" xmlns:p="http://schemas.openxmlformats.org/presentationml/2006/main">
  <p:tag name="NAME" val="Moon"/>
</p:tagLst>
</file>

<file path=ppt/tags/tag59.xml><?xml version="1.0" encoding="utf-8"?>
<p:tagLst xmlns:a="http://schemas.openxmlformats.org/drawingml/2006/main" xmlns:r="http://schemas.openxmlformats.org/officeDocument/2006/relationships" xmlns:p="http://schemas.openxmlformats.org/presentationml/2006/main">
  <p:tag name="NAME" val="Moon"/>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NAME" val="Moon"/>
</p:tagLst>
</file>

<file path=ppt/tags/tag61.xml><?xml version="1.0" encoding="utf-8"?>
<p:tagLst xmlns:a="http://schemas.openxmlformats.org/drawingml/2006/main" xmlns:r="http://schemas.openxmlformats.org/officeDocument/2006/relationships" xmlns:p="http://schemas.openxmlformats.org/presentationml/2006/main">
  <p:tag name="NAME" val="Moon"/>
</p:tagLst>
</file>

<file path=ppt/tags/tag62.xml><?xml version="1.0" encoding="utf-8"?>
<p:tagLst xmlns:a="http://schemas.openxmlformats.org/drawingml/2006/main" xmlns:r="http://schemas.openxmlformats.org/officeDocument/2006/relationships" xmlns:p="http://schemas.openxmlformats.org/presentationml/2006/main">
  <p:tag name="NAME" val="Moon"/>
</p:tagLst>
</file>

<file path=ppt/tags/tag63.xml><?xml version="1.0" encoding="utf-8"?>
<p:tagLst xmlns:a="http://schemas.openxmlformats.org/drawingml/2006/main" xmlns:r="http://schemas.openxmlformats.org/officeDocument/2006/relationships" xmlns:p="http://schemas.openxmlformats.org/presentationml/2006/main">
  <p:tag name="ANGLE" val="5"/>
</p:tagLst>
</file>

<file path=ppt/tags/tag64.xml><?xml version="1.0" encoding="utf-8"?>
<p:tagLst xmlns:a="http://schemas.openxmlformats.org/drawingml/2006/main" xmlns:r="http://schemas.openxmlformats.org/officeDocument/2006/relationships" xmlns:p="http://schemas.openxmlformats.org/presentationml/2006/main">
  <p:tag name="ANGLE" val="5"/>
</p:tagLst>
</file>

<file path=ppt/tags/tag65.xml><?xml version="1.0" encoding="utf-8"?>
<p:tagLst xmlns:a="http://schemas.openxmlformats.org/drawingml/2006/main" xmlns:r="http://schemas.openxmlformats.org/officeDocument/2006/relationships" xmlns:p="http://schemas.openxmlformats.org/presentationml/2006/main">
  <p:tag name="ANGLE" val="4"/>
</p:tagLst>
</file>

<file path=ppt/tags/tag66.xml><?xml version="1.0" encoding="utf-8"?>
<p:tagLst xmlns:a="http://schemas.openxmlformats.org/drawingml/2006/main" xmlns:r="http://schemas.openxmlformats.org/officeDocument/2006/relationships" xmlns:p="http://schemas.openxmlformats.org/presentationml/2006/main">
  <p:tag name="ANGLE" val="4"/>
</p:tagLst>
</file>

<file path=ppt/tags/tag67.xml><?xml version="1.0" encoding="utf-8"?>
<p:tagLst xmlns:a="http://schemas.openxmlformats.org/drawingml/2006/main" xmlns:r="http://schemas.openxmlformats.org/officeDocument/2006/relationships" xmlns:p="http://schemas.openxmlformats.org/presentationml/2006/main">
  <p:tag name="ANGLE" val="3"/>
</p:tagLst>
</file>

<file path=ppt/tags/tag68.xml><?xml version="1.0" encoding="utf-8"?>
<p:tagLst xmlns:a="http://schemas.openxmlformats.org/drawingml/2006/main" xmlns:r="http://schemas.openxmlformats.org/officeDocument/2006/relationships" xmlns:p="http://schemas.openxmlformats.org/presentationml/2006/main">
  <p:tag name="ANGLE" val="3"/>
</p:tagLst>
</file>

<file path=ppt/tags/tag69.xml><?xml version="1.0" encoding="utf-8"?>
<p:tagLst xmlns:a="http://schemas.openxmlformats.org/drawingml/2006/main" xmlns:r="http://schemas.openxmlformats.org/officeDocument/2006/relationships" xmlns:p="http://schemas.openxmlformats.org/presentationml/2006/main">
  <p:tag name="ANGLE" val="2"/>
</p:tagLst>
</file>

<file path=ppt/tags/tag7.xml><?xml version="1.0" encoding="utf-8"?>
<p:tagLst xmlns:a="http://schemas.openxmlformats.org/drawingml/2006/main" xmlns:r="http://schemas.openxmlformats.org/officeDocument/2006/relationships" xmlns:p="http://schemas.openxmlformats.org/presentationml/2006/main">
  <p:tag name="SHAPENAME" val="4. Footnote"/>
</p:tagLst>
</file>

<file path=ppt/tags/tag70.xml><?xml version="1.0" encoding="utf-8"?>
<p:tagLst xmlns:a="http://schemas.openxmlformats.org/drawingml/2006/main" xmlns:r="http://schemas.openxmlformats.org/officeDocument/2006/relationships" xmlns:p="http://schemas.openxmlformats.org/presentationml/2006/main">
  <p:tag name="ANGLE" val="2"/>
</p:tagLst>
</file>

<file path=ppt/tags/tag71.xml><?xml version="1.0" encoding="utf-8"?>
<p:tagLst xmlns:a="http://schemas.openxmlformats.org/drawingml/2006/main" xmlns:r="http://schemas.openxmlformats.org/officeDocument/2006/relationships" xmlns:p="http://schemas.openxmlformats.org/presentationml/2006/main">
  <p:tag name="ANGLE" val="1"/>
</p:tagLst>
</file>

<file path=ppt/tags/tag72.xml><?xml version="1.0" encoding="utf-8"?>
<p:tagLst xmlns:a="http://schemas.openxmlformats.org/drawingml/2006/main" xmlns:r="http://schemas.openxmlformats.org/officeDocument/2006/relationships" xmlns:p="http://schemas.openxmlformats.org/presentationml/2006/main">
  <p:tag name="ANGLE" val="1"/>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75.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76.xml><?xml version="1.0" encoding="utf-8"?>
<p:tagLst xmlns:a="http://schemas.openxmlformats.org/drawingml/2006/main" xmlns:r="http://schemas.openxmlformats.org/officeDocument/2006/relationships" xmlns:p="http://schemas.openxmlformats.org/presentationml/2006/main">
  <p:tag name="SHAPENAME" val="Subtitle"/>
</p:tagLst>
</file>

<file path=ppt/tags/tag77.xml><?xml version="1.0" encoding="utf-8"?>
<p:tagLst xmlns:a="http://schemas.openxmlformats.org/drawingml/2006/main" xmlns:r="http://schemas.openxmlformats.org/officeDocument/2006/relationships" xmlns:p="http://schemas.openxmlformats.org/presentationml/2006/main">
  <p:tag name="SHAPENAME" val="Titl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0.xml><?xml version="1.0" encoding="utf-8"?>
<p:tagLst xmlns:a="http://schemas.openxmlformats.org/drawingml/2006/main" xmlns:r="http://schemas.openxmlformats.org/officeDocument/2006/relationships" xmlns:p="http://schemas.openxmlformats.org/presentationml/2006/main">
  <p:tag name="SHAPENAME" val="Subtitle"/>
</p:tagLst>
</file>

<file path=ppt/tags/tag81.xml><?xml version="1.0" encoding="utf-8"?>
<p:tagLst xmlns:a="http://schemas.openxmlformats.org/drawingml/2006/main" xmlns:r="http://schemas.openxmlformats.org/officeDocument/2006/relationships" xmlns:p="http://schemas.openxmlformats.org/presentationml/2006/main">
  <p:tag name="SHAPENAME" val="Title"/>
</p:tagLst>
</file>

<file path=ppt/tags/tag8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85.xml><?xml version="1.0" encoding="utf-8"?>
<p:tagLst xmlns:a="http://schemas.openxmlformats.org/drawingml/2006/main" xmlns:r="http://schemas.openxmlformats.org/officeDocument/2006/relationships" xmlns:p="http://schemas.openxmlformats.org/presentationml/2006/main">
  <p:tag name="SHAPENAME" val="5. Source"/>
</p:tagLst>
</file>

<file path=ppt/tags/tag8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89.xml><?xml version="1.0" encoding="utf-8"?>
<p:tagLst xmlns:a="http://schemas.openxmlformats.org/drawingml/2006/main" xmlns:r="http://schemas.openxmlformats.org/officeDocument/2006/relationships" xmlns:p="http://schemas.openxmlformats.org/presentationml/2006/main">
  <p:tag name="SHAPENAME" val="5. Source"/>
</p:tagLst>
</file>

<file path=ppt/tags/tag9.xml><?xml version="1.0" encoding="utf-8"?>
<p:tagLst xmlns:a="http://schemas.openxmlformats.org/drawingml/2006/main" xmlns:r="http://schemas.openxmlformats.org/officeDocument/2006/relationships" xmlns:p="http://schemas.openxmlformats.org/presentationml/2006/main">
  <p:tag name="NAME" val="ACET"/>
</p:tagLst>
</file>

<file path=ppt/tags/tag9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93.xml><?xml version="1.0" encoding="utf-8"?>
<p:tagLst xmlns:a="http://schemas.openxmlformats.org/drawingml/2006/main" xmlns:r="http://schemas.openxmlformats.org/officeDocument/2006/relationships" xmlns:p="http://schemas.openxmlformats.org/presentationml/2006/main">
  <p:tag name="SHAPENAME" val="5. Source"/>
</p:tagLst>
</file>

<file path=ppt/tags/tag9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97.xml><?xml version="1.0" encoding="utf-8"?>
<p:tagLst xmlns:a="http://schemas.openxmlformats.org/drawingml/2006/main" xmlns:r="http://schemas.openxmlformats.org/officeDocument/2006/relationships" xmlns:p="http://schemas.openxmlformats.org/presentationml/2006/main">
  <p:tag name="SHAPENAME" val="5. Source"/>
</p:tagLst>
</file>

<file path=ppt/tags/tag9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White">
  <a:themeElements>
    <a:clrScheme name="Official Mass.gov">
      <a:dk1>
        <a:srgbClr val="000000"/>
      </a:dk1>
      <a:lt1>
        <a:srgbClr val="FFFFFF"/>
      </a:lt1>
      <a:dk2>
        <a:srgbClr val="535353"/>
      </a:dk2>
      <a:lt2>
        <a:srgbClr val="F2F2F2"/>
      </a:lt2>
      <a:accent1>
        <a:srgbClr val="14558F"/>
      </a:accent1>
      <a:accent2>
        <a:srgbClr val="388557"/>
      </a:accent2>
      <a:accent3>
        <a:srgbClr val="F6C51B"/>
      </a:accent3>
      <a:accent4>
        <a:srgbClr val="CD0D0D"/>
      </a:accent4>
      <a:accent5>
        <a:srgbClr val="680A1D"/>
      </a:accent5>
      <a:accent6>
        <a:srgbClr val="3E92CF"/>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1F497D"/>
        </a:accent1>
        <a:accent2>
          <a:srgbClr val="4F81BD"/>
        </a:accent2>
        <a:accent3>
          <a:srgbClr val="C0504D"/>
        </a:accent3>
        <a:accent4>
          <a:srgbClr val="9BBB59"/>
        </a:accent4>
        <a:accent5>
          <a:srgbClr val="00269E"/>
        </a:accent5>
        <a:accent6>
          <a:srgbClr val="4D4D4D"/>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 name="Custom Color6">
      <a:srgbClr val="8064A2"/>
    </a:custClr>
    <a:custClr name="Custom Color7">
      <a:srgbClr val="4BACC6"/>
    </a:custClr>
    <a:custClr name="Custom Color8">
      <a:srgbClr val="F79646"/>
    </a:custClr>
    <a:custClr name="Custom Color9">
      <a:srgbClr val="EEECE1"/>
    </a:custClr>
  </a:custClrLst>
  <a:extLst>
    <a:ext uri="{05A4C25C-085E-4340-85A3-A5531E510DB2}">
      <thm15:themeFamily xmlns:thm15="http://schemas.microsoft.com/office/thememl/2012/main" name="20210518_HAF_Kickoff_v1.potx" id="{A0B862EF-0DE6-4840-AD4F-1140F8E4C274}" vid="{364821FC-BB00-4440-A08F-FB81417C5FD0}"/>
    </a:ext>
  </a:extLst>
</a:theme>
</file>

<file path=ppt/theme/theme3.xml><?xml version="1.0" encoding="utf-8"?>
<a:theme xmlns:a="http://schemas.openxmlformats.org/drawingml/2006/main" name="1_White">
  <a:themeElements>
    <a:clrScheme name="Official Mass.gov">
      <a:dk1>
        <a:srgbClr val="000000"/>
      </a:dk1>
      <a:lt1>
        <a:srgbClr val="FFFFFF"/>
      </a:lt1>
      <a:dk2>
        <a:srgbClr val="535353"/>
      </a:dk2>
      <a:lt2>
        <a:srgbClr val="F2F2F2"/>
      </a:lt2>
      <a:accent1>
        <a:srgbClr val="14558F"/>
      </a:accent1>
      <a:accent2>
        <a:srgbClr val="388557"/>
      </a:accent2>
      <a:accent3>
        <a:srgbClr val="F6C51B"/>
      </a:accent3>
      <a:accent4>
        <a:srgbClr val="CD0D0D"/>
      </a:accent4>
      <a:accent5>
        <a:srgbClr val="680A1D"/>
      </a:accent5>
      <a:accent6>
        <a:srgbClr val="3E92CF"/>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1F497D"/>
        </a:accent1>
        <a:accent2>
          <a:srgbClr val="4F81BD"/>
        </a:accent2>
        <a:accent3>
          <a:srgbClr val="C0504D"/>
        </a:accent3>
        <a:accent4>
          <a:srgbClr val="9BBB59"/>
        </a:accent4>
        <a:accent5>
          <a:srgbClr val="00269E"/>
        </a:accent5>
        <a:accent6>
          <a:srgbClr val="4D4D4D"/>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 name="Custom Color6">
      <a:srgbClr val="8064A2"/>
    </a:custClr>
    <a:custClr name="Custom Color7">
      <a:srgbClr val="4BACC6"/>
    </a:custClr>
    <a:custClr name="Custom Color8">
      <a:srgbClr val="F79646"/>
    </a:custClr>
    <a:custClr name="Custom Color9">
      <a:srgbClr val="EEECE1"/>
    </a:custClr>
  </a:custClrLst>
  <a:extLst>
    <a:ext uri="{05A4C25C-085E-4340-85A3-A5531E510DB2}">
      <thm15:themeFamily xmlns:thm15="http://schemas.microsoft.com/office/thememl/2012/main" name="20210518_HAF_Kickoff_v1.potx" id="{A0B862EF-0DE6-4840-AD4F-1140F8E4C274}" vid="{364821FC-BB00-4440-A08F-FB81417C5FD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61E939B2701F34AAB3D8024A4166AA6" ma:contentTypeVersion="19" ma:contentTypeDescription="Create a new document." ma:contentTypeScope="" ma:versionID="aab961db014f2d25ee2b97f6449b5762">
  <xsd:schema xmlns:xsd="http://www.w3.org/2001/XMLSchema" xmlns:xs="http://www.w3.org/2001/XMLSchema" xmlns:p="http://schemas.microsoft.com/office/2006/metadata/properties" xmlns:ns2="b011d414-3260-4405-908a-95aeb116e249" xmlns:ns3="7e245825-fe00-44cb-a130-bcb3cdd41a9c" targetNamespace="http://schemas.microsoft.com/office/2006/metadata/properties" ma:root="true" ma:fieldsID="b97ce3f664c3d17b83223deb253d3119" ns2:_="" ns3:_="">
    <xsd:import namespace="b011d414-3260-4405-908a-95aeb116e249"/>
    <xsd:import namespace="7e245825-fe00-44cb-a130-bcb3cdd41a9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lcf76f155ced4ddcb4097134ff3c332f" minOccurs="0"/>
                <xsd:element ref="ns2:TaxCatchAll" minOccurs="0"/>
                <xsd:element ref="ns3:MediaServiceDateTaken" minOccurs="0"/>
                <xsd:element ref="ns3:MediaLengthInSeconds" minOccurs="0"/>
                <xsd:element ref="ns3:MediaServiceObjectDetectorVersions" minOccurs="0"/>
                <xsd:element ref="ns3:MediaServiceLocation"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11d414-3260-4405-908a-95aeb116e24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5bbb4f41-1d28-4418-85da-10149aba5411}" ma:internalName="TaxCatchAll" ma:showField="CatchAllData" ma:web="b011d414-3260-4405-908a-95aeb116e24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e245825-fe00-44cb-a130-bcb3cdd41a9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e940289e-7c2c-41a1-9630-5237cb6f5e2a"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dexed="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011d414-3260-4405-908a-95aeb116e249" xsi:nil="true"/>
    <lcf76f155ced4ddcb4097134ff3c332f xmlns="7e245825-fe00-44cb-a130-bcb3cdd41a9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CB71A87-50B8-4EDF-B3BA-EBFDB376F557}"/>
</file>

<file path=customXml/itemProps2.xml><?xml version="1.0" encoding="utf-8"?>
<ds:datastoreItem xmlns:ds="http://schemas.openxmlformats.org/officeDocument/2006/customXml" ds:itemID="{765CC869-EFD8-4141-8303-C43C21DA7B8E}">
  <ds:schemaRefs>
    <ds:schemaRef ds:uri="http://schemas.microsoft.com/sharepoint/v3/contenttype/forms"/>
  </ds:schemaRefs>
</ds:datastoreItem>
</file>

<file path=customXml/itemProps3.xml><?xml version="1.0" encoding="utf-8"?>
<ds:datastoreItem xmlns:ds="http://schemas.openxmlformats.org/officeDocument/2006/customXml" ds:itemID="{B74968F4-708C-4D6F-9794-29C9F420F5DF}">
  <ds:schemaRefs>
    <ds:schemaRef ds:uri="http://schemas.openxmlformats.org/package/2006/metadata/core-properties"/>
    <ds:schemaRef ds:uri="http://www.w3.org/XML/1998/namespace"/>
    <ds:schemaRef ds:uri="http://schemas.microsoft.com/office/2006/documentManagement/types"/>
    <ds:schemaRef ds:uri="http://purl.org/dc/dcmitype/"/>
    <ds:schemaRef ds:uri="http://purl.org/dc/elements/1.1/"/>
    <ds:schemaRef ds:uri="http://purl.org/dc/terms/"/>
    <ds:schemaRef ds:uri="http://schemas.microsoft.com/office/infopath/2007/PartnerControls"/>
    <ds:schemaRef ds:uri="1da56e6b-ac0e-4ffc-8b40-9e4a1d231754"/>
    <ds:schemaRef ds:uri="afe761e7-5094-4bdc-9519-ed4f2379ef2a"/>
    <ds:schemaRef ds:uri="68fdc355-88f2-4955-acc9-5204971d7f1e"/>
    <ds:schemaRef ds:uri="http://schemas.microsoft.com/office/2006/metadata/properties"/>
  </ds:schemaRefs>
</ds:datastoreItem>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otalTime>3</TotalTime>
  <Words>2479</Words>
  <Application>Microsoft Office PowerPoint</Application>
  <PresentationFormat>Widescreen</PresentationFormat>
  <Paragraphs>253</Paragraphs>
  <Slides>24</Slides>
  <Notes>8</Notes>
  <HiddenSlides>0</HiddenSlides>
  <MMClips>0</MMClips>
  <ScaleCrop>false</ScaleCrop>
  <HeadingPairs>
    <vt:vector size="8" baseType="variant">
      <vt:variant>
        <vt:lpstr>Fonts Used</vt:lpstr>
      </vt:variant>
      <vt:variant>
        <vt:i4>10</vt:i4>
      </vt:variant>
      <vt:variant>
        <vt:lpstr>Theme</vt:lpstr>
      </vt:variant>
      <vt:variant>
        <vt:i4>3</vt:i4>
      </vt:variant>
      <vt:variant>
        <vt:lpstr>Embedded OLE Servers</vt:lpstr>
      </vt:variant>
      <vt:variant>
        <vt:i4>2</vt:i4>
      </vt:variant>
      <vt:variant>
        <vt:lpstr>Slide Titles</vt:lpstr>
      </vt:variant>
      <vt:variant>
        <vt:i4>24</vt:i4>
      </vt:variant>
    </vt:vector>
  </HeadingPairs>
  <TitlesOfParts>
    <vt:vector size="39" baseType="lpstr">
      <vt:lpstr>Aptos</vt:lpstr>
      <vt:lpstr>Aptos Display</vt:lpstr>
      <vt:lpstr>Arial</vt:lpstr>
      <vt:lpstr>Arial Nova</vt:lpstr>
      <vt:lpstr>Calibri</vt:lpstr>
      <vt:lpstr>Helvetica Neue</vt:lpstr>
      <vt:lpstr>Noto Sans VF</vt:lpstr>
      <vt:lpstr>Segoe UI</vt:lpstr>
      <vt:lpstr>Times New Roman</vt:lpstr>
      <vt:lpstr>Wingdings</vt:lpstr>
      <vt:lpstr>Office Theme</vt:lpstr>
      <vt:lpstr>White</vt:lpstr>
      <vt:lpstr>1_White</vt:lpstr>
      <vt:lpstr>think-cell Slide</vt:lpstr>
      <vt:lpstr>Worksheet</vt:lpstr>
      <vt:lpstr>Siting and Permitting Reforms for Energy Infrastructure Overview of Draft Regulations and Guidance   MARPA Annual Meeting October 7, 2025</vt:lpstr>
      <vt:lpstr>Commission on Energy Infrastructure Siting and Permitting</vt:lpstr>
      <vt:lpstr>Consolidated State Permitting</vt:lpstr>
      <vt:lpstr>Consolidated Local Permitting</vt:lpstr>
      <vt:lpstr>More Meaningful &amp; Just Community Engagement</vt:lpstr>
      <vt:lpstr>Process Reforms</vt:lpstr>
      <vt:lpstr>Roles and Responsibilities</vt:lpstr>
      <vt:lpstr>PowerPoint Presentation</vt:lpstr>
      <vt:lpstr>Proposed Regulations</vt:lpstr>
      <vt:lpstr>Proposed Regulations</vt:lpstr>
      <vt:lpstr>Proposed Regulations</vt:lpstr>
      <vt:lpstr>PowerPoint Presentation</vt:lpstr>
      <vt:lpstr>Regulations Governing Local Permitting</vt:lpstr>
      <vt:lpstr>Regulations Governing Local Permitting</vt:lpstr>
      <vt:lpstr>Regulations Governing Local Permitting</vt:lpstr>
      <vt:lpstr>PowerPoint Presentation</vt:lpstr>
      <vt:lpstr>Site Suitability Assessments</vt:lpstr>
      <vt:lpstr>Criteria-Specific Suitability Scores </vt:lpstr>
      <vt:lpstr>Score Modifiers</vt:lpstr>
      <vt:lpstr>Recommendations for Use by EFSB</vt:lpstr>
      <vt:lpstr>Recommendations for Use by Local Governments</vt:lpstr>
      <vt:lpstr>Standards and Guidelines for Community Benefits Plans and Agreements</vt:lpstr>
      <vt:lpstr>Siting and Permitting Public Engagement Calendar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Gronendyke, Kathleen M (EEA)</dc:creator>
  <cp:lastModifiedBy>Abbott, Norman</cp:lastModifiedBy>
  <cp:revision>2</cp:revision>
  <dcterms:created xsi:type="dcterms:W3CDTF">2025-09-16T18:26:26Z</dcterms:created>
  <dcterms:modified xsi:type="dcterms:W3CDTF">2025-10-07T12:19:07Z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0x010100061E939B2701F34AAB3D8024A4166AA6</vt:lpwstr>
  </property>
  <property fmtid="{D5CDD505-2E9C-101B-9397-08002B2CF9AE}" pid="3" name="MediaServiceImageTags">
    <vt:lpwstr/>
  </property>
</Properties>
</file>