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23"/>
  </p:notesMasterIdLst>
  <p:handoutMasterIdLst>
    <p:handoutMasterId r:id="rId24"/>
  </p:handoutMasterIdLst>
  <p:sldIdLst>
    <p:sldId id="256" r:id="rId5"/>
    <p:sldId id="261" r:id="rId6"/>
    <p:sldId id="265" r:id="rId7"/>
    <p:sldId id="275" r:id="rId8"/>
    <p:sldId id="276" r:id="rId9"/>
    <p:sldId id="269" r:id="rId10"/>
    <p:sldId id="267" r:id="rId11"/>
    <p:sldId id="270" r:id="rId12"/>
    <p:sldId id="271" r:id="rId13"/>
    <p:sldId id="274" r:id="rId14"/>
    <p:sldId id="272" r:id="rId15"/>
    <p:sldId id="262" r:id="rId16"/>
    <p:sldId id="266" r:id="rId17"/>
    <p:sldId id="268" r:id="rId18"/>
    <p:sldId id="263" r:id="rId19"/>
    <p:sldId id="277" r:id="rId20"/>
    <p:sldId id="264"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850" autoAdjust="0"/>
  </p:normalViewPr>
  <p:slideViewPr>
    <p:cSldViewPr snapToGrid="0">
      <p:cViewPr varScale="1">
        <p:scale>
          <a:sx n="81" d="100"/>
          <a:sy n="81" d="100"/>
        </p:scale>
        <p:origin x="780"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1/8/2026</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1/8/2026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86D43-B896-20EE-70EF-457B02C71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9469E-F2A5-1DF3-3F4C-DC1629C6D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6EDDE-2D55-1D1C-978E-BE4DBE15D639}"/>
              </a:ext>
            </a:extLst>
          </p:cNvPr>
          <p:cNvSpPr>
            <a:spLocks noGrp="1"/>
          </p:cNvSpPr>
          <p:nvPr>
            <p:ph type="body" idx="1"/>
          </p:nvPr>
        </p:nvSpPr>
        <p:spPr/>
        <p:txBody>
          <a:bodyPr/>
          <a:lstStyle/>
          <a:p>
            <a:r>
              <a:rPr lang="en-US" dirty="0"/>
              <a:t>As I stated the FBI reached out to us on a Friday and then was in our offices on the following Monday letting us know the severity of volt typhoon. They explained to us that Microsoft threat detectors had seen activity on our network IP’s that was in line with Volt Typhoon. </a:t>
            </a:r>
            <a:br>
              <a:rPr lang="en-US" dirty="0"/>
            </a:br>
            <a:br>
              <a:rPr lang="en-US" dirty="0"/>
            </a:br>
            <a:r>
              <a:rPr lang="en-US" dirty="0"/>
              <a:t>The FBI recommended that we partner with the </a:t>
            </a:r>
            <a:r>
              <a:rPr lang="en-US" b="0" i="0" dirty="0">
                <a:solidFill>
                  <a:srgbClr val="1F1F1F"/>
                </a:solidFill>
                <a:effectLst/>
                <a:latin typeface="Google Sans"/>
              </a:rPr>
              <a:t>Cybersecurity and Infrastructure Security Agency (CISA), which we agreed to.</a:t>
            </a:r>
          </a:p>
          <a:p>
            <a:endParaRPr lang="en-US" b="0" i="0" dirty="0">
              <a:solidFill>
                <a:srgbClr val="1F1F1F"/>
              </a:solidFill>
              <a:effectLst/>
              <a:latin typeface="Google Sans"/>
            </a:endParaRPr>
          </a:p>
          <a:p>
            <a:r>
              <a:rPr lang="en-US" b="0" i="0" dirty="0">
                <a:solidFill>
                  <a:srgbClr val="1F1F1F"/>
                </a:solidFill>
                <a:effectLst/>
                <a:latin typeface="Google Sans"/>
              </a:rPr>
              <a:t>CISA began working immediately and had a complete dedicated team working with us. CISA shipped us network monitoring devices that we installed which allowed CISA to see further network activity. CISA had two team members drive from DC to LELWD overnight from Thursday into Friday. Upon arrival CISA conducted a network audit to determine the severity of the issue and to help with planning mitigation.</a:t>
            </a:r>
          </a:p>
          <a:p>
            <a:endParaRPr lang="en-US" b="0" i="0" dirty="0">
              <a:solidFill>
                <a:srgbClr val="1F1F1F"/>
              </a:solidFill>
              <a:effectLst/>
              <a:latin typeface="Google Sans"/>
            </a:endParaRPr>
          </a:p>
          <a:p>
            <a:r>
              <a:rPr lang="en-US" b="0" i="0" dirty="0">
                <a:solidFill>
                  <a:srgbClr val="1F1F1F"/>
                </a:solidFill>
                <a:effectLst/>
                <a:latin typeface="Google Sans"/>
              </a:rPr>
              <a:t>Once CISA determined that Volt Typhoon could access OT infrastructure, they recommended mitigating immediately. This included changing domain controllers, restructuring network, changing passwords, better securing different points within the network. We also completely replaced our firewalls. This was planned for a while.</a:t>
            </a:r>
          </a:p>
          <a:p>
            <a:endParaRPr lang="en-US" b="0" i="0" dirty="0">
              <a:solidFill>
                <a:srgbClr val="1F1F1F"/>
              </a:solidFill>
              <a:effectLst/>
              <a:latin typeface="Google Sans"/>
            </a:endParaRPr>
          </a:p>
          <a:p>
            <a:endParaRPr lang="en-US" dirty="0"/>
          </a:p>
        </p:txBody>
      </p:sp>
      <p:sp>
        <p:nvSpPr>
          <p:cNvPr id="4" name="Slide Number Placeholder 3">
            <a:extLst>
              <a:ext uri="{FF2B5EF4-FFF2-40B4-BE49-F238E27FC236}">
                <a16:creationId xmlns:a16="http://schemas.microsoft.com/office/drawing/2014/main" id="{E580ECBD-0907-16E8-739C-C21D7FCAEE8C}"/>
              </a:ext>
            </a:extLst>
          </p:cNvPr>
          <p:cNvSpPr>
            <a:spLocks noGrp="1"/>
          </p:cNvSpPr>
          <p:nvPr>
            <p:ph type="sldNum" sz="quarter" idx="5"/>
          </p:nvPr>
        </p:nvSpPr>
        <p:spPr/>
        <p:txBody>
          <a:bodyPr/>
          <a:lstStyle/>
          <a:p>
            <a:fld id="{C6B3AB32-59DF-41F1-9618-EDFBF5049629}" type="slidenum">
              <a:rPr lang="en-US" smtClean="0"/>
              <a:t>10</a:t>
            </a:fld>
            <a:endParaRPr lang="en-US" dirty="0"/>
          </a:p>
        </p:txBody>
      </p:sp>
    </p:spTree>
    <p:extLst>
      <p:ext uri="{BB962C8B-B14F-4D97-AF65-F5344CB8AC3E}">
        <p14:creationId xmlns:p14="http://schemas.microsoft.com/office/powerpoint/2010/main" val="2609899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58024-280D-B949-6BB1-70A8B6A03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B04EE-D573-2BDE-C281-52EFF0C38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B0183-8AB7-5EAB-6A37-A5D81C387E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December 15</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2023 – Thrive, LELWD, Evo-Labs and CISA work through VPN MFA configurations and domain migration completion. This is completed in one day with the correct resources and attention. Thrive lastly needs to create new network diagrams before this project can be closed out. Multiple CISA recommended network changes are implemented as well.</a:t>
            </a:r>
          </a:p>
          <a:p>
            <a:endParaRPr lang="en-US" dirty="0"/>
          </a:p>
        </p:txBody>
      </p:sp>
      <p:sp>
        <p:nvSpPr>
          <p:cNvPr id="4" name="Slide Number Placeholder 3">
            <a:extLst>
              <a:ext uri="{FF2B5EF4-FFF2-40B4-BE49-F238E27FC236}">
                <a16:creationId xmlns:a16="http://schemas.microsoft.com/office/drawing/2014/main" id="{586487D9-3EF2-521D-E3A8-BD3D8C9F4081}"/>
              </a:ext>
            </a:extLst>
          </p:cNvPr>
          <p:cNvSpPr>
            <a:spLocks noGrp="1"/>
          </p:cNvSpPr>
          <p:nvPr>
            <p:ph type="sldNum" sz="quarter" idx="5"/>
          </p:nvPr>
        </p:nvSpPr>
        <p:spPr/>
        <p:txBody>
          <a:bodyPr/>
          <a:lstStyle/>
          <a:p>
            <a:fld id="{C6B3AB32-59DF-41F1-9618-EDFBF5049629}" type="slidenum">
              <a:rPr lang="en-US" smtClean="0"/>
              <a:t>11</a:t>
            </a:fld>
            <a:endParaRPr lang="en-US" dirty="0"/>
          </a:p>
        </p:txBody>
      </p:sp>
    </p:spTree>
    <p:extLst>
      <p:ext uri="{BB962C8B-B14F-4D97-AF65-F5344CB8AC3E}">
        <p14:creationId xmlns:p14="http://schemas.microsoft.com/office/powerpoint/2010/main" val="240339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December 12</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2022 – Fortinet publicly disclosed critical vulnerability CVE-2022-42475/FG-IR-22-398 which affected the SSL-VPN component in several versions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FortiOS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ForiProxy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applications including ones used by LELWD’s perimeter firewall (300D). Thrive emails LELWD to disclose the vulnerability and to say that firmware upgrades will be made starting that night.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January 10</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2023 – Threat Actor (TA) gained access to LELWD’s network by exploiting a known vulnerability in the perimeter FortiGate firewall. TA leveraged compromised credentials and VPN access to maintain persistence and perform extensive internal reconnaissance of the network. TA had access at all network levels due to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Thrive’s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lackluster network security posture.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November 17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2023 – FBI contacts LELWD to alert us that Volt Typhoon was happening on our network.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December 15</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2023 – Thrive, LELWD, Evo-Labs and CISA work through VPN MFA configurations and domain migration completion. This is completed in one day with the correct resources and attention. Thrive lastly needs to create new network diagrams before this project can be closed out. Multiple CISA recommended network changes are implemented as well.</a:t>
            </a:r>
          </a:p>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12</a:t>
            </a:fld>
            <a:endParaRPr lang="en-US" dirty="0"/>
          </a:p>
        </p:txBody>
      </p:sp>
    </p:spTree>
    <p:extLst>
      <p:ext uri="{BB962C8B-B14F-4D97-AF65-F5344CB8AC3E}">
        <p14:creationId xmlns:p14="http://schemas.microsoft.com/office/powerpoint/2010/main" val="15198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Here is a portrayal of how the threat actor likely compromised LELWD.</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Microsoft uncovered targeted malicious activity focused on credential access and network system discovery aimed at critical infrastructure organizations in the United States. </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The attack is carried out by Volt Typhoon, a state-sponsored actor based in China that typically focuses on espionage and information gathering.</a:t>
            </a:r>
            <a:endParaRPr lang="en-US" dirty="0"/>
          </a:p>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13</a:t>
            </a:fld>
            <a:endParaRPr lang="en-US" dirty="0"/>
          </a:p>
        </p:txBody>
      </p:sp>
    </p:spTree>
    <p:extLst>
      <p:ext uri="{BB962C8B-B14F-4D97-AF65-F5344CB8AC3E}">
        <p14:creationId xmlns:p14="http://schemas.microsoft.com/office/powerpoint/2010/main" val="51959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depiction, getting to OT assets.</a:t>
            </a:r>
          </a:p>
        </p:txBody>
      </p:sp>
      <p:sp>
        <p:nvSpPr>
          <p:cNvPr id="4" name="Slide Number Placeholder 3"/>
          <p:cNvSpPr>
            <a:spLocks noGrp="1"/>
          </p:cNvSpPr>
          <p:nvPr>
            <p:ph type="sldNum" sz="quarter" idx="5"/>
          </p:nvPr>
        </p:nvSpPr>
        <p:spPr/>
        <p:txBody>
          <a:bodyPr/>
          <a:lstStyle/>
          <a:p>
            <a:fld id="{C6B3AB32-59DF-41F1-9618-EDFBF5049629}" type="slidenum">
              <a:rPr lang="en-US" smtClean="0"/>
              <a:t>14</a:t>
            </a:fld>
            <a:endParaRPr lang="en-US" dirty="0"/>
          </a:p>
        </p:txBody>
      </p:sp>
    </p:spTree>
    <p:extLst>
      <p:ext uri="{BB962C8B-B14F-4D97-AF65-F5344CB8AC3E}">
        <p14:creationId xmlns:p14="http://schemas.microsoft.com/office/powerpoint/2010/main" val="18346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15</a:t>
            </a:fld>
            <a:endParaRPr lang="en-US" dirty="0"/>
          </a:p>
        </p:txBody>
      </p:sp>
    </p:spTree>
    <p:extLst>
      <p:ext uri="{BB962C8B-B14F-4D97-AF65-F5344CB8AC3E}">
        <p14:creationId xmlns:p14="http://schemas.microsoft.com/office/powerpoint/2010/main" val="1640534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3735-DFC6-DBD5-0EE7-5B425DA58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52538-7E9D-E1EF-4C59-3D4134E01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B959B-35E1-CCB2-AACF-AC7A4879E53B}"/>
              </a:ext>
            </a:extLst>
          </p:cNvPr>
          <p:cNvSpPr>
            <a:spLocks noGrp="1"/>
          </p:cNvSpPr>
          <p:nvPr>
            <p:ph type="body" idx="1"/>
          </p:nvPr>
        </p:nvSpPr>
        <p:spPr/>
        <p:txBody>
          <a:bodyPr/>
          <a:lstStyle/>
          <a:p>
            <a:r>
              <a:rPr lang="en-US" dirty="0"/>
              <a:t>Working with Thrive. Being “stuck” with MSP. Many utilities might not have the “IT Staff” that larger utilities might have and need to count on outside vendors for network management.</a:t>
            </a:r>
          </a:p>
        </p:txBody>
      </p:sp>
      <p:sp>
        <p:nvSpPr>
          <p:cNvPr id="4" name="Slide Number Placeholder 3">
            <a:extLst>
              <a:ext uri="{FF2B5EF4-FFF2-40B4-BE49-F238E27FC236}">
                <a16:creationId xmlns:a16="http://schemas.microsoft.com/office/drawing/2014/main" id="{3A102D4F-2823-8314-F924-382BF33786F9}"/>
              </a:ext>
            </a:extLst>
          </p:cNvPr>
          <p:cNvSpPr>
            <a:spLocks noGrp="1"/>
          </p:cNvSpPr>
          <p:nvPr>
            <p:ph type="sldNum" sz="quarter" idx="5"/>
          </p:nvPr>
        </p:nvSpPr>
        <p:spPr/>
        <p:txBody>
          <a:bodyPr/>
          <a:lstStyle/>
          <a:p>
            <a:fld id="{C6B3AB32-59DF-41F1-9618-EDFBF5049629}" type="slidenum">
              <a:rPr lang="en-US" smtClean="0"/>
              <a:t>16</a:t>
            </a:fld>
            <a:endParaRPr lang="en-US" dirty="0"/>
          </a:p>
        </p:txBody>
      </p:sp>
    </p:spTree>
    <p:extLst>
      <p:ext uri="{BB962C8B-B14F-4D97-AF65-F5344CB8AC3E}">
        <p14:creationId xmlns:p14="http://schemas.microsoft.com/office/powerpoint/2010/main" val="3896894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Pentest.</a:t>
            </a:r>
          </a:p>
          <a:p>
            <a:br>
              <a:rPr lang="en-US" dirty="0"/>
            </a:br>
            <a:r>
              <a:rPr lang="en-US" dirty="0"/>
              <a:t>Discuss </a:t>
            </a:r>
            <a:r>
              <a:rPr lang="en-US" dirty="0" err="1"/>
              <a:t>CyHy</a:t>
            </a:r>
            <a:r>
              <a:rPr lang="en-US" dirty="0"/>
              <a:t> reports.</a:t>
            </a:r>
          </a:p>
          <a:p>
            <a:endParaRPr lang="en-US" dirty="0"/>
          </a:p>
          <a:p>
            <a:r>
              <a:rPr lang="en-US" dirty="0"/>
              <a:t>Discuss DEP cyber grant.</a:t>
            </a:r>
          </a:p>
          <a:p>
            <a:endParaRPr lang="en-US" dirty="0"/>
          </a:p>
          <a:p>
            <a:r>
              <a:rPr lang="en-US" dirty="0"/>
              <a:t>Takeaways from previous events – sandworm (changing passwords on OT devices)</a:t>
            </a:r>
          </a:p>
        </p:txBody>
      </p:sp>
      <p:sp>
        <p:nvSpPr>
          <p:cNvPr id="4" name="Slide Number Placeholder 3"/>
          <p:cNvSpPr>
            <a:spLocks noGrp="1"/>
          </p:cNvSpPr>
          <p:nvPr>
            <p:ph type="sldNum" sz="quarter" idx="5"/>
          </p:nvPr>
        </p:nvSpPr>
        <p:spPr/>
        <p:txBody>
          <a:bodyPr/>
          <a:lstStyle/>
          <a:p>
            <a:fld id="{C6B3AB32-59DF-41F1-9618-EDFBF5049629}" type="slidenum">
              <a:rPr lang="en-US" smtClean="0"/>
              <a:t>17</a:t>
            </a:fld>
            <a:endParaRPr lang="en-US" dirty="0"/>
          </a:p>
        </p:txBody>
      </p:sp>
    </p:spTree>
    <p:extLst>
      <p:ext uri="{BB962C8B-B14F-4D97-AF65-F5344CB8AC3E}">
        <p14:creationId xmlns:p14="http://schemas.microsoft.com/office/powerpoint/2010/main" val="420214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18</a:t>
            </a:fld>
            <a:endParaRPr lang="en-US" dirty="0"/>
          </a:p>
        </p:txBody>
      </p:sp>
    </p:spTree>
    <p:extLst>
      <p:ext uri="{BB962C8B-B14F-4D97-AF65-F5344CB8AC3E}">
        <p14:creationId xmlns:p14="http://schemas.microsoft.com/office/powerpoint/2010/main" val="104671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LELWD networks were compromised by a Chinese State Funded attack called Volt-Typhoon.</a:t>
            </a:r>
          </a:p>
          <a:p>
            <a:endParaRPr lang="en-US" dirty="0"/>
          </a:p>
          <a:p>
            <a:r>
              <a:rPr lang="en-US" dirty="0"/>
              <a:t>Above are most of the companies that were involved in some form or fashion in this fight </a:t>
            </a:r>
            <a:r>
              <a:rPr lang="en-US"/>
              <a:t>against China.</a:t>
            </a:r>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LELWD operations.</a:t>
            </a:r>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Tree>
    <p:extLst>
      <p:ext uri="{BB962C8B-B14F-4D97-AF65-F5344CB8AC3E}">
        <p14:creationId xmlns:p14="http://schemas.microsoft.com/office/powerpoint/2010/main" val="21754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78A23-605C-83F4-21F1-17B0F41A1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6F769-6722-8FE5-BDA6-6EF2C7482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6E0F8-163A-B0EF-97B6-21297AB16C2F}"/>
              </a:ext>
            </a:extLst>
          </p:cNvPr>
          <p:cNvSpPr>
            <a:spLocks noGrp="1"/>
          </p:cNvSpPr>
          <p:nvPr>
            <p:ph type="body" idx="1"/>
          </p:nvPr>
        </p:nvSpPr>
        <p:spPr/>
        <p:txBody>
          <a:bodyPr/>
          <a:lstStyle/>
          <a:p>
            <a:r>
              <a:rPr lang="en-US" dirty="0"/>
              <a:t>Discuss LELWD network history up to the point of the incident.</a:t>
            </a:r>
          </a:p>
          <a:p>
            <a:endParaRPr lang="en-US" dirty="0"/>
          </a:p>
          <a:p>
            <a:r>
              <a:rPr lang="en-US" dirty="0"/>
              <a:t>Discuss history of Thrive.</a:t>
            </a:r>
          </a:p>
        </p:txBody>
      </p:sp>
      <p:sp>
        <p:nvSpPr>
          <p:cNvPr id="4" name="Slide Number Placeholder 3">
            <a:extLst>
              <a:ext uri="{FF2B5EF4-FFF2-40B4-BE49-F238E27FC236}">
                <a16:creationId xmlns:a16="http://schemas.microsoft.com/office/drawing/2014/main" id="{2D03399B-BF6F-3E3C-5B4A-AC79018069A5}"/>
              </a:ext>
            </a:extLst>
          </p:cNvPr>
          <p:cNvSpPr>
            <a:spLocks noGrp="1"/>
          </p:cNvSpPr>
          <p:nvPr>
            <p:ph type="sldNum" sz="quarter" idx="5"/>
          </p:nvPr>
        </p:nvSpPr>
        <p:spPr/>
        <p:txBody>
          <a:bodyPr/>
          <a:lstStyle/>
          <a:p>
            <a:fld id="{C6B3AB32-59DF-41F1-9618-EDFBF5049629}" type="slidenum">
              <a:rPr lang="en-US" smtClean="0"/>
              <a:t>4</a:t>
            </a:fld>
            <a:endParaRPr lang="en-US" dirty="0"/>
          </a:p>
        </p:txBody>
      </p:sp>
    </p:spTree>
    <p:extLst>
      <p:ext uri="{BB962C8B-B14F-4D97-AF65-F5344CB8AC3E}">
        <p14:creationId xmlns:p14="http://schemas.microsoft.com/office/powerpoint/2010/main" val="209256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08595-8B94-87E9-0CD6-0C9CBA27A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72931-2306-1F78-5A24-5EDE8986C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D6BED-A03A-E2EA-B1CD-54FCCFA59104}"/>
              </a:ext>
            </a:extLst>
          </p:cNvPr>
          <p:cNvSpPr>
            <a:spLocks noGrp="1"/>
          </p:cNvSpPr>
          <p:nvPr>
            <p:ph type="body" idx="1"/>
          </p:nvPr>
        </p:nvSpPr>
        <p:spPr/>
        <p:txBody>
          <a:bodyPr/>
          <a:lstStyle/>
          <a:p>
            <a:r>
              <a:rPr lang="en-US" dirty="0"/>
              <a:t>Discuss LELWD network history up to the point of the incident.</a:t>
            </a:r>
          </a:p>
          <a:p>
            <a:endParaRPr lang="en-US" dirty="0"/>
          </a:p>
          <a:p>
            <a:r>
              <a:rPr lang="en-US" dirty="0"/>
              <a:t>Discuss history of Thrive.</a:t>
            </a:r>
          </a:p>
        </p:txBody>
      </p:sp>
      <p:sp>
        <p:nvSpPr>
          <p:cNvPr id="4" name="Slide Number Placeholder 3">
            <a:extLst>
              <a:ext uri="{FF2B5EF4-FFF2-40B4-BE49-F238E27FC236}">
                <a16:creationId xmlns:a16="http://schemas.microsoft.com/office/drawing/2014/main" id="{47A12F44-99AB-0E8B-4264-2C61681D5F43}"/>
              </a:ext>
            </a:extLst>
          </p:cNvPr>
          <p:cNvSpPr>
            <a:spLocks noGrp="1"/>
          </p:cNvSpPr>
          <p:nvPr>
            <p:ph type="sldNum" sz="quarter" idx="5"/>
          </p:nvPr>
        </p:nvSpPr>
        <p:spPr/>
        <p:txBody>
          <a:bodyPr/>
          <a:lstStyle/>
          <a:p>
            <a:fld id="{C6B3AB32-59DF-41F1-9618-EDFBF5049629}" type="slidenum">
              <a:rPr lang="en-US" smtClean="0"/>
              <a:t>5</a:t>
            </a:fld>
            <a:endParaRPr lang="en-US" dirty="0"/>
          </a:p>
        </p:txBody>
      </p:sp>
    </p:spTree>
    <p:extLst>
      <p:ext uri="{BB962C8B-B14F-4D97-AF65-F5344CB8AC3E}">
        <p14:creationId xmlns:p14="http://schemas.microsoft.com/office/powerpoint/2010/main" val="16508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34003-4D98-F362-0557-10991D8F2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7B51E-3455-2E5A-DD0B-3D0BF919D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5AE7C-7104-F81C-CECF-494B4F23C36E}"/>
              </a:ext>
            </a:extLst>
          </p:cNvPr>
          <p:cNvSpPr>
            <a:spLocks noGrp="1"/>
          </p:cNvSpPr>
          <p:nvPr>
            <p:ph type="body" idx="1"/>
          </p:nvPr>
        </p:nvSpPr>
        <p:spPr/>
        <p:txBody>
          <a:bodyPr/>
          <a:lstStyle/>
          <a:p>
            <a:r>
              <a:rPr lang="en-US" dirty="0"/>
              <a:t>The FBI reached out to us on a Friday and then was in our offices on the following Monday letting us know the severity of volt typhoon. They explained to us that Microsoft threat detectors had seen activity on our network IP’s that was in line with Volt Typhoon. </a:t>
            </a:r>
            <a:br>
              <a:rPr lang="en-US" dirty="0"/>
            </a:br>
            <a:br>
              <a:rPr lang="en-US" dirty="0"/>
            </a:br>
            <a:r>
              <a:rPr lang="en-US" dirty="0"/>
              <a:t>The FBI recommended that we partner with the </a:t>
            </a:r>
            <a:r>
              <a:rPr lang="en-US" b="0" i="0" dirty="0">
                <a:solidFill>
                  <a:srgbClr val="1F1F1F"/>
                </a:solidFill>
                <a:effectLst/>
                <a:latin typeface="Google Sans"/>
              </a:rPr>
              <a:t>Cybersecurity and Infrastructure Security Agency (CISA), which we agreed to.</a:t>
            </a:r>
          </a:p>
          <a:p>
            <a:endParaRPr lang="en-US" b="0" i="0" dirty="0">
              <a:solidFill>
                <a:srgbClr val="1F1F1F"/>
              </a:solidFill>
              <a:effectLst/>
              <a:latin typeface="Google Sans"/>
            </a:endParaRPr>
          </a:p>
          <a:p>
            <a:r>
              <a:rPr lang="en-US" b="0" i="0" dirty="0">
                <a:solidFill>
                  <a:srgbClr val="1F1F1F"/>
                </a:solidFill>
                <a:effectLst/>
                <a:latin typeface="Google Sans"/>
              </a:rPr>
              <a:t>CISA began working immediately and had a complete dedicated team working with us. CISA shipped us network monitoring devices that we installed which allowed CISA to see further network activity. CISA had two team members drive from DC to LELWD overnight from Thursday into Friday. Upon arrival CISA conducted a network audit to determine the severity of the issue and to help with planning mitigation.</a:t>
            </a:r>
          </a:p>
          <a:p>
            <a:endParaRPr lang="en-US" b="0" i="0" dirty="0">
              <a:solidFill>
                <a:srgbClr val="1F1F1F"/>
              </a:solidFill>
              <a:effectLst/>
              <a:latin typeface="Google Sans"/>
            </a:endParaRPr>
          </a:p>
          <a:p>
            <a:r>
              <a:rPr lang="en-US" b="0" i="0" dirty="0">
                <a:solidFill>
                  <a:srgbClr val="1F1F1F"/>
                </a:solidFill>
                <a:effectLst/>
                <a:latin typeface="Google Sans"/>
              </a:rPr>
              <a:t>Once CISA determined that Volt Typhoon could access OT infrastructure, they recommended mitigating immediately. This included changing domain controllers, restructuring network, changing passwords, better securing different points within the network. We also completely replaced our firewalls. This was planned for a while.</a:t>
            </a:r>
          </a:p>
          <a:p>
            <a:endParaRPr lang="en-US" b="0" i="0" dirty="0">
              <a:solidFill>
                <a:srgbClr val="1F1F1F"/>
              </a:solidFill>
              <a:effectLst/>
              <a:latin typeface="Google Sans"/>
            </a:endParaRPr>
          </a:p>
          <a:p>
            <a:endParaRPr lang="en-US" dirty="0"/>
          </a:p>
        </p:txBody>
      </p:sp>
      <p:sp>
        <p:nvSpPr>
          <p:cNvPr id="4" name="Slide Number Placeholder 3">
            <a:extLst>
              <a:ext uri="{FF2B5EF4-FFF2-40B4-BE49-F238E27FC236}">
                <a16:creationId xmlns:a16="http://schemas.microsoft.com/office/drawing/2014/main" id="{CE2CAE45-C2FA-4872-9F8A-F60B21B63333}"/>
              </a:ext>
            </a:extLst>
          </p:cNvPr>
          <p:cNvSpPr>
            <a:spLocks noGrp="1"/>
          </p:cNvSpPr>
          <p:nvPr>
            <p:ph type="sldNum" sz="quarter" idx="5"/>
          </p:nvPr>
        </p:nvSpPr>
        <p:spPr/>
        <p:txBody>
          <a:bodyPr/>
          <a:lstStyle/>
          <a:p>
            <a:fld id="{C6B3AB32-59DF-41F1-9618-EDFBF5049629}" type="slidenum">
              <a:rPr lang="en-US" smtClean="0"/>
              <a:t>6</a:t>
            </a:fld>
            <a:endParaRPr lang="en-US" dirty="0"/>
          </a:p>
        </p:txBody>
      </p:sp>
    </p:spTree>
    <p:extLst>
      <p:ext uri="{BB962C8B-B14F-4D97-AF65-F5344CB8AC3E}">
        <p14:creationId xmlns:p14="http://schemas.microsoft.com/office/powerpoint/2010/main" val="254352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December 12</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2022 – Fortinet publicly disclosed critical vulnerability CVE-2022-42475/FG-IR-22-398 which affected the SSL-VPN component in several versions of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FortiOS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ForiProxy</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applications including ones used by LELWD’s perimeter firewall (300D). Thrive emails LELWD to disclose the vulnerability and to say that firmware upgrades will be made starting that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December 13</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2022 – LELWD reaches out to Thrive to verify if LELWD is impacted by this vulnerability. Thrive confirms that LELWD is affected and replies that a Thrive engineer will reach out to schedule firmware updates.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January 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2023 – Thrive sends email that automatic firewall firmware updates will take place between 10 PM EST and 4 AM EST over the nights of 1/16, 1/17, 1/18 and 1/19. Due to prior automatic upgrades made by Thrive in the past that caused water treatment plants to trip offline due to loss of communication, LELWD asked to be taken off of the automatic upgrades and to have these scheduled with a Thrive engineer ASAP so that LELWD knows when to expect this downtime.</a:t>
            </a:r>
          </a:p>
          <a:p>
            <a:endParaRPr lang="en-US" dirty="0"/>
          </a:p>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7</a:t>
            </a:fld>
            <a:endParaRPr lang="en-US" dirty="0"/>
          </a:p>
        </p:txBody>
      </p:sp>
    </p:spTree>
    <p:extLst>
      <p:ext uri="{BB962C8B-B14F-4D97-AF65-F5344CB8AC3E}">
        <p14:creationId xmlns:p14="http://schemas.microsoft.com/office/powerpoint/2010/main" val="272403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4763F-310E-259C-7908-16F180E57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E1438-85AD-4C5B-82D4-455798DAD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2FFD3-05F8-84DB-2650-577F8E692C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January 10</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2023 – Threat Actor (TA) gained access to LELWD’s network by exploiting a known vulnerability in the perimeter FortiGate firewall. TA leveraged compromised credentials and VPN access to maintain persistence and perform extensive internal reconnaissance of the network. TA had access at all network levels due to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Thrive’s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lackluster network security posture.</a:t>
            </a:r>
          </a:p>
          <a:p>
            <a:endParaRPr lang="en-US" dirty="0"/>
          </a:p>
        </p:txBody>
      </p:sp>
      <p:sp>
        <p:nvSpPr>
          <p:cNvPr id="4" name="Slide Number Placeholder 3">
            <a:extLst>
              <a:ext uri="{FF2B5EF4-FFF2-40B4-BE49-F238E27FC236}">
                <a16:creationId xmlns:a16="http://schemas.microsoft.com/office/drawing/2014/main" id="{9D562404-2518-92B7-29A2-3E966D3CCF93}"/>
              </a:ext>
            </a:extLst>
          </p:cNvPr>
          <p:cNvSpPr>
            <a:spLocks noGrp="1"/>
          </p:cNvSpPr>
          <p:nvPr>
            <p:ph type="sldNum" sz="quarter" idx="5"/>
          </p:nvPr>
        </p:nvSpPr>
        <p:spPr/>
        <p:txBody>
          <a:bodyPr/>
          <a:lstStyle/>
          <a:p>
            <a:fld id="{C6B3AB32-59DF-41F1-9618-EDFBF5049629}" type="slidenum">
              <a:rPr lang="en-US" smtClean="0"/>
              <a:t>8</a:t>
            </a:fld>
            <a:endParaRPr lang="en-US" dirty="0"/>
          </a:p>
        </p:txBody>
      </p:sp>
    </p:spTree>
    <p:extLst>
      <p:ext uri="{BB962C8B-B14F-4D97-AF65-F5344CB8AC3E}">
        <p14:creationId xmlns:p14="http://schemas.microsoft.com/office/powerpoint/2010/main" val="103785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3A52E-EB2E-DC2B-8BF4-B07943601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58AC2-7063-8CFC-A4E5-CE72D8E17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FA24B-6495-17C9-70AC-6CA22A52B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72F409-C661-1C30-AC18-B0891635D324}"/>
              </a:ext>
            </a:extLst>
          </p:cNvPr>
          <p:cNvSpPr>
            <a:spLocks noGrp="1"/>
          </p:cNvSpPr>
          <p:nvPr>
            <p:ph type="sldNum" sz="quarter" idx="5"/>
          </p:nvPr>
        </p:nvSpPr>
        <p:spPr/>
        <p:txBody>
          <a:bodyPr/>
          <a:lstStyle/>
          <a:p>
            <a:fld id="{C6B3AB32-59DF-41F1-9618-EDFBF5049629}" type="slidenum">
              <a:rPr lang="en-US" smtClean="0"/>
              <a:t>9</a:t>
            </a:fld>
            <a:endParaRPr lang="en-US" dirty="0"/>
          </a:p>
        </p:txBody>
      </p:sp>
    </p:spTree>
    <p:extLst>
      <p:ext uri="{BB962C8B-B14F-4D97-AF65-F5344CB8AC3E}">
        <p14:creationId xmlns:p14="http://schemas.microsoft.com/office/powerpoint/2010/main" val="387447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dirty="0"/>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1</a:t>
            </a:r>
            <a:endParaRPr lang="ru-RU" dirty="0"/>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2</a:t>
            </a:r>
            <a:endParaRPr lang="ru-RU" dirty="0"/>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3</a:t>
            </a:r>
            <a:endParaRPr lang="ru-RU" dirty="0"/>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4</a:t>
            </a:r>
            <a:endParaRPr lang="ru-RU" dirty="0"/>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5</a:t>
            </a:r>
            <a:endParaRPr lang="ru-RU" dirty="0"/>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08.01.2026</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dirty="0"/>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dirty="0"/>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3505304927"/>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1/8/2026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1/8/2026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3200" dirty="0">
                <a:solidFill>
                  <a:schemeClr val="bg1"/>
                </a:solidFill>
              </a:rPr>
              <a:t>Volt typhoon - Foreign Hackers Targeting U.S. Utilities</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fontScale="62500" lnSpcReduction="20000"/>
          </a:bodyPr>
          <a:lstStyle/>
          <a:p>
            <a:r>
              <a:rPr lang="en-US" sz="2000" dirty="0">
                <a:solidFill>
                  <a:srgbClr val="7CEBFF"/>
                </a:solidFill>
              </a:rPr>
              <a:t>Littleton Electric light and water departments</a:t>
            </a:r>
          </a:p>
          <a:p>
            <a:r>
              <a:rPr lang="en-US" dirty="0">
                <a:solidFill>
                  <a:srgbClr val="7CEBFF"/>
                </a:solidFill>
              </a:rPr>
              <a:t>OCTOBER 2025</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8411B-C627-38D5-23DE-85A89E414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18412-D288-B8C7-5BC2-EBAEF5DC7C99}"/>
              </a:ext>
            </a:extLst>
          </p:cNvPr>
          <p:cNvSpPr>
            <a:spLocks noGrp="1"/>
          </p:cNvSpPr>
          <p:nvPr>
            <p:ph type="title"/>
          </p:nvPr>
        </p:nvSpPr>
        <p:spPr/>
        <p:txBody>
          <a:bodyPr/>
          <a:lstStyle/>
          <a:p>
            <a:r>
              <a:rPr lang="en-US" dirty="0"/>
              <a:t>Incident timeline - November 17</a:t>
            </a:r>
            <a:r>
              <a:rPr lang="en-US" baseline="30000" dirty="0"/>
              <a:t>th</a:t>
            </a:r>
            <a:r>
              <a:rPr lang="en-US" dirty="0"/>
              <a:t>, 2023 </a:t>
            </a:r>
          </a:p>
        </p:txBody>
      </p:sp>
      <p:sp>
        <p:nvSpPr>
          <p:cNvPr id="8" name="Content Placeholder 7">
            <a:extLst>
              <a:ext uri="{FF2B5EF4-FFF2-40B4-BE49-F238E27FC236}">
                <a16:creationId xmlns:a16="http://schemas.microsoft.com/office/drawing/2014/main" id="{53C744AA-ECC3-DE24-6294-D63094E9ADA4}"/>
              </a:ext>
            </a:extLst>
          </p:cNvPr>
          <p:cNvSpPr>
            <a:spLocks noGrp="1"/>
          </p:cNvSpPr>
          <p:nvPr>
            <p:ph sz="half" idx="2"/>
          </p:nvPr>
        </p:nvSpPr>
        <p:spPr/>
        <p:txBody>
          <a:bodyPr>
            <a:normAutofit lnSpcReduction="10000"/>
          </a:bodyPr>
          <a:lstStyle/>
          <a:p>
            <a:r>
              <a:rPr lang="en-US" dirty="0"/>
              <a:t>FBI contacted LELWD regarding traffic related to Volt Typhoon that Microsoft threat hunters had seen in connection with LELWD’s network.</a:t>
            </a:r>
          </a:p>
          <a:p>
            <a:r>
              <a:rPr lang="en-US" dirty="0"/>
              <a:t>FBI recommended partnering with CISA to complete the mitigation. FBI stayed in the loop until completion.</a:t>
            </a:r>
          </a:p>
          <a:p>
            <a:r>
              <a:rPr lang="en-US" dirty="0"/>
              <a:t>CISA installed network monitors to monitor traffic and determine how to best mitigate.</a:t>
            </a:r>
          </a:p>
          <a:p>
            <a:r>
              <a:rPr lang="en-US" dirty="0"/>
              <a:t>Volt Typhoon was using “living off the land tactics”.</a:t>
            </a:r>
          </a:p>
          <a:p>
            <a:r>
              <a:rPr lang="en-US" dirty="0"/>
              <a:t>The Threat Actor was active on LELWD’s network while CISA was actively monitoring everything.</a:t>
            </a:r>
          </a:p>
        </p:txBody>
      </p:sp>
      <p:pic>
        <p:nvPicPr>
          <p:cNvPr id="4098" name="Picture 2" descr="Cybersecurity and Infrastructure Security Agency - Wikipedia">
            <a:extLst>
              <a:ext uri="{FF2B5EF4-FFF2-40B4-BE49-F238E27FC236}">
                <a16:creationId xmlns:a16="http://schemas.microsoft.com/office/drawing/2014/main" id="{DA7178C1-9A4F-FDEE-D4F2-047B43198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379" y="2766168"/>
            <a:ext cx="2550205" cy="25567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28550AA-ABB5-40ED-8024-5A5AA76ED0C0}"/>
              </a:ext>
            </a:extLst>
          </p:cNvPr>
          <p:cNvPicPr>
            <a:picLocks noChangeAspect="1"/>
          </p:cNvPicPr>
          <p:nvPr/>
        </p:nvPicPr>
        <p:blipFill>
          <a:blip r:embed="rId4"/>
          <a:stretch>
            <a:fillRect/>
          </a:stretch>
        </p:blipFill>
        <p:spPr>
          <a:xfrm>
            <a:off x="581191" y="2766168"/>
            <a:ext cx="2550205" cy="2626820"/>
          </a:xfrm>
          <a:prstGeom prst="rect">
            <a:avLst/>
          </a:prstGeom>
        </p:spPr>
      </p:pic>
    </p:spTree>
    <p:extLst>
      <p:ext uri="{BB962C8B-B14F-4D97-AF65-F5344CB8AC3E}">
        <p14:creationId xmlns:p14="http://schemas.microsoft.com/office/powerpoint/2010/main" val="407739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D53B-DCBD-3412-6869-28D4052BE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EFF59-E383-92E1-E77D-3ED64F93E672}"/>
              </a:ext>
            </a:extLst>
          </p:cNvPr>
          <p:cNvSpPr>
            <a:spLocks noGrp="1"/>
          </p:cNvSpPr>
          <p:nvPr>
            <p:ph type="title"/>
          </p:nvPr>
        </p:nvSpPr>
        <p:spPr>
          <a:xfrm>
            <a:off x="581193" y="729658"/>
            <a:ext cx="11029616" cy="988332"/>
          </a:xfrm>
        </p:spPr>
        <p:txBody>
          <a:bodyPr anchor="b">
            <a:normAutofit/>
          </a:bodyPr>
          <a:lstStyle/>
          <a:p>
            <a:r>
              <a:rPr lang="en-US" dirty="0"/>
              <a:t>Incident timeline – December 15</a:t>
            </a:r>
            <a:r>
              <a:rPr lang="en-US" baseline="30000" dirty="0"/>
              <a:t>th</a:t>
            </a:r>
            <a:r>
              <a:rPr lang="en-US" dirty="0"/>
              <a:t>, 2023</a:t>
            </a:r>
          </a:p>
        </p:txBody>
      </p:sp>
      <p:sp>
        <p:nvSpPr>
          <p:cNvPr id="8" name="Content Placeholder 7">
            <a:extLst>
              <a:ext uri="{FF2B5EF4-FFF2-40B4-BE49-F238E27FC236}">
                <a16:creationId xmlns:a16="http://schemas.microsoft.com/office/drawing/2014/main" id="{C991A012-2EAA-F61F-CC5C-D5D67084CEFE}"/>
              </a:ext>
            </a:extLst>
          </p:cNvPr>
          <p:cNvSpPr>
            <a:spLocks noGrp="1"/>
          </p:cNvSpPr>
          <p:nvPr>
            <p:ph sz="half" idx="1"/>
          </p:nvPr>
        </p:nvSpPr>
        <p:spPr>
          <a:xfrm>
            <a:off x="581193" y="2066307"/>
            <a:ext cx="5422390" cy="3966358"/>
          </a:xfrm>
        </p:spPr>
        <p:txBody>
          <a:bodyPr anchor="ctr">
            <a:normAutofit fontScale="85000" lnSpcReduction="20000"/>
          </a:bodyPr>
          <a:lstStyle/>
          <a:p>
            <a:pPr marL="0" indent="0">
              <a:buNone/>
            </a:pPr>
            <a:r>
              <a:rPr lang="en-US" sz="2100" b="1" dirty="0"/>
              <a:t>LELWD, CISA and LELWD’s managed service providers implement mitigations.</a:t>
            </a:r>
          </a:p>
          <a:p>
            <a:pPr marL="0" indent="0">
              <a:buNone/>
            </a:pPr>
            <a:endParaRPr lang="en-US" b="1" dirty="0"/>
          </a:p>
          <a:p>
            <a:pPr marL="0" indent="0">
              <a:buNone/>
            </a:pPr>
            <a:r>
              <a:rPr lang="en-US" sz="1900" b="1" dirty="0"/>
              <a:t>Immediate Remediation:</a:t>
            </a:r>
          </a:p>
          <a:p>
            <a:r>
              <a:rPr lang="en-US" dirty="0"/>
              <a:t>Step 1 – Disable Internet Access for entire environment</a:t>
            </a:r>
          </a:p>
          <a:p>
            <a:r>
              <a:rPr lang="en-US" dirty="0"/>
              <a:t>Reset the Kerberos Ticket Granting Ticket account in Microsoft Active Directory</a:t>
            </a:r>
          </a:p>
          <a:p>
            <a:pPr lvl="0"/>
            <a:r>
              <a:rPr lang="en-US" dirty="0"/>
              <a:t>Reset all domain account passwords</a:t>
            </a:r>
          </a:p>
          <a:p>
            <a:pPr lvl="0"/>
            <a:r>
              <a:rPr lang="en-US" dirty="0"/>
              <a:t>Disable all unused domain accounts</a:t>
            </a:r>
          </a:p>
          <a:p>
            <a:pPr lvl="0"/>
            <a:r>
              <a:rPr lang="en-US" dirty="0"/>
              <a:t>Rebuild all other VM servers (file server, print server, </a:t>
            </a:r>
            <a:r>
              <a:rPr lang="en-US" dirty="0" err="1"/>
              <a:t>etc</a:t>
            </a:r>
            <a:r>
              <a:rPr lang="en-US" dirty="0"/>
              <a:t>)</a:t>
            </a:r>
          </a:p>
          <a:p>
            <a:pPr lvl="0"/>
            <a:r>
              <a:rPr lang="en-US" dirty="0"/>
              <a:t>Update firewalls</a:t>
            </a:r>
          </a:p>
          <a:p>
            <a:pPr lvl="0"/>
            <a:r>
              <a:rPr lang="en-US" dirty="0"/>
              <a:t>Enforce MFA for VPN Access</a:t>
            </a:r>
          </a:p>
          <a:p>
            <a:r>
              <a:rPr lang="en-US" dirty="0"/>
              <a:t>Re-enable internet access</a:t>
            </a:r>
          </a:p>
        </p:txBody>
      </p:sp>
      <p:sp>
        <p:nvSpPr>
          <p:cNvPr id="4" name="Content Placeholder 7">
            <a:extLst>
              <a:ext uri="{FF2B5EF4-FFF2-40B4-BE49-F238E27FC236}">
                <a16:creationId xmlns:a16="http://schemas.microsoft.com/office/drawing/2014/main" id="{B88F2744-B385-D47C-7519-B648CF059A72}"/>
              </a:ext>
            </a:extLst>
          </p:cNvPr>
          <p:cNvSpPr txBox="1">
            <a:spLocks/>
          </p:cNvSpPr>
          <p:nvPr/>
        </p:nvSpPr>
        <p:spPr>
          <a:xfrm>
            <a:off x="6188417" y="2228003"/>
            <a:ext cx="5422390" cy="3900339"/>
          </a:xfrm>
          <a:prstGeom prst="rect">
            <a:avLst/>
          </a:prstGeom>
        </p:spPr>
        <p:txBody>
          <a:bodyPr vert="horz" lIns="91440" tIns="45720" rIns="91440" bIns="45720" rtlCol="0" anchor="ct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600" b="1" dirty="0"/>
              <a:t>Long Term: </a:t>
            </a:r>
            <a:r>
              <a:rPr lang="en-US" dirty="0"/>
              <a:t> </a:t>
            </a:r>
          </a:p>
          <a:p>
            <a:pPr lvl="0"/>
            <a:r>
              <a:rPr lang="en-US" dirty="0"/>
              <a:t>Replace </a:t>
            </a:r>
            <a:r>
              <a:rPr lang="en-US" dirty="0" err="1"/>
              <a:t>EoL</a:t>
            </a:r>
            <a:r>
              <a:rPr lang="en-US" dirty="0"/>
              <a:t> Firewalls</a:t>
            </a:r>
          </a:p>
          <a:p>
            <a:pPr lvl="0"/>
            <a:r>
              <a:rPr lang="en-US" dirty="0"/>
              <a:t>Segment Networks from one flat network to multiple VLANs dependent on use case (workstation VLAN, server VLAN, DMZ VLAN, </a:t>
            </a:r>
            <a:r>
              <a:rPr lang="en-US" dirty="0" err="1"/>
              <a:t>etc</a:t>
            </a:r>
            <a:r>
              <a:rPr lang="en-US" dirty="0"/>
              <a:t>)</a:t>
            </a:r>
          </a:p>
          <a:p>
            <a:pPr lvl="0"/>
            <a:r>
              <a:rPr lang="en-US" dirty="0"/>
              <a:t>Implement MFA for all applicable accounts</a:t>
            </a:r>
          </a:p>
          <a:p>
            <a:pPr lvl="0"/>
            <a:r>
              <a:rPr lang="en-US" dirty="0"/>
              <a:t>Implement password manager</a:t>
            </a:r>
          </a:p>
          <a:p>
            <a:pPr lvl="0"/>
            <a:r>
              <a:rPr lang="en-US" dirty="0"/>
              <a:t>Re-architect physical / virtual network topologies to further isolate SCADA networks from IT environments</a:t>
            </a:r>
          </a:p>
          <a:p>
            <a:pPr lvl="0"/>
            <a:r>
              <a:rPr lang="en-US" dirty="0"/>
              <a:t>Replace SSL VPN solution with IPSEC or other access type. </a:t>
            </a:r>
          </a:p>
          <a:p>
            <a:pPr lvl="0"/>
            <a:r>
              <a:rPr lang="en-US" dirty="0"/>
              <a:t>Employ jump hosts for any remote access to privileged systems and enforce MFA on jump host access</a:t>
            </a:r>
          </a:p>
          <a:p>
            <a:pPr lvl="0"/>
            <a:r>
              <a:rPr lang="en-US" dirty="0"/>
              <a:t>Proxy web servers through a service like Cloudflare </a:t>
            </a:r>
          </a:p>
          <a:p>
            <a:pPr lvl="0"/>
            <a:r>
              <a:rPr lang="en-US" dirty="0"/>
              <a:t>Employ patch management across all servers, workstations, and networking equipment etc.</a:t>
            </a:r>
          </a:p>
        </p:txBody>
      </p:sp>
    </p:spTree>
    <p:extLst>
      <p:ext uri="{BB962C8B-B14F-4D97-AF65-F5344CB8AC3E}">
        <p14:creationId xmlns:p14="http://schemas.microsoft.com/office/powerpoint/2010/main" val="79915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lstStyle/>
          <a:p>
            <a:r>
              <a:rPr lang="en-US" dirty="0"/>
              <a:t>Incident Timeline</a:t>
            </a:r>
            <a:endParaRPr lang="ru-RU" dirty="0"/>
          </a:p>
        </p:txBody>
      </p:sp>
      <p:sp>
        <p:nvSpPr>
          <p:cNvPr id="3" name="Subtitle 2">
            <a:extLst>
              <a:ext uri="{FF2B5EF4-FFF2-40B4-BE49-F238E27FC236}">
                <a16:creationId xmlns:a16="http://schemas.microsoft.com/office/drawing/2014/main" id="{9826B88A-CA53-4491-9D51-BD04EBF2F4DD}"/>
              </a:ext>
            </a:extLst>
          </p:cNvPr>
          <p:cNvSpPr>
            <a:spLocks noGrp="1"/>
          </p:cNvSpPr>
          <p:nvPr>
            <p:ph type="subTitle" idx="1"/>
          </p:nvPr>
        </p:nvSpPr>
        <p:spPr>
          <a:xfrm>
            <a:off x="2731590" y="1349521"/>
            <a:ext cx="8617176" cy="481916"/>
          </a:xfrm>
        </p:spPr>
        <p:txBody>
          <a:bodyPr/>
          <a:lstStyle/>
          <a:p>
            <a:r>
              <a:rPr lang="en-US" dirty="0">
                <a:solidFill>
                  <a:schemeClr val="accent3"/>
                </a:solidFill>
              </a:rPr>
              <a:t>Volt Typhoon Infiltration Timeline</a:t>
            </a:r>
            <a:endParaRPr lang="ru-RU" dirty="0">
              <a:solidFill>
                <a:schemeClr val="accent3"/>
              </a:solidFill>
            </a:endParaRPr>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p:txBody>
          <a:bodyPr>
            <a:normAutofit fontScale="47500" lnSpcReduction="20000"/>
          </a:bodyPr>
          <a:lstStyle/>
          <a:p>
            <a:r>
              <a:rPr lang="en-US" dirty="0">
                <a:solidFill>
                  <a:schemeClr val="tx1"/>
                </a:solidFill>
              </a:rPr>
              <a:t>December 12</a:t>
            </a:r>
            <a:r>
              <a:rPr lang="en-US" baseline="30000" dirty="0">
                <a:solidFill>
                  <a:schemeClr val="tx1"/>
                </a:solidFill>
              </a:rPr>
              <a:t>th</a:t>
            </a:r>
            <a:r>
              <a:rPr lang="en-US" dirty="0">
                <a:solidFill>
                  <a:schemeClr val="tx1"/>
                </a:solidFill>
              </a:rPr>
              <a:t>, 2022</a:t>
            </a:r>
            <a:endParaRPr lang="ru-RU" dirty="0">
              <a:solidFill>
                <a:schemeClr val="tx1"/>
              </a:solidFill>
            </a:endParaRP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normAutofit fontScale="62500" lnSpcReduction="20000"/>
          </a:bodyPr>
          <a:lstStyle/>
          <a:p>
            <a:r>
              <a:rPr lang="en-US" dirty="0">
                <a:solidFill>
                  <a:schemeClr val="accent3"/>
                </a:solidFill>
              </a:rPr>
              <a:t>Fortinet Discloses Vulnerability</a:t>
            </a:r>
            <a:endParaRPr lang="ru-RU" dirty="0">
              <a:solidFill>
                <a:schemeClr val="accent3"/>
              </a:solidFill>
            </a:endParaRPr>
          </a:p>
        </p:txBody>
      </p:sp>
      <p:sp>
        <p:nvSpPr>
          <p:cNvPr id="23" name="Text Placeholder 22">
            <a:extLst>
              <a:ext uri="{FF2B5EF4-FFF2-40B4-BE49-F238E27FC236}">
                <a16:creationId xmlns:a16="http://schemas.microsoft.com/office/drawing/2014/main" id="{BE904312-F9B9-4F27-8665-50D0641FBE59}"/>
              </a:ext>
            </a:extLst>
          </p:cNvPr>
          <p:cNvSpPr>
            <a:spLocks noGrp="1"/>
          </p:cNvSpPr>
          <p:nvPr>
            <p:ph type="body" sz="quarter" idx="24"/>
          </p:nvPr>
        </p:nvSpPr>
        <p:spPr>
          <a:xfrm>
            <a:off x="999868" y="3640835"/>
            <a:ext cx="1697037" cy="1414919"/>
          </a:xfrm>
        </p:spPr>
        <p:txBody>
          <a:bodyPr>
            <a:normAutofit fontScale="550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Fortinet publicly disclosed critical vulnerability CVE-2022-42475/FG-IR-22-398 which affected the SSL-VPN component in several versions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FortiOS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ForiProxy</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applications including ones used by LELWD’s perimeter firewall (300D).</a:t>
            </a:r>
            <a:endParaRPr lang="ru-RU" dirty="0">
              <a:solidFill>
                <a:schemeClr val="accent3"/>
              </a:solidFill>
            </a:endParaRP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normAutofit fontScale="47500" lnSpcReduction="20000"/>
          </a:bodyPr>
          <a:lstStyle/>
          <a:p>
            <a:r>
              <a:rPr lang="en-US" dirty="0">
                <a:solidFill>
                  <a:schemeClr val="tx1"/>
                </a:solidFill>
              </a:rPr>
              <a:t>January 10</a:t>
            </a:r>
            <a:r>
              <a:rPr lang="en-US" baseline="30000" dirty="0">
                <a:solidFill>
                  <a:schemeClr val="tx1"/>
                </a:solidFill>
              </a:rPr>
              <a:t>th</a:t>
            </a:r>
            <a:r>
              <a:rPr lang="en-US" dirty="0">
                <a:solidFill>
                  <a:schemeClr val="tx1"/>
                </a:solidFill>
              </a:rPr>
              <a:t>, 2023</a:t>
            </a:r>
            <a:endParaRPr lang="ru-RU" dirty="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normAutofit fontScale="550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Threat Actor (TA) gained access to LELWD’s network </a:t>
            </a:r>
            <a:endParaRPr lang="ru-RU" dirty="0">
              <a:solidFill>
                <a:schemeClr val="accent3"/>
              </a:solidFill>
            </a:endParaRPr>
          </a:p>
        </p:txBody>
      </p:sp>
      <p:sp>
        <p:nvSpPr>
          <p:cNvPr id="15" name="Text Placeholder 14">
            <a:extLst>
              <a:ext uri="{FF2B5EF4-FFF2-40B4-BE49-F238E27FC236}">
                <a16:creationId xmlns:a16="http://schemas.microsoft.com/office/drawing/2014/main" id="{EEF11A1D-EB73-4B08-8ADD-1B50D40FC186}"/>
              </a:ext>
            </a:extLst>
          </p:cNvPr>
          <p:cNvSpPr>
            <a:spLocks noGrp="1"/>
          </p:cNvSpPr>
          <p:nvPr>
            <p:ph type="body" sz="quarter" idx="25"/>
          </p:nvPr>
        </p:nvSpPr>
        <p:spPr>
          <a:xfrm>
            <a:off x="3076929" y="3640835"/>
            <a:ext cx="1697037" cy="1414919"/>
          </a:xfrm>
        </p:spPr>
        <p:txBody>
          <a:bodyPr>
            <a:normAutofit fontScale="62500" lnSpcReduction="20000"/>
          </a:bodyPr>
          <a:lstStyle/>
          <a:p>
            <a:r>
              <a:rPr lang="en-US" dirty="0">
                <a:solidFill>
                  <a:schemeClr val="accent3"/>
                </a:solidFill>
              </a:rPr>
              <a:t>Threat Actor (TA) gained access to LELWD’s network by exploiting a known vulnerability in the perimeter FortiGate firewall. TA leveraged compromised credentials and VPN access to maintain persistence and perform extensive internal reconnaissance of the network. </a:t>
            </a:r>
            <a:endParaRPr lang="ru-RU" dirty="0">
              <a:solidFill>
                <a:schemeClr val="accent3"/>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p:txBody>
          <a:bodyPr>
            <a:normAutofit fontScale="47500" lnSpcReduction="20000"/>
          </a:bodyPr>
          <a:lstStyle/>
          <a:p>
            <a:r>
              <a:rPr lang="en-US" dirty="0">
                <a:solidFill>
                  <a:schemeClr val="tx1"/>
                </a:solidFill>
              </a:rPr>
              <a:t>January-November 2023</a:t>
            </a:r>
            <a:endParaRPr lang="ru-RU" dirty="0">
              <a:solidFill>
                <a:schemeClr val="tx1"/>
              </a:solidFill>
            </a:endParaRP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normAutofit fontScale="62500" lnSpcReduction="20000"/>
          </a:bodyPr>
          <a:lstStyle/>
          <a:p>
            <a:r>
              <a:rPr lang="en-US" dirty="0">
                <a:solidFill>
                  <a:schemeClr val="accent3"/>
                </a:solidFill>
              </a:rPr>
              <a:t>Threat Actor active on LELWD network</a:t>
            </a:r>
            <a:endParaRPr lang="ru-RU" dirty="0">
              <a:solidFill>
                <a:schemeClr val="accent3"/>
              </a:solidFill>
            </a:endParaRPr>
          </a:p>
        </p:txBody>
      </p:sp>
      <p:sp>
        <p:nvSpPr>
          <p:cNvPr id="16" name="Text Placeholder 15">
            <a:extLst>
              <a:ext uri="{FF2B5EF4-FFF2-40B4-BE49-F238E27FC236}">
                <a16:creationId xmlns:a16="http://schemas.microsoft.com/office/drawing/2014/main" id="{16E9DC07-6080-4AF6-8CFB-03465BE57D46}"/>
              </a:ext>
            </a:extLst>
          </p:cNvPr>
          <p:cNvSpPr>
            <a:spLocks noGrp="1"/>
          </p:cNvSpPr>
          <p:nvPr>
            <p:ph type="body" sz="quarter" idx="26"/>
          </p:nvPr>
        </p:nvSpPr>
        <p:spPr>
          <a:xfrm>
            <a:off x="5153990" y="3640835"/>
            <a:ext cx="1697037" cy="1414919"/>
          </a:xfrm>
        </p:spPr>
        <p:txBody>
          <a:bodyPr>
            <a:normAutofit fontScale="92500" lnSpcReduction="20000"/>
          </a:bodyPr>
          <a:lstStyle/>
          <a:p>
            <a:r>
              <a:rPr lang="en-US" dirty="0">
                <a:solidFill>
                  <a:schemeClr val="accent3"/>
                </a:solidFill>
              </a:rPr>
              <a:t>Threat Actor was “living off the land” on LELWD network. TA would check in every few months to guarantee that they still had access and were undetected.</a:t>
            </a:r>
            <a:endParaRPr lang="ru-RU" dirty="0">
              <a:solidFill>
                <a:schemeClr val="accent3"/>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p:txBody>
          <a:bodyPr>
            <a:normAutofit fontScale="47500" lnSpcReduction="20000"/>
          </a:bodyPr>
          <a:lstStyle/>
          <a:p>
            <a:r>
              <a:rPr lang="en-US" dirty="0">
                <a:solidFill>
                  <a:schemeClr val="tx1"/>
                </a:solidFill>
              </a:rPr>
              <a:t>November 17th, 2023 </a:t>
            </a:r>
            <a:endParaRPr lang="ru-RU" dirty="0">
              <a:solidFill>
                <a:schemeClr val="tx1"/>
              </a:solidFill>
            </a:endParaRP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normAutofit fontScale="62500" lnSpcReduction="20000"/>
          </a:bodyPr>
          <a:lstStyle/>
          <a:p>
            <a:r>
              <a:rPr lang="en-US" dirty="0">
                <a:solidFill>
                  <a:schemeClr val="accent3"/>
                </a:solidFill>
              </a:rPr>
              <a:t>FBI contacts LELWD </a:t>
            </a:r>
            <a:endParaRPr lang="ru-RU" dirty="0">
              <a:solidFill>
                <a:schemeClr val="accent3"/>
              </a:solidFill>
            </a:endParaRPr>
          </a:p>
        </p:txBody>
      </p:sp>
      <p:sp>
        <p:nvSpPr>
          <p:cNvPr id="17" name="Text Placeholder 16">
            <a:extLst>
              <a:ext uri="{FF2B5EF4-FFF2-40B4-BE49-F238E27FC236}">
                <a16:creationId xmlns:a16="http://schemas.microsoft.com/office/drawing/2014/main" id="{DF398F53-954F-4FC0-88A5-32A456A33D3B}"/>
              </a:ext>
            </a:extLst>
          </p:cNvPr>
          <p:cNvSpPr>
            <a:spLocks noGrp="1"/>
          </p:cNvSpPr>
          <p:nvPr>
            <p:ph type="body" sz="quarter" idx="27"/>
          </p:nvPr>
        </p:nvSpPr>
        <p:spPr>
          <a:xfrm>
            <a:off x="7231051" y="3640835"/>
            <a:ext cx="1697037" cy="1414919"/>
          </a:xfrm>
        </p:spPr>
        <p:txBody>
          <a:bodyPr>
            <a:normAutofit fontScale="85000" lnSpcReduction="20000"/>
          </a:bodyPr>
          <a:lstStyle/>
          <a:p>
            <a:r>
              <a:rPr lang="en-US" dirty="0">
                <a:solidFill>
                  <a:schemeClr val="accent3"/>
                </a:solidFill>
              </a:rPr>
              <a:t>FBI contacts LELWD to alert us that Volt Typhoon was happening on our network. FBI recommends partnering with CISA to view network activity and resolve network compromise.</a:t>
            </a:r>
            <a:endParaRPr lang="ru-RU" dirty="0">
              <a:solidFill>
                <a:schemeClr val="accent3"/>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normAutofit fontScale="47500" lnSpcReduction="20000"/>
          </a:bodyPr>
          <a:lstStyle/>
          <a:p>
            <a:r>
              <a:rPr lang="en-US" dirty="0">
                <a:solidFill>
                  <a:schemeClr val="tx1"/>
                </a:solidFill>
              </a:rPr>
              <a:t>December 15</a:t>
            </a:r>
            <a:r>
              <a:rPr lang="en-US" baseline="30000" dirty="0">
                <a:solidFill>
                  <a:schemeClr val="tx1"/>
                </a:solidFill>
              </a:rPr>
              <a:t>th</a:t>
            </a:r>
            <a:r>
              <a:rPr lang="en-US" dirty="0">
                <a:solidFill>
                  <a:schemeClr val="tx1"/>
                </a:solidFill>
              </a:rPr>
              <a:t>, 2023</a:t>
            </a:r>
            <a:endParaRPr lang="ru-RU" dirty="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p:txBody>
          <a:bodyPr/>
          <a:lstStyle/>
          <a:p>
            <a:r>
              <a:rPr lang="en-US" dirty="0"/>
              <a:t>Mitigation</a:t>
            </a:r>
            <a:endParaRPr lang="ru-RU" dirty="0">
              <a:solidFill>
                <a:schemeClr val="accent3"/>
              </a:solidFill>
            </a:endParaRPr>
          </a:p>
        </p:txBody>
      </p:sp>
      <p:sp>
        <p:nvSpPr>
          <p:cNvPr id="18" name="Text Placeholder 17">
            <a:extLst>
              <a:ext uri="{FF2B5EF4-FFF2-40B4-BE49-F238E27FC236}">
                <a16:creationId xmlns:a16="http://schemas.microsoft.com/office/drawing/2014/main" id="{4DD7473F-5C97-4494-8F24-D313570F369B}"/>
              </a:ext>
            </a:extLst>
          </p:cNvPr>
          <p:cNvSpPr>
            <a:spLocks noGrp="1"/>
          </p:cNvSpPr>
          <p:nvPr>
            <p:ph type="body" sz="quarter" idx="28"/>
          </p:nvPr>
        </p:nvSpPr>
        <p:spPr>
          <a:xfrm>
            <a:off x="9308112" y="3640835"/>
            <a:ext cx="1697037" cy="1414919"/>
          </a:xfrm>
        </p:spPr>
        <p:txBody>
          <a:bodyPr>
            <a:normAutofit fontScale="77500" lnSpcReduction="20000"/>
          </a:bodyPr>
          <a:lstStyle/>
          <a:p>
            <a:r>
              <a:rPr lang="en-US" dirty="0">
                <a:solidFill>
                  <a:schemeClr val="accent3"/>
                </a:solidFill>
              </a:rPr>
              <a:t>LELWD, CISA and LELWD’s managed service providers work through CISA’s recommended mitigations, including password changes, user privilege changes, firewall upgrades, and two-factor authentication on VPN access.</a:t>
            </a:r>
            <a:endParaRPr lang="ru-RU" dirty="0">
              <a:solidFill>
                <a:schemeClr val="accent3"/>
              </a:solidFill>
            </a:endParaRPr>
          </a:p>
        </p:txBody>
      </p:sp>
      <p:sp>
        <p:nvSpPr>
          <p:cNvPr id="25" name="Footer Placeholder 24">
            <a:extLst>
              <a:ext uri="{FF2B5EF4-FFF2-40B4-BE49-F238E27FC236}">
                <a16:creationId xmlns:a16="http://schemas.microsoft.com/office/drawing/2014/main" id="{226EDA45-333D-4EB3-B00D-1BBB0A0D9F75}"/>
              </a:ext>
            </a:extLst>
          </p:cNvPr>
          <p:cNvSpPr>
            <a:spLocks noGrp="1"/>
          </p:cNvSpPr>
          <p:nvPr>
            <p:ph type="ftr" sz="quarter" idx="11"/>
          </p:nvPr>
        </p:nvSpPr>
        <p:spPr/>
        <p:txBody>
          <a:bodyPr/>
          <a:lstStyle/>
          <a:p>
            <a:r>
              <a:rPr lang="en-US" dirty="0"/>
              <a:t>Littleton Electric light and water departments</a:t>
            </a:r>
            <a:endParaRPr lang="ru-RU" dirty="0"/>
          </a:p>
        </p:txBody>
      </p:sp>
      <p:pic>
        <p:nvPicPr>
          <p:cNvPr id="14" name="Picture 13">
            <a:extLst>
              <a:ext uri="{FF2B5EF4-FFF2-40B4-BE49-F238E27FC236}">
                <a16:creationId xmlns:a16="http://schemas.microsoft.com/office/drawing/2014/main" id="{B0835704-3F0D-5C16-C67D-094A7CD8D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34" y="770628"/>
            <a:ext cx="1743075" cy="983615"/>
          </a:xfrm>
          <a:prstGeom prst="rect">
            <a:avLst/>
          </a:prstGeom>
        </p:spPr>
      </p:pic>
    </p:spTree>
    <p:extLst>
      <p:ext uri="{BB962C8B-B14F-4D97-AF65-F5344CB8AC3E}">
        <p14:creationId xmlns:p14="http://schemas.microsoft.com/office/powerpoint/2010/main" val="312939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9EFE3-ECE8-5C9B-C760-280C5EC68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E8CAD-3E4A-25F9-898D-48D61D9F9339}"/>
              </a:ext>
            </a:extLst>
          </p:cNvPr>
          <p:cNvSpPr>
            <a:spLocks noGrp="1"/>
          </p:cNvSpPr>
          <p:nvPr>
            <p:ph type="title"/>
          </p:nvPr>
        </p:nvSpPr>
        <p:spPr/>
        <p:txBody>
          <a:bodyPr/>
          <a:lstStyle/>
          <a:p>
            <a:r>
              <a:rPr lang="en-US" dirty="0"/>
              <a:t>Detection of threat</a:t>
            </a:r>
          </a:p>
        </p:txBody>
      </p:sp>
      <p:pic>
        <p:nvPicPr>
          <p:cNvPr id="2050" name="Picture 2" descr="Figure 1: Typical Volt Typhoon Activity">
            <a:extLst>
              <a:ext uri="{FF2B5EF4-FFF2-40B4-BE49-F238E27FC236}">
                <a16:creationId xmlns:a16="http://schemas.microsoft.com/office/drawing/2014/main" id="{8B0F6F80-4673-6A14-724F-6D96A2665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173" y="2036947"/>
            <a:ext cx="9125275" cy="479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9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59703-AB1C-C11B-AF00-585E48446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AA561-04F1-B4BE-B2AE-32DB5B19783F}"/>
              </a:ext>
            </a:extLst>
          </p:cNvPr>
          <p:cNvSpPr>
            <a:spLocks noGrp="1"/>
          </p:cNvSpPr>
          <p:nvPr>
            <p:ph type="title"/>
          </p:nvPr>
        </p:nvSpPr>
        <p:spPr/>
        <p:txBody>
          <a:bodyPr/>
          <a:lstStyle/>
          <a:p>
            <a:r>
              <a:rPr lang="en-US" dirty="0"/>
              <a:t>Detection of threat</a:t>
            </a:r>
          </a:p>
        </p:txBody>
      </p:sp>
      <p:pic>
        <p:nvPicPr>
          <p:cNvPr id="3074" name="Picture 2" descr="Figure 2: Volt Typhoon Lateral Movement Path File Server, DC, and OT-Adjacent Assets">
            <a:extLst>
              <a:ext uri="{FF2B5EF4-FFF2-40B4-BE49-F238E27FC236}">
                <a16:creationId xmlns:a16="http://schemas.microsoft.com/office/drawing/2014/main" id="{189F8E96-A272-3759-D73F-93CED92E6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769" y="1967806"/>
            <a:ext cx="9290462" cy="489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4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3C85F-4EAB-AB46-1D47-051C0D966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17E11-B42A-B284-2BED-3AB8698B05B6}"/>
              </a:ext>
            </a:extLst>
          </p:cNvPr>
          <p:cNvSpPr>
            <a:spLocks noGrp="1"/>
          </p:cNvSpPr>
          <p:nvPr>
            <p:ph type="title"/>
          </p:nvPr>
        </p:nvSpPr>
        <p:spPr>
          <a:xfrm>
            <a:off x="581193" y="729658"/>
            <a:ext cx="11029616" cy="988332"/>
          </a:xfrm>
        </p:spPr>
        <p:txBody>
          <a:bodyPr anchor="b">
            <a:normAutofit/>
          </a:bodyPr>
          <a:lstStyle/>
          <a:p>
            <a:r>
              <a:rPr lang="en-US" dirty="0"/>
              <a:t>Geopolitical landscape</a:t>
            </a:r>
          </a:p>
        </p:txBody>
      </p:sp>
      <p:sp>
        <p:nvSpPr>
          <p:cNvPr id="6" name="Content Placeholder 5">
            <a:extLst>
              <a:ext uri="{FF2B5EF4-FFF2-40B4-BE49-F238E27FC236}">
                <a16:creationId xmlns:a16="http://schemas.microsoft.com/office/drawing/2014/main" id="{431DE791-F748-0A35-F9FC-754FBF36852D}"/>
              </a:ext>
            </a:extLst>
          </p:cNvPr>
          <p:cNvSpPr>
            <a:spLocks noGrp="1"/>
          </p:cNvSpPr>
          <p:nvPr>
            <p:ph sz="half" idx="1"/>
          </p:nvPr>
        </p:nvSpPr>
        <p:spPr>
          <a:xfrm>
            <a:off x="581193" y="2228003"/>
            <a:ext cx="5422390" cy="3633047"/>
          </a:xfrm>
        </p:spPr>
        <p:txBody>
          <a:bodyPr anchor="ctr">
            <a:normAutofit/>
          </a:bodyPr>
          <a:lstStyle/>
          <a:p>
            <a:r>
              <a:rPr lang="en-US" dirty="0"/>
              <a:t>China’s potential goals with Volt Typhoon:</a:t>
            </a:r>
          </a:p>
          <a:p>
            <a:pPr lvl="1"/>
            <a:r>
              <a:rPr lang="en-US" sz="1800" dirty="0"/>
              <a:t>Intelligence gathering on US resilience.</a:t>
            </a:r>
          </a:p>
          <a:p>
            <a:pPr lvl="1"/>
            <a:r>
              <a:rPr lang="en-US" sz="1800" dirty="0"/>
              <a:t>Pre-positioning for a Taiwan conflict.</a:t>
            </a:r>
          </a:p>
          <a:p>
            <a:pPr lvl="1"/>
            <a:r>
              <a:rPr lang="en-US" sz="1800" dirty="0"/>
              <a:t>Exploiting US private-sector vulnerabilities</a:t>
            </a:r>
          </a:p>
          <a:p>
            <a:pPr lvl="1"/>
            <a:r>
              <a:rPr lang="en-US" sz="1800" dirty="0"/>
              <a:t>Living off the land avoids escalation</a:t>
            </a:r>
          </a:p>
          <a:p>
            <a:pPr lvl="1"/>
            <a:r>
              <a:rPr lang="en-US" sz="1800" dirty="0"/>
              <a:t>Get inside, stay hidden, and gain leverage.</a:t>
            </a:r>
          </a:p>
          <a:p>
            <a:endParaRPr lang="en-US" dirty="0"/>
          </a:p>
        </p:txBody>
      </p:sp>
      <p:pic>
        <p:nvPicPr>
          <p:cNvPr id="4098" name="Picture 2" descr="Geopolitical Landscape May Cause Bond Market Volume to Drop">
            <a:extLst>
              <a:ext uri="{FF2B5EF4-FFF2-40B4-BE49-F238E27FC236}">
                <a16:creationId xmlns:a16="http://schemas.microsoft.com/office/drawing/2014/main" id="{0D128592-BA23-1B23-1A8E-F9246FF092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8417" y="2424587"/>
            <a:ext cx="5422392" cy="323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FCF0A-EFCB-D4B2-4E7F-C3F4DF82D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41102-9A1F-5186-9529-99C1B52ED4AB}"/>
              </a:ext>
            </a:extLst>
          </p:cNvPr>
          <p:cNvSpPr>
            <a:spLocks noGrp="1"/>
          </p:cNvSpPr>
          <p:nvPr>
            <p:ph type="title"/>
          </p:nvPr>
        </p:nvSpPr>
        <p:spPr>
          <a:xfrm>
            <a:off x="581193" y="729658"/>
            <a:ext cx="11029616" cy="988332"/>
          </a:xfrm>
        </p:spPr>
        <p:txBody>
          <a:bodyPr anchor="b">
            <a:normAutofit/>
          </a:bodyPr>
          <a:lstStyle/>
          <a:p>
            <a:r>
              <a:rPr lang="en-US" dirty="0"/>
              <a:t>Challenges and solutions</a:t>
            </a:r>
          </a:p>
        </p:txBody>
      </p:sp>
      <p:pic>
        <p:nvPicPr>
          <p:cNvPr id="5122" name="Picture 2" descr="What is a Managed Service Provider – MSP | eG Innovations">
            <a:extLst>
              <a:ext uri="{FF2B5EF4-FFF2-40B4-BE49-F238E27FC236}">
                <a16:creationId xmlns:a16="http://schemas.microsoft.com/office/drawing/2014/main" id="{A1834994-88DA-4021-B9EB-F94A00B192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0357" y="2228003"/>
            <a:ext cx="4844062" cy="3633047"/>
          </a:xfrm>
          <a:prstGeom prst="rect">
            <a:avLst/>
          </a:prstGeom>
          <a:noFill/>
        </p:spPr>
      </p:pic>
      <p:sp>
        <p:nvSpPr>
          <p:cNvPr id="6" name="Content Placeholder 5">
            <a:extLst>
              <a:ext uri="{FF2B5EF4-FFF2-40B4-BE49-F238E27FC236}">
                <a16:creationId xmlns:a16="http://schemas.microsoft.com/office/drawing/2014/main" id="{C10DEE4C-D103-F8ED-821F-E5BC903E15AA}"/>
              </a:ext>
            </a:extLst>
          </p:cNvPr>
          <p:cNvSpPr>
            <a:spLocks noGrp="1"/>
          </p:cNvSpPr>
          <p:nvPr>
            <p:ph sz="half" idx="2"/>
          </p:nvPr>
        </p:nvSpPr>
        <p:spPr>
          <a:xfrm>
            <a:off x="6188417" y="2228003"/>
            <a:ext cx="5422392" cy="3633047"/>
          </a:xfrm>
        </p:spPr>
        <p:txBody>
          <a:bodyPr anchor="ctr">
            <a:normAutofit/>
          </a:bodyPr>
          <a:lstStyle/>
          <a:p>
            <a:r>
              <a:rPr lang="en-US" dirty="0"/>
              <a:t>Utilizing Managed Service Providers can be challenging. Make sure that you stay on top of your MSP so that they are being proactive and not reactive.</a:t>
            </a:r>
          </a:p>
          <a:p>
            <a:r>
              <a:rPr lang="en-US" dirty="0"/>
              <a:t>Working with CISA “offline” to remedy this situation without tipping off the threat actor.</a:t>
            </a:r>
          </a:p>
          <a:p>
            <a:r>
              <a:rPr lang="en-US" dirty="0"/>
              <a:t>Network architecture was flat – we have since completely revamped our network architecture.</a:t>
            </a:r>
          </a:p>
          <a:p>
            <a:r>
              <a:rPr lang="en-US" dirty="0"/>
              <a:t>Employee personal passwords were compromised. We have since installed a company wide password manager.</a:t>
            </a:r>
          </a:p>
        </p:txBody>
      </p:sp>
    </p:spTree>
    <p:extLst>
      <p:ext uri="{BB962C8B-B14F-4D97-AF65-F5344CB8AC3E}">
        <p14:creationId xmlns:p14="http://schemas.microsoft.com/office/powerpoint/2010/main" val="328154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831CD-A06D-B048-52F2-81652361F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744EC-B9DA-D9D6-6B34-2B7883657FEB}"/>
              </a:ext>
            </a:extLst>
          </p:cNvPr>
          <p:cNvSpPr>
            <a:spLocks noGrp="1"/>
          </p:cNvSpPr>
          <p:nvPr>
            <p:ph type="title"/>
          </p:nvPr>
        </p:nvSpPr>
        <p:spPr>
          <a:xfrm>
            <a:off x="581193" y="729658"/>
            <a:ext cx="11029616" cy="988332"/>
          </a:xfrm>
        </p:spPr>
        <p:txBody>
          <a:bodyPr anchor="b">
            <a:normAutofit/>
          </a:bodyPr>
          <a:lstStyle/>
          <a:p>
            <a:r>
              <a:rPr lang="en-US" dirty="0"/>
              <a:t>Lessons learned</a:t>
            </a:r>
          </a:p>
        </p:txBody>
      </p:sp>
      <p:sp>
        <p:nvSpPr>
          <p:cNvPr id="4" name="Content Placeholder 3">
            <a:extLst>
              <a:ext uri="{FF2B5EF4-FFF2-40B4-BE49-F238E27FC236}">
                <a16:creationId xmlns:a16="http://schemas.microsoft.com/office/drawing/2014/main" id="{BD502F76-1A77-D759-9D9C-45FEE75C4BA9}"/>
              </a:ext>
            </a:extLst>
          </p:cNvPr>
          <p:cNvSpPr>
            <a:spLocks noGrp="1"/>
          </p:cNvSpPr>
          <p:nvPr>
            <p:ph sz="half" idx="1"/>
          </p:nvPr>
        </p:nvSpPr>
        <p:spPr>
          <a:xfrm>
            <a:off x="581193" y="2228003"/>
            <a:ext cx="5422390" cy="3900339"/>
          </a:xfrm>
        </p:spPr>
        <p:txBody>
          <a:bodyPr anchor="ctr">
            <a:normAutofit fontScale="92500" lnSpcReduction="20000"/>
          </a:bodyPr>
          <a:lstStyle/>
          <a:p>
            <a:pPr>
              <a:lnSpc>
                <a:spcPct val="90000"/>
              </a:lnSpc>
            </a:pPr>
            <a:r>
              <a:rPr lang="en-US" sz="1600" dirty="0"/>
              <a:t>After mitigations were complete, CISA recommended that LELWD sign up for a Risk and Vulnerability Assessment which took place in the summer of 2024.</a:t>
            </a:r>
          </a:p>
          <a:p>
            <a:pPr>
              <a:lnSpc>
                <a:spcPct val="90000"/>
              </a:lnSpc>
            </a:pPr>
            <a:r>
              <a:rPr lang="en-US" sz="1600" dirty="0"/>
              <a:t>CISA and LELWD met to review pre-assessment questions pertaining to LELWD’s network. </a:t>
            </a:r>
          </a:p>
          <a:p>
            <a:pPr>
              <a:lnSpc>
                <a:spcPct val="90000"/>
              </a:lnSpc>
            </a:pPr>
            <a:r>
              <a:rPr lang="en-US" sz="1600" dirty="0"/>
              <a:t>CISA then spent two weeks, one week remote and one week on-site, performing a penetration test. A CISA team actively tried to find vulnerabilities and hack into the LELWD network.</a:t>
            </a:r>
          </a:p>
          <a:p>
            <a:pPr>
              <a:lnSpc>
                <a:spcPct val="90000"/>
              </a:lnSpc>
            </a:pPr>
            <a:r>
              <a:rPr lang="en-US" sz="1600" dirty="0"/>
              <a:t>A post-assessment report was review and more network recommendations were made.</a:t>
            </a:r>
          </a:p>
          <a:p>
            <a:pPr>
              <a:lnSpc>
                <a:spcPct val="90000"/>
              </a:lnSpc>
            </a:pPr>
            <a:r>
              <a:rPr lang="en-US" sz="1600" dirty="0"/>
              <a:t>LELWD partners with CISA to conduct continuous network and vulnerability scanning of LELWD publicly accessible networks and systems.</a:t>
            </a:r>
          </a:p>
          <a:p>
            <a:pPr>
              <a:lnSpc>
                <a:spcPct val="90000"/>
              </a:lnSpc>
            </a:pPr>
            <a:r>
              <a:rPr lang="en-US" sz="1600" dirty="0"/>
              <a:t>LELWD received a cyber grant from MassDEP to make network improvements on water OT assets. </a:t>
            </a:r>
          </a:p>
          <a:p>
            <a:pPr>
              <a:lnSpc>
                <a:spcPct val="90000"/>
              </a:lnSpc>
            </a:pPr>
            <a:r>
              <a:rPr lang="en-US" sz="1600" dirty="0"/>
              <a:t>Make sure back-ups are being completed and are in a secure location.</a:t>
            </a:r>
          </a:p>
        </p:txBody>
      </p:sp>
      <p:pic>
        <p:nvPicPr>
          <p:cNvPr id="11" name="Content Placeholder 4" descr="Charts">
            <a:extLst>
              <a:ext uri="{FF2B5EF4-FFF2-40B4-BE49-F238E27FC236}">
                <a16:creationId xmlns:a16="http://schemas.microsoft.com/office/drawing/2014/main" id="{DF0F5932-B092-CAD6-88FB-8CC0534F099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375" b="1"/>
          <a:stretch>
            <a:fillRect/>
          </a:stretch>
        </p:blipFill>
        <p:spPr>
          <a:xfrm>
            <a:off x="6188417" y="2228003"/>
            <a:ext cx="5422392" cy="3633047"/>
          </a:xfrm>
          <a:noFill/>
        </p:spPr>
      </p:pic>
    </p:spTree>
    <p:extLst>
      <p:ext uri="{BB962C8B-B14F-4D97-AF65-F5344CB8AC3E}">
        <p14:creationId xmlns:p14="http://schemas.microsoft.com/office/powerpoint/2010/main" val="153803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sz="3200" dirty="0">
                <a:solidFill>
                  <a:srgbClr val="FFFFFF"/>
                </a:solidFill>
              </a:rPr>
              <a:t>conclusion</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dirty="0">
                <a:solidFill>
                  <a:schemeClr val="bg2"/>
                </a:solidFill>
              </a:rPr>
              <a:t>Q and a</a:t>
            </a:r>
          </a:p>
          <a:p>
            <a:endParaRPr lang="en-US" dirty="0">
              <a:solidFill>
                <a:schemeClr val="bg2"/>
              </a:solidFill>
            </a:endParaRPr>
          </a:p>
          <a:p>
            <a:endParaRPr lang="en-US" dirty="0">
              <a:solidFill>
                <a:schemeClr val="bg2"/>
              </a:solidFill>
            </a:endParaRP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introduction</a:t>
            </a:r>
          </a:p>
        </p:txBody>
      </p:sp>
      <p:pic>
        <p:nvPicPr>
          <p:cNvPr id="10" name="Picture 9">
            <a:extLst>
              <a:ext uri="{FF2B5EF4-FFF2-40B4-BE49-F238E27FC236}">
                <a16:creationId xmlns:a16="http://schemas.microsoft.com/office/drawing/2014/main" id="{934E8ADD-C633-61B0-AAEF-061A515B1C34}"/>
              </a:ext>
            </a:extLst>
          </p:cNvPr>
          <p:cNvPicPr>
            <a:picLocks noChangeAspect="1"/>
          </p:cNvPicPr>
          <p:nvPr/>
        </p:nvPicPr>
        <p:blipFill>
          <a:blip r:embed="rId3"/>
          <a:stretch>
            <a:fillRect/>
          </a:stretch>
        </p:blipFill>
        <p:spPr>
          <a:xfrm>
            <a:off x="2845513" y="653491"/>
            <a:ext cx="1899991" cy="1957072"/>
          </a:xfrm>
          <a:prstGeom prst="rect">
            <a:avLst/>
          </a:prstGeom>
        </p:spPr>
      </p:pic>
      <p:pic>
        <p:nvPicPr>
          <p:cNvPr id="1036" name="Picture 12" descr="Cybersecurity and Infrastructure Security Agency - Wikipedia">
            <a:extLst>
              <a:ext uri="{FF2B5EF4-FFF2-40B4-BE49-F238E27FC236}">
                <a16:creationId xmlns:a16="http://schemas.microsoft.com/office/drawing/2014/main" id="{3D144BC0-08E4-7067-2D9C-697C36C58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125" y="1006111"/>
            <a:ext cx="2049200" cy="20544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ur Insignia">
            <a:extLst>
              <a:ext uri="{FF2B5EF4-FFF2-40B4-BE49-F238E27FC236}">
                <a16:creationId xmlns:a16="http://schemas.microsoft.com/office/drawing/2014/main" id="{D9110D3D-66CF-F661-D875-6C6415B7E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637" y="3261012"/>
            <a:ext cx="1819706" cy="181970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wnload Microsoft, Flag, Windows 7. Royalty-Free Stock Illustration Image  - Pixabay">
            <a:extLst>
              <a:ext uri="{FF2B5EF4-FFF2-40B4-BE49-F238E27FC236}">
                <a16:creationId xmlns:a16="http://schemas.microsoft.com/office/drawing/2014/main" id="{85DC82A8-BB1D-D152-CDD1-7C4B7CEC6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20" y="1614078"/>
            <a:ext cx="1957072" cy="19570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white logo&#10;&#10;AI-generated content may be incorrect.">
            <a:extLst>
              <a:ext uri="{FF2B5EF4-FFF2-40B4-BE49-F238E27FC236}">
                <a16:creationId xmlns:a16="http://schemas.microsoft.com/office/drawing/2014/main" id="{43A108B5-E839-2183-D1F6-8C1F4E1515FF}"/>
              </a:ext>
            </a:extLst>
          </p:cNvPr>
          <p:cNvPicPr>
            <a:picLocks noChangeAspect="1"/>
          </p:cNvPicPr>
          <p:nvPr/>
        </p:nvPicPr>
        <p:blipFill>
          <a:blip r:embed="rId7"/>
          <a:stretch>
            <a:fillRect/>
          </a:stretch>
        </p:blipFill>
        <p:spPr>
          <a:xfrm>
            <a:off x="2802331" y="2753629"/>
            <a:ext cx="2447925" cy="1343025"/>
          </a:xfrm>
          <a:prstGeom prst="rect">
            <a:avLst/>
          </a:prstGeom>
        </p:spPr>
      </p:pic>
      <p:pic>
        <p:nvPicPr>
          <p:cNvPr id="1046" name="Picture 22" descr="Flag of the People's Republic of China ...">
            <a:extLst>
              <a:ext uri="{FF2B5EF4-FFF2-40B4-BE49-F238E27FC236}">
                <a16:creationId xmlns:a16="http://schemas.microsoft.com/office/drawing/2014/main" id="{C48E64C5-4615-DD25-AF21-5EBB8F7D41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5213" y="218900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ndustrial Cybersecurity Technology for OT Asset Visibility | Dragos​">
            <a:extLst>
              <a:ext uri="{FF2B5EF4-FFF2-40B4-BE49-F238E27FC236}">
                <a16:creationId xmlns:a16="http://schemas.microsoft.com/office/drawing/2014/main" id="{465C81AD-3973-1272-078D-84FC6B2E05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6087" y="4077529"/>
            <a:ext cx="2124923" cy="11091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85BB59-9D05-1769-FA0D-FF85BBF99CCE}"/>
              </a:ext>
            </a:extLst>
          </p:cNvPr>
          <p:cNvPicPr>
            <a:picLocks noChangeAspect="1"/>
          </p:cNvPicPr>
          <p:nvPr/>
        </p:nvPicPr>
        <p:blipFill>
          <a:blip r:embed="rId10"/>
          <a:stretch>
            <a:fillRect/>
          </a:stretch>
        </p:blipFill>
        <p:spPr>
          <a:xfrm>
            <a:off x="421715" y="3988594"/>
            <a:ext cx="2331009" cy="988913"/>
          </a:xfrm>
          <a:prstGeom prst="rect">
            <a:avLst/>
          </a:prstGeom>
        </p:spPr>
      </p:pic>
    </p:spTree>
    <p:extLst>
      <p:ext uri="{BB962C8B-B14F-4D97-AF65-F5344CB8AC3E}">
        <p14:creationId xmlns:p14="http://schemas.microsoft.com/office/powerpoint/2010/main" val="170334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5C553-9A6D-3551-EBB3-86A6194D5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BD0A8-810C-6078-A93D-9F22E09A2932}"/>
              </a:ext>
            </a:extLst>
          </p:cNvPr>
          <p:cNvSpPr>
            <a:spLocks noGrp="1"/>
          </p:cNvSpPr>
          <p:nvPr>
            <p:ph type="title"/>
          </p:nvPr>
        </p:nvSpPr>
        <p:spPr>
          <a:xfrm>
            <a:off x="581193" y="729658"/>
            <a:ext cx="11029616" cy="988332"/>
          </a:xfrm>
        </p:spPr>
        <p:txBody>
          <a:bodyPr anchor="b">
            <a:normAutofit/>
          </a:bodyPr>
          <a:lstStyle/>
          <a:p>
            <a:r>
              <a:rPr lang="en-US" dirty="0"/>
              <a:t>Background</a:t>
            </a:r>
          </a:p>
        </p:txBody>
      </p:sp>
      <p:pic>
        <p:nvPicPr>
          <p:cNvPr id="6" name="Content Placeholder 5" descr="A sign in the grass&#10;&#10;AI-generated content may be incorrect.">
            <a:extLst>
              <a:ext uri="{FF2B5EF4-FFF2-40B4-BE49-F238E27FC236}">
                <a16:creationId xmlns:a16="http://schemas.microsoft.com/office/drawing/2014/main" id="{C5B47B9D-6AC8-CB6C-5106-6EB8DEFE9773}"/>
              </a:ext>
            </a:extLst>
          </p:cNvPr>
          <p:cNvPicPr>
            <a:picLocks noGrp="1" noChangeAspect="1"/>
          </p:cNvPicPr>
          <p:nvPr>
            <p:ph sz="half" idx="1"/>
          </p:nvPr>
        </p:nvPicPr>
        <p:blipFill>
          <a:blip r:embed="rId3"/>
          <a:stretch>
            <a:fillRect/>
          </a:stretch>
        </p:blipFill>
        <p:spPr>
          <a:xfrm>
            <a:off x="581193" y="2237063"/>
            <a:ext cx="5422390" cy="3614926"/>
          </a:xfrm>
          <a:noFill/>
        </p:spPr>
      </p:pic>
      <p:sp>
        <p:nvSpPr>
          <p:cNvPr id="8" name="Content Placeholder 7">
            <a:extLst>
              <a:ext uri="{FF2B5EF4-FFF2-40B4-BE49-F238E27FC236}">
                <a16:creationId xmlns:a16="http://schemas.microsoft.com/office/drawing/2014/main" id="{9D19AAE7-805D-5FD8-23F8-B0101E251CDF}"/>
              </a:ext>
            </a:extLst>
          </p:cNvPr>
          <p:cNvSpPr>
            <a:spLocks noGrp="1"/>
          </p:cNvSpPr>
          <p:nvPr>
            <p:ph sz="half" idx="2"/>
          </p:nvPr>
        </p:nvSpPr>
        <p:spPr>
          <a:xfrm>
            <a:off x="6188417" y="2228003"/>
            <a:ext cx="5422392" cy="3633047"/>
          </a:xfrm>
        </p:spPr>
        <p:txBody>
          <a:bodyPr anchor="ctr">
            <a:normAutofit lnSpcReduction="10000"/>
          </a:bodyPr>
          <a:lstStyle/>
          <a:p>
            <a:pPr>
              <a:lnSpc>
                <a:spcPct val="90000"/>
              </a:lnSpc>
            </a:pPr>
            <a:r>
              <a:rPr lang="en-US" sz="1600" dirty="0"/>
              <a:t>Littleton, Massachusetts is a small farm town an hour outside of Boston with a population of just over 10,000 people.</a:t>
            </a:r>
          </a:p>
          <a:p>
            <a:pPr>
              <a:lnSpc>
                <a:spcPct val="90000"/>
              </a:lnSpc>
            </a:pPr>
            <a:r>
              <a:rPr lang="en-US" sz="1600" dirty="0"/>
              <a:t>Littleton Electric Light and Water Departments (LELWD) is a municipally owned utility that has been in operation since 1912.</a:t>
            </a:r>
          </a:p>
          <a:p>
            <a:pPr>
              <a:lnSpc>
                <a:spcPct val="90000"/>
              </a:lnSpc>
            </a:pPr>
            <a:r>
              <a:rPr lang="en-US" sz="1600" dirty="0"/>
              <a:t>LELWD provides electric, water and wastewater utilities to Littleton and Boxborough. </a:t>
            </a:r>
          </a:p>
          <a:p>
            <a:pPr>
              <a:lnSpc>
                <a:spcPct val="90000"/>
              </a:lnSpc>
            </a:pPr>
            <a:r>
              <a:rPr lang="en-US" sz="1600" dirty="0"/>
              <a:t>LELWD has its own elected board of commissioners.</a:t>
            </a:r>
          </a:p>
          <a:p>
            <a:pPr>
              <a:lnSpc>
                <a:spcPct val="90000"/>
              </a:lnSpc>
            </a:pPr>
            <a:r>
              <a:rPr lang="en-US" sz="1600" dirty="0"/>
              <a:t>Approximate Customer count:</a:t>
            </a:r>
          </a:p>
          <a:p>
            <a:pPr lvl="1">
              <a:lnSpc>
                <a:spcPct val="90000"/>
              </a:lnSpc>
            </a:pPr>
            <a:r>
              <a:rPr lang="en-US" dirty="0"/>
              <a:t>Electric – 8,000</a:t>
            </a:r>
          </a:p>
          <a:p>
            <a:pPr lvl="1">
              <a:lnSpc>
                <a:spcPct val="90000"/>
              </a:lnSpc>
            </a:pPr>
            <a:r>
              <a:rPr lang="en-US" dirty="0"/>
              <a:t>Water – 3,500</a:t>
            </a:r>
          </a:p>
          <a:p>
            <a:pPr lvl="1">
              <a:lnSpc>
                <a:spcPct val="90000"/>
              </a:lnSpc>
            </a:pPr>
            <a:r>
              <a:rPr lang="en-US" dirty="0"/>
              <a:t>Wastewater – 100</a:t>
            </a:r>
          </a:p>
        </p:txBody>
      </p:sp>
    </p:spTree>
    <p:extLst>
      <p:ext uri="{BB962C8B-B14F-4D97-AF65-F5344CB8AC3E}">
        <p14:creationId xmlns:p14="http://schemas.microsoft.com/office/powerpoint/2010/main" val="142047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8DD8D-CFFC-EF5B-0870-CF8F4B401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20A30-7764-E310-F6DF-D3BDC6281901}"/>
              </a:ext>
            </a:extLst>
          </p:cNvPr>
          <p:cNvSpPr>
            <a:spLocks noGrp="1"/>
          </p:cNvSpPr>
          <p:nvPr>
            <p:ph type="title"/>
          </p:nvPr>
        </p:nvSpPr>
        <p:spPr>
          <a:xfrm>
            <a:off x="581193" y="729658"/>
            <a:ext cx="11029616" cy="988332"/>
          </a:xfrm>
        </p:spPr>
        <p:txBody>
          <a:bodyPr anchor="b">
            <a:normAutofit/>
          </a:bodyPr>
          <a:lstStyle/>
          <a:p>
            <a:r>
              <a:rPr lang="en-US" dirty="0"/>
              <a:t>network infrastructure</a:t>
            </a:r>
          </a:p>
        </p:txBody>
      </p:sp>
      <p:sp>
        <p:nvSpPr>
          <p:cNvPr id="8" name="Content Placeholder 7">
            <a:extLst>
              <a:ext uri="{FF2B5EF4-FFF2-40B4-BE49-F238E27FC236}">
                <a16:creationId xmlns:a16="http://schemas.microsoft.com/office/drawing/2014/main" id="{E4C8671E-077B-4BA4-45EF-18BB124E4635}"/>
              </a:ext>
            </a:extLst>
          </p:cNvPr>
          <p:cNvSpPr>
            <a:spLocks noGrp="1"/>
          </p:cNvSpPr>
          <p:nvPr>
            <p:ph sz="half" idx="1"/>
          </p:nvPr>
        </p:nvSpPr>
        <p:spPr>
          <a:xfrm>
            <a:off x="403761" y="2228003"/>
            <a:ext cx="5599822" cy="4113420"/>
          </a:xfrm>
        </p:spPr>
        <p:txBody>
          <a:bodyPr anchor="ctr">
            <a:normAutofit/>
          </a:bodyPr>
          <a:lstStyle/>
          <a:p>
            <a:pPr>
              <a:lnSpc>
                <a:spcPct val="90000"/>
              </a:lnSpc>
            </a:pPr>
            <a:r>
              <a:rPr lang="en-US" dirty="0"/>
              <a:t>In the early 2010’s, LELWD’s IT team began the process of installing a municipal fiber loop throughout town.</a:t>
            </a:r>
          </a:p>
          <a:p>
            <a:pPr lvl="1">
              <a:lnSpc>
                <a:spcPct val="90000"/>
              </a:lnSpc>
            </a:pPr>
            <a:r>
              <a:rPr lang="en-US" dirty="0"/>
              <a:t>Goal 1: To bring high speed, secure networks to as many town buildings as possible.</a:t>
            </a:r>
          </a:p>
          <a:p>
            <a:pPr lvl="1">
              <a:lnSpc>
                <a:spcPct val="90000"/>
              </a:lnSpc>
            </a:pPr>
            <a:r>
              <a:rPr lang="en-US" dirty="0"/>
              <a:t>Goal 2: To combine network infrastructure so that the LELWD server room served as the head end for all town buildings to ensure network redundancy and by creating economies of scale.</a:t>
            </a:r>
          </a:p>
          <a:p>
            <a:pPr>
              <a:lnSpc>
                <a:spcPct val="90000"/>
              </a:lnSpc>
            </a:pPr>
            <a:r>
              <a:rPr lang="en-US" dirty="0"/>
              <a:t>In 2015, LELWD management made the decision to go away from the all-inclusive townwide strategy and began segmenting its network.</a:t>
            </a:r>
          </a:p>
          <a:p>
            <a:pPr>
              <a:lnSpc>
                <a:spcPct val="90000"/>
              </a:lnSpc>
            </a:pPr>
            <a:r>
              <a:rPr lang="en-US" dirty="0"/>
              <a:t>LELWD hired a Managed Service Provider (MSP) in 2015 and moved on from its internal IT personnel.</a:t>
            </a:r>
          </a:p>
          <a:p>
            <a:pPr>
              <a:lnSpc>
                <a:spcPct val="90000"/>
              </a:lnSpc>
            </a:pPr>
            <a:endParaRPr lang="en-US" sz="1500" dirty="0"/>
          </a:p>
        </p:txBody>
      </p:sp>
      <p:pic>
        <p:nvPicPr>
          <p:cNvPr id="2050" name="Picture 2" descr="Here is what businesses need to know about network infrastructure |  Advanced Network Professionals">
            <a:extLst>
              <a:ext uri="{FF2B5EF4-FFF2-40B4-BE49-F238E27FC236}">
                <a16:creationId xmlns:a16="http://schemas.microsoft.com/office/drawing/2014/main" id="{13C5C68E-F245-2F03-75DE-8D4601722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4" r="1" b="1"/>
          <a:stretch>
            <a:fillRect/>
          </a:stretch>
        </p:blipFill>
        <p:spPr bwMode="auto">
          <a:xfrm>
            <a:off x="6188417" y="2228003"/>
            <a:ext cx="5422392" cy="363304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3316-2549-F96F-1093-984E3558E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21ACC-8740-35B5-0866-58835203DA9A}"/>
              </a:ext>
            </a:extLst>
          </p:cNvPr>
          <p:cNvSpPr>
            <a:spLocks noGrp="1"/>
          </p:cNvSpPr>
          <p:nvPr>
            <p:ph type="title"/>
          </p:nvPr>
        </p:nvSpPr>
        <p:spPr>
          <a:xfrm>
            <a:off x="581193" y="729658"/>
            <a:ext cx="11029616" cy="988332"/>
          </a:xfrm>
        </p:spPr>
        <p:txBody>
          <a:bodyPr anchor="b">
            <a:normAutofit/>
          </a:bodyPr>
          <a:lstStyle/>
          <a:p>
            <a:r>
              <a:rPr lang="en-US" dirty="0"/>
              <a:t>cybersecurity posture</a:t>
            </a:r>
          </a:p>
        </p:txBody>
      </p:sp>
      <p:sp>
        <p:nvSpPr>
          <p:cNvPr id="8" name="Content Placeholder 7">
            <a:extLst>
              <a:ext uri="{FF2B5EF4-FFF2-40B4-BE49-F238E27FC236}">
                <a16:creationId xmlns:a16="http://schemas.microsoft.com/office/drawing/2014/main" id="{BFA75BD2-AD57-6FC9-1A5B-B3C17D12E020}"/>
              </a:ext>
            </a:extLst>
          </p:cNvPr>
          <p:cNvSpPr>
            <a:spLocks noGrp="1"/>
          </p:cNvSpPr>
          <p:nvPr>
            <p:ph sz="half" idx="1"/>
          </p:nvPr>
        </p:nvSpPr>
        <p:spPr>
          <a:xfrm>
            <a:off x="261257" y="2228003"/>
            <a:ext cx="5742326" cy="4362802"/>
          </a:xfrm>
        </p:spPr>
        <p:txBody>
          <a:bodyPr anchor="ctr">
            <a:normAutofit lnSpcReduction="10000"/>
          </a:bodyPr>
          <a:lstStyle/>
          <a:p>
            <a:pPr>
              <a:lnSpc>
                <a:spcPct val="90000"/>
              </a:lnSpc>
            </a:pPr>
            <a:r>
              <a:rPr lang="en-US" sz="1700" dirty="0"/>
              <a:t>We believed that our cybersecurity efforts were in good standing.</a:t>
            </a:r>
          </a:p>
          <a:p>
            <a:pPr lvl="1">
              <a:lnSpc>
                <a:spcPct val="90000"/>
              </a:lnSpc>
            </a:pPr>
            <a:r>
              <a:rPr lang="en-US" sz="1500" dirty="0"/>
              <a:t>Managed Service provider monitoring system and managing firmware upgrades/patches.</a:t>
            </a:r>
          </a:p>
          <a:p>
            <a:pPr lvl="1">
              <a:lnSpc>
                <a:spcPct val="90000"/>
              </a:lnSpc>
            </a:pPr>
            <a:r>
              <a:rPr lang="en-US" sz="1500" dirty="0"/>
              <a:t>MSP managing users and licenses.</a:t>
            </a:r>
          </a:p>
          <a:p>
            <a:pPr lvl="1">
              <a:lnSpc>
                <a:spcPct val="90000"/>
              </a:lnSpc>
            </a:pPr>
            <a:r>
              <a:rPr lang="en-US" sz="1500" dirty="0"/>
              <a:t>FortiGate Firewalls at the front of the network.</a:t>
            </a:r>
          </a:p>
          <a:p>
            <a:pPr lvl="1">
              <a:lnSpc>
                <a:spcPct val="90000"/>
              </a:lnSpc>
            </a:pPr>
            <a:r>
              <a:rPr lang="en-US" sz="1500" dirty="0"/>
              <a:t>VPN installed on Microsoft products.</a:t>
            </a:r>
          </a:p>
          <a:p>
            <a:pPr lvl="1">
              <a:lnSpc>
                <a:spcPct val="90000"/>
              </a:lnSpc>
            </a:pPr>
            <a:r>
              <a:rPr lang="en-US" sz="1500" dirty="0"/>
              <a:t>“Air gapped” Electric and Water SCADA.</a:t>
            </a:r>
          </a:p>
          <a:p>
            <a:pPr>
              <a:lnSpc>
                <a:spcPct val="90000"/>
              </a:lnSpc>
            </a:pPr>
            <a:r>
              <a:rPr lang="en-US" sz="1700" dirty="0"/>
              <a:t>Training – LELWD utilized KnowBe4 for employee cybersecurity training and phishing training (provided quarterly).</a:t>
            </a:r>
          </a:p>
          <a:p>
            <a:pPr>
              <a:lnSpc>
                <a:spcPct val="90000"/>
              </a:lnSpc>
            </a:pPr>
            <a:r>
              <a:rPr lang="en-US" sz="1700" dirty="0"/>
              <a:t>APPA Cybersecurity Grant sponsored by the Department of Energy</a:t>
            </a:r>
          </a:p>
          <a:p>
            <a:pPr>
              <a:lnSpc>
                <a:spcPct val="90000"/>
              </a:lnSpc>
            </a:pPr>
            <a:r>
              <a:rPr lang="en-US" sz="1700" dirty="0"/>
              <a:t>Dragos is selected as project partner and is installed on LELWD’s system beginning in August of 2023.</a:t>
            </a:r>
          </a:p>
          <a:p>
            <a:pPr>
              <a:lnSpc>
                <a:spcPct val="90000"/>
              </a:lnSpc>
            </a:pPr>
            <a:endParaRPr lang="en-US" sz="1500" dirty="0"/>
          </a:p>
        </p:txBody>
      </p:sp>
      <p:pic>
        <p:nvPicPr>
          <p:cNvPr id="3074" name="Picture 2" descr="American Public Power Association - Wikipedia">
            <a:extLst>
              <a:ext uri="{FF2B5EF4-FFF2-40B4-BE49-F238E27FC236}">
                <a16:creationId xmlns:a16="http://schemas.microsoft.com/office/drawing/2014/main" id="{92F0507A-2048-D2DE-3837-7B815A02F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301" y="2429348"/>
            <a:ext cx="2694324" cy="17323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4" descr="Industrial Cybersecurity Technology for OT Asset Visibility | Dragos​">
            <a:extLst>
              <a:ext uri="{FF2B5EF4-FFF2-40B4-BE49-F238E27FC236}">
                <a16:creationId xmlns:a16="http://schemas.microsoft.com/office/drawing/2014/main" id="{D441E20E-3F9C-C8EB-3370-8828981E0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767" y="4224061"/>
            <a:ext cx="3509716" cy="1831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nited States Department of Energy - Wikipedia">
            <a:extLst>
              <a:ext uri="{FF2B5EF4-FFF2-40B4-BE49-F238E27FC236}">
                <a16:creationId xmlns:a16="http://schemas.microsoft.com/office/drawing/2014/main" id="{0A12F186-9F03-B083-8DFD-89974F6464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7682" y="222800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6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1574-B207-0C28-AE25-E8309CCF7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345C9-76B9-0AA9-AD11-FED197622CBC}"/>
              </a:ext>
            </a:extLst>
          </p:cNvPr>
          <p:cNvSpPr>
            <a:spLocks noGrp="1"/>
          </p:cNvSpPr>
          <p:nvPr>
            <p:ph type="title"/>
          </p:nvPr>
        </p:nvSpPr>
        <p:spPr>
          <a:xfrm>
            <a:off x="581193" y="729658"/>
            <a:ext cx="11029616" cy="988332"/>
          </a:xfrm>
        </p:spPr>
        <p:txBody>
          <a:bodyPr anchor="b">
            <a:normAutofit/>
          </a:bodyPr>
          <a:lstStyle/>
          <a:p>
            <a:r>
              <a:rPr lang="en-US" dirty="0"/>
              <a:t>A CALL FROM THE FBI</a:t>
            </a:r>
          </a:p>
        </p:txBody>
      </p:sp>
      <p:pic>
        <p:nvPicPr>
          <p:cNvPr id="1026" name="Picture 2" descr="Fired FBI officials sue over alleged 'campaign of retribution'">
            <a:extLst>
              <a:ext uri="{FF2B5EF4-FFF2-40B4-BE49-F238E27FC236}">
                <a16:creationId xmlns:a16="http://schemas.microsoft.com/office/drawing/2014/main" id="{E9502693-1EC6-F38B-1DAD-CEB1D1AD4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81" r="12465" b="1"/>
          <a:stretch>
            <a:fillRect/>
          </a:stretch>
        </p:blipFill>
        <p:spPr bwMode="auto">
          <a:xfrm>
            <a:off x="581193" y="2228003"/>
            <a:ext cx="5422390" cy="363304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7C264838-9122-0295-DC1B-BDE45AD87621}"/>
              </a:ext>
            </a:extLst>
          </p:cNvPr>
          <p:cNvSpPr>
            <a:spLocks noGrp="1"/>
          </p:cNvSpPr>
          <p:nvPr>
            <p:ph sz="half" idx="2"/>
          </p:nvPr>
        </p:nvSpPr>
        <p:spPr>
          <a:xfrm>
            <a:off x="6188417" y="2228003"/>
            <a:ext cx="5422392" cy="3633047"/>
          </a:xfrm>
        </p:spPr>
        <p:txBody>
          <a:bodyPr anchor="ctr">
            <a:normAutofit/>
          </a:bodyPr>
          <a:lstStyle/>
          <a:p>
            <a:pPr>
              <a:lnSpc>
                <a:spcPct val="90000"/>
              </a:lnSpc>
            </a:pPr>
            <a:r>
              <a:rPr lang="en-US" dirty="0"/>
              <a:t>FBI contacted LELWD regarding traffic related to Volt Typhoon that Microsoft threat hunters had seen in connection with LELWD’s network.</a:t>
            </a:r>
          </a:p>
          <a:p>
            <a:pPr>
              <a:lnSpc>
                <a:spcPct val="90000"/>
              </a:lnSpc>
            </a:pPr>
            <a:r>
              <a:rPr lang="en-US" dirty="0"/>
              <a:t>FBI recommended partnering with CISA Threat Hunting team to complete the mitigation. FBI stayed in the loop until completion.</a:t>
            </a:r>
          </a:p>
          <a:p>
            <a:pPr>
              <a:lnSpc>
                <a:spcPct val="90000"/>
              </a:lnSpc>
            </a:pPr>
            <a:r>
              <a:rPr lang="en-US" dirty="0"/>
              <a:t>CISA installed network monitors to monitor traffic and determine how to best mitigate.</a:t>
            </a:r>
          </a:p>
          <a:p>
            <a:pPr>
              <a:lnSpc>
                <a:spcPct val="90000"/>
              </a:lnSpc>
            </a:pPr>
            <a:r>
              <a:rPr lang="en-US" dirty="0"/>
              <a:t>Volt Typhoon was using “living off the land tactics”.</a:t>
            </a:r>
          </a:p>
          <a:p>
            <a:pPr>
              <a:lnSpc>
                <a:spcPct val="90000"/>
              </a:lnSpc>
            </a:pPr>
            <a:r>
              <a:rPr lang="en-US" dirty="0"/>
              <a:t>The Threat Actor was active on LELWD’s network while CISA was actively monitoring everything.</a:t>
            </a:r>
          </a:p>
        </p:txBody>
      </p:sp>
    </p:spTree>
    <p:extLst>
      <p:ext uri="{BB962C8B-B14F-4D97-AF65-F5344CB8AC3E}">
        <p14:creationId xmlns:p14="http://schemas.microsoft.com/office/powerpoint/2010/main" val="150624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EBC0-2C6C-934E-7113-54F9E9540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6BA01-6D45-E508-4D74-1FA5814CDB5B}"/>
              </a:ext>
            </a:extLst>
          </p:cNvPr>
          <p:cNvSpPr>
            <a:spLocks noGrp="1"/>
          </p:cNvSpPr>
          <p:nvPr>
            <p:ph type="title"/>
          </p:nvPr>
        </p:nvSpPr>
        <p:spPr>
          <a:xfrm>
            <a:off x="581193" y="729658"/>
            <a:ext cx="11029616" cy="988332"/>
          </a:xfrm>
        </p:spPr>
        <p:txBody>
          <a:bodyPr anchor="b">
            <a:normAutofit/>
          </a:bodyPr>
          <a:lstStyle/>
          <a:p>
            <a:r>
              <a:rPr lang="en-US" dirty="0"/>
              <a:t>incident timeline – December 12</a:t>
            </a:r>
            <a:r>
              <a:rPr lang="en-US" baseline="30000" dirty="0"/>
              <a:t>th</a:t>
            </a:r>
            <a:r>
              <a:rPr lang="en-US" dirty="0"/>
              <a:t>, 2022</a:t>
            </a:r>
          </a:p>
        </p:txBody>
      </p:sp>
      <p:sp>
        <p:nvSpPr>
          <p:cNvPr id="8" name="Content Placeholder 7">
            <a:extLst>
              <a:ext uri="{FF2B5EF4-FFF2-40B4-BE49-F238E27FC236}">
                <a16:creationId xmlns:a16="http://schemas.microsoft.com/office/drawing/2014/main" id="{94D59044-A21E-083A-EBB8-6EB5DD9C8BAB}"/>
              </a:ext>
            </a:extLst>
          </p:cNvPr>
          <p:cNvSpPr>
            <a:spLocks noGrp="1"/>
          </p:cNvSpPr>
          <p:nvPr>
            <p:ph sz="half" idx="1"/>
          </p:nvPr>
        </p:nvSpPr>
        <p:spPr>
          <a:xfrm>
            <a:off x="581193" y="2228003"/>
            <a:ext cx="5422390" cy="3633047"/>
          </a:xfrm>
        </p:spPr>
        <p:txBody>
          <a:bodyPr anchor="ctr">
            <a:normAutofit/>
          </a:bodyPr>
          <a:lstStyle/>
          <a:p>
            <a:r>
              <a:rPr lang="en-US" dirty="0"/>
              <a:t>Fortinet publicly disclosed critical vulnerability CVE-2022-42475/FG-IR-22-398 which affected the SSL-VPN component in several versions of </a:t>
            </a:r>
            <a:r>
              <a:rPr lang="en-US" dirty="0" err="1"/>
              <a:t>FortiOS</a:t>
            </a:r>
            <a:r>
              <a:rPr lang="en-US" dirty="0"/>
              <a:t> and </a:t>
            </a:r>
            <a:r>
              <a:rPr lang="en-US" dirty="0" err="1"/>
              <a:t>ForiProxy</a:t>
            </a:r>
            <a:r>
              <a:rPr lang="en-US" dirty="0"/>
              <a:t> applications including ones used by LELWD’s perimeter firewall (300D).</a:t>
            </a:r>
          </a:p>
          <a:p>
            <a:r>
              <a:rPr lang="en-US" dirty="0"/>
              <a:t>LELWD Managed Service Provider (MSP) contacted LELWD that they would be implementing a patch to protect against this vulnerability.</a:t>
            </a:r>
          </a:p>
          <a:p>
            <a:endParaRPr lang="ru-RU" dirty="0"/>
          </a:p>
        </p:txBody>
      </p:sp>
      <p:pic>
        <p:nvPicPr>
          <p:cNvPr id="1026" name="Picture 2" descr="What is Fortinet? | Webopedia">
            <a:extLst>
              <a:ext uri="{FF2B5EF4-FFF2-40B4-BE49-F238E27FC236}">
                <a16:creationId xmlns:a16="http://schemas.microsoft.com/office/drawing/2014/main" id="{71D193C4-5CF8-4CDC-409A-58240E844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225" r="1" b="24664"/>
          <a:stretch>
            <a:fillRect/>
          </a:stretch>
        </p:blipFill>
        <p:spPr bwMode="auto">
          <a:xfrm>
            <a:off x="6188429" y="2228003"/>
            <a:ext cx="5422368" cy="363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5EFC4-CD3B-2B4D-BFFC-30DC9B439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EDFFE-DA58-4701-6329-588C5B85A934}"/>
              </a:ext>
            </a:extLst>
          </p:cNvPr>
          <p:cNvSpPr>
            <a:spLocks noGrp="1"/>
          </p:cNvSpPr>
          <p:nvPr>
            <p:ph type="title"/>
          </p:nvPr>
        </p:nvSpPr>
        <p:spPr>
          <a:xfrm>
            <a:off x="581193" y="729658"/>
            <a:ext cx="11029616" cy="988332"/>
          </a:xfrm>
        </p:spPr>
        <p:txBody>
          <a:bodyPr anchor="b">
            <a:normAutofit/>
          </a:bodyPr>
          <a:lstStyle/>
          <a:p>
            <a:r>
              <a:rPr lang="en-US" dirty="0"/>
              <a:t>incident timeline – January 10</a:t>
            </a:r>
            <a:r>
              <a:rPr lang="en-US" baseline="30000" dirty="0"/>
              <a:t>th</a:t>
            </a:r>
            <a:r>
              <a:rPr lang="en-US" dirty="0"/>
              <a:t>, 2023</a:t>
            </a:r>
          </a:p>
        </p:txBody>
      </p:sp>
      <p:pic>
        <p:nvPicPr>
          <p:cNvPr id="2050" name="Picture 2" descr="CYBER SECURITY LESSONS FROM HACKERS TO KEEP YOUR DATA SECURE | DPAS | News">
            <a:extLst>
              <a:ext uri="{FF2B5EF4-FFF2-40B4-BE49-F238E27FC236}">
                <a16:creationId xmlns:a16="http://schemas.microsoft.com/office/drawing/2014/main" id="{3103E59D-ECD0-B1FA-E7A7-1FD1454E22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1193" y="2519479"/>
            <a:ext cx="5422390" cy="3050094"/>
          </a:xfrm>
          <a:prstGeom prst="rect">
            <a:avLst/>
          </a:prstGeom>
          <a:solidFill>
            <a:srgbClr val="FFFFFF"/>
          </a:solidFill>
        </p:spPr>
      </p:pic>
      <p:sp>
        <p:nvSpPr>
          <p:cNvPr id="8" name="Content Placeholder 7">
            <a:extLst>
              <a:ext uri="{FF2B5EF4-FFF2-40B4-BE49-F238E27FC236}">
                <a16:creationId xmlns:a16="http://schemas.microsoft.com/office/drawing/2014/main" id="{7A24C670-DCB8-CF3B-826E-B0F0EBF83E32}"/>
              </a:ext>
            </a:extLst>
          </p:cNvPr>
          <p:cNvSpPr>
            <a:spLocks noGrp="1"/>
          </p:cNvSpPr>
          <p:nvPr>
            <p:ph sz="half" idx="2"/>
          </p:nvPr>
        </p:nvSpPr>
        <p:spPr>
          <a:xfrm>
            <a:off x="6188417" y="2228003"/>
            <a:ext cx="5422392" cy="3633047"/>
          </a:xfrm>
        </p:spPr>
        <p:txBody>
          <a:bodyPr anchor="ctr">
            <a:normAutofit/>
          </a:bodyPr>
          <a:lstStyle/>
          <a:p>
            <a:r>
              <a:rPr lang="en-US" dirty="0"/>
              <a:t>Threat Actor (TA) gained access to LELWD’s network by exploiting a known vulnerability in the perimeter FortiGate firewall. TA leveraged compromised credentials and VPN access to maintain persistence and perform extensive internal reconnaissance of the network. </a:t>
            </a:r>
          </a:p>
          <a:p>
            <a:r>
              <a:rPr lang="en-US" dirty="0"/>
              <a:t>LELWD MSP had not yet deployed required security patch to customer base.</a:t>
            </a:r>
          </a:p>
          <a:p>
            <a:r>
              <a:rPr lang="en-US" dirty="0"/>
              <a:t>LELWD/MSP have not detected any advisory on network.</a:t>
            </a:r>
            <a:endParaRPr lang="ru-RU" dirty="0"/>
          </a:p>
        </p:txBody>
      </p:sp>
    </p:spTree>
    <p:extLst>
      <p:ext uri="{BB962C8B-B14F-4D97-AF65-F5344CB8AC3E}">
        <p14:creationId xmlns:p14="http://schemas.microsoft.com/office/powerpoint/2010/main" val="275036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08F8B-2702-781F-1D54-C41AB43D4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8E0CE-8E05-50D5-EFF2-F638C1979FD2}"/>
              </a:ext>
            </a:extLst>
          </p:cNvPr>
          <p:cNvSpPr>
            <a:spLocks noGrp="1"/>
          </p:cNvSpPr>
          <p:nvPr>
            <p:ph type="title"/>
          </p:nvPr>
        </p:nvSpPr>
        <p:spPr>
          <a:xfrm>
            <a:off x="581193" y="729658"/>
            <a:ext cx="11029616" cy="988332"/>
          </a:xfrm>
        </p:spPr>
        <p:txBody>
          <a:bodyPr anchor="b">
            <a:normAutofit/>
          </a:bodyPr>
          <a:lstStyle/>
          <a:p>
            <a:r>
              <a:rPr lang="en-US" dirty="0"/>
              <a:t>incident timeline – January-November 2023</a:t>
            </a:r>
          </a:p>
        </p:txBody>
      </p:sp>
      <p:sp>
        <p:nvSpPr>
          <p:cNvPr id="8" name="Content Placeholder 7">
            <a:extLst>
              <a:ext uri="{FF2B5EF4-FFF2-40B4-BE49-F238E27FC236}">
                <a16:creationId xmlns:a16="http://schemas.microsoft.com/office/drawing/2014/main" id="{35DD3253-CDAA-8F16-8825-B4CC8806ADBD}"/>
              </a:ext>
            </a:extLst>
          </p:cNvPr>
          <p:cNvSpPr>
            <a:spLocks noGrp="1"/>
          </p:cNvSpPr>
          <p:nvPr>
            <p:ph sz="half" idx="1"/>
          </p:nvPr>
        </p:nvSpPr>
        <p:spPr>
          <a:xfrm>
            <a:off x="581193" y="2228003"/>
            <a:ext cx="5422390" cy="3633047"/>
          </a:xfrm>
        </p:spPr>
        <p:txBody>
          <a:bodyPr anchor="ctr">
            <a:normAutofit lnSpcReduction="10000"/>
          </a:bodyPr>
          <a:lstStyle/>
          <a:p>
            <a:r>
              <a:rPr lang="en-US" dirty="0"/>
              <a:t>Threat Actor was “living off the land” on LELWD network. TA would check in every few months to guarantee that they still had access and were undetected.</a:t>
            </a:r>
          </a:p>
          <a:p>
            <a:r>
              <a:rPr lang="en-US" dirty="0"/>
              <a:t>Unlike traditional malware, LOTL techniques exploit trusted system tools already present in the environment, making detection incredibly difficult.</a:t>
            </a:r>
          </a:p>
          <a:p>
            <a:r>
              <a:rPr lang="en-US" dirty="0"/>
              <a:t>In June, Microsoft discovers Volt-Typhoon activity on IP addresses link to LELWD network. Microsoft sends an email to account holder (MSP), to alert them of the incident. MSP does not see or respond to this email.</a:t>
            </a:r>
          </a:p>
        </p:txBody>
      </p:sp>
      <p:pic>
        <p:nvPicPr>
          <p:cNvPr id="3074" name="Picture 2" descr="Cyber Attacks - The Rise of Living off the Land Attacks">
            <a:extLst>
              <a:ext uri="{FF2B5EF4-FFF2-40B4-BE49-F238E27FC236}">
                <a16:creationId xmlns:a16="http://schemas.microsoft.com/office/drawing/2014/main" id="{564EF632-2ADE-A54B-B93A-0A08A13E13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8417" y="3326060"/>
            <a:ext cx="5422392" cy="1436933"/>
          </a:xfrm>
          <a:prstGeom prst="rect">
            <a:avLst/>
          </a:prstGeom>
          <a:solidFill>
            <a:srgbClr val="FFFFFF"/>
          </a:solidFill>
        </p:spPr>
      </p:pic>
    </p:spTree>
    <p:extLst>
      <p:ext uri="{BB962C8B-B14F-4D97-AF65-F5344CB8AC3E}">
        <p14:creationId xmlns:p14="http://schemas.microsoft.com/office/powerpoint/2010/main" val="510283419"/>
      </p:ext>
    </p:extLst>
  </p:cSld>
  <p:clrMapOvr>
    <a:masterClrMapping/>
  </p:clrMapOvr>
</p:sld>
</file>

<file path=ppt/theme/theme1.xml><?xml version="1.0" encoding="utf-8"?>
<a:theme xmlns:a="http://schemas.openxmlformats.org/drawingml/2006/main" name="Custom">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potx" id="{08D75CB0-AD9B-4834-8559-901094BB0ABE}" vid="{3B3EDB20-B381-4B6C-99AC-7C5CDA2B4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92209EB-3212-4116-B574-D1F56C7C4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2D3C2F-55A5-48C0-9D5A-95C7FF0389D0}">
  <ds:schemaRefs>
    <ds:schemaRef ds:uri="http://schemas.microsoft.com/sharepoint/v3/contenttype/forms"/>
  </ds:schemaRefs>
</ds:datastoreItem>
</file>

<file path=customXml/itemProps3.xml><?xml version="1.0" encoding="utf-8"?>
<ds:datastoreItem xmlns:ds="http://schemas.openxmlformats.org/officeDocument/2006/customXml" ds:itemID="{3791575F-4C21-47C4-8D13-EB9BE66B536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Tech design</Template>
  <TotalTime>25659</TotalTime>
  <Words>2489</Words>
  <Application>Microsoft Office PowerPoint</Application>
  <PresentationFormat>Widescreen</PresentationFormat>
  <Paragraphs>182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Gill Sans MT</vt:lpstr>
      <vt:lpstr>Google Sans</vt:lpstr>
      <vt:lpstr>Segoe UI</vt:lpstr>
      <vt:lpstr>Wingdings 2</vt:lpstr>
      <vt:lpstr>Custom</vt:lpstr>
      <vt:lpstr>Volt typhoon - Foreign Hackers Targeting U.S. Utilities</vt:lpstr>
      <vt:lpstr>introduction</vt:lpstr>
      <vt:lpstr>Background</vt:lpstr>
      <vt:lpstr>network infrastructure</vt:lpstr>
      <vt:lpstr>cybersecurity posture</vt:lpstr>
      <vt:lpstr>A CALL FROM THE FBI</vt:lpstr>
      <vt:lpstr>incident timeline – December 12th, 2022</vt:lpstr>
      <vt:lpstr>incident timeline – January 10th, 2023</vt:lpstr>
      <vt:lpstr>incident timeline – January-November 2023</vt:lpstr>
      <vt:lpstr>Incident timeline - November 17th, 2023 </vt:lpstr>
      <vt:lpstr>Incident timeline – December 15th, 2023</vt:lpstr>
      <vt:lpstr>Incident Timeline</vt:lpstr>
      <vt:lpstr>Detection of threat</vt:lpstr>
      <vt:lpstr>Detection of threat</vt:lpstr>
      <vt:lpstr>Geopolitical landscape</vt:lpstr>
      <vt:lpstr>Challenges and solutions</vt:lpstr>
      <vt:lpstr>Lessons learned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Ketchen</dc:creator>
  <cp:lastModifiedBy>David Ketchen</cp:lastModifiedBy>
  <cp:revision>60</cp:revision>
  <dcterms:created xsi:type="dcterms:W3CDTF">2025-04-07T17:36:20Z</dcterms:created>
  <dcterms:modified xsi:type="dcterms:W3CDTF">2026-01-13T16:33:32Z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