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6" r:id="rId5"/>
  </p:sldMasterIdLst>
  <p:notesMasterIdLst>
    <p:notesMasterId r:id="rId42"/>
  </p:notesMasterIdLst>
  <p:sldIdLst>
    <p:sldId id="477" r:id="rId6"/>
    <p:sldId id="373" r:id="rId7"/>
    <p:sldId id="684" r:id="rId8"/>
    <p:sldId id="383" r:id="rId9"/>
    <p:sldId id="264" r:id="rId10"/>
    <p:sldId id="417" r:id="rId11"/>
    <p:sldId id="437" r:id="rId12"/>
    <p:sldId id="418" r:id="rId13"/>
    <p:sldId id="428" r:id="rId14"/>
    <p:sldId id="388" r:id="rId15"/>
    <p:sldId id="427" r:id="rId16"/>
    <p:sldId id="736" r:id="rId17"/>
    <p:sldId id="2141412089" r:id="rId18"/>
    <p:sldId id="266" r:id="rId19"/>
    <p:sldId id="2141412083" r:id="rId20"/>
    <p:sldId id="692" r:id="rId21"/>
    <p:sldId id="698" r:id="rId22"/>
    <p:sldId id="2141412081" r:id="rId23"/>
    <p:sldId id="448" r:id="rId24"/>
    <p:sldId id="447" r:id="rId25"/>
    <p:sldId id="695" r:id="rId26"/>
    <p:sldId id="2141412085" r:id="rId27"/>
    <p:sldId id="2141412086" r:id="rId28"/>
    <p:sldId id="2141412093" r:id="rId29"/>
    <p:sldId id="2141412094" r:id="rId30"/>
    <p:sldId id="2141412087" r:id="rId31"/>
    <p:sldId id="2141412096" r:id="rId32"/>
    <p:sldId id="2141412088" r:id="rId33"/>
    <p:sldId id="716" r:id="rId34"/>
    <p:sldId id="2141412091" r:id="rId35"/>
    <p:sldId id="2141412098" r:id="rId36"/>
    <p:sldId id="2141412099" r:id="rId37"/>
    <p:sldId id="2141412092" r:id="rId38"/>
    <p:sldId id="2141412090" r:id="rId39"/>
    <p:sldId id="710" r:id="rId40"/>
    <p:sldId id="475" r:id="rId41"/>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2F811A-5981-35EA-F214-6EFD4E9A0DFA}" name="Van Leeuwen, Simon (CDA)" initials="VLS(" userId="S::Simon.Vanleeuwen@mass.gov::c456b701-471f-4ff4-a947-a79d961f47ce" providerId="AD"/>
  <p188:author id="{B0AEAC29-AC57-60DF-DD9A-587EACA0C20E}" name="Tom Lyons (CDA)" initials="TL" userId="Tom Lyons (CDA)" providerId="None"/>
  <p188:author id="{8789843A-36FA-447E-1AD6-931F1AF677D3}" name="Bryant, David (CDA)" initials="BD(" userId="S::david.bryant@mass.gov::ad0e51ab-3a54-4b50-9989-7eaff28ed45e" providerId="AD"/>
  <p188:author id="{D106A44C-D953-8117-5D62-814A7ADBADDA}" name="Van Leeuwen, Simon (CDA)" initials="V(" userId="S::simon.vanleeuwen@mass.gov::c456b701-471f-4ff4-a947-a79d961f47ce" providerId="AD"/>
  <p188:author id="{B520BE52-1996-4955-FEF4-D671C30E5972}" name="Hughes, Amy J. (CDA)" initials="H(" userId="S::amy.j.hughes@mass.gov::723c50c5-e78d-48a7-9083-cc32af154d9b" providerId="AD"/>
  <p188:author id="{EC36A55A-97E0-E987-64F3-FF64E64DC191}" name="Van Leeuwen, Simon (CDA)" initials="" userId="S::Simon.VanLeeuwen@mass.gov::c456b701-471f-4ff4-a947-a79d961f47ce" providerId="AD"/>
  <p188:author id="{4E984064-2874-BEBB-FCF0-020D7CE1F78D}" name="Hughes, Amy J. (CDA)" initials="HAJ(" userId="S::Amy.J.Hughes@mass.gov::723c50c5-e78d-48a7-9083-cc32af154d9b" providerId="AD"/>
  <p188:author id="{1949F1BF-4BFA-7819-A8BD-C2D5CEE02FF1}" name="Brantley, Dawn (CDA)" initials="B(" userId="S::dawn.brantley@mass.gov::87cd09ea-1648-4c51-8cfe-a7ab6a0ccfc3" providerId="AD"/>
  <p188:author id="{EB1730C0-62F6-0B83-2822-4FA637F99334}" name="Brantley, Dawn (CDA)" initials="DB" userId="S::Dawn.Brantley@mass.gov::87cd09ea-1648-4c51-8cfe-a7ab6a0ccfc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ryant, David (CDA)" initials="BD(" lastIdx="1" clrIdx="0">
    <p:extLst>
      <p:ext uri="{19B8F6BF-5375-455C-9EA6-DF929625EA0E}">
        <p15:presenceInfo xmlns:p15="http://schemas.microsoft.com/office/powerpoint/2012/main" userId="S::david.bryant@mass.gov::ad0e51ab-3a54-4b50-9989-7eaff28ed45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634" autoAdjust="0"/>
  </p:normalViewPr>
  <p:slideViewPr>
    <p:cSldViewPr snapToGrid="0">
      <p:cViewPr varScale="1">
        <p:scale>
          <a:sx n="96" d="100"/>
          <a:sy n="96" d="100"/>
        </p:scale>
        <p:origin x="1116"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commentAuthors" Target="commentAuthors.xml"/><Relationship Id="rId48" Type="http://schemas.microsoft.com/office/2018/10/relationships/authors" Target="author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iagrams/_rels/data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30CE9-F67C-415D-9DEF-472A8B4700C2}" type="doc">
      <dgm:prSet loTypeId="urn:microsoft.com/office/officeart/2005/8/layout/hList7" loCatId="picture" qsTypeId="urn:microsoft.com/office/officeart/2005/8/quickstyle/simple2" qsCatId="simple" csTypeId="urn:microsoft.com/office/officeart/2005/8/colors/accent0_3" csCatId="mainScheme" phldr="1"/>
      <dgm:spPr/>
    </dgm:pt>
    <dgm:pt modelId="{1FFDB625-9EE0-4E0D-B18F-181C2F74B583}">
      <dgm:prSet phldrT="[Text]"/>
      <dgm:spPr>
        <a:solidFill>
          <a:srgbClr val="002060"/>
        </a:solidFill>
      </dgm:spPr>
      <dgm:t>
        <a:bodyPr/>
        <a:lstStyle/>
        <a:p>
          <a:pPr algn="ctr"/>
          <a:r>
            <a:rPr lang="en-US" b="1" u="sng"/>
            <a:t>Local Response</a:t>
          </a:r>
        </a:p>
      </dgm:t>
    </dgm:pt>
    <dgm:pt modelId="{5FD2E6CB-A607-498F-8391-7438EDD9434F}" type="parTrans" cxnId="{4BA2A694-1457-4879-9E92-61AF80B90DDC}">
      <dgm:prSet/>
      <dgm:spPr/>
      <dgm:t>
        <a:bodyPr/>
        <a:lstStyle/>
        <a:p>
          <a:endParaRPr lang="en-US"/>
        </a:p>
      </dgm:t>
    </dgm:pt>
    <dgm:pt modelId="{AF72673A-29E7-4C5B-A0F6-1608DC25E5F9}" type="sibTrans" cxnId="{4BA2A694-1457-4879-9E92-61AF80B90DDC}">
      <dgm:prSet/>
      <dgm:spPr/>
      <dgm:t>
        <a:bodyPr/>
        <a:lstStyle/>
        <a:p>
          <a:endParaRPr lang="en-US"/>
        </a:p>
      </dgm:t>
    </dgm:pt>
    <dgm:pt modelId="{C7DFA312-2C1F-4D73-9F81-45970526A785}">
      <dgm:prSet phldrT="[Text]"/>
      <dgm:spPr>
        <a:solidFill>
          <a:srgbClr val="002060"/>
        </a:solidFill>
      </dgm:spPr>
      <dgm:t>
        <a:bodyPr/>
        <a:lstStyle/>
        <a:p>
          <a:pPr algn="ctr"/>
          <a:r>
            <a:rPr lang="en-US" b="1" u="sng"/>
            <a:t>State Response</a:t>
          </a:r>
        </a:p>
      </dgm:t>
    </dgm:pt>
    <dgm:pt modelId="{89107CA4-7CE6-49EC-A671-9623476ACAFE}" type="parTrans" cxnId="{C52E48FF-72F2-4C48-84CF-1DBE94544BFE}">
      <dgm:prSet/>
      <dgm:spPr/>
      <dgm:t>
        <a:bodyPr/>
        <a:lstStyle/>
        <a:p>
          <a:endParaRPr lang="en-US"/>
        </a:p>
      </dgm:t>
    </dgm:pt>
    <dgm:pt modelId="{FC5A60E8-9357-4CD3-B486-FB2737E9FB8F}" type="sibTrans" cxnId="{C52E48FF-72F2-4C48-84CF-1DBE94544BFE}">
      <dgm:prSet/>
      <dgm:spPr/>
      <dgm:t>
        <a:bodyPr/>
        <a:lstStyle/>
        <a:p>
          <a:endParaRPr lang="en-US"/>
        </a:p>
      </dgm:t>
    </dgm:pt>
    <dgm:pt modelId="{0D340718-C707-45E4-A94F-1F2819B8B7B1}">
      <dgm:prSet phldrT="[Text]"/>
      <dgm:spPr>
        <a:solidFill>
          <a:srgbClr val="002060"/>
        </a:solidFill>
      </dgm:spPr>
      <dgm:t>
        <a:bodyPr/>
        <a:lstStyle/>
        <a:p>
          <a:pPr algn="ctr"/>
          <a:r>
            <a:rPr lang="en-US" b="1" u="sng"/>
            <a:t>Federal Response</a:t>
          </a:r>
        </a:p>
      </dgm:t>
    </dgm:pt>
    <dgm:pt modelId="{8805BA94-C3B5-443C-8C34-9B83A2443239}" type="parTrans" cxnId="{F88FF687-8023-4541-AE0F-EEC59CD72FD9}">
      <dgm:prSet/>
      <dgm:spPr/>
      <dgm:t>
        <a:bodyPr/>
        <a:lstStyle/>
        <a:p>
          <a:endParaRPr lang="en-US"/>
        </a:p>
      </dgm:t>
    </dgm:pt>
    <dgm:pt modelId="{E786A726-A776-41CF-AD2A-9DF77DCBDB8F}" type="sibTrans" cxnId="{F88FF687-8023-4541-AE0F-EEC59CD72FD9}">
      <dgm:prSet/>
      <dgm:spPr/>
      <dgm:t>
        <a:bodyPr/>
        <a:lstStyle/>
        <a:p>
          <a:endParaRPr lang="en-US"/>
        </a:p>
      </dgm:t>
    </dgm:pt>
    <dgm:pt modelId="{92F49A4F-00AE-43A7-AAD4-948489F4D8A8}">
      <dgm:prSet phldrT="[Text]"/>
      <dgm:spPr>
        <a:solidFill>
          <a:srgbClr val="002060"/>
        </a:solidFill>
      </dgm:spPr>
      <dgm:t>
        <a:bodyPr/>
        <a:lstStyle/>
        <a:p>
          <a:pPr algn="l"/>
          <a:r>
            <a:rPr lang="en-US"/>
            <a:t>Local Resources</a:t>
          </a:r>
        </a:p>
      </dgm:t>
    </dgm:pt>
    <dgm:pt modelId="{99BE4BA7-84C0-4B85-97AC-6E64B6752A3B}" type="parTrans" cxnId="{CD1864B3-36A6-4F1B-A1D7-65FBB7DD248C}">
      <dgm:prSet/>
      <dgm:spPr/>
      <dgm:t>
        <a:bodyPr/>
        <a:lstStyle/>
        <a:p>
          <a:endParaRPr lang="en-US"/>
        </a:p>
      </dgm:t>
    </dgm:pt>
    <dgm:pt modelId="{877A1DF7-D69C-499F-B394-CF85106411C9}" type="sibTrans" cxnId="{CD1864B3-36A6-4F1B-A1D7-65FBB7DD248C}">
      <dgm:prSet/>
      <dgm:spPr/>
      <dgm:t>
        <a:bodyPr/>
        <a:lstStyle/>
        <a:p>
          <a:endParaRPr lang="en-US"/>
        </a:p>
      </dgm:t>
    </dgm:pt>
    <dgm:pt modelId="{94B11DAC-2959-415C-B9C5-7397462A6441}">
      <dgm:prSet phldrT="[Text]"/>
      <dgm:spPr>
        <a:solidFill>
          <a:srgbClr val="002060"/>
        </a:solidFill>
      </dgm:spPr>
      <dgm:t>
        <a:bodyPr/>
        <a:lstStyle/>
        <a:p>
          <a:pPr algn="l" rtl="0"/>
          <a:r>
            <a:rPr lang="en-US">
              <a:latin typeface="Calibri Light" panose="020F0302020204030204"/>
            </a:rPr>
            <a:t>Intrastate Mutual</a:t>
          </a:r>
          <a:r>
            <a:rPr lang="en-US"/>
            <a:t> Aid</a:t>
          </a:r>
          <a:r>
            <a:rPr lang="en-US">
              <a:latin typeface="Calibri Light" panose="020F0302020204030204"/>
            </a:rPr>
            <a:t> </a:t>
          </a:r>
          <a:endParaRPr lang="en-US"/>
        </a:p>
      </dgm:t>
    </dgm:pt>
    <dgm:pt modelId="{93253F7B-3394-40EA-93D6-8D91A9FE8C45}" type="parTrans" cxnId="{2B318EFA-84AD-42A5-8B5E-C59C57CC2F95}">
      <dgm:prSet/>
      <dgm:spPr/>
      <dgm:t>
        <a:bodyPr/>
        <a:lstStyle/>
        <a:p>
          <a:endParaRPr lang="en-US"/>
        </a:p>
      </dgm:t>
    </dgm:pt>
    <dgm:pt modelId="{91DFD3E4-A945-45FF-B0AB-F6DBD28CE999}" type="sibTrans" cxnId="{2B318EFA-84AD-42A5-8B5E-C59C57CC2F95}">
      <dgm:prSet/>
      <dgm:spPr/>
      <dgm:t>
        <a:bodyPr/>
        <a:lstStyle/>
        <a:p>
          <a:endParaRPr lang="en-US"/>
        </a:p>
      </dgm:t>
    </dgm:pt>
    <dgm:pt modelId="{23ED0618-CF99-4465-B678-9E98168330DC}">
      <dgm:prSet phldrT="[Text]"/>
      <dgm:spPr>
        <a:solidFill>
          <a:srgbClr val="002060"/>
        </a:solidFill>
      </dgm:spPr>
      <dgm:t>
        <a:bodyPr/>
        <a:lstStyle/>
        <a:p>
          <a:pPr algn="l"/>
          <a:r>
            <a:rPr lang="en-US"/>
            <a:t>Local Volunteers</a:t>
          </a:r>
        </a:p>
      </dgm:t>
    </dgm:pt>
    <dgm:pt modelId="{9097DC52-3ED1-45E5-A6A6-F576AF263418}" type="parTrans" cxnId="{F55DA752-217A-4C43-A2B9-16F187447C1A}">
      <dgm:prSet/>
      <dgm:spPr/>
      <dgm:t>
        <a:bodyPr/>
        <a:lstStyle/>
        <a:p>
          <a:endParaRPr lang="en-US"/>
        </a:p>
      </dgm:t>
    </dgm:pt>
    <dgm:pt modelId="{175804D2-8296-4919-B1B9-141FFDAA3DA3}" type="sibTrans" cxnId="{F55DA752-217A-4C43-A2B9-16F187447C1A}">
      <dgm:prSet/>
      <dgm:spPr/>
      <dgm:t>
        <a:bodyPr/>
        <a:lstStyle/>
        <a:p>
          <a:endParaRPr lang="en-US"/>
        </a:p>
      </dgm:t>
    </dgm:pt>
    <dgm:pt modelId="{26610EB9-37FF-45DB-9A22-A1797119D7A8}">
      <dgm:prSet phldrT="[Text]"/>
      <dgm:spPr>
        <a:solidFill>
          <a:srgbClr val="002060"/>
        </a:solidFill>
      </dgm:spPr>
      <dgm:t>
        <a:bodyPr/>
        <a:lstStyle/>
        <a:p>
          <a:pPr algn="l" rtl="0"/>
          <a:r>
            <a:rPr lang="en-US"/>
            <a:t>State Agencies</a:t>
          </a:r>
          <a:r>
            <a:rPr lang="en-US">
              <a:latin typeface="Calibri Light" panose="020F0302020204030204"/>
            </a:rPr>
            <a:t> </a:t>
          </a:r>
        </a:p>
      </dgm:t>
    </dgm:pt>
    <dgm:pt modelId="{56462910-FB63-4F71-A349-76A272CF1301}" type="parTrans" cxnId="{0F6AF6EA-FE77-48F8-82AD-D63A07A160DE}">
      <dgm:prSet/>
      <dgm:spPr/>
      <dgm:t>
        <a:bodyPr/>
        <a:lstStyle/>
        <a:p>
          <a:endParaRPr lang="en-US"/>
        </a:p>
      </dgm:t>
    </dgm:pt>
    <dgm:pt modelId="{1DBE6B62-051C-4EBB-96B6-52F4C2949E6B}" type="sibTrans" cxnId="{0F6AF6EA-FE77-48F8-82AD-D63A07A160DE}">
      <dgm:prSet/>
      <dgm:spPr/>
      <dgm:t>
        <a:bodyPr/>
        <a:lstStyle/>
        <a:p>
          <a:endParaRPr lang="en-US"/>
        </a:p>
      </dgm:t>
    </dgm:pt>
    <dgm:pt modelId="{377AA919-2646-4F65-86A6-A385F6297148}">
      <dgm:prSet/>
      <dgm:spPr>
        <a:solidFill>
          <a:srgbClr val="002060"/>
        </a:solidFill>
      </dgm:spPr>
      <dgm:t>
        <a:bodyPr/>
        <a:lstStyle/>
        <a:p>
          <a:pPr algn="l" rtl="0"/>
          <a:r>
            <a:rPr lang="en-US"/>
            <a:t>Private Organizations</a:t>
          </a:r>
          <a:r>
            <a:rPr lang="en-US">
              <a:latin typeface="Calibri Light" panose="020F0302020204030204"/>
            </a:rPr>
            <a:t> </a:t>
          </a:r>
          <a:endParaRPr lang="en-US"/>
        </a:p>
      </dgm:t>
    </dgm:pt>
    <dgm:pt modelId="{A3D03AA7-4B1F-4F46-8F4E-18D6132589BA}" type="parTrans" cxnId="{0748A28C-CD25-4820-9340-BF1586A6D140}">
      <dgm:prSet/>
      <dgm:spPr/>
      <dgm:t>
        <a:bodyPr/>
        <a:lstStyle/>
        <a:p>
          <a:endParaRPr lang="en-US"/>
        </a:p>
      </dgm:t>
    </dgm:pt>
    <dgm:pt modelId="{2D541599-D417-4365-AB60-CE2EAB43CB29}" type="sibTrans" cxnId="{0748A28C-CD25-4820-9340-BF1586A6D140}">
      <dgm:prSet/>
      <dgm:spPr/>
      <dgm:t>
        <a:bodyPr/>
        <a:lstStyle/>
        <a:p>
          <a:endParaRPr lang="en-US"/>
        </a:p>
      </dgm:t>
    </dgm:pt>
    <dgm:pt modelId="{F4646D9A-DCCE-494E-8447-DEBDD73A144E}">
      <dgm:prSet/>
      <dgm:spPr>
        <a:solidFill>
          <a:srgbClr val="002060"/>
        </a:solidFill>
      </dgm:spPr>
      <dgm:t>
        <a:bodyPr/>
        <a:lstStyle/>
        <a:p>
          <a:pPr algn="l" rtl="0"/>
          <a:r>
            <a:rPr lang="en-US"/>
            <a:t>Non-Impacted Local Resources</a:t>
          </a:r>
          <a:r>
            <a:rPr lang="en-US">
              <a:latin typeface="Calibri Light" panose="020F0302020204030204"/>
            </a:rPr>
            <a:t> </a:t>
          </a:r>
        </a:p>
      </dgm:t>
    </dgm:pt>
    <dgm:pt modelId="{4F6D073C-5837-456B-AADE-691F1B9638FF}" type="parTrans" cxnId="{453117FA-4C29-41B2-9B1D-D4C5054C39F5}">
      <dgm:prSet/>
      <dgm:spPr/>
      <dgm:t>
        <a:bodyPr/>
        <a:lstStyle/>
        <a:p>
          <a:endParaRPr lang="en-US"/>
        </a:p>
      </dgm:t>
    </dgm:pt>
    <dgm:pt modelId="{2384EECD-604D-427F-9C82-AD9266648DF1}" type="sibTrans" cxnId="{453117FA-4C29-41B2-9B1D-D4C5054C39F5}">
      <dgm:prSet/>
      <dgm:spPr/>
      <dgm:t>
        <a:bodyPr/>
        <a:lstStyle/>
        <a:p>
          <a:endParaRPr lang="en-US"/>
        </a:p>
      </dgm:t>
    </dgm:pt>
    <dgm:pt modelId="{514B4AD0-AA0B-4851-902D-6825471CAF29}">
      <dgm:prSet/>
      <dgm:spPr>
        <a:solidFill>
          <a:srgbClr val="002060"/>
        </a:solidFill>
      </dgm:spPr>
      <dgm:t>
        <a:bodyPr/>
        <a:lstStyle/>
        <a:p>
          <a:pPr algn="l" rtl="0"/>
          <a:r>
            <a:rPr lang="en-US">
              <a:latin typeface="Calibri Light" panose="020F0302020204030204"/>
            </a:rPr>
            <a:t>Interstate Mutual Aid (EMAC)</a:t>
          </a:r>
          <a:endParaRPr lang="en-US"/>
        </a:p>
      </dgm:t>
    </dgm:pt>
    <dgm:pt modelId="{C6E16650-B4B3-485A-A461-3097D9602FD9}" type="parTrans" cxnId="{05DBF89A-A42C-4008-ABDD-882EE4F29B27}">
      <dgm:prSet/>
      <dgm:spPr/>
      <dgm:t>
        <a:bodyPr/>
        <a:lstStyle/>
        <a:p>
          <a:endParaRPr lang="en-US"/>
        </a:p>
      </dgm:t>
    </dgm:pt>
    <dgm:pt modelId="{952C8E74-FD56-4331-BA29-F2FAE1681EA5}" type="sibTrans" cxnId="{05DBF89A-A42C-4008-ABDD-882EE4F29B27}">
      <dgm:prSet/>
      <dgm:spPr/>
      <dgm:t>
        <a:bodyPr/>
        <a:lstStyle/>
        <a:p>
          <a:endParaRPr lang="en-US"/>
        </a:p>
      </dgm:t>
    </dgm:pt>
    <dgm:pt modelId="{79DFF21E-43E3-4977-897A-D65B64939345}">
      <dgm:prSet/>
      <dgm:spPr>
        <a:solidFill>
          <a:srgbClr val="002060"/>
        </a:solidFill>
      </dgm:spPr>
      <dgm:t>
        <a:bodyPr/>
        <a:lstStyle/>
        <a:p>
          <a:pPr algn="l"/>
          <a:r>
            <a:rPr lang="en-US"/>
            <a:t>Emergency Contracts</a:t>
          </a:r>
        </a:p>
      </dgm:t>
    </dgm:pt>
    <dgm:pt modelId="{FAF130D9-A99A-440B-BCB7-E30C4F753BEA}" type="parTrans" cxnId="{F37C08DD-DDE9-47FB-A6A1-F16A983EAE05}">
      <dgm:prSet/>
      <dgm:spPr/>
      <dgm:t>
        <a:bodyPr/>
        <a:lstStyle/>
        <a:p>
          <a:endParaRPr lang="en-US"/>
        </a:p>
      </dgm:t>
    </dgm:pt>
    <dgm:pt modelId="{36DBBF9C-7516-465E-BAD3-0AC334F65DF6}" type="sibTrans" cxnId="{F37C08DD-DDE9-47FB-A6A1-F16A983EAE05}">
      <dgm:prSet/>
      <dgm:spPr/>
      <dgm:t>
        <a:bodyPr/>
        <a:lstStyle/>
        <a:p>
          <a:endParaRPr lang="en-US"/>
        </a:p>
      </dgm:t>
    </dgm:pt>
    <dgm:pt modelId="{8FE35454-C625-41BC-AB5F-62F299AF3B67}">
      <dgm:prSet phldrT="[Text]"/>
      <dgm:spPr>
        <a:solidFill>
          <a:srgbClr val="002060"/>
        </a:solidFill>
      </dgm:spPr>
      <dgm:t>
        <a:bodyPr/>
        <a:lstStyle/>
        <a:p>
          <a:pPr algn="l"/>
          <a:r>
            <a:rPr lang="en-US"/>
            <a:t>Federal Agencies</a:t>
          </a:r>
        </a:p>
      </dgm:t>
    </dgm:pt>
    <dgm:pt modelId="{31EAD2D3-8E1D-4E21-B5BE-46F11A5CEE2A}" type="parTrans" cxnId="{ADAAF89F-46A0-441E-8958-60073A24C21F}">
      <dgm:prSet/>
      <dgm:spPr/>
      <dgm:t>
        <a:bodyPr/>
        <a:lstStyle/>
        <a:p>
          <a:endParaRPr lang="en-US"/>
        </a:p>
      </dgm:t>
    </dgm:pt>
    <dgm:pt modelId="{A2E9A1EC-0244-40AD-BF6A-6A65E0B7E1DE}" type="sibTrans" cxnId="{ADAAF89F-46A0-441E-8958-60073A24C21F}">
      <dgm:prSet/>
      <dgm:spPr/>
      <dgm:t>
        <a:bodyPr/>
        <a:lstStyle/>
        <a:p>
          <a:endParaRPr lang="en-US"/>
        </a:p>
      </dgm:t>
    </dgm:pt>
    <dgm:pt modelId="{92085FA7-B630-4B87-BFFD-BA66DF090D48}">
      <dgm:prSet phldrT="[Text]"/>
      <dgm:spPr>
        <a:solidFill>
          <a:srgbClr val="002060"/>
        </a:solidFill>
      </dgm:spPr>
      <dgm:t>
        <a:bodyPr/>
        <a:lstStyle/>
        <a:p>
          <a:pPr algn="l"/>
          <a:r>
            <a:rPr lang="en-US"/>
            <a:t>Private Organizations</a:t>
          </a:r>
        </a:p>
      </dgm:t>
    </dgm:pt>
    <dgm:pt modelId="{30154DC4-A67D-4ABB-B004-D43FBF33AD9E}" type="parTrans" cxnId="{12523BB1-5D38-4C7C-9002-6C68661E0291}">
      <dgm:prSet/>
      <dgm:spPr/>
      <dgm:t>
        <a:bodyPr/>
        <a:lstStyle/>
        <a:p>
          <a:endParaRPr lang="en-US"/>
        </a:p>
      </dgm:t>
    </dgm:pt>
    <dgm:pt modelId="{4D4BCA57-BB45-4DB2-AC57-B2DC8710D794}" type="sibTrans" cxnId="{12523BB1-5D38-4C7C-9002-6C68661E0291}">
      <dgm:prSet/>
      <dgm:spPr/>
      <dgm:t>
        <a:bodyPr/>
        <a:lstStyle/>
        <a:p>
          <a:endParaRPr lang="en-US"/>
        </a:p>
      </dgm:t>
    </dgm:pt>
    <dgm:pt modelId="{3E90A7ED-318C-4E05-B84E-E5F53E0E93AA}" type="pres">
      <dgm:prSet presAssocID="{01330CE9-F67C-415D-9DEF-472A8B4700C2}" presName="Name0" presStyleCnt="0">
        <dgm:presLayoutVars>
          <dgm:dir/>
          <dgm:resizeHandles val="exact"/>
        </dgm:presLayoutVars>
      </dgm:prSet>
      <dgm:spPr/>
    </dgm:pt>
    <dgm:pt modelId="{247A38B3-6A4E-4EA0-9D2A-FA405595E6E8}" type="pres">
      <dgm:prSet presAssocID="{01330CE9-F67C-415D-9DEF-472A8B4700C2}" presName="fgShape" presStyleLbl="fgShp" presStyleIdx="0" presStyleCnt="1" custScaleY="100590" custLinFactNeighborX="148" custLinFactNeighborY="18451"/>
      <dgm:spPr>
        <a:prstGeom prst="rightArrow">
          <a:avLst/>
        </a:prstGeom>
        <a:solidFill>
          <a:srgbClr val="002060"/>
        </a:solidFill>
        <a:ln w="38100">
          <a:solidFill>
            <a:srgbClr val="FF0000"/>
          </a:solidFill>
        </a:ln>
      </dgm:spPr>
    </dgm:pt>
    <dgm:pt modelId="{4D31E9C5-2E2C-4E60-A8FF-96BD180481B0}" type="pres">
      <dgm:prSet presAssocID="{01330CE9-F67C-415D-9DEF-472A8B4700C2}" presName="linComp" presStyleCnt="0"/>
      <dgm:spPr/>
    </dgm:pt>
    <dgm:pt modelId="{DD54720E-A44B-4FEE-8C63-68B73853E335}" type="pres">
      <dgm:prSet presAssocID="{1FFDB625-9EE0-4E0D-B18F-181C2F74B583}" presName="compNode" presStyleCnt="0"/>
      <dgm:spPr/>
    </dgm:pt>
    <dgm:pt modelId="{93AD7495-F392-456C-9F47-254270E00085}" type="pres">
      <dgm:prSet presAssocID="{1FFDB625-9EE0-4E0D-B18F-181C2F74B583}" presName="bkgdShape" presStyleLbl="node1" presStyleIdx="0" presStyleCnt="3"/>
      <dgm:spPr/>
    </dgm:pt>
    <dgm:pt modelId="{C6DDC452-794A-47E8-869A-E203806751BD}" type="pres">
      <dgm:prSet presAssocID="{1FFDB625-9EE0-4E0D-B18F-181C2F74B583}" presName="nodeTx" presStyleLbl="node1" presStyleIdx="0" presStyleCnt="3">
        <dgm:presLayoutVars>
          <dgm:bulletEnabled val="1"/>
        </dgm:presLayoutVars>
      </dgm:prSet>
      <dgm:spPr/>
    </dgm:pt>
    <dgm:pt modelId="{6498F1D1-1439-415F-A6C8-F7A471654D5B}" type="pres">
      <dgm:prSet presAssocID="{1FFDB625-9EE0-4E0D-B18F-181C2F74B583}" presName="invisiNode" presStyleLbl="node1" presStyleIdx="0" presStyleCnt="3"/>
      <dgm:spPr/>
    </dgm:pt>
    <dgm:pt modelId="{99E08ABD-8422-4357-B744-4A8D783D8F74}" type="pres">
      <dgm:prSet presAssocID="{1FFDB625-9EE0-4E0D-B18F-181C2F74B583}" presName="imagNode" presStyleLbl="fgImgPlace1" presStyleIdx="0" presStyleCnt="3"/>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29D57BEC-2B13-49B5-B4C0-8D44776D4712}" type="pres">
      <dgm:prSet presAssocID="{AF72673A-29E7-4C5B-A0F6-1608DC25E5F9}" presName="sibTrans" presStyleLbl="sibTrans2D1" presStyleIdx="0" presStyleCnt="0"/>
      <dgm:spPr/>
    </dgm:pt>
    <dgm:pt modelId="{DF7D48C1-8346-453D-A810-B5F1DA8EF7A0}" type="pres">
      <dgm:prSet presAssocID="{C7DFA312-2C1F-4D73-9F81-45970526A785}" presName="compNode" presStyleCnt="0"/>
      <dgm:spPr/>
    </dgm:pt>
    <dgm:pt modelId="{21669A38-626F-4611-B589-27A13945C850}" type="pres">
      <dgm:prSet presAssocID="{C7DFA312-2C1F-4D73-9F81-45970526A785}" presName="bkgdShape" presStyleLbl="node1" presStyleIdx="1" presStyleCnt="3"/>
      <dgm:spPr/>
    </dgm:pt>
    <dgm:pt modelId="{1098BE44-DC1C-4F82-98AB-D0D9C611B72D}" type="pres">
      <dgm:prSet presAssocID="{C7DFA312-2C1F-4D73-9F81-45970526A785}" presName="nodeTx" presStyleLbl="node1" presStyleIdx="1" presStyleCnt="3">
        <dgm:presLayoutVars>
          <dgm:bulletEnabled val="1"/>
        </dgm:presLayoutVars>
      </dgm:prSet>
      <dgm:spPr/>
    </dgm:pt>
    <dgm:pt modelId="{3C361837-AAA5-4BBD-8DBE-9B64C2878E46}" type="pres">
      <dgm:prSet presAssocID="{C7DFA312-2C1F-4D73-9F81-45970526A785}" presName="invisiNode" presStyleLbl="node1" presStyleIdx="1" presStyleCnt="3"/>
      <dgm:spPr/>
    </dgm:pt>
    <dgm:pt modelId="{C6369295-9F07-4D92-AD56-B7801E30A613}" type="pres">
      <dgm:prSet presAssocID="{C7DFA312-2C1F-4D73-9F81-45970526A785}" presName="imagNode" presStyleLbl="fgImgPlace1" presStyleIdx="1" presStyleCnt="3"/>
      <dgm:spPr>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dgm:spPr>
    </dgm:pt>
    <dgm:pt modelId="{E0BB838F-E1AE-4A52-8BFD-C7BBC654C3FB}" type="pres">
      <dgm:prSet presAssocID="{FC5A60E8-9357-4CD3-B486-FB2737E9FB8F}" presName="sibTrans" presStyleLbl="sibTrans2D1" presStyleIdx="0" presStyleCnt="0"/>
      <dgm:spPr/>
    </dgm:pt>
    <dgm:pt modelId="{35567B7D-21D2-4BB9-8774-D11EBA441964}" type="pres">
      <dgm:prSet presAssocID="{0D340718-C707-45E4-A94F-1F2819B8B7B1}" presName="compNode" presStyleCnt="0"/>
      <dgm:spPr/>
    </dgm:pt>
    <dgm:pt modelId="{266197DD-0181-4387-ADD3-B524041187A8}" type="pres">
      <dgm:prSet presAssocID="{0D340718-C707-45E4-A94F-1F2819B8B7B1}" presName="bkgdShape" presStyleLbl="node1" presStyleIdx="2" presStyleCnt="3"/>
      <dgm:spPr/>
    </dgm:pt>
    <dgm:pt modelId="{3EDFB372-CABF-4145-BC55-CD95D86797D6}" type="pres">
      <dgm:prSet presAssocID="{0D340718-C707-45E4-A94F-1F2819B8B7B1}" presName="nodeTx" presStyleLbl="node1" presStyleIdx="2" presStyleCnt="3">
        <dgm:presLayoutVars>
          <dgm:bulletEnabled val="1"/>
        </dgm:presLayoutVars>
      </dgm:prSet>
      <dgm:spPr/>
    </dgm:pt>
    <dgm:pt modelId="{F941C008-A45C-412F-B219-8793444ECBF2}" type="pres">
      <dgm:prSet presAssocID="{0D340718-C707-45E4-A94F-1F2819B8B7B1}" presName="invisiNode" presStyleLbl="node1" presStyleIdx="2" presStyleCnt="3"/>
      <dgm:spPr/>
    </dgm:pt>
    <dgm:pt modelId="{5483161C-3E0B-4079-BFE4-CCB96C64625F}" type="pres">
      <dgm:prSet presAssocID="{0D340718-C707-45E4-A94F-1F2819B8B7B1}" presName="imagNode" presStyleLbl="fgImgPlace1" presStyleIdx="2" presStyleCnt="3"/>
      <dgm:spPr>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dgm:spPr>
    </dgm:pt>
  </dgm:ptLst>
  <dgm:cxnLst>
    <dgm:cxn modelId="{97B45612-F135-40B2-98CF-5F2D789F92CA}" type="presOf" srcId="{92085FA7-B630-4B87-BFFD-BA66DF090D48}" destId="{3EDFB372-CABF-4145-BC55-CD95D86797D6}" srcOrd="1" destOrd="2" presId="urn:microsoft.com/office/officeart/2005/8/layout/hList7"/>
    <dgm:cxn modelId="{270A511E-88FF-4148-ACAC-2FC27B2406CA}" type="presOf" srcId="{94B11DAC-2959-415C-B9C5-7397462A6441}" destId="{93AD7495-F392-456C-9F47-254270E00085}" srcOrd="0" destOrd="3" presId="urn:microsoft.com/office/officeart/2005/8/layout/hList7"/>
    <dgm:cxn modelId="{D84E6938-D398-4D95-99FE-DDABC80D71C4}" type="presOf" srcId="{514B4AD0-AA0B-4851-902D-6825471CAF29}" destId="{21669A38-626F-4611-B589-27A13945C850}" srcOrd="0" destOrd="4" presId="urn:microsoft.com/office/officeart/2005/8/layout/hList7"/>
    <dgm:cxn modelId="{00D17044-2D76-4CFD-8E8B-BF5BC3A3C66E}" type="presOf" srcId="{23ED0618-CF99-4465-B678-9E98168330DC}" destId="{C6DDC452-794A-47E8-869A-E203806751BD}" srcOrd="1" destOrd="2" presId="urn:microsoft.com/office/officeart/2005/8/layout/hList7"/>
    <dgm:cxn modelId="{A5787F69-A804-4D1F-AE69-FAA901E3C3EA}" type="presOf" srcId="{92085FA7-B630-4B87-BFFD-BA66DF090D48}" destId="{266197DD-0181-4387-ADD3-B524041187A8}" srcOrd="0" destOrd="2" presId="urn:microsoft.com/office/officeart/2005/8/layout/hList7"/>
    <dgm:cxn modelId="{2853D76B-43C9-4A59-B863-2AEADD8821B6}" type="presOf" srcId="{377AA919-2646-4F65-86A6-A385F6297148}" destId="{1098BE44-DC1C-4F82-98AB-D0D9C611B72D}" srcOrd="1" destOrd="2" presId="urn:microsoft.com/office/officeart/2005/8/layout/hList7"/>
    <dgm:cxn modelId="{269D814E-20B2-4173-A6BC-80DF9E05A1B2}" type="presOf" srcId="{23ED0618-CF99-4465-B678-9E98168330DC}" destId="{93AD7495-F392-456C-9F47-254270E00085}" srcOrd="0" destOrd="2" presId="urn:microsoft.com/office/officeart/2005/8/layout/hList7"/>
    <dgm:cxn modelId="{53001E50-5288-43E1-92FD-A40CB6D99417}" type="presOf" srcId="{26610EB9-37FF-45DB-9A22-A1797119D7A8}" destId="{21669A38-626F-4611-B589-27A13945C850}" srcOrd="0" destOrd="1" presId="urn:microsoft.com/office/officeart/2005/8/layout/hList7"/>
    <dgm:cxn modelId="{2B44E351-E9B9-4623-B711-BEF46718DC6A}" type="presOf" srcId="{514B4AD0-AA0B-4851-902D-6825471CAF29}" destId="{1098BE44-DC1C-4F82-98AB-D0D9C611B72D}" srcOrd="1" destOrd="4" presId="urn:microsoft.com/office/officeart/2005/8/layout/hList7"/>
    <dgm:cxn modelId="{F55DA752-217A-4C43-A2B9-16F187447C1A}" srcId="{1FFDB625-9EE0-4E0D-B18F-181C2F74B583}" destId="{23ED0618-CF99-4465-B678-9E98168330DC}" srcOrd="1" destOrd="0" parTransId="{9097DC52-3ED1-45E5-A6A6-F576AF263418}" sibTransId="{175804D2-8296-4919-B1B9-141FFDAA3DA3}"/>
    <dgm:cxn modelId="{2AA25D53-C2F6-458E-A156-43C15520B6F9}" type="presOf" srcId="{0D340718-C707-45E4-A94F-1F2819B8B7B1}" destId="{3EDFB372-CABF-4145-BC55-CD95D86797D6}" srcOrd="1" destOrd="0" presId="urn:microsoft.com/office/officeart/2005/8/layout/hList7"/>
    <dgm:cxn modelId="{619CEF53-CC75-47EA-86FE-99A7E686074F}" type="presOf" srcId="{0D340718-C707-45E4-A94F-1F2819B8B7B1}" destId="{266197DD-0181-4387-ADD3-B524041187A8}" srcOrd="0" destOrd="0" presId="urn:microsoft.com/office/officeart/2005/8/layout/hList7"/>
    <dgm:cxn modelId="{768B1956-EC00-4411-8E4A-891ACCB26965}" type="presOf" srcId="{AF72673A-29E7-4C5B-A0F6-1608DC25E5F9}" destId="{29D57BEC-2B13-49B5-B4C0-8D44776D4712}" srcOrd="0" destOrd="0" presId="urn:microsoft.com/office/officeart/2005/8/layout/hList7"/>
    <dgm:cxn modelId="{8570547D-9342-4097-8496-24B6B4A4107B}" type="presOf" srcId="{F4646D9A-DCCE-494E-8447-DEBDD73A144E}" destId="{1098BE44-DC1C-4F82-98AB-D0D9C611B72D}" srcOrd="1" destOrd="3" presId="urn:microsoft.com/office/officeart/2005/8/layout/hList7"/>
    <dgm:cxn modelId="{49D57E86-2FF9-439C-A47D-8D80CC0C7F37}" type="presOf" srcId="{1FFDB625-9EE0-4E0D-B18F-181C2F74B583}" destId="{93AD7495-F392-456C-9F47-254270E00085}" srcOrd="0" destOrd="0" presId="urn:microsoft.com/office/officeart/2005/8/layout/hList7"/>
    <dgm:cxn modelId="{8D5A4287-56D3-4326-8084-141A37452BBC}" type="presOf" srcId="{FC5A60E8-9357-4CD3-B486-FB2737E9FB8F}" destId="{E0BB838F-E1AE-4A52-8BFD-C7BBC654C3FB}" srcOrd="0" destOrd="0" presId="urn:microsoft.com/office/officeart/2005/8/layout/hList7"/>
    <dgm:cxn modelId="{F88FF687-8023-4541-AE0F-EEC59CD72FD9}" srcId="{01330CE9-F67C-415D-9DEF-472A8B4700C2}" destId="{0D340718-C707-45E4-A94F-1F2819B8B7B1}" srcOrd="2" destOrd="0" parTransId="{8805BA94-C3B5-443C-8C34-9B83A2443239}" sibTransId="{E786A726-A776-41CF-AD2A-9DF77DCBDB8F}"/>
    <dgm:cxn modelId="{0748A28C-CD25-4820-9340-BF1586A6D140}" srcId="{C7DFA312-2C1F-4D73-9F81-45970526A785}" destId="{377AA919-2646-4F65-86A6-A385F6297148}" srcOrd="1" destOrd="0" parTransId="{A3D03AA7-4B1F-4F46-8F4E-18D6132589BA}" sibTransId="{2D541599-D417-4365-AB60-CE2EAB43CB29}"/>
    <dgm:cxn modelId="{C95E7B93-DF74-4AED-B11F-299787C3D8EF}" type="presOf" srcId="{8FE35454-C625-41BC-AB5F-62F299AF3B67}" destId="{3EDFB372-CABF-4145-BC55-CD95D86797D6}" srcOrd="1" destOrd="1" presId="urn:microsoft.com/office/officeart/2005/8/layout/hList7"/>
    <dgm:cxn modelId="{4BA2A694-1457-4879-9E92-61AF80B90DDC}" srcId="{01330CE9-F67C-415D-9DEF-472A8B4700C2}" destId="{1FFDB625-9EE0-4E0D-B18F-181C2F74B583}" srcOrd="0" destOrd="0" parTransId="{5FD2E6CB-A607-498F-8391-7438EDD9434F}" sibTransId="{AF72673A-29E7-4C5B-A0F6-1608DC25E5F9}"/>
    <dgm:cxn modelId="{8B1CE996-1F44-4DDC-8ED8-43BE123F6C0E}" type="presOf" srcId="{377AA919-2646-4F65-86A6-A385F6297148}" destId="{21669A38-626F-4611-B589-27A13945C850}" srcOrd="0" destOrd="2" presId="urn:microsoft.com/office/officeart/2005/8/layout/hList7"/>
    <dgm:cxn modelId="{05DBF89A-A42C-4008-ABDD-882EE4F29B27}" srcId="{C7DFA312-2C1F-4D73-9F81-45970526A785}" destId="{514B4AD0-AA0B-4851-902D-6825471CAF29}" srcOrd="3" destOrd="0" parTransId="{C6E16650-B4B3-485A-A461-3097D9602FD9}" sibTransId="{952C8E74-FD56-4331-BA29-F2FAE1681EA5}"/>
    <dgm:cxn modelId="{637B909D-38CA-4E90-8968-CF45BA2AD761}" type="presOf" srcId="{79DFF21E-43E3-4977-897A-D65B64939345}" destId="{C6DDC452-794A-47E8-869A-E203806751BD}" srcOrd="1" destOrd="4" presId="urn:microsoft.com/office/officeart/2005/8/layout/hList7"/>
    <dgm:cxn modelId="{24A3269F-8489-463B-B8DE-0D74616A6633}" type="presOf" srcId="{F4646D9A-DCCE-494E-8447-DEBDD73A144E}" destId="{21669A38-626F-4611-B589-27A13945C850}" srcOrd="0" destOrd="3" presId="urn:microsoft.com/office/officeart/2005/8/layout/hList7"/>
    <dgm:cxn modelId="{ADAAF89F-46A0-441E-8958-60073A24C21F}" srcId="{0D340718-C707-45E4-A94F-1F2819B8B7B1}" destId="{8FE35454-C625-41BC-AB5F-62F299AF3B67}" srcOrd="0" destOrd="0" parTransId="{31EAD2D3-8E1D-4E21-B5BE-46F11A5CEE2A}" sibTransId="{A2E9A1EC-0244-40AD-BF6A-6A65E0B7E1DE}"/>
    <dgm:cxn modelId="{E62E6DA5-AF3C-45EF-BDA5-FE71F9B8E181}" type="presOf" srcId="{C7DFA312-2C1F-4D73-9F81-45970526A785}" destId="{21669A38-626F-4611-B589-27A13945C850}" srcOrd="0" destOrd="0" presId="urn:microsoft.com/office/officeart/2005/8/layout/hList7"/>
    <dgm:cxn modelId="{4E3D0FA7-CF35-497B-BFEF-179D9CC27BAF}" type="presOf" srcId="{C7DFA312-2C1F-4D73-9F81-45970526A785}" destId="{1098BE44-DC1C-4F82-98AB-D0D9C611B72D}" srcOrd="1" destOrd="0" presId="urn:microsoft.com/office/officeart/2005/8/layout/hList7"/>
    <dgm:cxn modelId="{836686AB-B1D1-488F-9A83-F3343B4BF906}" type="presOf" srcId="{01330CE9-F67C-415D-9DEF-472A8B4700C2}" destId="{3E90A7ED-318C-4E05-B84E-E5F53E0E93AA}" srcOrd="0" destOrd="0" presId="urn:microsoft.com/office/officeart/2005/8/layout/hList7"/>
    <dgm:cxn modelId="{12523BB1-5D38-4C7C-9002-6C68661E0291}" srcId="{0D340718-C707-45E4-A94F-1F2819B8B7B1}" destId="{92085FA7-B630-4B87-BFFD-BA66DF090D48}" srcOrd="1" destOrd="0" parTransId="{30154DC4-A67D-4ABB-B004-D43FBF33AD9E}" sibTransId="{4D4BCA57-BB45-4DB2-AC57-B2DC8710D794}"/>
    <dgm:cxn modelId="{CD1864B3-36A6-4F1B-A1D7-65FBB7DD248C}" srcId="{1FFDB625-9EE0-4E0D-B18F-181C2F74B583}" destId="{92F49A4F-00AE-43A7-AAD4-948489F4D8A8}" srcOrd="0" destOrd="0" parTransId="{99BE4BA7-84C0-4B85-97AC-6E64B6752A3B}" sibTransId="{877A1DF7-D69C-499F-B394-CF85106411C9}"/>
    <dgm:cxn modelId="{459085B7-C788-4B09-91DF-3687B699AB71}" type="presOf" srcId="{94B11DAC-2959-415C-B9C5-7397462A6441}" destId="{C6DDC452-794A-47E8-869A-E203806751BD}" srcOrd="1" destOrd="3" presId="urn:microsoft.com/office/officeart/2005/8/layout/hList7"/>
    <dgm:cxn modelId="{72266FC7-54D2-4A3B-88DB-DCF63C67B906}" type="presOf" srcId="{92F49A4F-00AE-43A7-AAD4-948489F4D8A8}" destId="{93AD7495-F392-456C-9F47-254270E00085}" srcOrd="0" destOrd="1" presId="urn:microsoft.com/office/officeart/2005/8/layout/hList7"/>
    <dgm:cxn modelId="{A43D24C8-12AA-4631-8ADD-6E3008497382}" type="presOf" srcId="{79DFF21E-43E3-4977-897A-D65B64939345}" destId="{93AD7495-F392-456C-9F47-254270E00085}" srcOrd="0" destOrd="4" presId="urn:microsoft.com/office/officeart/2005/8/layout/hList7"/>
    <dgm:cxn modelId="{F37C08DD-DDE9-47FB-A6A1-F16A983EAE05}" srcId="{1FFDB625-9EE0-4E0D-B18F-181C2F74B583}" destId="{79DFF21E-43E3-4977-897A-D65B64939345}" srcOrd="3" destOrd="0" parTransId="{FAF130D9-A99A-440B-BCB7-E30C4F753BEA}" sibTransId="{36DBBF9C-7516-465E-BAD3-0AC334F65DF6}"/>
    <dgm:cxn modelId="{0F6AF6EA-FE77-48F8-82AD-D63A07A160DE}" srcId="{C7DFA312-2C1F-4D73-9F81-45970526A785}" destId="{26610EB9-37FF-45DB-9A22-A1797119D7A8}" srcOrd="0" destOrd="0" parTransId="{56462910-FB63-4F71-A349-76A272CF1301}" sibTransId="{1DBE6B62-051C-4EBB-96B6-52F4C2949E6B}"/>
    <dgm:cxn modelId="{A35C25F0-ADF1-4D5E-BEAE-C0DC11153B79}" type="presOf" srcId="{1FFDB625-9EE0-4E0D-B18F-181C2F74B583}" destId="{C6DDC452-794A-47E8-869A-E203806751BD}" srcOrd="1" destOrd="0" presId="urn:microsoft.com/office/officeart/2005/8/layout/hList7"/>
    <dgm:cxn modelId="{72334FF5-9D7F-4BCC-9BD3-3C11A8A65DF3}" type="presOf" srcId="{26610EB9-37FF-45DB-9A22-A1797119D7A8}" destId="{1098BE44-DC1C-4F82-98AB-D0D9C611B72D}" srcOrd="1" destOrd="1" presId="urn:microsoft.com/office/officeart/2005/8/layout/hList7"/>
    <dgm:cxn modelId="{453117FA-4C29-41B2-9B1D-D4C5054C39F5}" srcId="{C7DFA312-2C1F-4D73-9F81-45970526A785}" destId="{F4646D9A-DCCE-494E-8447-DEBDD73A144E}" srcOrd="2" destOrd="0" parTransId="{4F6D073C-5837-456B-AADE-691F1B9638FF}" sibTransId="{2384EECD-604D-427F-9C82-AD9266648DF1}"/>
    <dgm:cxn modelId="{2B318EFA-84AD-42A5-8B5E-C59C57CC2F95}" srcId="{1FFDB625-9EE0-4E0D-B18F-181C2F74B583}" destId="{94B11DAC-2959-415C-B9C5-7397462A6441}" srcOrd="2" destOrd="0" parTransId="{93253F7B-3394-40EA-93D6-8D91A9FE8C45}" sibTransId="{91DFD3E4-A945-45FF-B0AB-F6DBD28CE999}"/>
    <dgm:cxn modelId="{650C22FB-A3E4-4609-9C48-4D3F3F79D3A2}" type="presOf" srcId="{92F49A4F-00AE-43A7-AAD4-948489F4D8A8}" destId="{C6DDC452-794A-47E8-869A-E203806751BD}" srcOrd="1" destOrd="1" presId="urn:microsoft.com/office/officeart/2005/8/layout/hList7"/>
    <dgm:cxn modelId="{C06D60FF-52F9-4CEB-BE52-F5524B9DEBBC}" type="presOf" srcId="{8FE35454-C625-41BC-AB5F-62F299AF3B67}" destId="{266197DD-0181-4387-ADD3-B524041187A8}" srcOrd="0" destOrd="1" presId="urn:microsoft.com/office/officeart/2005/8/layout/hList7"/>
    <dgm:cxn modelId="{C52E48FF-72F2-4C48-84CF-1DBE94544BFE}" srcId="{01330CE9-F67C-415D-9DEF-472A8B4700C2}" destId="{C7DFA312-2C1F-4D73-9F81-45970526A785}" srcOrd="1" destOrd="0" parTransId="{89107CA4-7CE6-49EC-A671-9623476ACAFE}" sibTransId="{FC5A60E8-9357-4CD3-B486-FB2737E9FB8F}"/>
    <dgm:cxn modelId="{8F975574-69E6-4B47-8143-2F23F9CA7612}" type="presParOf" srcId="{3E90A7ED-318C-4E05-B84E-E5F53E0E93AA}" destId="{247A38B3-6A4E-4EA0-9D2A-FA405595E6E8}" srcOrd="0" destOrd="0" presId="urn:microsoft.com/office/officeart/2005/8/layout/hList7"/>
    <dgm:cxn modelId="{DCEE3DE5-7B17-4435-838F-DAEEFEBF52D6}" type="presParOf" srcId="{3E90A7ED-318C-4E05-B84E-E5F53E0E93AA}" destId="{4D31E9C5-2E2C-4E60-A8FF-96BD180481B0}" srcOrd="1" destOrd="0" presId="urn:microsoft.com/office/officeart/2005/8/layout/hList7"/>
    <dgm:cxn modelId="{F0BFC440-52E7-42FE-A910-EED8833BE559}" type="presParOf" srcId="{4D31E9C5-2E2C-4E60-A8FF-96BD180481B0}" destId="{DD54720E-A44B-4FEE-8C63-68B73853E335}" srcOrd="0" destOrd="0" presId="urn:microsoft.com/office/officeart/2005/8/layout/hList7"/>
    <dgm:cxn modelId="{3D6C0109-6CC2-4C03-8A64-8C86DBF0D1D9}" type="presParOf" srcId="{DD54720E-A44B-4FEE-8C63-68B73853E335}" destId="{93AD7495-F392-456C-9F47-254270E00085}" srcOrd="0" destOrd="0" presId="urn:microsoft.com/office/officeart/2005/8/layout/hList7"/>
    <dgm:cxn modelId="{B2027A64-24CC-460E-BB0F-96D72684209D}" type="presParOf" srcId="{DD54720E-A44B-4FEE-8C63-68B73853E335}" destId="{C6DDC452-794A-47E8-869A-E203806751BD}" srcOrd="1" destOrd="0" presId="urn:microsoft.com/office/officeart/2005/8/layout/hList7"/>
    <dgm:cxn modelId="{F4963A96-C661-44B4-9418-2B0167E1BDE4}" type="presParOf" srcId="{DD54720E-A44B-4FEE-8C63-68B73853E335}" destId="{6498F1D1-1439-415F-A6C8-F7A471654D5B}" srcOrd="2" destOrd="0" presId="urn:microsoft.com/office/officeart/2005/8/layout/hList7"/>
    <dgm:cxn modelId="{36DECF5D-1F58-4E4D-B025-77AFDD596126}" type="presParOf" srcId="{DD54720E-A44B-4FEE-8C63-68B73853E335}" destId="{99E08ABD-8422-4357-B744-4A8D783D8F74}" srcOrd="3" destOrd="0" presId="urn:microsoft.com/office/officeart/2005/8/layout/hList7"/>
    <dgm:cxn modelId="{91D87061-7228-4EEA-94CA-5134DE46280D}" type="presParOf" srcId="{4D31E9C5-2E2C-4E60-A8FF-96BD180481B0}" destId="{29D57BEC-2B13-49B5-B4C0-8D44776D4712}" srcOrd="1" destOrd="0" presId="urn:microsoft.com/office/officeart/2005/8/layout/hList7"/>
    <dgm:cxn modelId="{2F96FE7A-5224-4214-95FD-95601A6843EC}" type="presParOf" srcId="{4D31E9C5-2E2C-4E60-A8FF-96BD180481B0}" destId="{DF7D48C1-8346-453D-A810-B5F1DA8EF7A0}" srcOrd="2" destOrd="0" presId="urn:microsoft.com/office/officeart/2005/8/layout/hList7"/>
    <dgm:cxn modelId="{E5F791C1-8351-4EAF-877D-014D3DA995AE}" type="presParOf" srcId="{DF7D48C1-8346-453D-A810-B5F1DA8EF7A0}" destId="{21669A38-626F-4611-B589-27A13945C850}" srcOrd="0" destOrd="0" presId="urn:microsoft.com/office/officeart/2005/8/layout/hList7"/>
    <dgm:cxn modelId="{EAFA3FCB-1C85-4730-99C9-61927E82C8BB}" type="presParOf" srcId="{DF7D48C1-8346-453D-A810-B5F1DA8EF7A0}" destId="{1098BE44-DC1C-4F82-98AB-D0D9C611B72D}" srcOrd="1" destOrd="0" presId="urn:microsoft.com/office/officeart/2005/8/layout/hList7"/>
    <dgm:cxn modelId="{66272E59-2A25-4A90-8816-0A14F3BF6BC8}" type="presParOf" srcId="{DF7D48C1-8346-453D-A810-B5F1DA8EF7A0}" destId="{3C361837-AAA5-4BBD-8DBE-9B64C2878E46}" srcOrd="2" destOrd="0" presId="urn:microsoft.com/office/officeart/2005/8/layout/hList7"/>
    <dgm:cxn modelId="{397C693E-7B5A-40B5-9A42-B1851941FDA8}" type="presParOf" srcId="{DF7D48C1-8346-453D-A810-B5F1DA8EF7A0}" destId="{C6369295-9F07-4D92-AD56-B7801E30A613}" srcOrd="3" destOrd="0" presId="urn:microsoft.com/office/officeart/2005/8/layout/hList7"/>
    <dgm:cxn modelId="{1A138702-2316-47A1-8B64-0B304E4B6456}" type="presParOf" srcId="{4D31E9C5-2E2C-4E60-A8FF-96BD180481B0}" destId="{E0BB838F-E1AE-4A52-8BFD-C7BBC654C3FB}" srcOrd="3" destOrd="0" presId="urn:microsoft.com/office/officeart/2005/8/layout/hList7"/>
    <dgm:cxn modelId="{9C3BE4FE-BAB7-41C8-89DD-DA8996097017}" type="presParOf" srcId="{4D31E9C5-2E2C-4E60-A8FF-96BD180481B0}" destId="{35567B7D-21D2-4BB9-8774-D11EBA441964}" srcOrd="4" destOrd="0" presId="urn:microsoft.com/office/officeart/2005/8/layout/hList7"/>
    <dgm:cxn modelId="{E6EFC9F3-4241-468F-9DDC-F3CFBF051614}" type="presParOf" srcId="{35567B7D-21D2-4BB9-8774-D11EBA441964}" destId="{266197DD-0181-4387-ADD3-B524041187A8}" srcOrd="0" destOrd="0" presId="urn:microsoft.com/office/officeart/2005/8/layout/hList7"/>
    <dgm:cxn modelId="{4904C526-9A70-4588-8682-B192FEB8FCB9}" type="presParOf" srcId="{35567B7D-21D2-4BB9-8774-D11EBA441964}" destId="{3EDFB372-CABF-4145-BC55-CD95D86797D6}" srcOrd="1" destOrd="0" presId="urn:microsoft.com/office/officeart/2005/8/layout/hList7"/>
    <dgm:cxn modelId="{39F9577F-0970-4461-97A7-F476B72519A0}" type="presParOf" srcId="{35567B7D-21D2-4BB9-8774-D11EBA441964}" destId="{F941C008-A45C-412F-B219-8793444ECBF2}" srcOrd="2" destOrd="0" presId="urn:microsoft.com/office/officeart/2005/8/layout/hList7"/>
    <dgm:cxn modelId="{8815C9D7-C21A-4849-8E42-A27F31249D62}" type="presParOf" srcId="{35567B7D-21D2-4BB9-8774-D11EBA441964}" destId="{5483161C-3E0B-4079-BFE4-CCB96C64625F}" srcOrd="3" destOrd="0" presId="urn:microsoft.com/office/officeart/2005/8/layout/hList7"/>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950409-F332-4266-8BB7-4C0EBD821653}" type="doc">
      <dgm:prSet loTypeId="urn:microsoft.com/office/officeart/2005/8/layout/arrow2" loCatId="process" qsTypeId="urn:microsoft.com/office/officeart/2005/8/quickstyle/simple1" qsCatId="simple" csTypeId="urn:microsoft.com/office/officeart/2005/8/colors/accent1_2" csCatId="accent1" phldr="1"/>
      <dgm:spPr/>
    </dgm:pt>
    <dgm:pt modelId="{999AFE42-10E9-4476-BF0E-9F26FA6AC7F0}">
      <dgm:prSet phldrT="[Text]"/>
      <dgm:spPr/>
      <dgm:t>
        <a:bodyPr/>
        <a:lstStyle/>
        <a:p>
          <a:r>
            <a:rPr lang="en-US"/>
            <a:t>IDA</a:t>
          </a:r>
        </a:p>
      </dgm:t>
    </dgm:pt>
    <dgm:pt modelId="{826CFDB8-6599-46C8-89BB-C4910056D2E7}" type="parTrans" cxnId="{1C35B38A-EA41-4B53-B90C-EBAD11C2013F}">
      <dgm:prSet/>
      <dgm:spPr/>
      <dgm:t>
        <a:bodyPr/>
        <a:lstStyle/>
        <a:p>
          <a:endParaRPr lang="en-US"/>
        </a:p>
      </dgm:t>
    </dgm:pt>
    <dgm:pt modelId="{440A70F2-6CFB-44E5-9AD3-739A6100B828}" type="sibTrans" cxnId="{1C35B38A-EA41-4B53-B90C-EBAD11C2013F}">
      <dgm:prSet/>
      <dgm:spPr/>
      <dgm:t>
        <a:bodyPr/>
        <a:lstStyle/>
        <a:p>
          <a:endParaRPr lang="en-US"/>
        </a:p>
      </dgm:t>
    </dgm:pt>
    <dgm:pt modelId="{357A8E2F-FADC-48FB-9FB4-BC2019562A7E}">
      <dgm:prSet phldrT="[Text]"/>
      <dgm:spPr/>
      <dgm:t>
        <a:bodyPr/>
        <a:lstStyle/>
        <a:p>
          <a:r>
            <a:rPr lang="en-US"/>
            <a:t>PDA</a:t>
          </a:r>
        </a:p>
      </dgm:t>
    </dgm:pt>
    <dgm:pt modelId="{8B70F1F0-E907-4E11-84AF-BAF82B632638}" type="parTrans" cxnId="{4E18214A-21C7-468B-B842-2D96F3348E06}">
      <dgm:prSet/>
      <dgm:spPr/>
      <dgm:t>
        <a:bodyPr/>
        <a:lstStyle/>
        <a:p>
          <a:endParaRPr lang="en-US"/>
        </a:p>
      </dgm:t>
    </dgm:pt>
    <dgm:pt modelId="{5CBCD79C-F69A-4B97-BB1B-03435B722EB5}" type="sibTrans" cxnId="{4E18214A-21C7-468B-B842-2D96F3348E06}">
      <dgm:prSet/>
      <dgm:spPr/>
      <dgm:t>
        <a:bodyPr/>
        <a:lstStyle/>
        <a:p>
          <a:endParaRPr lang="en-US"/>
        </a:p>
      </dgm:t>
    </dgm:pt>
    <dgm:pt modelId="{D8C380F9-82E2-4B80-A5E5-A62B4693A6FB}">
      <dgm:prSet phldrT="[Text]"/>
      <dgm:spPr/>
      <dgm:t>
        <a:bodyPr/>
        <a:lstStyle/>
        <a:p>
          <a:r>
            <a:rPr lang="en-US"/>
            <a:t>DEC</a:t>
          </a:r>
        </a:p>
      </dgm:t>
    </dgm:pt>
    <dgm:pt modelId="{42BA32F7-36AC-407C-9CB1-A102C5E6C03F}" type="parTrans" cxnId="{AD93FAC6-040B-4A6A-A96F-E61C2554DD2C}">
      <dgm:prSet/>
      <dgm:spPr/>
      <dgm:t>
        <a:bodyPr/>
        <a:lstStyle/>
        <a:p>
          <a:endParaRPr lang="en-US"/>
        </a:p>
      </dgm:t>
    </dgm:pt>
    <dgm:pt modelId="{EFDFF568-2086-4DDD-BBAA-8534D75718B3}" type="sibTrans" cxnId="{AD93FAC6-040B-4A6A-A96F-E61C2554DD2C}">
      <dgm:prSet/>
      <dgm:spPr/>
      <dgm:t>
        <a:bodyPr/>
        <a:lstStyle/>
        <a:p>
          <a:endParaRPr lang="en-US"/>
        </a:p>
      </dgm:t>
    </dgm:pt>
    <dgm:pt modelId="{D517C243-2A8F-42EC-B5F5-F607AE711B65}" type="pres">
      <dgm:prSet presAssocID="{CD950409-F332-4266-8BB7-4C0EBD821653}" presName="arrowDiagram" presStyleCnt="0">
        <dgm:presLayoutVars>
          <dgm:chMax val="5"/>
          <dgm:dir/>
          <dgm:resizeHandles val="exact"/>
        </dgm:presLayoutVars>
      </dgm:prSet>
      <dgm:spPr/>
    </dgm:pt>
    <dgm:pt modelId="{93BEE4CA-727A-4FCF-BD64-F9F7972B883D}" type="pres">
      <dgm:prSet presAssocID="{CD950409-F332-4266-8BB7-4C0EBD821653}" presName="arrow" presStyleLbl="bgShp" presStyleIdx="0" presStyleCnt="1"/>
      <dgm:spPr/>
    </dgm:pt>
    <dgm:pt modelId="{469F2BC2-CFA2-4B69-B142-F9F04A28AAF5}" type="pres">
      <dgm:prSet presAssocID="{CD950409-F332-4266-8BB7-4C0EBD821653}" presName="arrowDiagram3" presStyleCnt="0"/>
      <dgm:spPr/>
    </dgm:pt>
    <dgm:pt modelId="{A30F5F7C-214E-405A-9FA6-26F3861C9275}" type="pres">
      <dgm:prSet presAssocID="{999AFE42-10E9-4476-BF0E-9F26FA6AC7F0}" presName="bullet3a" presStyleLbl="node1" presStyleIdx="0" presStyleCnt="3" custLinFactNeighborX="86446" custLinFactNeighborY="-44176"/>
      <dgm:spPr/>
    </dgm:pt>
    <dgm:pt modelId="{D03A0049-CD2B-4EA0-ACF1-E758521EE4E8}" type="pres">
      <dgm:prSet presAssocID="{999AFE42-10E9-4476-BF0E-9F26FA6AC7F0}" presName="textBox3a" presStyleLbl="revTx" presStyleIdx="0" presStyleCnt="3" custLinFactNeighborX="9733" custLinFactNeighborY="-14870">
        <dgm:presLayoutVars>
          <dgm:bulletEnabled val="1"/>
        </dgm:presLayoutVars>
      </dgm:prSet>
      <dgm:spPr/>
    </dgm:pt>
    <dgm:pt modelId="{D98CBC92-36E5-41C3-B686-DE6293E0FC64}" type="pres">
      <dgm:prSet presAssocID="{357A8E2F-FADC-48FB-9FB4-BC2019562A7E}" presName="bullet3b" presStyleLbl="node1" presStyleIdx="1" presStyleCnt="3"/>
      <dgm:spPr/>
    </dgm:pt>
    <dgm:pt modelId="{32FF03F3-C5AE-4726-801D-224828208D50}" type="pres">
      <dgm:prSet presAssocID="{357A8E2F-FADC-48FB-9FB4-BC2019562A7E}" presName="textBox3b" presStyleLbl="revTx" presStyleIdx="1" presStyleCnt="3" custLinFactNeighborX="0" custLinFactNeighborY="789">
        <dgm:presLayoutVars>
          <dgm:bulletEnabled val="1"/>
        </dgm:presLayoutVars>
      </dgm:prSet>
      <dgm:spPr/>
    </dgm:pt>
    <dgm:pt modelId="{CAFF5751-B542-48CA-98A5-647DD5B0632D}" type="pres">
      <dgm:prSet presAssocID="{D8C380F9-82E2-4B80-A5E5-A62B4693A6FB}" presName="bullet3c" presStyleLbl="node1" presStyleIdx="2" presStyleCnt="3"/>
      <dgm:spPr/>
    </dgm:pt>
    <dgm:pt modelId="{C5A11E2C-95B4-452F-AD48-89F31383051B}" type="pres">
      <dgm:prSet presAssocID="{D8C380F9-82E2-4B80-A5E5-A62B4693A6FB}" presName="textBox3c" presStyleLbl="revTx" presStyleIdx="2" presStyleCnt="3" custScaleY="53399" custLinFactNeighborX="-8934" custLinFactNeighborY="-18379">
        <dgm:presLayoutVars>
          <dgm:bulletEnabled val="1"/>
        </dgm:presLayoutVars>
      </dgm:prSet>
      <dgm:spPr/>
    </dgm:pt>
  </dgm:ptLst>
  <dgm:cxnLst>
    <dgm:cxn modelId="{FA468309-8917-41EB-AB24-5BA8AF80250F}" type="presOf" srcId="{357A8E2F-FADC-48FB-9FB4-BC2019562A7E}" destId="{32FF03F3-C5AE-4726-801D-224828208D50}" srcOrd="0" destOrd="0" presId="urn:microsoft.com/office/officeart/2005/8/layout/arrow2"/>
    <dgm:cxn modelId="{10A1C114-D4E4-49FA-A353-0CA32B1E6710}" type="presOf" srcId="{CD950409-F332-4266-8BB7-4C0EBD821653}" destId="{D517C243-2A8F-42EC-B5F5-F607AE711B65}" srcOrd="0" destOrd="0" presId="urn:microsoft.com/office/officeart/2005/8/layout/arrow2"/>
    <dgm:cxn modelId="{4E18214A-21C7-468B-B842-2D96F3348E06}" srcId="{CD950409-F332-4266-8BB7-4C0EBD821653}" destId="{357A8E2F-FADC-48FB-9FB4-BC2019562A7E}" srcOrd="1" destOrd="0" parTransId="{8B70F1F0-E907-4E11-84AF-BAF82B632638}" sibTransId="{5CBCD79C-F69A-4B97-BB1B-03435B722EB5}"/>
    <dgm:cxn modelId="{1C35B38A-EA41-4B53-B90C-EBAD11C2013F}" srcId="{CD950409-F332-4266-8BB7-4C0EBD821653}" destId="{999AFE42-10E9-4476-BF0E-9F26FA6AC7F0}" srcOrd="0" destOrd="0" parTransId="{826CFDB8-6599-46C8-89BB-C4910056D2E7}" sibTransId="{440A70F2-6CFB-44E5-9AD3-739A6100B828}"/>
    <dgm:cxn modelId="{F1BB7B95-EDEC-42CD-A4D7-7F6DE35A6D28}" type="presOf" srcId="{D8C380F9-82E2-4B80-A5E5-A62B4693A6FB}" destId="{C5A11E2C-95B4-452F-AD48-89F31383051B}" srcOrd="0" destOrd="0" presId="urn:microsoft.com/office/officeart/2005/8/layout/arrow2"/>
    <dgm:cxn modelId="{AD93FAC6-040B-4A6A-A96F-E61C2554DD2C}" srcId="{CD950409-F332-4266-8BB7-4C0EBD821653}" destId="{D8C380F9-82E2-4B80-A5E5-A62B4693A6FB}" srcOrd="2" destOrd="0" parTransId="{42BA32F7-36AC-407C-9CB1-A102C5E6C03F}" sibTransId="{EFDFF568-2086-4DDD-BBAA-8534D75718B3}"/>
    <dgm:cxn modelId="{B678FCDC-5D76-4511-ADA3-7975D8C3942D}" type="presOf" srcId="{999AFE42-10E9-4476-BF0E-9F26FA6AC7F0}" destId="{D03A0049-CD2B-4EA0-ACF1-E758521EE4E8}" srcOrd="0" destOrd="0" presId="urn:microsoft.com/office/officeart/2005/8/layout/arrow2"/>
    <dgm:cxn modelId="{24A79A5A-974E-49FC-A234-65AE0108DB1E}" type="presParOf" srcId="{D517C243-2A8F-42EC-B5F5-F607AE711B65}" destId="{93BEE4CA-727A-4FCF-BD64-F9F7972B883D}" srcOrd="0" destOrd="0" presId="urn:microsoft.com/office/officeart/2005/8/layout/arrow2"/>
    <dgm:cxn modelId="{DDFE9C85-AAFE-474B-92C9-3D082D2C7B47}" type="presParOf" srcId="{D517C243-2A8F-42EC-B5F5-F607AE711B65}" destId="{469F2BC2-CFA2-4B69-B142-F9F04A28AAF5}" srcOrd="1" destOrd="0" presId="urn:microsoft.com/office/officeart/2005/8/layout/arrow2"/>
    <dgm:cxn modelId="{49F57BC1-852A-42E3-B16F-B921C9920658}" type="presParOf" srcId="{469F2BC2-CFA2-4B69-B142-F9F04A28AAF5}" destId="{A30F5F7C-214E-405A-9FA6-26F3861C9275}" srcOrd="0" destOrd="0" presId="urn:microsoft.com/office/officeart/2005/8/layout/arrow2"/>
    <dgm:cxn modelId="{8EDC1EC6-A806-4E18-8ADF-F0E89FE55EB5}" type="presParOf" srcId="{469F2BC2-CFA2-4B69-B142-F9F04A28AAF5}" destId="{D03A0049-CD2B-4EA0-ACF1-E758521EE4E8}" srcOrd="1" destOrd="0" presId="urn:microsoft.com/office/officeart/2005/8/layout/arrow2"/>
    <dgm:cxn modelId="{C9A566F0-5871-481C-BDF1-383F1E704F15}" type="presParOf" srcId="{469F2BC2-CFA2-4B69-B142-F9F04A28AAF5}" destId="{D98CBC92-36E5-41C3-B686-DE6293E0FC64}" srcOrd="2" destOrd="0" presId="urn:microsoft.com/office/officeart/2005/8/layout/arrow2"/>
    <dgm:cxn modelId="{7ED88D66-96B0-4578-8BBA-259D1ACEA5C4}" type="presParOf" srcId="{469F2BC2-CFA2-4B69-B142-F9F04A28AAF5}" destId="{32FF03F3-C5AE-4726-801D-224828208D50}" srcOrd="3" destOrd="0" presId="urn:microsoft.com/office/officeart/2005/8/layout/arrow2"/>
    <dgm:cxn modelId="{A07ECFC1-87A6-440C-8E2D-C536D36ADD3F}" type="presParOf" srcId="{469F2BC2-CFA2-4B69-B142-F9F04A28AAF5}" destId="{CAFF5751-B542-48CA-98A5-647DD5B0632D}" srcOrd="4" destOrd="0" presId="urn:microsoft.com/office/officeart/2005/8/layout/arrow2"/>
    <dgm:cxn modelId="{584C6C79-3D7F-43B6-835C-99A43165226C}" type="presParOf" srcId="{469F2BC2-CFA2-4B69-B142-F9F04A28AAF5}" destId="{C5A11E2C-95B4-452F-AD48-89F31383051B}"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D7495-F392-456C-9F47-254270E00085}">
      <dsp:nvSpPr>
        <dsp:cNvPr id="0" name=""/>
        <dsp:cNvSpPr/>
      </dsp:nvSpPr>
      <dsp:spPr>
        <a:xfrm>
          <a:off x="1283" y="0"/>
          <a:ext cx="1996782" cy="4080561"/>
        </a:xfrm>
        <a:prstGeom prst="roundRect">
          <a:avLst>
            <a:gd name="adj" fmla="val 10000"/>
          </a:avLst>
        </a:prstGeom>
        <a:solidFill>
          <a:srgbClr val="002060"/>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t" anchorCtr="1">
          <a:noAutofit/>
        </a:bodyPr>
        <a:lstStyle/>
        <a:p>
          <a:pPr marL="0" lvl="0" indent="0" algn="ctr" defTabSz="711200">
            <a:lnSpc>
              <a:spcPct val="90000"/>
            </a:lnSpc>
            <a:spcBef>
              <a:spcPct val="0"/>
            </a:spcBef>
            <a:spcAft>
              <a:spcPct val="35000"/>
            </a:spcAft>
            <a:buNone/>
          </a:pPr>
          <a:r>
            <a:rPr lang="en-US" sz="1600" b="1" u="sng" kern="1200"/>
            <a:t>Local Response</a:t>
          </a:r>
        </a:p>
        <a:p>
          <a:pPr marL="114300" lvl="1" indent="-114300" algn="l" defTabSz="533400">
            <a:lnSpc>
              <a:spcPct val="90000"/>
            </a:lnSpc>
            <a:spcBef>
              <a:spcPct val="0"/>
            </a:spcBef>
            <a:spcAft>
              <a:spcPct val="15000"/>
            </a:spcAft>
            <a:buChar char="•"/>
          </a:pPr>
          <a:r>
            <a:rPr lang="en-US" sz="1200" kern="1200"/>
            <a:t>Local Resources</a:t>
          </a:r>
        </a:p>
        <a:p>
          <a:pPr marL="114300" lvl="1" indent="-114300" algn="l" defTabSz="533400">
            <a:lnSpc>
              <a:spcPct val="90000"/>
            </a:lnSpc>
            <a:spcBef>
              <a:spcPct val="0"/>
            </a:spcBef>
            <a:spcAft>
              <a:spcPct val="15000"/>
            </a:spcAft>
            <a:buChar char="•"/>
          </a:pPr>
          <a:r>
            <a:rPr lang="en-US" sz="1200" kern="1200"/>
            <a:t>Local Volunteers</a:t>
          </a:r>
        </a:p>
        <a:p>
          <a:pPr marL="114300" lvl="1" indent="-114300" algn="l" defTabSz="533400" rtl="0">
            <a:lnSpc>
              <a:spcPct val="90000"/>
            </a:lnSpc>
            <a:spcBef>
              <a:spcPct val="0"/>
            </a:spcBef>
            <a:spcAft>
              <a:spcPct val="15000"/>
            </a:spcAft>
            <a:buChar char="•"/>
          </a:pPr>
          <a:r>
            <a:rPr lang="en-US" sz="1200" kern="1200">
              <a:latin typeface="Calibri Light" panose="020F0302020204030204"/>
            </a:rPr>
            <a:t>Intrastate Mutual</a:t>
          </a:r>
          <a:r>
            <a:rPr lang="en-US" sz="1200" kern="1200"/>
            <a:t> Aid</a:t>
          </a:r>
          <a:r>
            <a:rPr lang="en-US" sz="1200" kern="1200">
              <a:latin typeface="Calibri Light" panose="020F0302020204030204"/>
            </a:rPr>
            <a:t> </a:t>
          </a:r>
          <a:endParaRPr lang="en-US" sz="1200" kern="1200"/>
        </a:p>
        <a:p>
          <a:pPr marL="114300" lvl="1" indent="-114300" algn="l" defTabSz="533400">
            <a:lnSpc>
              <a:spcPct val="90000"/>
            </a:lnSpc>
            <a:spcBef>
              <a:spcPct val="0"/>
            </a:spcBef>
            <a:spcAft>
              <a:spcPct val="15000"/>
            </a:spcAft>
            <a:buChar char="•"/>
          </a:pPr>
          <a:r>
            <a:rPr lang="en-US" sz="1200" kern="1200"/>
            <a:t>Emergency Contracts</a:t>
          </a:r>
        </a:p>
      </dsp:txBody>
      <dsp:txXfrm>
        <a:off x="1283" y="1632224"/>
        <a:ext cx="1996782" cy="1632224"/>
      </dsp:txXfrm>
    </dsp:sp>
    <dsp:sp modelId="{99E08ABD-8422-4357-B744-4A8D783D8F74}">
      <dsp:nvSpPr>
        <dsp:cNvPr id="0" name=""/>
        <dsp:cNvSpPr/>
      </dsp:nvSpPr>
      <dsp:spPr>
        <a:xfrm>
          <a:off x="320261" y="244833"/>
          <a:ext cx="1358826" cy="1358826"/>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21669A38-626F-4611-B589-27A13945C850}">
      <dsp:nvSpPr>
        <dsp:cNvPr id="0" name=""/>
        <dsp:cNvSpPr/>
      </dsp:nvSpPr>
      <dsp:spPr>
        <a:xfrm>
          <a:off x="2057969" y="0"/>
          <a:ext cx="1996782" cy="4080561"/>
        </a:xfrm>
        <a:prstGeom prst="roundRect">
          <a:avLst>
            <a:gd name="adj" fmla="val 10000"/>
          </a:avLst>
        </a:prstGeom>
        <a:solidFill>
          <a:srgbClr val="002060"/>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t" anchorCtr="1">
          <a:noAutofit/>
        </a:bodyPr>
        <a:lstStyle/>
        <a:p>
          <a:pPr marL="0" lvl="0" indent="0" algn="ctr" defTabSz="711200">
            <a:lnSpc>
              <a:spcPct val="90000"/>
            </a:lnSpc>
            <a:spcBef>
              <a:spcPct val="0"/>
            </a:spcBef>
            <a:spcAft>
              <a:spcPct val="35000"/>
            </a:spcAft>
            <a:buNone/>
          </a:pPr>
          <a:r>
            <a:rPr lang="en-US" sz="1600" b="1" u="sng" kern="1200"/>
            <a:t>State Response</a:t>
          </a:r>
        </a:p>
        <a:p>
          <a:pPr marL="114300" lvl="1" indent="-114300" algn="l" defTabSz="533400" rtl="0">
            <a:lnSpc>
              <a:spcPct val="90000"/>
            </a:lnSpc>
            <a:spcBef>
              <a:spcPct val="0"/>
            </a:spcBef>
            <a:spcAft>
              <a:spcPct val="15000"/>
            </a:spcAft>
            <a:buChar char="•"/>
          </a:pPr>
          <a:r>
            <a:rPr lang="en-US" sz="1200" kern="1200"/>
            <a:t>State Agencies</a:t>
          </a:r>
          <a:r>
            <a:rPr lang="en-US" sz="1200" kern="1200">
              <a:latin typeface="Calibri Light" panose="020F0302020204030204"/>
            </a:rPr>
            <a:t> </a:t>
          </a:r>
        </a:p>
        <a:p>
          <a:pPr marL="114300" lvl="1" indent="-114300" algn="l" defTabSz="533400" rtl="0">
            <a:lnSpc>
              <a:spcPct val="90000"/>
            </a:lnSpc>
            <a:spcBef>
              <a:spcPct val="0"/>
            </a:spcBef>
            <a:spcAft>
              <a:spcPct val="15000"/>
            </a:spcAft>
            <a:buChar char="•"/>
          </a:pPr>
          <a:r>
            <a:rPr lang="en-US" sz="1200" kern="1200"/>
            <a:t>Private Organizations</a:t>
          </a:r>
          <a:r>
            <a:rPr lang="en-US" sz="1200" kern="1200">
              <a:latin typeface="Calibri Light" panose="020F0302020204030204"/>
            </a:rPr>
            <a:t> </a:t>
          </a:r>
          <a:endParaRPr lang="en-US" sz="1200" kern="1200"/>
        </a:p>
        <a:p>
          <a:pPr marL="114300" lvl="1" indent="-114300" algn="l" defTabSz="533400" rtl="0">
            <a:lnSpc>
              <a:spcPct val="90000"/>
            </a:lnSpc>
            <a:spcBef>
              <a:spcPct val="0"/>
            </a:spcBef>
            <a:spcAft>
              <a:spcPct val="15000"/>
            </a:spcAft>
            <a:buChar char="•"/>
          </a:pPr>
          <a:r>
            <a:rPr lang="en-US" sz="1200" kern="1200"/>
            <a:t>Non-Impacted Local Resources</a:t>
          </a:r>
          <a:r>
            <a:rPr lang="en-US" sz="1200" kern="1200">
              <a:latin typeface="Calibri Light" panose="020F0302020204030204"/>
            </a:rPr>
            <a:t> </a:t>
          </a:r>
        </a:p>
        <a:p>
          <a:pPr marL="114300" lvl="1" indent="-114300" algn="l" defTabSz="533400" rtl="0">
            <a:lnSpc>
              <a:spcPct val="90000"/>
            </a:lnSpc>
            <a:spcBef>
              <a:spcPct val="0"/>
            </a:spcBef>
            <a:spcAft>
              <a:spcPct val="15000"/>
            </a:spcAft>
            <a:buChar char="•"/>
          </a:pPr>
          <a:r>
            <a:rPr lang="en-US" sz="1200" kern="1200">
              <a:latin typeface="Calibri Light" panose="020F0302020204030204"/>
            </a:rPr>
            <a:t>Interstate Mutual Aid (EMAC)</a:t>
          </a:r>
          <a:endParaRPr lang="en-US" sz="1200" kern="1200"/>
        </a:p>
      </dsp:txBody>
      <dsp:txXfrm>
        <a:off x="2057969" y="1632224"/>
        <a:ext cx="1996782" cy="1632224"/>
      </dsp:txXfrm>
    </dsp:sp>
    <dsp:sp modelId="{C6369295-9F07-4D92-AD56-B7801E30A613}">
      <dsp:nvSpPr>
        <dsp:cNvPr id="0" name=""/>
        <dsp:cNvSpPr/>
      </dsp:nvSpPr>
      <dsp:spPr>
        <a:xfrm>
          <a:off x="2376947" y="244833"/>
          <a:ext cx="1358826" cy="1358826"/>
        </a:xfrm>
        <a:prstGeom prst="ellipse">
          <a:avLst/>
        </a:prstGeom>
        <a:blipFill rotWithShape="1">
          <a:blip xmlns:r="http://schemas.openxmlformats.org/officeDocument/2006/relationships" r:embed="rId2" cstate="print">
            <a:extLst>
              <a:ext uri="{28A0092B-C50C-407E-A947-70E740481C1C}">
                <a14:useLocalDpi xmlns:a14="http://schemas.microsoft.com/office/drawing/2010/main" val="0"/>
              </a:ext>
            </a:extLst>
          </a:blip>
          <a:srcRect/>
          <a:stretch>
            <a:fillRect l="-17000" r="-17000"/>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266197DD-0181-4387-ADD3-B524041187A8}">
      <dsp:nvSpPr>
        <dsp:cNvPr id="0" name=""/>
        <dsp:cNvSpPr/>
      </dsp:nvSpPr>
      <dsp:spPr>
        <a:xfrm>
          <a:off x="4114655" y="0"/>
          <a:ext cx="1996782" cy="4080561"/>
        </a:xfrm>
        <a:prstGeom prst="roundRect">
          <a:avLst>
            <a:gd name="adj" fmla="val 10000"/>
          </a:avLst>
        </a:prstGeom>
        <a:solidFill>
          <a:srgbClr val="002060"/>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3792" tIns="113792" rIns="113792" bIns="113792" numCol="1" spcCol="1270" anchor="t" anchorCtr="1">
          <a:noAutofit/>
        </a:bodyPr>
        <a:lstStyle/>
        <a:p>
          <a:pPr marL="0" lvl="0" indent="0" algn="ctr" defTabSz="711200">
            <a:lnSpc>
              <a:spcPct val="90000"/>
            </a:lnSpc>
            <a:spcBef>
              <a:spcPct val="0"/>
            </a:spcBef>
            <a:spcAft>
              <a:spcPct val="35000"/>
            </a:spcAft>
            <a:buNone/>
          </a:pPr>
          <a:r>
            <a:rPr lang="en-US" sz="1600" b="1" u="sng" kern="1200"/>
            <a:t>Federal Response</a:t>
          </a:r>
        </a:p>
        <a:p>
          <a:pPr marL="114300" lvl="1" indent="-114300" algn="l" defTabSz="533400">
            <a:lnSpc>
              <a:spcPct val="90000"/>
            </a:lnSpc>
            <a:spcBef>
              <a:spcPct val="0"/>
            </a:spcBef>
            <a:spcAft>
              <a:spcPct val="15000"/>
            </a:spcAft>
            <a:buChar char="•"/>
          </a:pPr>
          <a:r>
            <a:rPr lang="en-US" sz="1200" kern="1200"/>
            <a:t>Federal Agencies</a:t>
          </a:r>
        </a:p>
        <a:p>
          <a:pPr marL="114300" lvl="1" indent="-114300" algn="l" defTabSz="533400">
            <a:lnSpc>
              <a:spcPct val="90000"/>
            </a:lnSpc>
            <a:spcBef>
              <a:spcPct val="0"/>
            </a:spcBef>
            <a:spcAft>
              <a:spcPct val="15000"/>
            </a:spcAft>
            <a:buChar char="•"/>
          </a:pPr>
          <a:r>
            <a:rPr lang="en-US" sz="1200" kern="1200"/>
            <a:t>Private Organizations</a:t>
          </a:r>
        </a:p>
      </dsp:txBody>
      <dsp:txXfrm>
        <a:off x="4114655" y="1632224"/>
        <a:ext cx="1996782" cy="1632224"/>
      </dsp:txXfrm>
    </dsp:sp>
    <dsp:sp modelId="{5483161C-3E0B-4079-BFE4-CCB96C64625F}">
      <dsp:nvSpPr>
        <dsp:cNvPr id="0" name=""/>
        <dsp:cNvSpPr/>
      </dsp:nvSpPr>
      <dsp:spPr>
        <a:xfrm>
          <a:off x="4433632" y="244833"/>
          <a:ext cx="1358826" cy="1358826"/>
        </a:xfrm>
        <a:prstGeom prst="ellipse">
          <a:avLst/>
        </a:prstGeom>
        <a:blipFill rotWithShape="1">
          <a:blip xmlns:r="http://schemas.openxmlformats.org/officeDocument/2006/relationships" r:embed="rId3" cstate="print">
            <a:extLst>
              <a:ext uri="{28A0092B-C50C-407E-A947-70E740481C1C}">
                <a14:useLocalDpi xmlns:a14="http://schemas.microsoft.com/office/drawing/2010/main" val="0"/>
              </a:ext>
            </a:extLst>
          </a:blip>
          <a:srcRect/>
          <a:stretch>
            <a:fillRect l="-35000" r="-35000"/>
          </a:stretch>
        </a:blip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247A38B3-6A4E-4EA0-9D2A-FA405595E6E8}">
      <dsp:nvSpPr>
        <dsp:cNvPr id="0" name=""/>
        <dsp:cNvSpPr/>
      </dsp:nvSpPr>
      <dsp:spPr>
        <a:xfrm>
          <a:off x="252831" y="3375578"/>
          <a:ext cx="5623703" cy="615695"/>
        </a:xfrm>
        <a:prstGeom prst="rightArrow">
          <a:avLst/>
        </a:prstGeom>
        <a:solidFill>
          <a:srgbClr val="002060"/>
        </a:solidFill>
        <a:ln w="38100" cap="flat" cmpd="sng" algn="ctr">
          <a:solidFill>
            <a:srgbClr val="FF0000"/>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EE4CA-727A-4FCF-BD64-F9F7972B883D}">
      <dsp:nvSpPr>
        <dsp:cNvPr id="0" name=""/>
        <dsp:cNvSpPr/>
      </dsp:nvSpPr>
      <dsp:spPr>
        <a:xfrm>
          <a:off x="1293768" y="0"/>
          <a:ext cx="7928064" cy="495503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0F5F7C-214E-405A-9FA6-26F3861C9275}">
      <dsp:nvSpPr>
        <dsp:cNvPr id="0" name=""/>
        <dsp:cNvSpPr/>
      </dsp:nvSpPr>
      <dsp:spPr>
        <a:xfrm>
          <a:off x="2478822" y="3328908"/>
          <a:ext cx="206129" cy="20612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3A0049-CD2B-4EA0-ACF1-E758521EE4E8}">
      <dsp:nvSpPr>
        <dsp:cNvPr id="0" name=""/>
        <dsp:cNvSpPr/>
      </dsp:nvSpPr>
      <dsp:spPr>
        <a:xfrm>
          <a:off x="2583488" y="3310094"/>
          <a:ext cx="1847238" cy="1432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224" tIns="0" rIns="0" bIns="0" numCol="1" spcCol="1270" anchor="t" anchorCtr="0">
          <a:noAutofit/>
        </a:bodyPr>
        <a:lstStyle/>
        <a:p>
          <a:pPr marL="0" lvl="0" indent="0" algn="l" defTabSz="2889250">
            <a:lnSpc>
              <a:spcPct val="90000"/>
            </a:lnSpc>
            <a:spcBef>
              <a:spcPct val="0"/>
            </a:spcBef>
            <a:spcAft>
              <a:spcPct val="35000"/>
            </a:spcAft>
            <a:buNone/>
          </a:pPr>
          <a:r>
            <a:rPr lang="en-US" sz="6500" kern="1200"/>
            <a:t>IDA</a:t>
          </a:r>
        </a:p>
      </dsp:txBody>
      <dsp:txXfrm>
        <a:off x="2583488" y="3310094"/>
        <a:ext cx="1847238" cy="1432006"/>
      </dsp:txXfrm>
    </dsp:sp>
    <dsp:sp modelId="{D98CBC92-36E5-41C3-B686-DE6293E0FC64}">
      <dsp:nvSpPr>
        <dsp:cNvPr id="0" name=""/>
        <dsp:cNvSpPr/>
      </dsp:nvSpPr>
      <dsp:spPr>
        <a:xfrm>
          <a:off x="4120122" y="2073188"/>
          <a:ext cx="372619" cy="3726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FF03F3-C5AE-4726-801D-224828208D50}">
      <dsp:nvSpPr>
        <dsp:cNvPr id="0" name=""/>
        <dsp:cNvSpPr/>
      </dsp:nvSpPr>
      <dsp:spPr>
        <a:xfrm>
          <a:off x="4306432" y="2259498"/>
          <a:ext cx="1902735" cy="26955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7443" tIns="0" rIns="0" bIns="0" numCol="1" spcCol="1270" anchor="t" anchorCtr="0">
          <a:noAutofit/>
        </a:bodyPr>
        <a:lstStyle/>
        <a:p>
          <a:pPr marL="0" lvl="0" indent="0" algn="l" defTabSz="2889250">
            <a:lnSpc>
              <a:spcPct val="90000"/>
            </a:lnSpc>
            <a:spcBef>
              <a:spcPct val="0"/>
            </a:spcBef>
            <a:spcAft>
              <a:spcPct val="35000"/>
            </a:spcAft>
            <a:buNone/>
          </a:pPr>
          <a:r>
            <a:rPr lang="en-US" sz="6500" kern="1200"/>
            <a:t>PDA</a:t>
          </a:r>
        </a:p>
      </dsp:txBody>
      <dsp:txXfrm>
        <a:off x="4306432" y="2259498"/>
        <a:ext cx="1902735" cy="2695541"/>
      </dsp:txXfrm>
    </dsp:sp>
    <dsp:sp modelId="{CAFF5751-B542-48CA-98A5-647DD5B0632D}">
      <dsp:nvSpPr>
        <dsp:cNvPr id="0" name=""/>
        <dsp:cNvSpPr/>
      </dsp:nvSpPr>
      <dsp:spPr>
        <a:xfrm>
          <a:off x="6308268" y="1253625"/>
          <a:ext cx="515324" cy="5153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A11E2C-95B4-452F-AD48-89F31383051B}">
      <dsp:nvSpPr>
        <dsp:cNvPr id="0" name=""/>
        <dsp:cNvSpPr/>
      </dsp:nvSpPr>
      <dsp:spPr>
        <a:xfrm>
          <a:off x="6395940" y="1680771"/>
          <a:ext cx="1902735" cy="18389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060" tIns="0" rIns="0" bIns="0" numCol="1" spcCol="1270" anchor="t" anchorCtr="0">
          <a:noAutofit/>
        </a:bodyPr>
        <a:lstStyle/>
        <a:p>
          <a:pPr marL="0" lvl="0" indent="0" algn="l" defTabSz="2889250">
            <a:lnSpc>
              <a:spcPct val="90000"/>
            </a:lnSpc>
            <a:spcBef>
              <a:spcPct val="0"/>
            </a:spcBef>
            <a:spcAft>
              <a:spcPct val="35000"/>
            </a:spcAft>
            <a:buNone/>
          </a:pPr>
          <a:r>
            <a:rPr lang="en-US" sz="6500" kern="1200"/>
            <a:t>DEC</a:t>
          </a:r>
        </a:p>
      </dsp:txBody>
      <dsp:txXfrm>
        <a:off x="6395940" y="1680771"/>
        <a:ext cx="1902735" cy="1838929"/>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2962" y="1"/>
            <a:ext cx="3170583" cy="482027"/>
          </a:xfrm>
          <a:prstGeom prst="rect">
            <a:avLst/>
          </a:prstGeom>
        </p:spPr>
        <p:txBody>
          <a:bodyPr vert="horz" lIns="94851" tIns="47425" rIns="94851" bIns="47425" rtlCol="0"/>
          <a:lstStyle>
            <a:lvl1pPr algn="r">
              <a:defRPr sz="1200"/>
            </a:lvl1pPr>
          </a:lstStyle>
          <a:p>
            <a:fld id="{F99E9E8E-83D0-482B-ACFB-FE5EF4C29623}" type="datetimeFigureOut">
              <a:rPr lang="en-US" smtClean="0"/>
              <a:t>4/1/2026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2183" y="4620250"/>
            <a:ext cx="5850835" cy="3780800"/>
          </a:xfrm>
          <a:prstGeom prst="rect">
            <a:avLst/>
          </a:prstGeom>
        </p:spPr>
        <p:txBody>
          <a:bodyPr vert="horz" lIns="94851" tIns="47425" rIns="94851" bIns="474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2962" y="9119173"/>
            <a:ext cx="3170583" cy="482027"/>
          </a:xfrm>
          <a:prstGeom prst="rect">
            <a:avLst/>
          </a:prstGeom>
        </p:spPr>
        <p:txBody>
          <a:bodyPr vert="horz" lIns="94851" tIns="47425" rIns="94851" bIns="47425" rtlCol="0" anchor="b"/>
          <a:lstStyle>
            <a:lvl1pPr algn="r">
              <a:defRPr sz="1200"/>
            </a:lvl1pPr>
          </a:lstStyle>
          <a:p>
            <a:fld id="{FEADF1E7-B0D2-49F7-A2B4-559088BE77E0}" type="slidenum">
              <a:rPr lang="en-US" smtClean="0"/>
              <a:t>‹#›</a:t>
            </a:fld>
            <a:endParaRPr lang="en-US"/>
          </a:p>
        </p:txBody>
      </p:sp>
    </p:spTree>
    <p:extLst>
      <p:ext uri="{BB962C8B-B14F-4D97-AF65-F5344CB8AC3E}">
        <p14:creationId xmlns:p14="http://schemas.microsoft.com/office/powerpoint/2010/main" val="1082744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ema.gov/disaster/how-declared/preliminary-damage-assessments"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ema.gov/assistance/public"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ema.gov/assistance/individual"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of Hands – </a:t>
            </a:r>
          </a:p>
          <a:p>
            <a:r>
              <a:rPr lang="en-US" dirty="0"/>
              <a:t>Municipality – EMD, Mayor/town manager/DPW/Fiscal</a:t>
            </a:r>
          </a:p>
          <a:p>
            <a:r>
              <a:rPr lang="en-US" dirty="0"/>
              <a:t>Private Sector</a:t>
            </a:r>
          </a:p>
          <a:p>
            <a:r>
              <a:rPr lang="en-US" dirty="0"/>
              <a:t>Other Public </a:t>
            </a:r>
          </a:p>
          <a:p>
            <a:endParaRPr lang="en-US" dirty="0"/>
          </a:p>
          <a:p>
            <a:r>
              <a:rPr lang="en-US" dirty="0"/>
              <a:t>Emergency Management Context</a:t>
            </a:r>
          </a:p>
          <a:p>
            <a:r>
              <a:rPr lang="en-US" dirty="0"/>
              <a:t>MEMA Structure and Engaging State Support</a:t>
            </a:r>
          </a:p>
          <a:p>
            <a:r>
              <a:rPr lang="en-US" dirty="0"/>
              <a:t>Damage Assessment and Cost Recovery</a:t>
            </a:r>
          </a:p>
          <a:p>
            <a:r>
              <a:rPr lang="en-US" dirty="0"/>
              <a:t>Update on the February 22-23 Snow process</a:t>
            </a:r>
          </a:p>
          <a:p>
            <a:endParaRPr lang="en-US" dirty="0"/>
          </a:p>
        </p:txBody>
      </p:sp>
      <p:sp>
        <p:nvSpPr>
          <p:cNvPr id="4" name="Slide Number Placeholder 3"/>
          <p:cNvSpPr>
            <a:spLocks noGrp="1"/>
          </p:cNvSpPr>
          <p:nvPr>
            <p:ph type="sldNum" sz="quarter" idx="5"/>
          </p:nvPr>
        </p:nvSpPr>
        <p:spPr/>
        <p:txBody>
          <a:bodyPr/>
          <a:lstStyle/>
          <a:p>
            <a:fld id="{FEADF1E7-B0D2-49F7-A2B4-559088BE77E0}" type="slidenum">
              <a:rPr lang="en-US" smtClean="0"/>
              <a:t>1</a:t>
            </a:fld>
            <a:endParaRPr lang="en-US"/>
          </a:p>
        </p:txBody>
      </p:sp>
    </p:spTree>
    <p:extLst>
      <p:ext uri="{BB962C8B-B14F-4D97-AF65-F5344CB8AC3E}">
        <p14:creationId xmlns:p14="http://schemas.microsoft.com/office/powerpoint/2010/main" val="4201187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a:t>This was effective 10/01/25 – for FFY2026 it is based on a $1.94 statewide per capita multiplier and a $4.86 per capita county </a:t>
            </a:r>
          </a:p>
          <a:p>
            <a:endParaRPr lang="en-US"/>
          </a:p>
          <a:p>
            <a:r>
              <a:rPr lang="en-US"/>
              <a:t>The current administration has proposed increasing the threshold – even to 4X the current one</a:t>
            </a:r>
          </a:p>
        </p:txBody>
      </p:sp>
      <p:sp>
        <p:nvSpPr>
          <p:cNvPr id="4" name="Slide Number Placeholder 3"/>
          <p:cNvSpPr>
            <a:spLocks noGrp="1"/>
          </p:cNvSpPr>
          <p:nvPr>
            <p:ph type="sldNum" sz="quarter" idx="5"/>
          </p:nvPr>
        </p:nvSpPr>
        <p:spPr/>
        <p:txBody>
          <a:bodyPr/>
          <a:lstStyle/>
          <a:p>
            <a:fld id="{A32BBE37-E0A1-4367-8987-0F72C76CD20D}" type="slidenum">
              <a:rPr lang="en-US" smtClean="0"/>
              <a:t>18</a:t>
            </a:fld>
            <a:endParaRPr lang="en-US"/>
          </a:p>
        </p:txBody>
      </p:sp>
    </p:spTree>
    <p:extLst>
      <p:ext uri="{BB962C8B-B14F-4D97-AF65-F5344CB8AC3E}">
        <p14:creationId xmlns:p14="http://schemas.microsoft.com/office/powerpoint/2010/main" val="9629136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000"/>
              </a:spcBef>
              <a:buFont typeface="Arial"/>
              <a:buChar char="•"/>
            </a:pPr>
            <a:r>
              <a:rPr lang="en-US" b="1" dirty="0"/>
              <a:t>The program aims to support eligible entities in responding to and recovering from the disaster by helping to repair, replace, or restore damaged public infrastructure and facilities.</a:t>
            </a:r>
            <a:endParaRPr lang="en-US" dirty="0"/>
          </a:p>
          <a:p>
            <a:pPr marL="171450" indent="-171450">
              <a:lnSpc>
                <a:spcPct val="90000"/>
              </a:lnSpc>
              <a:spcBef>
                <a:spcPts val="1000"/>
              </a:spcBef>
              <a:buFont typeface="Arial"/>
              <a:buChar char="•"/>
            </a:pPr>
            <a:endParaRPr lang="en-US" dirty="0"/>
          </a:p>
          <a:p>
            <a:pPr marL="171450" indent="-171450">
              <a:lnSpc>
                <a:spcPct val="90000"/>
              </a:lnSpc>
              <a:spcBef>
                <a:spcPts val="1000"/>
              </a:spcBef>
              <a:buFont typeface="Arial"/>
              <a:buChar char="•"/>
            </a:pPr>
            <a:r>
              <a:rPr lang="en-US" b="1" dirty="0"/>
              <a:t>Eligible Applicants</a:t>
            </a:r>
            <a:endParaRPr lang="en-US" dirty="0"/>
          </a:p>
          <a:p>
            <a:pPr marL="171450" indent="-171450">
              <a:lnSpc>
                <a:spcPct val="90000"/>
              </a:lnSpc>
              <a:spcBef>
                <a:spcPts val="1000"/>
              </a:spcBef>
              <a:buFont typeface="Arial"/>
              <a:buChar char="•"/>
            </a:pPr>
            <a:r>
              <a:rPr lang="en-US" b="1" dirty="0"/>
              <a:t>Categories of Assistance</a:t>
            </a:r>
            <a:endParaRPr lang="en-US" dirty="0"/>
          </a:p>
          <a:p>
            <a:pPr marL="628650" lvl="1" indent="-171450">
              <a:lnSpc>
                <a:spcPct val="90000"/>
              </a:lnSpc>
              <a:spcBef>
                <a:spcPts val="500"/>
              </a:spcBef>
              <a:buFont typeface="Arial"/>
              <a:buChar char="•"/>
            </a:pPr>
            <a:r>
              <a:rPr lang="en-US" b="1" dirty="0"/>
              <a:t>Emergency Work </a:t>
            </a:r>
            <a:endParaRPr lang="en-US" dirty="0"/>
          </a:p>
          <a:p>
            <a:pPr marL="1085850" lvl="2" indent="-171450">
              <a:lnSpc>
                <a:spcPct val="90000"/>
              </a:lnSpc>
              <a:spcBef>
                <a:spcPts val="500"/>
              </a:spcBef>
              <a:buFont typeface="Arial"/>
              <a:buChar char="•"/>
            </a:pPr>
            <a:r>
              <a:rPr lang="en-US" b="1" dirty="0"/>
              <a:t>Debris Removal - Category A</a:t>
            </a:r>
            <a:endParaRPr lang="en-US" dirty="0"/>
          </a:p>
          <a:p>
            <a:pPr marL="1085850" lvl="2" indent="-171450">
              <a:lnSpc>
                <a:spcPct val="90000"/>
              </a:lnSpc>
              <a:spcBef>
                <a:spcPts val="500"/>
              </a:spcBef>
              <a:buFont typeface="Arial"/>
              <a:buChar char="•"/>
            </a:pPr>
            <a:r>
              <a:rPr lang="en-US" b="1" dirty="0"/>
              <a:t>Emergency Protective Measures – Category B</a:t>
            </a:r>
            <a:endParaRPr lang="en-US" dirty="0"/>
          </a:p>
          <a:p>
            <a:pPr marL="628650" lvl="1" indent="-171450">
              <a:lnSpc>
                <a:spcPct val="90000"/>
              </a:lnSpc>
              <a:spcBef>
                <a:spcPts val="500"/>
              </a:spcBef>
              <a:buFont typeface="Arial"/>
              <a:buChar char="•"/>
            </a:pPr>
            <a:r>
              <a:rPr lang="en-US" b="1" dirty="0"/>
              <a:t>Permanent Work – Categories C – F</a:t>
            </a:r>
            <a:endParaRPr lang="en-US" dirty="0"/>
          </a:p>
          <a:p>
            <a:pPr marL="628650" lvl="1" indent="-171450">
              <a:lnSpc>
                <a:spcPct val="90000"/>
              </a:lnSpc>
              <a:spcBef>
                <a:spcPts val="500"/>
              </a:spcBef>
              <a:buFont typeface="Arial"/>
              <a:buChar char="•"/>
            </a:pPr>
            <a:endParaRPr lang="en-US" dirty="0"/>
          </a:p>
          <a:p>
            <a:pPr marL="171450" indent="-171450">
              <a:lnSpc>
                <a:spcPct val="90000"/>
              </a:lnSpc>
              <a:spcBef>
                <a:spcPts val="1000"/>
              </a:spcBef>
              <a:buFont typeface="Arial"/>
              <a:buChar char="•"/>
            </a:pPr>
            <a:r>
              <a:rPr lang="en-US" b="1" dirty="0"/>
              <a:t>Must meet damage threshold to be awarded Public Assistance </a:t>
            </a:r>
            <a:endParaRPr lang="en-US" dirty="0"/>
          </a:p>
          <a:p>
            <a:endParaRPr lang="en-US" dirty="0">
              <a:cs typeface="Calibri"/>
            </a:endParaRPr>
          </a:p>
          <a:p>
            <a:r>
              <a:rPr lang="en-US" dirty="0"/>
              <a:t>Volunteer hours can be used as a match here for the 25%</a:t>
            </a:r>
          </a:p>
          <a:p>
            <a:endParaRPr lang="en-US" dirty="0">
              <a:cs typeface="Calibri" panose="020F0502020204030204"/>
            </a:endParaRPr>
          </a:p>
          <a:p>
            <a:endParaRPr lang="en-US"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 reimburses state, tribal, local, and some Private non-profits for eligible costs. This is a reimbursement Program and does not trigger any grants or immediate funding. The ‘threshold’ everyone focuses on after an event applies ONLY to this program, not Individual Assistance. We walk through the eligibility and thresholds for both of these today, but please keep in mind as we go, that the county and state thresholds are only for the PA program.</a:t>
            </a:r>
          </a:p>
          <a:p>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6FEB27A9-99D2-47B3-A0FD-61CC6F6068CF}" type="slidenum">
              <a:rPr lang="en-US" smtClean="0"/>
              <a:t>19</a:t>
            </a:fld>
            <a:endParaRPr lang="en-US"/>
          </a:p>
        </p:txBody>
      </p:sp>
    </p:spTree>
    <p:extLst>
      <p:ext uri="{BB962C8B-B14F-4D97-AF65-F5344CB8AC3E}">
        <p14:creationId xmlns:p14="http://schemas.microsoft.com/office/powerpoint/2010/main" val="22493467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EB27A9-99D2-47B3-A0FD-61CC6F6068CF}" type="slidenum">
              <a:rPr lang="en-US" smtClean="0"/>
              <a:t>20</a:t>
            </a:fld>
            <a:endParaRPr lang="en-US"/>
          </a:p>
        </p:txBody>
      </p:sp>
    </p:spTree>
    <p:extLst>
      <p:ext uri="{BB962C8B-B14F-4D97-AF65-F5344CB8AC3E}">
        <p14:creationId xmlns:p14="http://schemas.microsoft.com/office/powerpoint/2010/main" val="4201359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cs typeface="Calibri"/>
              </a:rPr>
              <a:t>This is a general timeline of a disaster from impact to the President’s decision on a request for a major disaster declaration. From the day of the triggering event to decision on a dec can be longer than 2 months.</a:t>
            </a:r>
          </a:p>
          <a:p>
            <a:endParaRPr lang="en-US" sz="1900">
              <a:cs typeface="Calibri"/>
            </a:endParaRPr>
          </a:p>
          <a:p>
            <a:r>
              <a:rPr lang="en-US" sz="1900">
                <a:cs typeface="Calibri"/>
              </a:rPr>
              <a:t>**PDAs will take longer if requesting IA program</a:t>
            </a:r>
          </a:p>
        </p:txBody>
      </p:sp>
      <p:sp>
        <p:nvSpPr>
          <p:cNvPr id="4" name="Slide Number Placeholder 3"/>
          <p:cNvSpPr>
            <a:spLocks noGrp="1"/>
          </p:cNvSpPr>
          <p:nvPr>
            <p:ph type="sldNum" sz="quarter" idx="5"/>
          </p:nvPr>
        </p:nvSpPr>
        <p:spPr/>
        <p:txBody>
          <a:bodyPr/>
          <a:lstStyle/>
          <a:p>
            <a:fld id="{E0526799-DD3B-4084-B222-BADAE2D28A7E}" type="slidenum">
              <a:rPr lang="en-US" smtClean="0"/>
              <a:t>21</a:t>
            </a:fld>
            <a:endParaRPr lang="en-US"/>
          </a:p>
        </p:txBody>
      </p:sp>
    </p:spTree>
    <p:extLst>
      <p:ext uri="{BB962C8B-B14F-4D97-AF65-F5344CB8AC3E}">
        <p14:creationId xmlns:p14="http://schemas.microsoft.com/office/powerpoint/2010/main" val="2735186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cs typeface="Calibri"/>
              </a:rPr>
              <a:t>Initial damage assessments are conducted as soon as response ends for events that have even a remote potential for a federal declaration. IDAs are conducted by the cities, towns, and state agencies – because they have the information, we don’t – and supported by our local coordinators and recovery team. MEMA provides JIT training for IDAs, provides the templates and forms, and will again deploy out to the field to provide on site SMEs. MEMA aggregates all the information and reviews it, removing clearly ineligible costs as we are required to do, to determine if the thresholds for either PA or IA are met. </a:t>
            </a:r>
          </a:p>
          <a:p>
            <a:endParaRPr lang="en-US" sz="1800">
              <a:cs typeface="Calibri"/>
            </a:endParaRPr>
          </a:p>
        </p:txBody>
      </p:sp>
      <p:sp>
        <p:nvSpPr>
          <p:cNvPr id="4" name="Slide Number Placeholder 3"/>
          <p:cNvSpPr>
            <a:spLocks noGrp="1"/>
          </p:cNvSpPr>
          <p:nvPr>
            <p:ph type="sldNum" sz="quarter" idx="5"/>
          </p:nvPr>
        </p:nvSpPr>
        <p:spPr/>
        <p:txBody>
          <a:bodyPr/>
          <a:lstStyle/>
          <a:p>
            <a:fld id="{E0526799-DD3B-4084-B222-BADAE2D28A7E}" type="slidenum">
              <a:rPr lang="en-US" smtClean="0"/>
              <a:t>22</a:t>
            </a:fld>
            <a:endParaRPr lang="en-US"/>
          </a:p>
        </p:txBody>
      </p:sp>
    </p:spTree>
    <p:extLst>
      <p:ext uri="{BB962C8B-B14F-4D97-AF65-F5344CB8AC3E}">
        <p14:creationId xmlns:p14="http://schemas.microsoft.com/office/powerpoint/2010/main" val="3113088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cs typeface="Calibri"/>
              </a:rPr>
              <a:t>It is important to know that ---</a:t>
            </a:r>
          </a:p>
          <a:p>
            <a:endParaRPr lang="en-US" sz="1800">
              <a:cs typeface="Calibri"/>
            </a:endParaRPr>
          </a:p>
          <a:p>
            <a:r>
              <a:rPr lang="en-US" sz="1800">
                <a:cs typeface="Calibri"/>
              </a:rPr>
              <a:t>Many times the numbers reported out publicly are far higher than those that are actually considered for determining whether we meet county and state public and individual assistance thresholds. Reporting out numbers that are not accurate, including damage unrelated to receiving a federal declaration such as business damage and mitigation projects, will cause confusion and angst for public officials, businesses, and residents when promises are made that later cannot be met. </a:t>
            </a:r>
          </a:p>
        </p:txBody>
      </p:sp>
      <p:sp>
        <p:nvSpPr>
          <p:cNvPr id="4" name="Slide Number Placeholder 3"/>
          <p:cNvSpPr>
            <a:spLocks noGrp="1"/>
          </p:cNvSpPr>
          <p:nvPr>
            <p:ph type="sldNum" sz="quarter" idx="5"/>
          </p:nvPr>
        </p:nvSpPr>
        <p:spPr/>
        <p:txBody>
          <a:bodyPr/>
          <a:lstStyle/>
          <a:p>
            <a:fld id="{E0526799-DD3B-4084-B222-BADAE2D28A7E}" type="slidenum">
              <a:rPr lang="en-US" smtClean="0"/>
              <a:t>23</a:t>
            </a:fld>
            <a:endParaRPr lang="en-US"/>
          </a:p>
        </p:txBody>
      </p:sp>
    </p:spTree>
    <p:extLst>
      <p:ext uri="{BB962C8B-B14F-4D97-AF65-F5344CB8AC3E}">
        <p14:creationId xmlns:p14="http://schemas.microsoft.com/office/powerpoint/2010/main" val="1754637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****provide handout of pocket guide****</a:t>
            </a:r>
          </a:p>
          <a:p>
            <a:r>
              <a:rPr lang="en-US">
                <a:hlinkClick r:id="rId3"/>
              </a:rPr>
              <a:t>https://www.fema.gov/disaster/how-declared/preliminary-damage-assessments</a:t>
            </a:r>
            <a:r>
              <a:rPr lang="en-US"/>
              <a:t> </a:t>
            </a:r>
          </a:p>
          <a:p>
            <a:endParaRPr lang="en-US" sz="1800">
              <a:cs typeface="Calibri"/>
            </a:endParaRPr>
          </a:p>
          <a:p>
            <a:r>
              <a:rPr lang="en-US" sz="1800">
                <a:cs typeface="Calibri"/>
              </a:rPr>
              <a:t>PDAs are a huge lift for FEMA, State, and local communities and the state has a legal obligation to ensure we are submitting accurate information to FEMA. So we review IDA submissions, and after doing what we can to remove only clearly ineligible costs, if we are close to the thresholds, even arguably close, we will request PDAs. </a:t>
            </a:r>
            <a:endParaRPr lang="en-US"/>
          </a:p>
          <a:p>
            <a:endParaRPr lang="en-US" sz="1800">
              <a:cs typeface="Calibri"/>
            </a:endParaRPr>
          </a:p>
          <a:p>
            <a:r>
              <a:rPr lang="en-US" sz="1800">
                <a:cs typeface="Calibri"/>
              </a:rPr>
              <a:t>These are conducted jointly, with federal, state and local partners.  SBA will join FEMA when PDAs are requested for IA.  </a:t>
            </a:r>
          </a:p>
          <a:p>
            <a:endParaRPr lang="en-US" sz="1800">
              <a:cs typeface="Calibri"/>
            </a:endParaRPr>
          </a:p>
          <a:p>
            <a:r>
              <a:rPr lang="en-US" sz="1800">
                <a:cs typeface="Calibri"/>
              </a:rPr>
              <a:t>FEMA brings in cost estimators to validate the costs and this is where we see a reduction by an average of 50.67% due to FEMA finding things like ineligible costs, an applicant being unable to document costs or provide estimates, or duplication of benefits or covered by insurance. </a:t>
            </a:r>
          </a:p>
        </p:txBody>
      </p:sp>
      <p:sp>
        <p:nvSpPr>
          <p:cNvPr id="4" name="Slide Number Placeholder 3"/>
          <p:cNvSpPr>
            <a:spLocks noGrp="1"/>
          </p:cNvSpPr>
          <p:nvPr>
            <p:ph type="sldNum" sz="quarter" idx="5"/>
          </p:nvPr>
        </p:nvSpPr>
        <p:spPr/>
        <p:txBody>
          <a:bodyPr/>
          <a:lstStyle/>
          <a:p>
            <a:fld id="{E0526799-DD3B-4084-B222-BADAE2D28A7E}" type="slidenum">
              <a:rPr lang="en-US" smtClean="0"/>
              <a:t>26</a:t>
            </a:fld>
            <a:endParaRPr lang="en-US"/>
          </a:p>
        </p:txBody>
      </p:sp>
    </p:spTree>
    <p:extLst>
      <p:ext uri="{BB962C8B-B14F-4D97-AF65-F5344CB8AC3E}">
        <p14:creationId xmlns:p14="http://schemas.microsoft.com/office/powerpoint/2010/main" val="2581985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we get the PDA results, the Recovery Unit makes a recommendation on requesting a declaration or not to the MEMA director and then to the Governor.  When it is decided to move forward for a request MEMA’s recovery unit will work on the declaration request letter and supporting documentation.  This request will be a collaboration with the Governor who does the final review and submission.  The request first goes to our FEMA Region 1 office who will review the request and make their own recommendation that will be sent to the President.  The President will review the Governor’s request and FEMA Region 1’s recommendation and make a determination.</a:t>
            </a:r>
          </a:p>
          <a:p>
            <a:endParaRPr lang="en-US"/>
          </a:p>
          <a:p>
            <a:r>
              <a:rPr lang="en-US"/>
              <a:t>The President can accept or decline the all or parts of the request.  If denied, the state has an opportunity to appeal this decision.</a:t>
            </a:r>
          </a:p>
          <a:p>
            <a:endParaRPr lang="en-US"/>
          </a:p>
          <a:p>
            <a:r>
              <a:rPr lang="en-US"/>
              <a:t>If our request is approved for IA, PA or both…our work is not done and there is still a lot of complex work that occurs over the next months to years. </a:t>
            </a:r>
          </a:p>
          <a:p>
            <a:endParaRPr lang="en-US"/>
          </a:p>
          <a:p>
            <a:r>
              <a:rPr lang="en-US"/>
              <a:t>This is FEMA’s workflow graphic for PA. Note that funding is not made available to applicants to the PA program until Phase 5.</a:t>
            </a:r>
          </a:p>
          <a:p>
            <a:endParaRPr lang="en-US"/>
          </a:p>
          <a:p>
            <a:r>
              <a:rPr lang="en-US"/>
              <a:t>The process takes time and expertise to navigate but there </a:t>
            </a:r>
            <a:r>
              <a:rPr lang="en-US" i="1" u="sng"/>
              <a:t>is</a:t>
            </a:r>
            <a:r>
              <a:rPr lang="en-US"/>
              <a:t> a process we </a:t>
            </a:r>
            <a:r>
              <a:rPr lang="en-US" b="1" u="sng"/>
              <a:t>must</a:t>
            </a:r>
            <a:r>
              <a:rPr lang="en-US"/>
              <a:t> follow. MEMA has navigated this process for decades and employs subject matter experts in this area. From day 1 of an event, we begin working closely with FEMA and local EMDs to determine if we should initiate this process and then continue to work with them to ensure smooth sailing when we do. </a:t>
            </a:r>
          </a:p>
          <a:p>
            <a:endParaRPr lang="en-US"/>
          </a:p>
          <a:p>
            <a:endParaRPr lang="en-US"/>
          </a:p>
        </p:txBody>
      </p:sp>
      <p:sp>
        <p:nvSpPr>
          <p:cNvPr id="4" name="Slide Number Placeholder 3"/>
          <p:cNvSpPr>
            <a:spLocks noGrp="1"/>
          </p:cNvSpPr>
          <p:nvPr>
            <p:ph type="sldNum" sz="quarter" idx="5"/>
          </p:nvPr>
        </p:nvSpPr>
        <p:spPr/>
        <p:txBody>
          <a:bodyPr/>
          <a:lstStyle/>
          <a:p>
            <a:fld id="{FEADF1E7-B0D2-49F7-A2B4-559088BE77E0}" type="slidenum">
              <a:rPr lang="en-US" smtClean="0"/>
              <a:t>28</a:t>
            </a:fld>
            <a:endParaRPr lang="en-US"/>
          </a:p>
        </p:txBody>
      </p:sp>
    </p:spTree>
    <p:extLst>
      <p:ext uri="{BB962C8B-B14F-4D97-AF65-F5344CB8AC3E}">
        <p14:creationId xmlns:p14="http://schemas.microsoft.com/office/powerpoint/2010/main" val="25268237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59755-ED91-2DED-FEA9-96BE7E3752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34BA0C-11B7-8845-36BD-F3D55B3869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2BE9A4-2851-C5AA-7971-3CBCA83594A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EB0B78-4CFF-B366-11A7-CCA7F9028533}"/>
              </a:ext>
            </a:extLst>
          </p:cNvPr>
          <p:cNvSpPr>
            <a:spLocks noGrp="1"/>
          </p:cNvSpPr>
          <p:nvPr>
            <p:ph type="sldNum" sz="quarter" idx="5"/>
          </p:nvPr>
        </p:nvSpPr>
        <p:spPr/>
        <p:txBody>
          <a:bodyPr/>
          <a:lstStyle/>
          <a:p>
            <a:fld id="{BC2D816A-F2A6-4CEF-AB2D-7D47D810EE8D}" type="slidenum">
              <a:rPr lang="en-US" smtClean="0"/>
              <a:t>31</a:t>
            </a:fld>
            <a:endParaRPr lang="en-US"/>
          </a:p>
        </p:txBody>
      </p:sp>
    </p:spTree>
    <p:extLst>
      <p:ext uri="{BB962C8B-B14F-4D97-AF65-F5344CB8AC3E}">
        <p14:creationId xmlns:p14="http://schemas.microsoft.com/office/powerpoint/2010/main" val="3896660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593D2-2318-8B08-E669-A848DAA517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F3D765-6C10-BE81-470D-9264B4ADEE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AF703E-4B1F-B896-0043-55857D8628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A6E8E3-18A9-B530-596F-035F8FA96E1F}"/>
              </a:ext>
            </a:extLst>
          </p:cNvPr>
          <p:cNvSpPr>
            <a:spLocks noGrp="1"/>
          </p:cNvSpPr>
          <p:nvPr>
            <p:ph type="sldNum" sz="quarter" idx="5"/>
          </p:nvPr>
        </p:nvSpPr>
        <p:spPr/>
        <p:txBody>
          <a:bodyPr/>
          <a:lstStyle/>
          <a:p>
            <a:fld id="{BC2D816A-F2A6-4CEF-AB2D-7D47D810EE8D}" type="slidenum">
              <a:rPr lang="en-US" smtClean="0"/>
              <a:t>32</a:t>
            </a:fld>
            <a:endParaRPr lang="en-US"/>
          </a:p>
        </p:txBody>
      </p:sp>
    </p:spTree>
    <p:extLst>
      <p:ext uri="{BB962C8B-B14F-4D97-AF65-F5344CB8AC3E}">
        <p14:creationId xmlns:p14="http://schemas.microsoft.com/office/powerpoint/2010/main" val="1307638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a:t>As we walk through response and recovery, it's important to keep in mind is that disasters begin and end locally. Locals are responsible for their communities, they are the first responders, and they are the ones still recovering long after the feds leave, and the media is no longer paying attention. Primary responsibility for disaster response and recovery lives with the municipalities. But, from the beginning to the end of the disaster, which can take years, MEMA is side-by-side with localities providing assistance, support, resources, and guidance to help them meet their own missions of protecting their communities and recovering from disasters. </a:t>
            </a:r>
          </a:p>
          <a:p>
            <a:endParaRPr lang="en-US" sz="1900">
              <a:cs typeface="Calibri"/>
            </a:endParaRPr>
          </a:p>
          <a:p>
            <a:r>
              <a:rPr lang="en-US" sz="1900">
                <a:cs typeface="Calibri"/>
              </a:rPr>
              <a:t>That said, I want to add that the state does have a responsibility as well. Disaster response starts locally, then moves to the state, and only after both state and local capabilities are or will be exhausted, do we turn to the federal government. This includes all phases of EM including both response and recovery. </a:t>
            </a:r>
          </a:p>
          <a:p>
            <a:endParaRPr lang="en-US" sz="1900">
              <a:cs typeface="Calibri"/>
            </a:endParaRPr>
          </a:p>
        </p:txBody>
      </p:sp>
      <p:sp>
        <p:nvSpPr>
          <p:cNvPr id="4" name="Slide Number Placeholder 3"/>
          <p:cNvSpPr>
            <a:spLocks noGrp="1"/>
          </p:cNvSpPr>
          <p:nvPr>
            <p:ph type="sldNum" sz="quarter" idx="5"/>
          </p:nvPr>
        </p:nvSpPr>
        <p:spPr/>
        <p:txBody>
          <a:bodyPr/>
          <a:lstStyle/>
          <a:p>
            <a:pPr defTabSz="948507">
              <a:defRPr/>
            </a:pPr>
            <a:fld id="{E0526799-DD3B-4084-B222-BADAE2D28A7E}" type="slidenum">
              <a:rPr lang="en-US">
                <a:solidFill>
                  <a:prstClr val="black"/>
                </a:solidFill>
                <a:latin typeface="Calibri" panose="020F0502020204030204"/>
              </a:rPr>
              <a:pPr defTabSz="948507">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1372536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During an event that is significant in scope and scale, the state may need to coordinate its own response and may need to provide assistance to cities and towns. Coordination of this state response is led by MEMA, guided by strategy and policy decisions made by the Governor, and supported by over 70 partner agencies and organizations. State response coordination includes all the operational tasks listed here and more. MEMA plans and prepares for, trains and exercises all these capabilities throughout the year with our response partners to ensure we are ready to respond when needed as your bad day experts. </a:t>
            </a:r>
          </a:p>
        </p:txBody>
      </p:sp>
      <p:sp>
        <p:nvSpPr>
          <p:cNvPr id="4" name="Slide Number Placeholder 3"/>
          <p:cNvSpPr>
            <a:spLocks noGrp="1"/>
          </p:cNvSpPr>
          <p:nvPr>
            <p:ph type="sldNum" sz="quarter" idx="5"/>
          </p:nvPr>
        </p:nvSpPr>
        <p:spPr/>
        <p:txBody>
          <a:bodyPr/>
          <a:lstStyle/>
          <a:p>
            <a:fld id="{FEADF1E7-B0D2-49F7-A2B4-559088BE77E0}" type="slidenum">
              <a:rPr lang="en-US" smtClean="0"/>
              <a:t>5</a:t>
            </a:fld>
            <a:endParaRPr lang="en-US"/>
          </a:p>
        </p:txBody>
      </p:sp>
    </p:spTree>
    <p:extLst>
      <p:ext uri="{BB962C8B-B14F-4D97-AF65-F5344CB8AC3E}">
        <p14:creationId xmlns:p14="http://schemas.microsoft.com/office/powerpoint/2010/main" val="1535315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FEB27A9-99D2-47B3-A0FD-61CC6F6068CF}" type="slidenum">
              <a:rPr lang="en-US" smtClean="0"/>
              <a:t>6</a:t>
            </a:fld>
            <a:endParaRPr lang="en-US"/>
          </a:p>
        </p:txBody>
      </p:sp>
    </p:spTree>
    <p:extLst>
      <p:ext uri="{BB962C8B-B14F-4D97-AF65-F5344CB8AC3E}">
        <p14:creationId xmlns:p14="http://schemas.microsoft.com/office/powerpoint/2010/main" val="1991729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Reach out to LC </a:t>
            </a:r>
          </a:p>
          <a:p>
            <a:endParaRPr lang="en-US">
              <a:cs typeface="Calibri"/>
            </a:endParaRPr>
          </a:p>
        </p:txBody>
      </p:sp>
      <p:sp>
        <p:nvSpPr>
          <p:cNvPr id="4" name="Slide Number Placeholder 3"/>
          <p:cNvSpPr>
            <a:spLocks noGrp="1"/>
          </p:cNvSpPr>
          <p:nvPr>
            <p:ph type="sldNum" sz="quarter" idx="5"/>
          </p:nvPr>
        </p:nvSpPr>
        <p:spPr/>
        <p:txBody>
          <a:bodyPr/>
          <a:lstStyle/>
          <a:p>
            <a:fld id="{6FEB27A9-99D2-47B3-A0FD-61CC6F6068CF}" type="slidenum">
              <a:rPr lang="en-US" smtClean="0"/>
              <a:t>9</a:t>
            </a:fld>
            <a:endParaRPr lang="en-US"/>
          </a:p>
        </p:txBody>
      </p:sp>
    </p:spTree>
    <p:extLst>
      <p:ext uri="{BB962C8B-B14F-4D97-AF65-F5344CB8AC3E}">
        <p14:creationId xmlns:p14="http://schemas.microsoft.com/office/powerpoint/2010/main" val="2545259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Recovery from a disaster begins before the incident is even over and continues as we transition back to normal or to a new normal. As with response, cities and towns have the primary responsibility for recovery including repairs, supporting and assisting individuals and businesses, and coordination of the recovery effort.</a:t>
            </a:r>
          </a:p>
          <a:p>
            <a:endParaRPr lang="en-US"/>
          </a:p>
          <a:p>
            <a:r>
              <a:rPr lang="en-US"/>
              <a:t>The state may have it’s own recovery repairs and work to do but also MEMA works closely with municipalities and FEMA after large events to facilitate the declaration process and implement or support any FEMA or SBA programs made available through declarations. Again, like response, recovery starts locally, is state supported, and when both the local and state capabilities are exhausted, we turn to the federal government. As we have seen throughout this summer, there are events that are significant enough to outstrip local capabilities and funding, but do not meet the criteria for a federal dec. In that gap between locals and feds is where our state responsibility lies. </a:t>
            </a:r>
          </a:p>
          <a:p>
            <a:pPr marL="177845" indent="-177845">
              <a:buFontTx/>
              <a:buChar char="-"/>
            </a:pPr>
            <a:endParaRPr lang="en-US"/>
          </a:p>
        </p:txBody>
      </p:sp>
      <p:sp>
        <p:nvSpPr>
          <p:cNvPr id="4" name="Slide Number Placeholder 3"/>
          <p:cNvSpPr>
            <a:spLocks noGrp="1"/>
          </p:cNvSpPr>
          <p:nvPr>
            <p:ph type="sldNum" sz="quarter" idx="5"/>
          </p:nvPr>
        </p:nvSpPr>
        <p:spPr/>
        <p:txBody>
          <a:bodyPr/>
          <a:lstStyle/>
          <a:p>
            <a:fld id="{FEADF1E7-B0D2-49F7-A2B4-559088BE77E0}" type="slidenum">
              <a:rPr lang="en-US" smtClean="0"/>
              <a:t>14</a:t>
            </a:fld>
            <a:endParaRPr lang="en-US"/>
          </a:p>
        </p:txBody>
      </p:sp>
    </p:spTree>
    <p:extLst>
      <p:ext uri="{BB962C8B-B14F-4D97-AF65-F5344CB8AC3E}">
        <p14:creationId xmlns:p14="http://schemas.microsoft.com/office/powerpoint/2010/main" val="3065965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a:solidFill>
                  <a:srgbClr val="1B1B1B"/>
                </a:solidFill>
                <a:effectLst/>
                <a:latin typeface="Source Sans Pro" panose="020B0503030403020204" pitchFamily="34" charset="0"/>
              </a:rPr>
              <a:t>Presidential declarations are governed by the Stafford Act which includes 2 types of decs: an emergency declaration, which we did for Hurr Lee (Fall 2023), and the one everyone is much more familiar with – the major disaster declaration.</a:t>
            </a:r>
          </a:p>
          <a:p>
            <a:endParaRPr lang="en-US" sz="2800" b="0" i="0">
              <a:solidFill>
                <a:srgbClr val="1B1B1B"/>
              </a:solidFill>
              <a:effectLst/>
              <a:latin typeface="Source Sans Pro" panose="020B0503030403020204" pitchFamily="34" charset="0"/>
            </a:endParaRPr>
          </a:p>
          <a:p>
            <a:r>
              <a:rPr lang="en-US" sz="2800" b="0" i="0">
                <a:solidFill>
                  <a:srgbClr val="1B1B1B"/>
                </a:solidFill>
                <a:effectLst/>
                <a:latin typeface="Source Sans Pro" panose="020B0503030403020204" pitchFamily="34" charset="0"/>
              </a:rPr>
              <a:t>** This is the state’s declaration request and the declaration is for the state, not a specific locality – for example: a tornado that goes through a county may have the heaviest damage in one town but the declaration is made for the state as the event affected more than one municipality. </a:t>
            </a:r>
          </a:p>
          <a:p>
            <a:endParaRPr lang="en-US" sz="2800" b="0" i="0">
              <a:solidFill>
                <a:srgbClr val="1B1B1B"/>
              </a:solidFill>
              <a:effectLst/>
              <a:latin typeface="Source Sans Pro" panose="020B0503030403020204" pitchFamily="34" charset="0"/>
            </a:endParaRPr>
          </a:p>
          <a:p>
            <a:r>
              <a:rPr lang="en-US" sz="2800" b="0" i="0">
                <a:solidFill>
                  <a:srgbClr val="1B1B1B"/>
                </a:solidFill>
                <a:effectLst/>
                <a:latin typeface="Source Sans Pro" panose="020B0503030403020204" pitchFamily="34" charset="0"/>
              </a:rPr>
              <a:t>EMERGENCY DECLARATION: The President can declare an emergency for any occasion or instance when the President determines federal assistance is needed.  Emergency declarations supplement State and local or Indian tribal government efforts in providing emergency services, such as the protection of lives, property, public health, and safety, or to lessen or avert the threat of a catastrophe in any part of the United States.  The total amount of assistance provided for in a single emergency may not exceed $5 million. The President shall report to Congress if this amount is exceeded.</a:t>
            </a:r>
          </a:p>
          <a:p>
            <a:endParaRPr lang="en-US" sz="2800" b="0" i="0">
              <a:solidFill>
                <a:srgbClr val="1B1B1B"/>
              </a:solidFill>
              <a:effectLst/>
              <a:latin typeface="Source Sans Pro" panose="020B0503030403020204" pitchFamily="34" charset="0"/>
              <a:cs typeface="Calibri"/>
            </a:endParaRPr>
          </a:p>
          <a:p>
            <a:pPr algn="l"/>
            <a:r>
              <a:rPr lang="en-US" sz="2800" b="1" i="0" cap="all">
                <a:solidFill>
                  <a:srgbClr val="1B1B1B"/>
                </a:solidFill>
                <a:effectLst/>
                <a:latin typeface="Source Sans Pro" panose="020B0503030403020204" pitchFamily="34" charset="0"/>
              </a:rPr>
              <a:t>REQUIREMENTS</a:t>
            </a:r>
            <a:r>
              <a:rPr lang="en-US" sz="2800" b="1" i="0" cap="all" baseline="30000">
                <a:solidFill>
                  <a:srgbClr val="1B1B1B"/>
                </a:solidFill>
                <a:effectLst/>
                <a:latin typeface="Source Sans Pro" panose="020B0503030403020204" pitchFamily="34" charset="0"/>
              </a:rPr>
              <a:t>3</a:t>
            </a:r>
            <a:endParaRPr lang="en-US" sz="2800" b="1" i="0" cap="all">
              <a:solidFill>
                <a:srgbClr val="1B1B1B"/>
              </a:solidFill>
              <a:effectLst/>
              <a:latin typeface="Source Sans Pro" panose="020B0503030403020204" pitchFamily="34" charset="0"/>
            </a:endParaRPr>
          </a:p>
          <a:p>
            <a:pPr algn="l"/>
            <a:r>
              <a:rPr lang="en-US" sz="2800" b="0" i="0">
                <a:solidFill>
                  <a:srgbClr val="1B1B1B"/>
                </a:solidFill>
                <a:effectLst/>
                <a:latin typeface="Source Sans Pro" panose="020B0503030403020204" pitchFamily="34" charset="0"/>
              </a:rPr>
              <a:t>The Governor of the affected State or Tribal Chief Executive of the affected Tribe must submit a request to the President, through the appropriate Regional Administrator, within 30 days of the occurrence of the incident.  The request must be based upon a finding that the situation is beyond the capability of the State and affected local governments or Indian tribal government and that supplemental federal emergency assistance is necessary to save lives and protect property, public health and safety, or to lessen or avert the threat of a disaster.  </a:t>
            </a:r>
          </a:p>
          <a:p>
            <a:pPr algn="l"/>
            <a:endParaRPr lang="en-US" sz="2800" b="0" i="0">
              <a:solidFill>
                <a:srgbClr val="1B1B1B"/>
              </a:solidFill>
              <a:effectLst/>
              <a:latin typeface="Source Sans Pro" panose="020B0503030403020204" pitchFamily="34" charset="0"/>
            </a:endParaRPr>
          </a:p>
          <a:p>
            <a:pPr algn="l"/>
            <a:r>
              <a:rPr lang="en-US" sz="2800" b="0" i="0">
                <a:solidFill>
                  <a:srgbClr val="1B1B1B"/>
                </a:solidFill>
                <a:effectLst/>
                <a:latin typeface="Source Sans Pro" panose="020B0503030403020204" pitchFamily="34" charset="0"/>
              </a:rPr>
              <a:t>In addition, the request must include:</a:t>
            </a:r>
          </a:p>
          <a:p>
            <a:pPr algn="l">
              <a:buFont typeface="Arial" panose="020B0604020202020204" pitchFamily="34" charset="0"/>
              <a:buChar char="•"/>
            </a:pPr>
            <a:r>
              <a:rPr lang="en-US" sz="2800" b="0" i="0">
                <a:solidFill>
                  <a:srgbClr val="1B1B1B"/>
                </a:solidFill>
                <a:effectLst/>
                <a:latin typeface="Source Sans Pro" panose="020B0503030403020204" pitchFamily="34" charset="0"/>
              </a:rPr>
              <a:t>Confirmation that the Governor or Tribal Chief Executive has taken appropriate action under State or Tribal law and directed the execution of the State or Tribal emergency plan;</a:t>
            </a:r>
          </a:p>
          <a:p>
            <a:pPr algn="l">
              <a:buFont typeface="Arial" panose="020B0604020202020204" pitchFamily="34" charset="0"/>
              <a:buChar char="•"/>
            </a:pPr>
            <a:r>
              <a:rPr lang="en-US" sz="2800" b="0" i="0">
                <a:solidFill>
                  <a:srgbClr val="1B1B1B"/>
                </a:solidFill>
                <a:effectLst/>
                <a:latin typeface="Source Sans Pro" panose="020B0503030403020204" pitchFamily="34" charset="0"/>
              </a:rPr>
              <a:t>A description of the State and local or Indian tribal government efforts and resources utilized to alleviate the emergency;</a:t>
            </a:r>
          </a:p>
          <a:p>
            <a:pPr algn="l">
              <a:buFont typeface="Arial" panose="020B0604020202020204" pitchFamily="34" charset="0"/>
              <a:buChar char="•"/>
            </a:pPr>
            <a:r>
              <a:rPr lang="en-US" sz="2800" b="0" i="0">
                <a:solidFill>
                  <a:srgbClr val="1B1B1B"/>
                </a:solidFill>
                <a:effectLst/>
                <a:latin typeface="Source Sans Pro" panose="020B0503030403020204" pitchFamily="34" charset="0"/>
              </a:rPr>
              <a:t>A description of other federal agency efforts and resources utilized in response to the emergency; and</a:t>
            </a:r>
          </a:p>
          <a:p>
            <a:pPr algn="l">
              <a:buFont typeface="Arial" panose="020B0604020202020204" pitchFamily="34" charset="0"/>
              <a:buChar char="•"/>
            </a:pPr>
            <a:r>
              <a:rPr lang="en-US" sz="2800" b="0" i="0">
                <a:solidFill>
                  <a:srgbClr val="1B1B1B"/>
                </a:solidFill>
                <a:effectLst/>
                <a:latin typeface="Source Sans Pro" panose="020B0503030403020204" pitchFamily="34" charset="0"/>
              </a:rPr>
              <a:t>A description of the type and extent of additional federal assistance required.</a:t>
            </a:r>
          </a:p>
          <a:p>
            <a:pPr algn="l">
              <a:buFont typeface="Arial" panose="020B0604020202020204" pitchFamily="34" charset="0"/>
              <a:buChar char="•"/>
            </a:pPr>
            <a:endParaRPr lang="en-US" sz="2800" b="0" i="0">
              <a:solidFill>
                <a:srgbClr val="1B1B1B"/>
              </a:solidFill>
              <a:effectLst/>
              <a:latin typeface="Source Sans Pro" panose="020B0503030403020204" pitchFamily="34" charset="0"/>
            </a:endParaRPr>
          </a:p>
          <a:p>
            <a:pPr algn="l"/>
            <a:r>
              <a:rPr lang="en-US" sz="4000" b="1" i="0" cap="all">
                <a:solidFill>
                  <a:srgbClr val="1B1B1B"/>
                </a:solidFill>
                <a:effectLst/>
                <a:latin typeface="Source Sans Pro" panose="020B0503030403020204" pitchFamily="34" charset="0"/>
              </a:rPr>
              <a:t>ASSISTANCE AVAILABLE UNDER EMERGENCY DECLARATIONS</a:t>
            </a:r>
          </a:p>
          <a:p>
            <a:pPr algn="l">
              <a:buFont typeface="Arial" panose="020B0604020202020204" pitchFamily="34" charset="0"/>
              <a:buChar char="•"/>
            </a:pPr>
            <a:r>
              <a:rPr lang="en-US" sz="4000" b="0" i="0" u="sng">
                <a:solidFill>
                  <a:srgbClr val="005288"/>
                </a:solidFill>
                <a:effectLst/>
                <a:latin typeface="Source Sans Pro" panose="020B0503030403020204" pitchFamily="34" charset="0"/>
                <a:hlinkClick r:id="rId3"/>
              </a:rPr>
              <a:t>Public Assistance (PA)</a:t>
            </a:r>
            <a:r>
              <a:rPr lang="en-US" sz="4000" b="0" i="0">
                <a:solidFill>
                  <a:srgbClr val="1B1B1B"/>
                </a:solidFill>
                <a:effectLst/>
                <a:latin typeface="Source Sans Pro" panose="020B0503030403020204" pitchFamily="34" charset="0"/>
              </a:rPr>
              <a:t> – Only Categories A (debris removal) and B (emergency protective measures) may be authorized under an emergency declaration. Categories C-G (permanent work) are not available under an emergency declaration.  Emergency declarations often include only Category B and will typically be limited to DFA, absent damage assessments showing significant need for financial assistance.  This assistance is generally provided on a 75% federal, 25% non-federal cost sharing basis.</a:t>
            </a:r>
          </a:p>
          <a:p>
            <a:pPr algn="l">
              <a:buFont typeface="Arial" panose="020B0604020202020204" pitchFamily="34" charset="0"/>
              <a:buChar char="•"/>
            </a:pPr>
            <a:r>
              <a:rPr lang="en-US" sz="4000" b="0" i="0" u="sng">
                <a:solidFill>
                  <a:srgbClr val="005288"/>
                </a:solidFill>
                <a:effectLst/>
                <a:latin typeface="Source Sans Pro" panose="020B0503030403020204" pitchFamily="34" charset="0"/>
                <a:hlinkClick r:id="rId4"/>
              </a:rPr>
              <a:t>Individual Assistance (IA)</a:t>
            </a:r>
            <a:r>
              <a:rPr lang="en-US" sz="4000" b="0" i="0">
                <a:solidFill>
                  <a:srgbClr val="1B1B1B"/>
                </a:solidFill>
                <a:effectLst/>
                <a:latin typeface="Source Sans Pro" panose="020B0503030403020204" pitchFamily="34" charset="0"/>
              </a:rPr>
              <a:t> – The Individuals and Households Program (IHP) is the only form of IA that may be authorized under an emergency declaration. Authorization of IHP under an emergency is rare.  Housing Assistance under IHP is provided at a 100% federal share, while Other Needs Assistance under IHP requires a 25% non-federal cost share.</a:t>
            </a:r>
          </a:p>
          <a:p>
            <a:pPr algn="l">
              <a:buFont typeface="Arial" panose="020B0604020202020204" pitchFamily="34" charset="0"/>
              <a:buChar char="•"/>
            </a:pPr>
            <a:endParaRPr lang="en-US" sz="2800" b="0" i="0">
              <a:solidFill>
                <a:srgbClr val="1B1B1B"/>
              </a:solidFill>
              <a:effectLst/>
              <a:latin typeface="Source Sans Pro" panose="020B0503030403020204" pitchFamily="34" charset="0"/>
            </a:endParaRPr>
          </a:p>
          <a:p>
            <a:r>
              <a:rPr lang="en-US" i="1" u="sng">
                <a:solidFill>
                  <a:srgbClr val="1B1B1B"/>
                </a:solidFill>
              </a:rPr>
              <a:t>Direct Federal Assistance (DFA)</a:t>
            </a:r>
            <a:endParaRPr lang="en-US" i="1" u="sng"/>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We could potentially access a number of other agencies - USDA, SBA, USACE, USDOT, DOD, </a:t>
            </a:r>
            <a:r>
              <a:rPr lang="en-US" sz="1800" err="1">
                <a:effectLst/>
                <a:latin typeface="Segoe UI" panose="020B0502040204020203" pitchFamily="34" charset="0"/>
              </a:rPr>
              <a:t>etc</a:t>
            </a:r>
            <a:endParaRPr lang="en-US" sz="1800">
              <a:effectLst/>
              <a:latin typeface="Arial" panose="020B0604020202020204" pitchFamily="34" charset="0"/>
            </a:endParaRPr>
          </a:p>
          <a:p>
            <a:endParaRPr lang="en-US">
              <a:solidFill>
                <a:srgbClr val="1B1B1B"/>
              </a:solidFill>
            </a:endParaRPr>
          </a:p>
          <a:p>
            <a:pPr algn="l"/>
            <a:r>
              <a:rPr lang="en-US" sz="4000" b="1" i="0">
                <a:solidFill>
                  <a:srgbClr val="1B1B1B"/>
                </a:solidFill>
                <a:effectLst/>
                <a:latin typeface="Source Sans Pro"/>
                <a:ea typeface="Source Sans Pro"/>
              </a:rPr>
              <a:t>Pre-Disaster Emergency </a:t>
            </a:r>
            <a:r>
              <a:rPr lang="en-US" sz="4000" b="1">
                <a:solidFill>
                  <a:srgbClr val="1B1B1B"/>
                </a:solidFill>
                <a:latin typeface="Source Sans Pro"/>
                <a:ea typeface="Source Sans Pro"/>
              </a:rPr>
              <a:t>Declarations</a:t>
            </a:r>
            <a:endParaRPr lang="en-US" sz="4000" b="1" i="0" baseline="30000">
              <a:solidFill>
                <a:srgbClr val="1B1B1B"/>
              </a:solidFill>
              <a:effectLst/>
              <a:latin typeface="Source Sans Pro" panose="020B0503030403020204" pitchFamily="34" charset="0"/>
              <a:ea typeface="Source Sans Pro"/>
            </a:endParaRPr>
          </a:p>
          <a:p>
            <a:pPr algn="l"/>
            <a:r>
              <a:rPr lang="en-US" sz="4000" b="0" i="0">
                <a:solidFill>
                  <a:srgbClr val="1B1B1B"/>
                </a:solidFill>
                <a:effectLst/>
                <a:latin typeface="Source Sans Pro" panose="020B0503030403020204" pitchFamily="34" charset="0"/>
              </a:rPr>
              <a:t>A Governor or Tribal Chief Executive may request an emergency declaration in advance or anticipation of the imminent impact of an incident that threatens such destruction as could result in a major disaster.  Such requests must meet all of the statutory and regulatory requirements for an emergency declaration request. Requests must demonstrate  the existence of critical emergency protective measure needs prior to impact are beyond the capability of the State and affected local governments or Indian tribal government and identify specific unmet emergency needs that can be met through DFA. </a:t>
            </a:r>
          </a:p>
          <a:p>
            <a:pPr algn="l">
              <a:buFont typeface="Arial" panose="020B0604020202020204" pitchFamily="34" charset="0"/>
              <a:buNone/>
            </a:pPr>
            <a:endParaRPr lang="en-US" sz="2800" b="0" i="0">
              <a:solidFill>
                <a:srgbClr val="1B1B1B"/>
              </a:solidFill>
              <a:effectLst/>
              <a:latin typeface="Source Sans Pro" panose="020B0503030403020204" pitchFamily="34" charset="0"/>
            </a:endParaRPr>
          </a:p>
          <a:p>
            <a:r>
              <a:rPr lang="en-US" sz="1800">
                <a:cs typeface="Calibri"/>
              </a:rPr>
              <a:t>A </a:t>
            </a:r>
            <a:r>
              <a:rPr lang="en-US" sz="1800" b="1">
                <a:cs typeface="Calibri"/>
              </a:rPr>
              <a:t>major disaster declaration </a:t>
            </a:r>
            <a:r>
              <a:rPr lang="en-US" sz="1800">
                <a:cs typeface="Calibri"/>
              </a:rPr>
              <a:t>occurs after – or sometimes during – a natural catastrophe or any fire, flood, or explosion when the event </a:t>
            </a:r>
            <a:r>
              <a:rPr lang="en-US" sz="2800"/>
              <a:t>causes damage of sufficient severity and magnitude to warrant major disaster assistance to SUPPLEMENT, the efforts and available resources of States, local governments, and disaster relief organizations.</a:t>
            </a:r>
            <a:endParaRPr lang="en-US" sz="1800">
              <a:cs typeface="Calibri"/>
            </a:endParaRPr>
          </a:p>
        </p:txBody>
      </p:sp>
      <p:sp>
        <p:nvSpPr>
          <p:cNvPr id="4" name="Slide Number Placeholder 3"/>
          <p:cNvSpPr>
            <a:spLocks noGrp="1"/>
          </p:cNvSpPr>
          <p:nvPr>
            <p:ph type="sldNum" sz="quarter" idx="5"/>
          </p:nvPr>
        </p:nvSpPr>
        <p:spPr/>
        <p:txBody>
          <a:bodyPr/>
          <a:lstStyle/>
          <a:p>
            <a:fld id="{E0526799-DD3B-4084-B222-BADAE2D28A7E}" type="slidenum">
              <a:rPr lang="en-US" smtClean="0"/>
              <a:t>15</a:t>
            </a:fld>
            <a:endParaRPr lang="en-US"/>
          </a:p>
        </p:txBody>
      </p:sp>
    </p:spTree>
    <p:extLst>
      <p:ext uri="{BB962C8B-B14F-4D97-AF65-F5344CB8AC3E}">
        <p14:creationId xmlns:p14="http://schemas.microsoft.com/office/powerpoint/2010/main" val="534662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dirty="0">
                <a:cs typeface="Calibri"/>
              </a:rPr>
              <a:t>FEMA will evaluate a long list of criteria to determine if the event was, in fact, </a:t>
            </a:r>
            <a:r>
              <a:rPr lang="en-US" sz="2900" dirty="0"/>
              <a:t>of sufficient severity and magnitude to exceed the capabilities and available resources of the State and local governments. When we hear from elected officials, **CLICK** we typically only hear them talk about these two bullets – the threshold – although the threshold is the baseline bar we have to get across, there is more to making the case for a federal declaration.</a:t>
            </a:r>
            <a:endParaRPr lang="en-US" sz="1900" dirty="0">
              <a:cs typeface="Calibri"/>
            </a:endParaRPr>
          </a:p>
        </p:txBody>
      </p:sp>
      <p:sp>
        <p:nvSpPr>
          <p:cNvPr id="4" name="Slide Number Placeholder 3"/>
          <p:cNvSpPr>
            <a:spLocks noGrp="1"/>
          </p:cNvSpPr>
          <p:nvPr>
            <p:ph type="sldNum" sz="quarter" idx="5"/>
          </p:nvPr>
        </p:nvSpPr>
        <p:spPr/>
        <p:txBody>
          <a:bodyPr/>
          <a:lstStyle/>
          <a:p>
            <a:fld id="{E0526799-DD3B-4084-B222-BADAE2D28A7E}" type="slidenum">
              <a:rPr lang="en-US" smtClean="0"/>
              <a:t>16</a:t>
            </a:fld>
            <a:endParaRPr lang="en-US"/>
          </a:p>
        </p:txBody>
      </p:sp>
    </p:spTree>
    <p:extLst>
      <p:ext uri="{BB962C8B-B14F-4D97-AF65-F5344CB8AC3E}">
        <p14:creationId xmlns:p14="http://schemas.microsoft.com/office/powerpoint/2010/main" val="2864641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why do we want a declaration? It could make available FEMA’s public assistance and/or individual assistance programs. </a:t>
            </a:r>
          </a:p>
          <a:p>
            <a:endParaRPr lang="en-US" dirty="0"/>
          </a:p>
          <a:p>
            <a:r>
              <a:rPr lang="en-US" dirty="0"/>
              <a:t>PA reimburses state, tribal, local, and some PNPs for eligible costs. This is a reimbursement Program and does not trigger any grants or immediate funding. The ‘threshold’ everyone focuses on after an event applies ONLY to this program, not Individual Assistance. We walk through the eligibility and thresholds for both of these today, but please keep in mind as we go, that the county and state thresholds are only for the PA program.</a:t>
            </a:r>
          </a:p>
          <a:p>
            <a:endParaRPr lang="en-US" dirty="0"/>
          </a:p>
          <a:p>
            <a:r>
              <a:rPr lang="en-US" dirty="0"/>
              <a:t>The IA program provides benefits to impacted households and individuals. It Does not include economic loss for businesses, nor does it include business loss or impact – These May be covered under SBA’s disaster programs through low interest loans.</a:t>
            </a:r>
          </a:p>
        </p:txBody>
      </p:sp>
      <p:sp>
        <p:nvSpPr>
          <p:cNvPr id="4" name="Slide Number Placeholder 3"/>
          <p:cNvSpPr>
            <a:spLocks noGrp="1"/>
          </p:cNvSpPr>
          <p:nvPr>
            <p:ph type="sldNum" sz="quarter" idx="5"/>
          </p:nvPr>
        </p:nvSpPr>
        <p:spPr/>
        <p:txBody>
          <a:bodyPr/>
          <a:lstStyle/>
          <a:p>
            <a:fld id="{FEADF1E7-B0D2-49F7-A2B4-559088BE77E0}" type="slidenum">
              <a:rPr lang="en-US" smtClean="0"/>
              <a:t>17</a:t>
            </a:fld>
            <a:endParaRPr lang="en-US"/>
          </a:p>
        </p:txBody>
      </p:sp>
    </p:spTree>
    <p:extLst>
      <p:ext uri="{BB962C8B-B14F-4D97-AF65-F5344CB8AC3E}">
        <p14:creationId xmlns:p14="http://schemas.microsoft.com/office/powerpoint/2010/main" val="40136913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7948-7E4F-4B21-90B3-42B90CE2314C}"/>
              </a:ext>
            </a:extLst>
          </p:cNvPr>
          <p:cNvSpPr>
            <a:spLocks noGrp="1"/>
          </p:cNvSpPr>
          <p:nvPr>
            <p:ph type="ctrTitle"/>
          </p:nvPr>
        </p:nvSpPr>
        <p:spPr>
          <a:xfrm>
            <a:off x="1524000" y="1311563"/>
            <a:ext cx="9144000" cy="219839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8F0FC6-B9FA-4263-94C5-D773691520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B836294-25F1-48AD-A789-855FE71FF9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E39AD-B01E-4D91-ADB8-42BC4A1488E3}"/>
              </a:ext>
            </a:extLst>
          </p:cNvPr>
          <p:cNvSpPr>
            <a:spLocks noGrp="1"/>
          </p:cNvSpPr>
          <p:nvPr>
            <p:ph type="sldNum" sz="quarter" idx="12"/>
          </p:nvPr>
        </p:nvSpPr>
        <p:spPr>
          <a:xfrm>
            <a:off x="410304" y="6383630"/>
            <a:ext cx="1461331" cy="365125"/>
          </a:xfrm>
        </p:spPr>
        <p:txBody>
          <a:bodyPr/>
          <a:lstStyle>
            <a:lvl1pPr algn="l">
              <a:defRPr/>
            </a:lvl1pPr>
          </a:lstStyle>
          <a:p>
            <a:fld id="{37DE1C4B-F61A-40C3-9976-0982168478B8}" type="slidenum">
              <a:rPr lang="en-US" smtClean="0"/>
              <a:pPr/>
              <a:t>‹#›</a:t>
            </a:fld>
            <a:endParaRPr lang="en-US"/>
          </a:p>
        </p:txBody>
      </p:sp>
      <p:pic>
        <p:nvPicPr>
          <p:cNvPr id="7" name="Picture 6">
            <a:extLst>
              <a:ext uri="{FF2B5EF4-FFF2-40B4-BE49-F238E27FC236}">
                <a16:creationId xmlns:a16="http://schemas.microsoft.com/office/drawing/2014/main" id="{74A95BF7-50AC-424D-AD69-4D15067964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660" y="92311"/>
            <a:ext cx="1371600" cy="1371600"/>
          </a:xfrm>
          <a:prstGeom prst="rect">
            <a:avLst/>
          </a:prstGeom>
        </p:spPr>
      </p:pic>
    </p:spTree>
    <p:extLst>
      <p:ext uri="{BB962C8B-B14F-4D97-AF65-F5344CB8AC3E}">
        <p14:creationId xmlns:p14="http://schemas.microsoft.com/office/powerpoint/2010/main" val="2033722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4E45-E0B6-426A-8167-7195047272E1}"/>
              </a:ext>
            </a:extLst>
          </p:cNvPr>
          <p:cNvSpPr>
            <a:spLocks noGrp="1"/>
          </p:cNvSpPr>
          <p:nvPr>
            <p:ph type="title"/>
          </p:nvPr>
        </p:nvSpPr>
        <p:spPr>
          <a:xfrm>
            <a:off x="606751" y="249383"/>
            <a:ext cx="11539678" cy="757382"/>
          </a:xfrm>
        </p:spPr>
        <p:txBody>
          <a:bodyPr/>
          <a:lstStyle>
            <a:lvl1pPr>
              <a:defRPr>
                <a:solidFill>
                  <a:schemeClr val="bg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893F171D-3038-4C5A-AE36-384B9AA0BF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4256F89-CB8A-4F20-9A91-892561552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E6CFF-27F2-4E15-8F35-4949EA12559F}"/>
              </a:ext>
            </a:extLst>
          </p:cNvPr>
          <p:cNvSpPr>
            <a:spLocks noGrp="1"/>
          </p:cNvSpPr>
          <p:nvPr>
            <p:ph type="sldNum" sz="quarter" idx="12"/>
          </p:nvPr>
        </p:nvSpPr>
        <p:spPr/>
        <p:txBody>
          <a:bodyPr/>
          <a:lstStyle/>
          <a:p>
            <a:fld id="{37DE1C4B-F61A-40C3-9976-0982168478B8}" type="slidenum">
              <a:rPr lang="en-US" smtClean="0"/>
              <a:t>‹#›</a:t>
            </a:fld>
            <a:endParaRPr lang="en-US"/>
          </a:p>
        </p:txBody>
      </p:sp>
    </p:spTree>
    <p:extLst>
      <p:ext uri="{BB962C8B-B14F-4D97-AF65-F5344CB8AC3E}">
        <p14:creationId xmlns:p14="http://schemas.microsoft.com/office/powerpoint/2010/main" val="2799005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B44DB1-41DE-4B9A-9EE8-4D0A6BE509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7AB7A-895B-445A-A88E-2D1259C2C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ED2EC56-7DB7-4EC6-9EB6-BE7AB9533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6E781-A205-4DFE-822B-A9747AF73772}"/>
              </a:ext>
            </a:extLst>
          </p:cNvPr>
          <p:cNvSpPr>
            <a:spLocks noGrp="1"/>
          </p:cNvSpPr>
          <p:nvPr>
            <p:ph type="sldNum" sz="quarter" idx="12"/>
          </p:nvPr>
        </p:nvSpPr>
        <p:spPr/>
        <p:txBody>
          <a:bodyPr/>
          <a:lstStyle/>
          <a:p>
            <a:fld id="{37DE1C4B-F61A-40C3-9976-0982168478B8}" type="slidenum">
              <a:rPr lang="en-US" smtClean="0"/>
              <a:t>‹#›</a:t>
            </a:fld>
            <a:endParaRPr lang="en-US"/>
          </a:p>
        </p:txBody>
      </p:sp>
    </p:spTree>
    <p:extLst>
      <p:ext uri="{BB962C8B-B14F-4D97-AF65-F5344CB8AC3E}">
        <p14:creationId xmlns:p14="http://schemas.microsoft.com/office/powerpoint/2010/main" val="5896928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07948-7E4F-4B21-90B3-42B90CE2314C}"/>
              </a:ext>
            </a:extLst>
          </p:cNvPr>
          <p:cNvSpPr>
            <a:spLocks noGrp="1"/>
          </p:cNvSpPr>
          <p:nvPr>
            <p:ph type="ctrTitle"/>
          </p:nvPr>
        </p:nvSpPr>
        <p:spPr>
          <a:xfrm>
            <a:off x="1524000" y="1311563"/>
            <a:ext cx="9144000" cy="219839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8F0FC6-B9FA-4263-94C5-D773691520C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B836294-25F1-48AD-A789-855FE71FF9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E39AD-B01E-4D91-ADB8-42BC4A1488E3}"/>
              </a:ext>
            </a:extLst>
          </p:cNvPr>
          <p:cNvSpPr>
            <a:spLocks noGrp="1"/>
          </p:cNvSpPr>
          <p:nvPr>
            <p:ph type="sldNum" sz="quarter" idx="12"/>
          </p:nvPr>
        </p:nvSpPr>
        <p:spPr/>
        <p:txBody>
          <a:bodyPr/>
          <a:lstStyle>
            <a:lvl1pPr algn="l">
              <a:defRPr/>
            </a:lvl1pPr>
          </a:lstStyle>
          <a:p>
            <a:fld id="{37DE1C4B-F61A-40C3-9976-0982168478B8}" type="slidenum">
              <a:rPr lang="en-US" smtClean="0"/>
              <a:pPr/>
              <a:t>‹#›</a:t>
            </a:fld>
            <a:endParaRPr lang="en-US"/>
          </a:p>
        </p:txBody>
      </p:sp>
      <p:pic>
        <p:nvPicPr>
          <p:cNvPr id="7" name="Picture 6">
            <a:extLst>
              <a:ext uri="{FF2B5EF4-FFF2-40B4-BE49-F238E27FC236}">
                <a16:creationId xmlns:a16="http://schemas.microsoft.com/office/drawing/2014/main" id="{74A95BF7-50AC-424D-AD69-4D15067964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660" y="92311"/>
            <a:ext cx="1371600" cy="1371600"/>
          </a:xfrm>
          <a:prstGeom prst="rect">
            <a:avLst/>
          </a:prstGeom>
        </p:spPr>
      </p:pic>
    </p:spTree>
    <p:extLst>
      <p:ext uri="{BB962C8B-B14F-4D97-AF65-F5344CB8AC3E}">
        <p14:creationId xmlns:p14="http://schemas.microsoft.com/office/powerpoint/2010/main" val="2887230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03AF0-5FBE-4282-8BC3-3158C05230D0}"/>
              </a:ext>
            </a:extLst>
          </p:cNvPr>
          <p:cNvSpPr>
            <a:spLocks noGrp="1"/>
          </p:cNvSpPr>
          <p:nvPr>
            <p:ph type="title"/>
          </p:nvPr>
        </p:nvSpPr>
        <p:spPr>
          <a:xfrm>
            <a:off x="615297" y="249383"/>
            <a:ext cx="11531132" cy="757382"/>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791B747-F055-414B-9DDF-ADDE0CF31D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E4A337F-91EE-4E17-BAC2-0A60A2B14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7A07F-0891-48CB-925E-E00B5977ABB7}"/>
              </a:ext>
            </a:extLst>
          </p:cNvPr>
          <p:cNvSpPr>
            <a:spLocks noGrp="1"/>
          </p:cNvSpPr>
          <p:nvPr>
            <p:ph type="sldNum" sz="quarter" idx="12"/>
          </p:nvPr>
        </p:nvSpPr>
        <p:spPr>
          <a:xfrm>
            <a:off x="0" y="6375354"/>
            <a:ext cx="1461331" cy="365125"/>
          </a:xfrm>
        </p:spPr>
        <p:txBody>
          <a:bodyPr/>
          <a:lstStyle/>
          <a:p>
            <a:fld id="{37DE1C4B-F61A-40C3-9976-0982168478B8}" type="slidenum">
              <a:rPr lang="en-US" smtClean="0"/>
              <a:t>‹#›</a:t>
            </a:fld>
            <a:endParaRPr lang="en-US"/>
          </a:p>
        </p:txBody>
      </p:sp>
    </p:spTree>
    <p:extLst>
      <p:ext uri="{BB962C8B-B14F-4D97-AF65-F5344CB8AC3E}">
        <p14:creationId xmlns:p14="http://schemas.microsoft.com/office/powerpoint/2010/main" val="799958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1137-D414-4652-B261-98A8F93088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852B6E-E4FD-441F-95F8-4AC4E01C04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5BD6A899-08C3-4A26-A190-1965DC977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97E357-5F97-4E59-A241-C8A55CA908CB}"/>
              </a:ext>
            </a:extLst>
          </p:cNvPr>
          <p:cNvSpPr>
            <a:spLocks noGrp="1"/>
          </p:cNvSpPr>
          <p:nvPr>
            <p:ph type="sldNum" sz="quarter" idx="12"/>
          </p:nvPr>
        </p:nvSpPr>
        <p:spPr/>
        <p:txBody>
          <a:bodyPr/>
          <a:lstStyle/>
          <a:p>
            <a:fld id="{37DE1C4B-F61A-40C3-9976-0982168478B8}" type="slidenum">
              <a:rPr lang="en-US" smtClean="0"/>
              <a:t>‹#›</a:t>
            </a:fld>
            <a:endParaRPr lang="en-US"/>
          </a:p>
        </p:txBody>
      </p:sp>
      <p:pic>
        <p:nvPicPr>
          <p:cNvPr id="7" name="Picture 6">
            <a:extLst>
              <a:ext uri="{FF2B5EF4-FFF2-40B4-BE49-F238E27FC236}">
                <a16:creationId xmlns:a16="http://schemas.microsoft.com/office/drawing/2014/main" id="{74A95BF7-50AC-424D-AD69-4D15067964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660" y="92311"/>
            <a:ext cx="1371600" cy="1371600"/>
          </a:xfrm>
          <a:prstGeom prst="rect">
            <a:avLst/>
          </a:prstGeom>
        </p:spPr>
      </p:pic>
    </p:spTree>
    <p:extLst>
      <p:ext uri="{BB962C8B-B14F-4D97-AF65-F5344CB8AC3E}">
        <p14:creationId xmlns:p14="http://schemas.microsoft.com/office/powerpoint/2010/main" val="629252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94B1A-EFBF-44AA-990F-82C815E7BE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A1924D-2299-43DA-9EF5-F88476E74D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1599108-31F8-4B71-9878-0EB9BE6766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F94271-108E-436C-92F6-2FAD780A18FE}"/>
              </a:ext>
            </a:extLst>
          </p:cNvPr>
          <p:cNvSpPr>
            <a:spLocks noGrp="1"/>
          </p:cNvSpPr>
          <p:nvPr>
            <p:ph type="sldNum" sz="quarter" idx="12"/>
          </p:nvPr>
        </p:nvSpPr>
        <p:spPr/>
        <p:txBody>
          <a:bodyPr/>
          <a:lstStyle/>
          <a:p>
            <a:fld id="{37DE1C4B-F61A-40C3-9976-0982168478B8}" type="slidenum">
              <a:rPr lang="en-US" smtClean="0"/>
              <a:t>‹#›</a:t>
            </a:fld>
            <a:endParaRPr lang="en-US"/>
          </a:p>
        </p:txBody>
      </p:sp>
      <p:sp>
        <p:nvSpPr>
          <p:cNvPr id="9" name="Title 1">
            <a:extLst>
              <a:ext uri="{FF2B5EF4-FFF2-40B4-BE49-F238E27FC236}">
                <a16:creationId xmlns:a16="http://schemas.microsoft.com/office/drawing/2014/main" id="{28FC6D02-3935-4CF0-B65D-CA088CEB424A}"/>
              </a:ext>
            </a:extLst>
          </p:cNvPr>
          <p:cNvSpPr>
            <a:spLocks noGrp="1"/>
          </p:cNvSpPr>
          <p:nvPr>
            <p:ph type="title"/>
          </p:nvPr>
        </p:nvSpPr>
        <p:spPr>
          <a:xfrm>
            <a:off x="615297" y="249383"/>
            <a:ext cx="11531132" cy="75738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4078232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776964-578F-4CBF-A9E3-5981F71826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F066FF-29F4-4ED1-AF9B-493E866E28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8425F8-9664-4766-A89D-E85BC4AEC7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A6D1FC-F4FD-42D4-B576-B56403706D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46D179B-4EE2-422D-8187-3D6A8244B6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D810E8-B1A2-42FA-A666-91777690269E}"/>
              </a:ext>
            </a:extLst>
          </p:cNvPr>
          <p:cNvSpPr>
            <a:spLocks noGrp="1"/>
          </p:cNvSpPr>
          <p:nvPr>
            <p:ph type="sldNum" sz="quarter" idx="12"/>
          </p:nvPr>
        </p:nvSpPr>
        <p:spPr/>
        <p:txBody>
          <a:bodyPr/>
          <a:lstStyle/>
          <a:p>
            <a:fld id="{37DE1C4B-F61A-40C3-9976-0982168478B8}" type="slidenum">
              <a:rPr lang="en-US" smtClean="0"/>
              <a:t>‹#›</a:t>
            </a:fld>
            <a:endParaRPr lang="en-US"/>
          </a:p>
        </p:txBody>
      </p:sp>
      <p:sp>
        <p:nvSpPr>
          <p:cNvPr id="10" name="Title 1">
            <a:extLst>
              <a:ext uri="{FF2B5EF4-FFF2-40B4-BE49-F238E27FC236}">
                <a16:creationId xmlns:a16="http://schemas.microsoft.com/office/drawing/2014/main" id="{62522865-1820-46B8-B30C-236014D2C494}"/>
              </a:ext>
            </a:extLst>
          </p:cNvPr>
          <p:cNvSpPr>
            <a:spLocks noGrp="1"/>
          </p:cNvSpPr>
          <p:nvPr>
            <p:ph type="title"/>
          </p:nvPr>
        </p:nvSpPr>
        <p:spPr>
          <a:xfrm>
            <a:off x="623843" y="249383"/>
            <a:ext cx="11522586" cy="75738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918758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3DD3-746D-474E-A0B4-5CAA8B3DC009}"/>
              </a:ext>
            </a:extLst>
          </p:cNvPr>
          <p:cNvSpPr>
            <a:spLocks noGrp="1"/>
          </p:cNvSpPr>
          <p:nvPr>
            <p:ph type="title"/>
          </p:nvPr>
        </p:nvSpPr>
        <p:spPr>
          <a:xfrm>
            <a:off x="615297" y="249383"/>
            <a:ext cx="11531132" cy="757382"/>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A23920-6FB2-40EB-BE91-E4FBE1B1D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ACFBC4-0B29-43E0-8DF6-93D55223F304}"/>
              </a:ext>
            </a:extLst>
          </p:cNvPr>
          <p:cNvSpPr>
            <a:spLocks noGrp="1"/>
          </p:cNvSpPr>
          <p:nvPr>
            <p:ph type="sldNum" sz="quarter" idx="12"/>
          </p:nvPr>
        </p:nvSpPr>
        <p:spPr/>
        <p:txBody>
          <a:bodyPr/>
          <a:lstStyle/>
          <a:p>
            <a:fld id="{37DE1C4B-F61A-40C3-9976-0982168478B8}" type="slidenum">
              <a:rPr lang="en-US" smtClean="0"/>
              <a:t>‹#›</a:t>
            </a:fld>
            <a:endParaRPr lang="en-US"/>
          </a:p>
        </p:txBody>
      </p:sp>
    </p:spTree>
    <p:extLst>
      <p:ext uri="{BB962C8B-B14F-4D97-AF65-F5344CB8AC3E}">
        <p14:creationId xmlns:p14="http://schemas.microsoft.com/office/powerpoint/2010/main" val="25039487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57F33C-9DE6-4548-A951-CBBBC54001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8F2034-C930-4B6F-ADFF-DEBFF793E887}"/>
              </a:ext>
            </a:extLst>
          </p:cNvPr>
          <p:cNvSpPr>
            <a:spLocks noGrp="1"/>
          </p:cNvSpPr>
          <p:nvPr>
            <p:ph type="sldNum" sz="quarter" idx="12"/>
          </p:nvPr>
        </p:nvSpPr>
        <p:spPr/>
        <p:txBody>
          <a:bodyPr/>
          <a:lstStyle/>
          <a:p>
            <a:fld id="{37DE1C4B-F61A-40C3-9976-0982168478B8}" type="slidenum">
              <a:rPr lang="en-US" smtClean="0"/>
              <a:t>‹#›</a:t>
            </a:fld>
            <a:endParaRPr lang="en-US"/>
          </a:p>
        </p:txBody>
      </p:sp>
    </p:spTree>
    <p:extLst>
      <p:ext uri="{BB962C8B-B14F-4D97-AF65-F5344CB8AC3E}">
        <p14:creationId xmlns:p14="http://schemas.microsoft.com/office/powerpoint/2010/main" val="1927343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2D3DA-A750-4611-85D3-6EC18EB12144}"/>
              </a:ext>
            </a:extLst>
          </p:cNvPr>
          <p:cNvSpPr>
            <a:spLocks noGrp="1"/>
          </p:cNvSpPr>
          <p:nvPr>
            <p:ph type="title"/>
          </p:nvPr>
        </p:nvSpPr>
        <p:spPr>
          <a:xfrm>
            <a:off x="839788" y="1754908"/>
            <a:ext cx="3932237" cy="1416299"/>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1AC550-CF60-4FA9-963D-E1738CD545C0}"/>
              </a:ext>
            </a:extLst>
          </p:cNvPr>
          <p:cNvSpPr>
            <a:spLocks noGrp="1"/>
          </p:cNvSpPr>
          <p:nvPr>
            <p:ph idx="1"/>
          </p:nvPr>
        </p:nvSpPr>
        <p:spPr>
          <a:xfrm>
            <a:off x="5183188" y="1754908"/>
            <a:ext cx="6172200" cy="41061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ECDC9F-5501-44A4-999F-F691871016E3}"/>
              </a:ext>
            </a:extLst>
          </p:cNvPr>
          <p:cNvSpPr>
            <a:spLocks noGrp="1"/>
          </p:cNvSpPr>
          <p:nvPr>
            <p:ph type="body" sz="half" idx="2"/>
          </p:nvPr>
        </p:nvSpPr>
        <p:spPr>
          <a:xfrm>
            <a:off x="839788" y="3171208"/>
            <a:ext cx="3932237" cy="26977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D4583E3-EBCA-4C3D-A7A9-59A591E603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543C01-58D8-4750-8601-04D172F0737B}"/>
              </a:ext>
            </a:extLst>
          </p:cNvPr>
          <p:cNvSpPr>
            <a:spLocks noGrp="1"/>
          </p:cNvSpPr>
          <p:nvPr>
            <p:ph type="sldNum" sz="quarter" idx="12"/>
          </p:nvPr>
        </p:nvSpPr>
        <p:spPr/>
        <p:txBody>
          <a:bodyPr/>
          <a:lstStyle/>
          <a:p>
            <a:fld id="{37DE1C4B-F61A-40C3-9976-0982168478B8}" type="slidenum">
              <a:rPr lang="en-US" smtClean="0"/>
              <a:t>‹#›</a:t>
            </a:fld>
            <a:endParaRPr lang="en-US"/>
          </a:p>
        </p:txBody>
      </p:sp>
    </p:spTree>
    <p:extLst>
      <p:ext uri="{BB962C8B-B14F-4D97-AF65-F5344CB8AC3E}">
        <p14:creationId xmlns:p14="http://schemas.microsoft.com/office/powerpoint/2010/main" val="3007516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03AF0-5FBE-4282-8BC3-3158C05230D0}"/>
              </a:ext>
            </a:extLst>
          </p:cNvPr>
          <p:cNvSpPr>
            <a:spLocks noGrp="1"/>
          </p:cNvSpPr>
          <p:nvPr>
            <p:ph type="title"/>
          </p:nvPr>
        </p:nvSpPr>
        <p:spPr>
          <a:xfrm>
            <a:off x="615297" y="249383"/>
            <a:ext cx="11531132" cy="757382"/>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8791B747-F055-414B-9DDF-ADDE0CF31D8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E4A337F-91EE-4E17-BAC2-0A60A2B14B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C7A07F-0891-48CB-925E-E00B5977ABB7}"/>
              </a:ext>
            </a:extLst>
          </p:cNvPr>
          <p:cNvSpPr>
            <a:spLocks noGrp="1"/>
          </p:cNvSpPr>
          <p:nvPr>
            <p:ph type="sldNum" sz="quarter" idx="12"/>
          </p:nvPr>
        </p:nvSpPr>
        <p:spPr/>
        <p:txBody>
          <a:bodyPr/>
          <a:lstStyle/>
          <a:p>
            <a:fld id="{37DE1C4B-F61A-40C3-9976-0982168478B8}" type="slidenum">
              <a:rPr lang="en-US" smtClean="0"/>
              <a:t>‹#›</a:t>
            </a:fld>
            <a:endParaRPr lang="en-US"/>
          </a:p>
        </p:txBody>
      </p:sp>
    </p:spTree>
    <p:extLst>
      <p:ext uri="{BB962C8B-B14F-4D97-AF65-F5344CB8AC3E}">
        <p14:creationId xmlns:p14="http://schemas.microsoft.com/office/powerpoint/2010/main" val="863250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ADD96C-E4B8-4757-8407-9BADD7B5261D}"/>
              </a:ext>
            </a:extLst>
          </p:cNvPr>
          <p:cNvSpPr>
            <a:spLocks noGrp="1"/>
          </p:cNvSpPr>
          <p:nvPr>
            <p:ph type="pic" idx="1"/>
          </p:nvPr>
        </p:nvSpPr>
        <p:spPr>
          <a:xfrm>
            <a:off x="5180012" y="1736436"/>
            <a:ext cx="6172200" cy="41293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B22BB17C-11AA-4A21-B948-A1A1D14FC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AC37A-5A8A-4AA3-A6BC-140B795B332B}"/>
              </a:ext>
            </a:extLst>
          </p:cNvPr>
          <p:cNvSpPr>
            <a:spLocks noGrp="1"/>
          </p:cNvSpPr>
          <p:nvPr>
            <p:ph type="sldNum" sz="quarter" idx="12"/>
          </p:nvPr>
        </p:nvSpPr>
        <p:spPr/>
        <p:txBody>
          <a:bodyPr/>
          <a:lstStyle/>
          <a:p>
            <a:fld id="{37DE1C4B-F61A-40C3-9976-0982168478B8}" type="slidenum">
              <a:rPr lang="en-US" smtClean="0"/>
              <a:t>‹#›</a:t>
            </a:fld>
            <a:endParaRPr lang="en-US"/>
          </a:p>
        </p:txBody>
      </p:sp>
      <p:sp>
        <p:nvSpPr>
          <p:cNvPr id="8" name="Title 1">
            <a:extLst>
              <a:ext uri="{FF2B5EF4-FFF2-40B4-BE49-F238E27FC236}">
                <a16:creationId xmlns:a16="http://schemas.microsoft.com/office/drawing/2014/main" id="{1291DC38-740C-48A2-8DCC-2DD5E53B0CBE}"/>
              </a:ext>
            </a:extLst>
          </p:cNvPr>
          <p:cNvSpPr>
            <a:spLocks noGrp="1"/>
          </p:cNvSpPr>
          <p:nvPr>
            <p:ph type="title"/>
          </p:nvPr>
        </p:nvSpPr>
        <p:spPr>
          <a:xfrm>
            <a:off x="839788" y="1736436"/>
            <a:ext cx="3932237" cy="1434772"/>
          </a:xfr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900CE9AC-5618-4781-9650-CB0015D54570}"/>
              </a:ext>
            </a:extLst>
          </p:cNvPr>
          <p:cNvSpPr>
            <a:spLocks noGrp="1"/>
          </p:cNvSpPr>
          <p:nvPr>
            <p:ph type="body" sz="half" idx="2"/>
          </p:nvPr>
        </p:nvSpPr>
        <p:spPr>
          <a:xfrm>
            <a:off x="839788" y="3171208"/>
            <a:ext cx="3932237" cy="26977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33594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24E45-E0B6-426A-8167-7195047272E1}"/>
              </a:ext>
            </a:extLst>
          </p:cNvPr>
          <p:cNvSpPr>
            <a:spLocks noGrp="1"/>
          </p:cNvSpPr>
          <p:nvPr>
            <p:ph type="title"/>
          </p:nvPr>
        </p:nvSpPr>
        <p:spPr>
          <a:xfrm>
            <a:off x="606751" y="249383"/>
            <a:ext cx="11539678" cy="757382"/>
          </a:xfrm>
        </p:spPr>
        <p:txBody>
          <a:bodyPr/>
          <a:lstStyle>
            <a:lvl1pPr>
              <a:defRPr>
                <a:solidFill>
                  <a:schemeClr val="bg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893F171D-3038-4C5A-AE36-384B9AA0BF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4256F89-CB8A-4F20-9A91-8925615526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DE6CFF-27F2-4E15-8F35-4949EA12559F}"/>
              </a:ext>
            </a:extLst>
          </p:cNvPr>
          <p:cNvSpPr>
            <a:spLocks noGrp="1"/>
          </p:cNvSpPr>
          <p:nvPr>
            <p:ph type="sldNum" sz="quarter" idx="12"/>
          </p:nvPr>
        </p:nvSpPr>
        <p:spPr/>
        <p:txBody>
          <a:bodyPr/>
          <a:lstStyle/>
          <a:p>
            <a:fld id="{37DE1C4B-F61A-40C3-9976-0982168478B8}" type="slidenum">
              <a:rPr lang="en-US" smtClean="0"/>
              <a:t>‹#›</a:t>
            </a:fld>
            <a:endParaRPr lang="en-US"/>
          </a:p>
        </p:txBody>
      </p:sp>
    </p:spTree>
    <p:extLst>
      <p:ext uri="{BB962C8B-B14F-4D97-AF65-F5344CB8AC3E}">
        <p14:creationId xmlns:p14="http://schemas.microsoft.com/office/powerpoint/2010/main" val="27489616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B44DB1-41DE-4B9A-9EE8-4D0A6BE509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7AB7A-895B-445A-A88E-2D1259C2C8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ED2EC56-7DB7-4EC6-9EB6-BE7AB95330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6E781-A205-4DFE-822B-A9747AF73772}"/>
              </a:ext>
            </a:extLst>
          </p:cNvPr>
          <p:cNvSpPr>
            <a:spLocks noGrp="1"/>
          </p:cNvSpPr>
          <p:nvPr>
            <p:ph type="sldNum" sz="quarter" idx="12"/>
          </p:nvPr>
        </p:nvSpPr>
        <p:spPr/>
        <p:txBody>
          <a:bodyPr/>
          <a:lstStyle/>
          <a:p>
            <a:fld id="{37DE1C4B-F61A-40C3-9976-0982168478B8}" type="slidenum">
              <a:rPr lang="en-US" smtClean="0"/>
              <a:t>‹#›</a:t>
            </a:fld>
            <a:endParaRPr lang="en-US"/>
          </a:p>
        </p:txBody>
      </p:sp>
    </p:spTree>
    <p:extLst>
      <p:ext uri="{BB962C8B-B14F-4D97-AF65-F5344CB8AC3E}">
        <p14:creationId xmlns:p14="http://schemas.microsoft.com/office/powerpoint/2010/main" val="21830871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1137-D414-4652-B261-98A8F93088F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852B6E-E4FD-441F-95F8-4AC4E01C04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5BD6A899-08C3-4A26-A190-1965DC9770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97E357-5F97-4E59-A241-C8A55CA908CB}"/>
              </a:ext>
            </a:extLst>
          </p:cNvPr>
          <p:cNvSpPr>
            <a:spLocks noGrp="1"/>
          </p:cNvSpPr>
          <p:nvPr>
            <p:ph type="sldNum" sz="quarter" idx="12"/>
          </p:nvPr>
        </p:nvSpPr>
        <p:spPr>
          <a:xfrm>
            <a:off x="213660" y="6356349"/>
            <a:ext cx="1461331" cy="365125"/>
          </a:xfrm>
        </p:spPr>
        <p:txBody>
          <a:bodyPr/>
          <a:lstStyle/>
          <a:p>
            <a:fld id="{37DE1C4B-F61A-40C3-9976-0982168478B8}" type="slidenum">
              <a:rPr lang="en-US" smtClean="0"/>
              <a:t>‹#›</a:t>
            </a:fld>
            <a:endParaRPr lang="en-US"/>
          </a:p>
        </p:txBody>
      </p:sp>
      <p:pic>
        <p:nvPicPr>
          <p:cNvPr id="7" name="Picture 6">
            <a:extLst>
              <a:ext uri="{FF2B5EF4-FFF2-40B4-BE49-F238E27FC236}">
                <a16:creationId xmlns:a16="http://schemas.microsoft.com/office/drawing/2014/main" id="{74A95BF7-50AC-424D-AD69-4D15067964E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3660" y="92311"/>
            <a:ext cx="1371600" cy="1371600"/>
          </a:xfrm>
          <a:prstGeom prst="rect">
            <a:avLst/>
          </a:prstGeom>
        </p:spPr>
      </p:pic>
    </p:spTree>
    <p:extLst>
      <p:ext uri="{BB962C8B-B14F-4D97-AF65-F5344CB8AC3E}">
        <p14:creationId xmlns:p14="http://schemas.microsoft.com/office/powerpoint/2010/main" val="1414899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594B1A-EFBF-44AA-990F-82C815E7BE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A1924D-2299-43DA-9EF5-F88476E74D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1599108-31F8-4B71-9878-0EB9BE6766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F94271-108E-436C-92F6-2FAD780A18FE}"/>
              </a:ext>
            </a:extLst>
          </p:cNvPr>
          <p:cNvSpPr>
            <a:spLocks noGrp="1"/>
          </p:cNvSpPr>
          <p:nvPr>
            <p:ph type="sldNum" sz="quarter" idx="12"/>
          </p:nvPr>
        </p:nvSpPr>
        <p:spPr/>
        <p:txBody>
          <a:bodyPr/>
          <a:lstStyle/>
          <a:p>
            <a:fld id="{37DE1C4B-F61A-40C3-9976-0982168478B8}" type="slidenum">
              <a:rPr lang="en-US" smtClean="0"/>
              <a:t>‹#›</a:t>
            </a:fld>
            <a:endParaRPr lang="en-US"/>
          </a:p>
        </p:txBody>
      </p:sp>
      <p:sp>
        <p:nvSpPr>
          <p:cNvPr id="9" name="Title 1">
            <a:extLst>
              <a:ext uri="{FF2B5EF4-FFF2-40B4-BE49-F238E27FC236}">
                <a16:creationId xmlns:a16="http://schemas.microsoft.com/office/drawing/2014/main" id="{28FC6D02-3935-4CF0-B65D-CA088CEB424A}"/>
              </a:ext>
            </a:extLst>
          </p:cNvPr>
          <p:cNvSpPr>
            <a:spLocks noGrp="1"/>
          </p:cNvSpPr>
          <p:nvPr>
            <p:ph type="title"/>
          </p:nvPr>
        </p:nvSpPr>
        <p:spPr>
          <a:xfrm>
            <a:off x="615297" y="249383"/>
            <a:ext cx="11531132" cy="75738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906430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776964-578F-4CBF-A9E3-5981F71826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0F066FF-29F4-4ED1-AF9B-493E866E28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8425F8-9664-4766-A89D-E85BC4AEC7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A6D1FC-F4FD-42D4-B576-B56403706D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46D179B-4EE2-422D-8187-3D6A8244B6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D810E8-B1A2-42FA-A666-91777690269E}"/>
              </a:ext>
            </a:extLst>
          </p:cNvPr>
          <p:cNvSpPr>
            <a:spLocks noGrp="1"/>
          </p:cNvSpPr>
          <p:nvPr>
            <p:ph type="sldNum" sz="quarter" idx="12"/>
          </p:nvPr>
        </p:nvSpPr>
        <p:spPr/>
        <p:txBody>
          <a:bodyPr/>
          <a:lstStyle/>
          <a:p>
            <a:fld id="{37DE1C4B-F61A-40C3-9976-0982168478B8}" type="slidenum">
              <a:rPr lang="en-US" smtClean="0"/>
              <a:t>‹#›</a:t>
            </a:fld>
            <a:endParaRPr lang="en-US"/>
          </a:p>
        </p:txBody>
      </p:sp>
      <p:sp>
        <p:nvSpPr>
          <p:cNvPr id="10" name="Title 1">
            <a:extLst>
              <a:ext uri="{FF2B5EF4-FFF2-40B4-BE49-F238E27FC236}">
                <a16:creationId xmlns:a16="http://schemas.microsoft.com/office/drawing/2014/main" id="{62522865-1820-46B8-B30C-236014D2C494}"/>
              </a:ext>
            </a:extLst>
          </p:cNvPr>
          <p:cNvSpPr>
            <a:spLocks noGrp="1"/>
          </p:cNvSpPr>
          <p:nvPr>
            <p:ph type="title"/>
          </p:nvPr>
        </p:nvSpPr>
        <p:spPr>
          <a:xfrm>
            <a:off x="623843" y="249383"/>
            <a:ext cx="11522586" cy="757382"/>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463787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93DD3-746D-474E-A0B4-5CAA8B3DC009}"/>
              </a:ext>
            </a:extLst>
          </p:cNvPr>
          <p:cNvSpPr>
            <a:spLocks noGrp="1"/>
          </p:cNvSpPr>
          <p:nvPr>
            <p:ph type="title"/>
          </p:nvPr>
        </p:nvSpPr>
        <p:spPr>
          <a:xfrm>
            <a:off x="615297" y="249383"/>
            <a:ext cx="11531132" cy="757382"/>
          </a:xfrm>
        </p:spPr>
        <p:txBody>
          <a:bodyPr/>
          <a:lstStyle>
            <a:lvl1pPr>
              <a:defRPr>
                <a:solidFill>
                  <a:schemeClr val="bg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06A23920-6FB2-40EB-BE91-E4FBE1B1D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ACFBC4-0B29-43E0-8DF6-93D55223F304}"/>
              </a:ext>
            </a:extLst>
          </p:cNvPr>
          <p:cNvSpPr>
            <a:spLocks noGrp="1"/>
          </p:cNvSpPr>
          <p:nvPr>
            <p:ph type="sldNum" sz="quarter" idx="12"/>
          </p:nvPr>
        </p:nvSpPr>
        <p:spPr/>
        <p:txBody>
          <a:bodyPr/>
          <a:lstStyle/>
          <a:p>
            <a:fld id="{37DE1C4B-F61A-40C3-9976-0982168478B8}" type="slidenum">
              <a:rPr lang="en-US" smtClean="0"/>
              <a:t>‹#›</a:t>
            </a:fld>
            <a:endParaRPr lang="en-US"/>
          </a:p>
        </p:txBody>
      </p:sp>
    </p:spTree>
    <p:extLst>
      <p:ext uri="{BB962C8B-B14F-4D97-AF65-F5344CB8AC3E}">
        <p14:creationId xmlns:p14="http://schemas.microsoft.com/office/powerpoint/2010/main" val="2382330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457F33C-9DE6-4548-A951-CBBBC54001D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8F2034-C930-4B6F-ADFF-DEBFF793E887}"/>
              </a:ext>
            </a:extLst>
          </p:cNvPr>
          <p:cNvSpPr>
            <a:spLocks noGrp="1"/>
          </p:cNvSpPr>
          <p:nvPr>
            <p:ph type="sldNum" sz="quarter" idx="12"/>
          </p:nvPr>
        </p:nvSpPr>
        <p:spPr/>
        <p:txBody>
          <a:bodyPr/>
          <a:lstStyle/>
          <a:p>
            <a:fld id="{37DE1C4B-F61A-40C3-9976-0982168478B8}" type="slidenum">
              <a:rPr lang="en-US" smtClean="0"/>
              <a:t>‹#›</a:t>
            </a:fld>
            <a:endParaRPr lang="en-US"/>
          </a:p>
        </p:txBody>
      </p:sp>
    </p:spTree>
    <p:extLst>
      <p:ext uri="{BB962C8B-B14F-4D97-AF65-F5344CB8AC3E}">
        <p14:creationId xmlns:p14="http://schemas.microsoft.com/office/powerpoint/2010/main" val="4157155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2D3DA-A750-4611-85D3-6EC18EB12144}"/>
              </a:ext>
            </a:extLst>
          </p:cNvPr>
          <p:cNvSpPr>
            <a:spLocks noGrp="1"/>
          </p:cNvSpPr>
          <p:nvPr>
            <p:ph type="title"/>
          </p:nvPr>
        </p:nvSpPr>
        <p:spPr>
          <a:xfrm>
            <a:off x="839788" y="1754908"/>
            <a:ext cx="3932237" cy="1416299"/>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51AC550-CF60-4FA9-963D-E1738CD545C0}"/>
              </a:ext>
            </a:extLst>
          </p:cNvPr>
          <p:cNvSpPr>
            <a:spLocks noGrp="1"/>
          </p:cNvSpPr>
          <p:nvPr>
            <p:ph idx="1"/>
          </p:nvPr>
        </p:nvSpPr>
        <p:spPr>
          <a:xfrm>
            <a:off x="5183188" y="1754908"/>
            <a:ext cx="6172200" cy="410614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ECDC9F-5501-44A4-999F-F691871016E3}"/>
              </a:ext>
            </a:extLst>
          </p:cNvPr>
          <p:cNvSpPr>
            <a:spLocks noGrp="1"/>
          </p:cNvSpPr>
          <p:nvPr>
            <p:ph type="body" sz="half" idx="2"/>
          </p:nvPr>
        </p:nvSpPr>
        <p:spPr>
          <a:xfrm>
            <a:off x="839788" y="3171208"/>
            <a:ext cx="3932237" cy="26977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2D4583E3-EBCA-4C3D-A7A9-59A591E603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543C01-58D8-4750-8601-04D172F0737B}"/>
              </a:ext>
            </a:extLst>
          </p:cNvPr>
          <p:cNvSpPr>
            <a:spLocks noGrp="1"/>
          </p:cNvSpPr>
          <p:nvPr>
            <p:ph type="sldNum" sz="quarter" idx="12"/>
          </p:nvPr>
        </p:nvSpPr>
        <p:spPr/>
        <p:txBody>
          <a:bodyPr/>
          <a:lstStyle/>
          <a:p>
            <a:fld id="{37DE1C4B-F61A-40C3-9976-0982168478B8}" type="slidenum">
              <a:rPr lang="en-US" smtClean="0"/>
              <a:t>‹#›</a:t>
            </a:fld>
            <a:endParaRPr lang="en-US"/>
          </a:p>
        </p:txBody>
      </p:sp>
    </p:spTree>
    <p:extLst>
      <p:ext uri="{BB962C8B-B14F-4D97-AF65-F5344CB8AC3E}">
        <p14:creationId xmlns:p14="http://schemas.microsoft.com/office/powerpoint/2010/main" val="2401818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2ADD96C-E4B8-4757-8407-9BADD7B5261D}"/>
              </a:ext>
            </a:extLst>
          </p:cNvPr>
          <p:cNvSpPr>
            <a:spLocks noGrp="1"/>
          </p:cNvSpPr>
          <p:nvPr>
            <p:ph type="pic" idx="1"/>
          </p:nvPr>
        </p:nvSpPr>
        <p:spPr>
          <a:xfrm>
            <a:off x="5180012" y="1736436"/>
            <a:ext cx="6172200" cy="41293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a:extLst>
              <a:ext uri="{FF2B5EF4-FFF2-40B4-BE49-F238E27FC236}">
                <a16:creationId xmlns:a16="http://schemas.microsoft.com/office/drawing/2014/main" id="{B22BB17C-11AA-4A21-B948-A1A1D14FC8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1AC37A-5A8A-4AA3-A6BC-140B795B332B}"/>
              </a:ext>
            </a:extLst>
          </p:cNvPr>
          <p:cNvSpPr>
            <a:spLocks noGrp="1"/>
          </p:cNvSpPr>
          <p:nvPr>
            <p:ph type="sldNum" sz="quarter" idx="12"/>
          </p:nvPr>
        </p:nvSpPr>
        <p:spPr/>
        <p:txBody>
          <a:bodyPr/>
          <a:lstStyle/>
          <a:p>
            <a:fld id="{37DE1C4B-F61A-40C3-9976-0982168478B8}" type="slidenum">
              <a:rPr lang="en-US" smtClean="0"/>
              <a:t>‹#›</a:t>
            </a:fld>
            <a:endParaRPr lang="en-US"/>
          </a:p>
        </p:txBody>
      </p:sp>
      <p:sp>
        <p:nvSpPr>
          <p:cNvPr id="8" name="Title 1">
            <a:extLst>
              <a:ext uri="{FF2B5EF4-FFF2-40B4-BE49-F238E27FC236}">
                <a16:creationId xmlns:a16="http://schemas.microsoft.com/office/drawing/2014/main" id="{1291DC38-740C-48A2-8DCC-2DD5E53B0CBE}"/>
              </a:ext>
            </a:extLst>
          </p:cNvPr>
          <p:cNvSpPr>
            <a:spLocks noGrp="1"/>
          </p:cNvSpPr>
          <p:nvPr>
            <p:ph type="title"/>
          </p:nvPr>
        </p:nvSpPr>
        <p:spPr>
          <a:xfrm>
            <a:off x="839788" y="1736436"/>
            <a:ext cx="3932237" cy="1434772"/>
          </a:xfrm>
        </p:spPr>
        <p:txBody>
          <a:bodyPr anchor="b"/>
          <a:lstStyle>
            <a:lvl1pPr>
              <a:defRPr sz="3200"/>
            </a:lvl1pPr>
          </a:lstStyle>
          <a:p>
            <a:r>
              <a:rPr lang="en-US"/>
              <a:t>Click to edit Master title style</a:t>
            </a:r>
          </a:p>
        </p:txBody>
      </p:sp>
      <p:sp>
        <p:nvSpPr>
          <p:cNvPr id="9" name="Text Placeholder 3">
            <a:extLst>
              <a:ext uri="{FF2B5EF4-FFF2-40B4-BE49-F238E27FC236}">
                <a16:creationId xmlns:a16="http://schemas.microsoft.com/office/drawing/2014/main" id="{900CE9AC-5618-4781-9650-CB0015D54570}"/>
              </a:ext>
            </a:extLst>
          </p:cNvPr>
          <p:cNvSpPr>
            <a:spLocks noGrp="1"/>
          </p:cNvSpPr>
          <p:nvPr>
            <p:ph type="body" sz="half" idx="2"/>
          </p:nvPr>
        </p:nvSpPr>
        <p:spPr>
          <a:xfrm>
            <a:off x="839788" y="3171208"/>
            <a:ext cx="3932237" cy="269778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43732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BB4262-3B55-46AB-85D5-8C2487C6CF42}"/>
              </a:ext>
            </a:extLst>
          </p:cNvPr>
          <p:cNvSpPr/>
          <p:nvPr userDrawn="1"/>
        </p:nvSpPr>
        <p:spPr>
          <a:xfrm>
            <a:off x="0" y="6260134"/>
            <a:ext cx="12192001" cy="5978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9EECE8-03B8-4672-927D-32BCF9D6C503}"/>
              </a:ext>
            </a:extLst>
          </p:cNvPr>
          <p:cNvSpPr/>
          <p:nvPr userDrawn="1"/>
        </p:nvSpPr>
        <p:spPr>
          <a:xfrm>
            <a:off x="-1" y="6205641"/>
            <a:ext cx="12192001" cy="1008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952655-36CF-4453-BF12-43661A16447A}"/>
              </a:ext>
            </a:extLst>
          </p:cNvPr>
          <p:cNvSpPr>
            <a:spLocks noGrp="1"/>
          </p:cNvSpPr>
          <p:nvPr>
            <p:ph type="title"/>
          </p:nvPr>
        </p:nvSpPr>
        <p:spPr>
          <a:xfrm>
            <a:off x="1630829" y="249383"/>
            <a:ext cx="10515600" cy="75738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14FA29-A625-45A2-A735-E4FF38064E07}"/>
              </a:ext>
            </a:extLst>
          </p:cNvPr>
          <p:cNvSpPr>
            <a:spLocks noGrp="1"/>
          </p:cNvSpPr>
          <p:nvPr>
            <p:ph type="body" idx="1"/>
          </p:nvPr>
        </p:nvSpPr>
        <p:spPr>
          <a:xfrm>
            <a:off x="606751" y="1563880"/>
            <a:ext cx="11006984" cy="4613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6F48500-2C4B-4C47-8BC1-60AEEFF3F9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169FA4-F7A7-4774-8291-569B6BC93218}"/>
              </a:ext>
            </a:extLst>
          </p:cNvPr>
          <p:cNvSpPr>
            <a:spLocks noGrp="1"/>
          </p:cNvSpPr>
          <p:nvPr>
            <p:ph type="sldNum" sz="quarter" idx="4"/>
          </p:nvPr>
        </p:nvSpPr>
        <p:spPr>
          <a:xfrm>
            <a:off x="557969" y="6390004"/>
            <a:ext cx="146133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a:fld id="{37DE1C4B-F61A-40C3-9976-0982168478B8}" type="slidenum">
              <a:rPr lang="en-US" smtClean="0"/>
              <a:pPr algn="r"/>
              <a:t>‹#›</a:t>
            </a:fld>
            <a:endParaRPr lang="en-US"/>
          </a:p>
        </p:txBody>
      </p:sp>
      <p:sp>
        <p:nvSpPr>
          <p:cNvPr id="8" name="Rectangle 7">
            <a:extLst>
              <a:ext uri="{FF2B5EF4-FFF2-40B4-BE49-F238E27FC236}">
                <a16:creationId xmlns:a16="http://schemas.microsoft.com/office/drawing/2014/main" id="{87204E34-735F-4073-99A0-C66A650C0B28}"/>
              </a:ext>
            </a:extLst>
          </p:cNvPr>
          <p:cNvSpPr/>
          <p:nvPr userDrawn="1"/>
        </p:nvSpPr>
        <p:spPr>
          <a:xfrm>
            <a:off x="0" y="-13421"/>
            <a:ext cx="12192001" cy="110685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94BE1D-8E83-4DC6-9562-DDAE71EEB8A6}"/>
              </a:ext>
            </a:extLst>
          </p:cNvPr>
          <p:cNvSpPr/>
          <p:nvPr userDrawn="1"/>
        </p:nvSpPr>
        <p:spPr>
          <a:xfrm>
            <a:off x="0" y="1093436"/>
            <a:ext cx="12192000" cy="10573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lumMod val="65000"/>
                  </a:schemeClr>
                </a:solidFill>
              </a:ln>
            </a:endParaRPr>
          </a:p>
        </p:txBody>
      </p:sp>
      <p:pic>
        <p:nvPicPr>
          <p:cNvPr id="9" name="Picture 8"/>
          <p:cNvPicPr>
            <a:picLocks noChangeAspect="1"/>
          </p:cNvPicPr>
          <p:nvPr userDrawn="1"/>
        </p:nvPicPr>
        <p:blipFill>
          <a:blip r:embed="rId13"/>
          <a:stretch>
            <a:fillRect/>
          </a:stretch>
        </p:blipFill>
        <p:spPr>
          <a:xfrm>
            <a:off x="10232444" y="6306450"/>
            <a:ext cx="1896082" cy="532234"/>
          </a:xfrm>
          <a:prstGeom prst="rect">
            <a:avLst/>
          </a:prstGeom>
        </p:spPr>
      </p:pic>
    </p:spTree>
    <p:extLst>
      <p:ext uri="{BB962C8B-B14F-4D97-AF65-F5344CB8AC3E}">
        <p14:creationId xmlns:p14="http://schemas.microsoft.com/office/powerpoint/2010/main" val="38854807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4BB4262-3B55-46AB-85D5-8C2487C6CF42}"/>
              </a:ext>
            </a:extLst>
          </p:cNvPr>
          <p:cNvSpPr/>
          <p:nvPr userDrawn="1"/>
        </p:nvSpPr>
        <p:spPr>
          <a:xfrm>
            <a:off x="0" y="6260134"/>
            <a:ext cx="12192001" cy="59786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9EECE8-03B8-4672-927D-32BCF9D6C503}"/>
              </a:ext>
            </a:extLst>
          </p:cNvPr>
          <p:cNvSpPr/>
          <p:nvPr userDrawn="1"/>
        </p:nvSpPr>
        <p:spPr>
          <a:xfrm>
            <a:off x="-1" y="6205641"/>
            <a:ext cx="12192001" cy="100809"/>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17952655-36CF-4453-BF12-43661A16447A}"/>
              </a:ext>
            </a:extLst>
          </p:cNvPr>
          <p:cNvSpPr>
            <a:spLocks noGrp="1"/>
          </p:cNvSpPr>
          <p:nvPr>
            <p:ph type="title"/>
          </p:nvPr>
        </p:nvSpPr>
        <p:spPr>
          <a:xfrm>
            <a:off x="1630829" y="249383"/>
            <a:ext cx="10515600" cy="75738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14FA29-A625-45A2-A735-E4FF38064E07}"/>
              </a:ext>
            </a:extLst>
          </p:cNvPr>
          <p:cNvSpPr>
            <a:spLocks noGrp="1"/>
          </p:cNvSpPr>
          <p:nvPr>
            <p:ph type="body" idx="1"/>
          </p:nvPr>
        </p:nvSpPr>
        <p:spPr>
          <a:xfrm>
            <a:off x="606751" y="1563880"/>
            <a:ext cx="11006984" cy="46130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6F48500-2C4B-4C47-8BC1-60AEEFF3F9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169FA4-F7A7-4774-8291-569B6BC93218}"/>
              </a:ext>
            </a:extLst>
          </p:cNvPr>
          <p:cNvSpPr>
            <a:spLocks noGrp="1"/>
          </p:cNvSpPr>
          <p:nvPr>
            <p:ph type="sldNum" sz="quarter" idx="4"/>
          </p:nvPr>
        </p:nvSpPr>
        <p:spPr>
          <a:xfrm>
            <a:off x="63474" y="6376504"/>
            <a:ext cx="1461331"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a:fld id="{37DE1C4B-F61A-40C3-9976-0982168478B8}" type="slidenum">
              <a:rPr lang="en-US" smtClean="0"/>
              <a:pPr algn="r"/>
              <a:t>‹#›</a:t>
            </a:fld>
            <a:endParaRPr lang="en-US"/>
          </a:p>
        </p:txBody>
      </p:sp>
      <p:sp>
        <p:nvSpPr>
          <p:cNvPr id="8" name="Rectangle 7">
            <a:extLst>
              <a:ext uri="{FF2B5EF4-FFF2-40B4-BE49-F238E27FC236}">
                <a16:creationId xmlns:a16="http://schemas.microsoft.com/office/drawing/2014/main" id="{87204E34-735F-4073-99A0-C66A650C0B28}"/>
              </a:ext>
            </a:extLst>
          </p:cNvPr>
          <p:cNvSpPr/>
          <p:nvPr userDrawn="1"/>
        </p:nvSpPr>
        <p:spPr>
          <a:xfrm>
            <a:off x="0" y="-13421"/>
            <a:ext cx="12192001" cy="110685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A94BE1D-8E83-4DC6-9562-DDAE71EEB8A6}"/>
              </a:ext>
            </a:extLst>
          </p:cNvPr>
          <p:cNvSpPr/>
          <p:nvPr userDrawn="1"/>
        </p:nvSpPr>
        <p:spPr>
          <a:xfrm>
            <a:off x="0" y="1093436"/>
            <a:ext cx="12192000" cy="105732"/>
          </a:xfrm>
          <a:prstGeom prst="rect">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lumMod val="65000"/>
                  </a:schemeClr>
                </a:solidFill>
              </a:ln>
            </a:endParaRPr>
          </a:p>
        </p:txBody>
      </p:sp>
      <p:pic>
        <p:nvPicPr>
          <p:cNvPr id="9" name="Picture 8"/>
          <p:cNvPicPr>
            <a:picLocks noChangeAspect="1"/>
          </p:cNvPicPr>
          <p:nvPr userDrawn="1"/>
        </p:nvPicPr>
        <p:blipFill>
          <a:blip r:embed="rId13"/>
          <a:stretch>
            <a:fillRect/>
          </a:stretch>
        </p:blipFill>
        <p:spPr>
          <a:xfrm>
            <a:off x="10232444" y="6306450"/>
            <a:ext cx="1896082" cy="532234"/>
          </a:xfrm>
          <a:prstGeom prst="rect">
            <a:avLst/>
          </a:prstGeom>
        </p:spPr>
      </p:pic>
    </p:spTree>
    <p:extLst>
      <p:ext uri="{BB962C8B-B14F-4D97-AF65-F5344CB8AC3E}">
        <p14:creationId xmlns:p14="http://schemas.microsoft.com/office/powerpoint/2010/main" val="179661387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hyperlink" Target="https://www.mass.gov/doc/massachusetts-statewide-communication-interoperability-plan-scip-2020/download" TargetMode="External"/><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31.jpe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hyperlink" Target="https://www.mematraining.mass.gov/TRS/" TargetMode="External"/><Relationship Id="rId2" Type="http://schemas.openxmlformats.org/officeDocument/2006/relationships/image" Target="../media/image4.sv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hyperlink" Target="https://www.ecfr.gov/cgi-bin/text-idx?SID=5a67508b6441bcdafc43c537b610741c&amp;mc=true&amp;node=sp44.1.206.b&amp;rgn=div6"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svg"/><Relationship Id="rId4" Type="http://schemas.openxmlformats.org/officeDocument/2006/relationships/image" Target="../media/image38.svg"/></Relationships>
</file>

<file path=ppt/slides/_rels/slide2.xml.rels><?xml version="1.0" encoding="UTF-8" standalone="yes"?>
<Relationships xmlns="http://schemas.openxmlformats.org/package/2006/relationships"><Relationship Id="rId3" Type="http://schemas.openxmlformats.org/officeDocument/2006/relationships/hyperlink" Target="https://www.mass.gov/mema" TargetMode="External"/><Relationship Id="rId2" Type="http://schemas.openxmlformats.org/officeDocument/2006/relationships/image" Target="../media/image4.sv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hyperlink" Target="https://www.fema.gov/disasters/stafford-ac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www.mass.gov/service-details/state-emergency-operations-cente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svg"/><Relationship Id="rId4" Type="http://schemas.openxmlformats.org/officeDocument/2006/relationships/image" Target="../media/image14.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mema.webeocasp.com/mema" TargetMode="External"/><Relationship Id="rId2" Type="http://schemas.openxmlformats.org/officeDocument/2006/relationships/image" Target="../media/image19.png"/><Relationship Id="rId1" Type="http://schemas.openxmlformats.org/officeDocument/2006/relationships/slideLayout" Target="../slideLayouts/slideLayout4.xml"/><Relationship Id="rId6" Type="http://schemas.openxmlformats.org/officeDocument/2006/relationships/image" Target="../media/image4.sv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3ADE4-7EB3-46B0-B6E6-DD023E359DA8}"/>
              </a:ext>
            </a:extLst>
          </p:cNvPr>
          <p:cNvSpPr>
            <a:spLocks noGrp="1"/>
          </p:cNvSpPr>
          <p:nvPr>
            <p:ph type="ctrTitle"/>
          </p:nvPr>
        </p:nvSpPr>
        <p:spPr>
          <a:xfrm>
            <a:off x="130628" y="1031154"/>
            <a:ext cx="5328063" cy="3566160"/>
          </a:xfrm>
        </p:spPr>
        <p:txBody>
          <a:bodyPr anchor="b">
            <a:normAutofit/>
          </a:bodyPr>
          <a:lstStyle/>
          <a:p>
            <a:pPr algn="l"/>
            <a:r>
              <a:rPr lang="en-US" altLang="en-US" sz="4600" b="1" dirty="0">
                <a:cs typeface="Times New Roman" panose="02020603050405020304" pitchFamily="18" charset="0"/>
              </a:rPr>
              <a:t>Massachusetts</a:t>
            </a:r>
            <a:br>
              <a:rPr lang="en-US" altLang="en-US" sz="4600" b="1" dirty="0">
                <a:cs typeface="Times New Roman" panose="02020603050405020304" pitchFamily="18" charset="0"/>
              </a:rPr>
            </a:br>
            <a:r>
              <a:rPr lang="en-US" altLang="en-US" sz="4600" b="1" dirty="0">
                <a:cs typeface="Times New Roman" panose="02020603050405020304" pitchFamily="18" charset="0"/>
              </a:rPr>
              <a:t>Emergency Management Agency</a:t>
            </a:r>
            <a:br>
              <a:rPr lang="en-US" altLang="en-US" sz="4600" b="1" dirty="0">
                <a:cs typeface="Times New Roman" panose="02020603050405020304" pitchFamily="18" charset="0"/>
              </a:rPr>
            </a:br>
            <a:endParaRPr lang="en-US" sz="4600" dirty="0"/>
          </a:p>
        </p:txBody>
      </p:sp>
      <p:sp>
        <p:nvSpPr>
          <p:cNvPr id="3" name="Subtitle 2">
            <a:extLst>
              <a:ext uri="{FF2B5EF4-FFF2-40B4-BE49-F238E27FC236}">
                <a16:creationId xmlns:a16="http://schemas.microsoft.com/office/drawing/2014/main" id="{A38C0B40-1ACB-4F40-825B-E23AB7E00EBC}"/>
              </a:ext>
            </a:extLst>
          </p:cNvPr>
          <p:cNvSpPr>
            <a:spLocks noGrp="1"/>
          </p:cNvSpPr>
          <p:nvPr>
            <p:ph type="subTitle" idx="1"/>
          </p:nvPr>
        </p:nvSpPr>
        <p:spPr>
          <a:xfrm>
            <a:off x="130628" y="4597314"/>
            <a:ext cx="5514392" cy="1572768"/>
          </a:xfrm>
        </p:spPr>
        <p:txBody>
          <a:bodyPr vert="horz" lIns="91440" tIns="45720" rIns="91440" bIns="45720" rtlCol="0">
            <a:normAutofit fontScale="70000" lnSpcReduction="20000"/>
          </a:bodyPr>
          <a:lstStyle/>
          <a:p>
            <a:pPr algn="l">
              <a:spcBef>
                <a:spcPts val="0"/>
              </a:spcBef>
            </a:pPr>
            <a:r>
              <a:rPr lang="en-US" b="1" dirty="0"/>
              <a:t>Simon van Leeuwen</a:t>
            </a:r>
          </a:p>
          <a:p>
            <a:pPr algn="l">
              <a:spcBef>
                <a:spcPts val="0"/>
              </a:spcBef>
            </a:pPr>
            <a:r>
              <a:rPr lang="en-US" dirty="0"/>
              <a:t>Assistant Director for Mitigation and Recovery</a:t>
            </a:r>
          </a:p>
          <a:p>
            <a:pPr algn="l">
              <a:spcBef>
                <a:spcPts val="0"/>
              </a:spcBef>
            </a:pPr>
            <a:endParaRPr lang="en-US" sz="2200" dirty="0"/>
          </a:p>
          <a:p>
            <a:pPr algn="l">
              <a:spcBef>
                <a:spcPts val="0"/>
              </a:spcBef>
            </a:pPr>
            <a:r>
              <a:rPr lang="en-US" b="1" dirty="0"/>
              <a:t>Matthew Kolhonen</a:t>
            </a:r>
          </a:p>
          <a:p>
            <a:pPr algn="l">
              <a:spcBef>
                <a:spcPts val="0"/>
              </a:spcBef>
            </a:pPr>
            <a:r>
              <a:rPr lang="en-US" dirty="0"/>
              <a:t>Local Coordinator</a:t>
            </a:r>
          </a:p>
          <a:p>
            <a:pPr algn="l">
              <a:spcBef>
                <a:spcPts val="0"/>
              </a:spcBef>
            </a:pPr>
            <a:endParaRPr lang="en-US" dirty="0"/>
          </a:p>
          <a:p>
            <a:pPr algn="l">
              <a:spcBef>
                <a:spcPts val="0"/>
              </a:spcBef>
            </a:pPr>
            <a:r>
              <a:rPr lang="en-US" b="1" dirty="0"/>
              <a:t>Max Hughes</a:t>
            </a:r>
          </a:p>
          <a:p>
            <a:pPr algn="l">
              <a:spcBef>
                <a:spcPts val="0"/>
              </a:spcBef>
            </a:pPr>
            <a:r>
              <a:rPr lang="en-US" dirty="0"/>
              <a:t>Recovery Coordinator</a:t>
            </a:r>
          </a:p>
          <a:p>
            <a:pPr algn="l"/>
            <a:endParaRPr lang="en-US" sz="2200" dirty="0"/>
          </a:p>
          <a:p>
            <a:pPr algn="l"/>
            <a:endParaRPr lang="en-US" sz="2200" dirty="0"/>
          </a:p>
          <a:p>
            <a:pPr algn="l"/>
            <a:endParaRPr lang="en-US" sz="2200" dirty="0"/>
          </a:p>
        </p:txBody>
      </p:sp>
      <p:pic>
        <p:nvPicPr>
          <p:cNvPr id="5" name="Picture 4">
            <a:extLst>
              <a:ext uri="{FF2B5EF4-FFF2-40B4-BE49-F238E27FC236}">
                <a16:creationId xmlns:a16="http://schemas.microsoft.com/office/drawing/2014/main" id="{552021D0-FBDC-0B03-0C79-99F69C5D38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Subtitle 2">
            <a:extLst>
              <a:ext uri="{FF2B5EF4-FFF2-40B4-BE49-F238E27FC236}">
                <a16:creationId xmlns:a16="http://schemas.microsoft.com/office/drawing/2014/main" id="{0297A753-1200-9F12-93ED-6DC2EF840AEB}"/>
              </a:ext>
            </a:extLst>
          </p:cNvPr>
          <p:cNvSpPr txBox="1">
            <a:spLocks/>
          </p:cNvSpPr>
          <p:nvPr/>
        </p:nvSpPr>
        <p:spPr>
          <a:xfrm>
            <a:off x="900808" y="6373019"/>
            <a:ext cx="3787702" cy="40546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i="1" dirty="0"/>
              <a:t>North Shore Emergency Preparedness and Sustainability Conference – April 7, 2026</a:t>
            </a:r>
          </a:p>
        </p:txBody>
      </p:sp>
    </p:spTree>
    <p:extLst>
      <p:ext uri="{BB962C8B-B14F-4D97-AF65-F5344CB8AC3E}">
        <p14:creationId xmlns:p14="http://schemas.microsoft.com/office/powerpoint/2010/main" val="1344594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descr="Motorola WPLN4187 IMPRES Multi Unit Charger - TwoWayDirect.Com">
            <a:extLst>
              <a:ext uri="{FF2B5EF4-FFF2-40B4-BE49-F238E27FC236}">
                <a16:creationId xmlns:a16="http://schemas.microsoft.com/office/drawing/2014/main" id="{BEF28A9B-6E38-45AA-B03A-68DD2D1A17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9140010" y="1242698"/>
            <a:ext cx="2489430" cy="161281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0E22E4A-4CC7-4B78-806E-67ACCE0C3066}"/>
              </a:ext>
            </a:extLst>
          </p:cNvPr>
          <p:cNvSpPr>
            <a:spLocks noGrp="1"/>
          </p:cNvSpPr>
          <p:nvPr>
            <p:ph sz="half" idx="1"/>
          </p:nvPr>
        </p:nvSpPr>
        <p:spPr/>
        <p:txBody>
          <a:bodyPr>
            <a:normAutofit/>
          </a:bodyPr>
          <a:lstStyle/>
          <a:p>
            <a:r>
              <a:rPr lang="en-US" dirty="0"/>
              <a:t>Mobile Communications Trailer</a:t>
            </a:r>
          </a:p>
          <a:p>
            <a:r>
              <a:rPr lang="en-US" dirty="0"/>
              <a:t>Mobile Satellite Trailer</a:t>
            </a:r>
          </a:p>
          <a:p>
            <a:r>
              <a:rPr lang="en-US" dirty="0"/>
              <a:t>Portable Radio Cache</a:t>
            </a:r>
          </a:p>
          <a:p>
            <a:r>
              <a:rPr lang="en-US" dirty="0"/>
              <a:t>Radio Base Stations</a:t>
            </a:r>
          </a:p>
          <a:p>
            <a:r>
              <a:rPr lang="en-US" dirty="0"/>
              <a:t>Tactical Radio Channels</a:t>
            </a:r>
          </a:p>
          <a:p>
            <a:r>
              <a:rPr lang="en-US" dirty="0"/>
              <a:t>COML &amp; COMT Support</a:t>
            </a:r>
          </a:p>
        </p:txBody>
      </p:sp>
      <p:sp>
        <p:nvSpPr>
          <p:cNvPr id="8" name="Slide Number Placeholder 7">
            <a:extLst>
              <a:ext uri="{FF2B5EF4-FFF2-40B4-BE49-F238E27FC236}">
                <a16:creationId xmlns:a16="http://schemas.microsoft.com/office/drawing/2014/main" id="{70AD2E04-A2F7-44AF-86DC-73DF0A71826E}"/>
              </a:ext>
            </a:extLst>
          </p:cNvPr>
          <p:cNvSpPr>
            <a:spLocks noGrp="1"/>
          </p:cNvSpPr>
          <p:nvPr>
            <p:ph type="sldNum" sz="quarter" idx="12"/>
          </p:nvPr>
        </p:nvSpPr>
        <p:spPr/>
        <p:txBody>
          <a:bodyPr/>
          <a:lstStyle/>
          <a:p>
            <a:fld id="{37DE1C4B-F61A-40C3-9976-0982168478B8}" type="slidenum">
              <a:rPr lang="en-US" smtClean="0"/>
              <a:t>10</a:t>
            </a:fld>
            <a:endParaRPr lang="en-US"/>
          </a:p>
        </p:txBody>
      </p:sp>
      <p:sp>
        <p:nvSpPr>
          <p:cNvPr id="2" name="Title 1">
            <a:extLst>
              <a:ext uri="{FF2B5EF4-FFF2-40B4-BE49-F238E27FC236}">
                <a16:creationId xmlns:a16="http://schemas.microsoft.com/office/drawing/2014/main" id="{9FD2CAE0-B930-41A9-B48F-EDFB450538AE}"/>
              </a:ext>
            </a:extLst>
          </p:cNvPr>
          <p:cNvSpPr>
            <a:spLocks noGrp="1"/>
          </p:cNvSpPr>
          <p:nvPr>
            <p:ph type="title"/>
          </p:nvPr>
        </p:nvSpPr>
        <p:spPr/>
        <p:txBody>
          <a:bodyPr>
            <a:normAutofit/>
          </a:bodyPr>
          <a:lstStyle/>
          <a:p>
            <a:r>
              <a:rPr lang="en-US"/>
              <a:t>MEMA Resources – Communications</a:t>
            </a:r>
          </a:p>
        </p:txBody>
      </p:sp>
      <p:pic>
        <p:nvPicPr>
          <p:cNvPr id="5124" name="Picture 4" descr="MEMA Bunker">
            <a:extLst>
              <a:ext uri="{FF2B5EF4-FFF2-40B4-BE49-F238E27FC236}">
                <a16:creationId xmlns:a16="http://schemas.microsoft.com/office/drawing/2014/main" id="{FF62D639-90ED-4435-BDF5-4421C6CAB1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708922" y="2850777"/>
            <a:ext cx="5088001" cy="3010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B839F2A-6964-4F9A-9C22-F68A6361E8D0}"/>
              </a:ext>
            </a:extLst>
          </p:cNvPr>
          <p:cNvPicPr>
            <a:picLocks noChangeAspect="1"/>
          </p:cNvPicPr>
          <p:nvPr/>
        </p:nvPicPr>
        <p:blipFill>
          <a:blip r:embed="rId4"/>
          <a:stretch>
            <a:fillRect/>
          </a:stretch>
        </p:blipFill>
        <p:spPr>
          <a:xfrm>
            <a:off x="8076785" y="2985369"/>
            <a:ext cx="2126450" cy="2759789"/>
          </a:xfrm>
          <a:prstGeom prst="rect">
            <a:avLst/>
          </a:prstGeom>
          <a:ln w="12700" cap="sq">
            <a:solidFill>
              <a:srgbClr val="000000"/>
            </a:solidFill>
            <a:miter lim="800000"/>
          </a:ln>
          <a:effectLst>
            <a:outerShdw blurRad="57150" dist="50800" dir="2700000" algn="tl" rotWithShape="0">
              <a:srgbClr val="000000">
                <a:alpha val="40000"/>
              </a:srgbClr>
            </a:outerShdw>
          </a:effectLst>
        </p:spPr>
      </p:pic>
      <p:pic>
        <p:nvPicPr>
          <p:cNvPr id="5130" name="Picture 10" descr="APX 4500 P25 Mobile Radio-Original - Motorola Solutions">
            <a:extLst>
              <a:ext uri="{FF2B5EF4-FFF2-40B4-BE49-F238E27FC236}">
                <a16:creationId xmlns:a16="http://schemas.microsoft.com/office/drawing/2014/main" id="{7DBB5696-21E2-41D2-BDD3-AB55BB8A3F2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12952" y="1112842"/>
            <a:ext cx="3007659" cy="2101602"/>
          </a:xfrm>
          <a:prstGeom prst="rect">
            <a:avLst/>
          </a:prstGeom>
          <a:noFill/>
          <a:extLst>
            <a:ext uri="{909E8E84-426E-40DD-AFC4-6F175D3DCCD1}">
              <a14:hiddenFill xmlns:a14="http://schemas.microsoft.com/office/drawing/2010/main">
                <a:solidFill>
                  <a:srgbClr val="FFFFFF"/>
                </a:solidFill>
              </a14:hiddenFill>
            </a:ext>
          </a:extLst>
        </p:spPr>
      </p:pic>
      <p:pic>
        <p:nvPicPr>
          <p:cNvPr id="9" name="Graphic 8" descr="Internet with solid fill">
            <a:extLst>
              <a:ext uri="{FF2B5EF4-FFF2-40B4-BE49-F238E27FC236}">
                <a16:creationId xmlns:a16="http://schemas.microsoft.com/office/drawing/2014/main" id="{F9D75835-76BE-4E49-91FE-69ADB33872C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247" y="6198229"/>
            <a:ext cx="758952" cy="758952"/>
          </a:xfrm>
          <a:prstGeom prst="rect">
            <a:avLst/>
          </a:prstGeom>
        </p:spPr>
      </p:pic>
      <p:sp>
        <p:nvSpPr>
          <p:cNvPr id="10" name="TextBox 9">
            <a:extLst>
              <a:ext uri="{FF2B5EF4-FFF2-40B4-BE49-F238E27FC236}">
                <a16:creationId xmlns:a16="http://schemas.microsoft.com/office/drawing/2014/main" id="{E2775111-4269-47B4-9402-6810EDB5497B}"/>
              </a:ext>
            </a:extLst>
          </p:cNvPr>
          <p:cNvSpPr txBox="1"/>
          <p:nvPr/>
        </p:nvSpPr>
        <p:spPr>
          <a:xfrm>
            <a:off x="742506" y="6304306"/>
            <a:ext cx="6152564" cy="707886"/>
          </a:xfrm>
          <a:prstGeom prst="rect">
            <a:avLst/>
          </a:prstGeom>
          <a:noFill/>
        </p:spPr>
        <p:txBody>
          <a:bodyPr wrap="square" rtlCol="0">
            <a:spAutoFit/>
          </a:bodyPr>
          <a:lstStyle/>
          <a:p>
            <a:r>
              <a:rPr lang="en-US" sz="1000"/>
              <a:t>To learn more about the Massachusetts Statewide Interoperability Plan visit </a:t>
            </a:r>
            <a:r>
              <a:rPr lang="en-US" sz="1000">
                <a:hlinkClick r:id="rId7"/>
              </a:rPr>
              <a:t>https://www.mass.gov/doc/massachusetts-statewide-communication-interoperability-plan-scip-2020/download</a:t>
            </a:r>
            <a:endParaRPr lang="en-US" sz="1000"/>
          </a:p>
          <a:p>
            <a:endParaRPr lang="en-US" sz="1000"/>
          </a:p>
          <a:p>
            <a:endParaRPr lang="en-US" sz="1000"/>
          </a:p>
        </p:txBody>
      </p:sp>
    </p:spTree>
    <p:extLst>
      <p:ext uri="{BB962C8B-B14F-4D97-AF65-F5344CB8AC3E}">
        <p14:creationId xmlns:p14="http://schemas.microsoft.com/office/powerpoint/2010/main" val="132268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75ACF-3A90-4951-ABB3-DFFDD574F1A8}"/>
              </a:ext>
            </a:extLst>
          </p:cNvPr>
          <p:cNvSpPr>
            <a:spLocks noGrp="1"/>
          </p:cNvSpPr>
          <p:nvPr>
            <p:ph type="title"/>
          </p:nvPr>
        </p:nvSpPr>
        <p:spPr/>
        <p:txBody>
          <a:bodyPr/>
          <a:lstStyle/>
          <a:p>
            <a:r>
              <a:rPr lang="en-US"/>
              <a:t>MEMA Resources – Training and Exercise</a:t>
            </a:r>
          </a:p>
        </p:txBody>
      </p:sp>
      <p:sp>
        <p:nvSpPr>
          <p:cNvPr id="3" name="Content Placeholder 2">
            <a:extLst>
              <a:ext uri="{FF2B5EF4-FFF2-40B4-BE49-F238E27FC236}">
                <a16:creationId xmlns:a16="http://schemas.microsoft.com/office/drawing/2014/main" id="{B577D52D-F0DA-48B9-8BE1-0F18107142D4}"/>
              </a:ext>
            </a:extLst>
          </p:cNvPr>
          <p:cNvSpPr>
            <a:spLocks noGrp="1"/>
          </p:cNvSpPr>
          <p:nvPr>
            <p:ph idx="1"/>
          </p:nvPr>
        </p:nvSpPr>
        <p:spPr>
          <a:xfrm>
            <a:off x="838200" y="1825625"/>
            <a:ext cx="5658294" cy="4351338"/>
          </a:xfrm>
        </p:spPr>
        <p:txBody>
          <a:bodyPr>
            <a:normAutofit/>
          </a:bodyPr>
          <a:lstStyle/>
          <a:p>
            <a:pPr marL="0" indent="0">
              <a:buNone/>
            </a:pPr>
            <a:r>
              <a:rPr lang="en-US" dirty="0"/>
              <a:t>MEMA has an online training portal that allows students to register online for state and federal classes. </a:t>
            </a:r>
          </a:p>
          <a:p>
            <a:r>
              <a:rPr lang="en-US" dirty="0"/>
              <a:t>Users can view upcoming sessions and any required prerequisites for the training.</a:t>
            </a:r>
          </a:p>
          <a:p>
            <a:r>
              <a:rPr lang="en-US" dirty="0"/>
              <a:t>The training portal allows the student to keep track of their completed courses and print certificates. </a:t>
            </a:r>
          </a:p>
        </p:txBody>
      </p:sp>
      <p:sp>
        <p:nvSpPr>
          <p:cNvPr id="4" name="Slide Number Placeholder 3">
            <a:extLst>
              <a:ext uri="{FF2B5EF4-FFF2-40B4-BE49-F238E27FC236}">
                <a16:creationId xmlns:a16="http://schemas.microsoft.com/office/drawing/2014/main" id="{547D2B83-6E78-4562-806E-46BA4106C676}"/>
              </a:ext>
            </a:extLst>
          </p:cNvPr>
          <p:cNvSpPr>
            <a:spLocks noGrp="1"/>
          </p:cNvSpPr>
          <p:nvPr>
            <p:ph type="sldNum" sz="quarter" idx="12"/>
          </p:nvPr>
        </p:nvSpPr>
        <p:spPr/>
        <p:txBody>
          <a:bodyPr/>
          <a:lstStyle/>
          <a:p>
            <a:fld id="{37DE1C4B-F61A-40C3-9976-0982168478B8}" type="slidenum">
              <a:rPr lang="en-US" smtClean="0"/>
              <a:t>11</a:t>
            </a:fld>
            <a:endParaRPr lang="en-US" dirty="0"/>
          </a:p>
        </p:txBody>
      </p:sp>
      <p:pic>
        <p:nvPicPr>
          <p:cNvPr id="5" name="Graphic 4" descr="Internet with solid fill">
            <a:extLst>
              <a:ext uri="{FF2B5EF4-FFF2-40B4-BE49-F238E27FC236}">
                <a16:creationId xmlns:a16="http://schemas.microsoft.com/office/drawing/2014/main" id="{D5DDB303-D30E-4518-BA34-942C9183165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9247" y="6198229"/>
            <a:ext cx="758952" cy="758952"/>
          </a:xfrm>
          <a:prstGeom prst="rect">
            <a:avLst/>
          </a:prstGeom>
        </p:spPr>
      </p:pic>
      <p:sp>
        <p:nvSpPr>
          <p:cNvPr id="6" name="TextBox 5">
            <a:extLst>
              <a:ext uri="{FF2B5EF4-FFF2-40B4-BE49-F238E27FC236}">
                <a16:creationId xmlns:a16="http://schemas.microsoft.com/office/drawing/2014/main" id="{A719EBED-E65A-4ED5-A264-2019583E671B}"/>
              </a:ext>
            </a:extLst>
          </p:cNvPr>
          <p:cNvSpPr txBox="1"/>
          <p:nvPr/>
        </p:nvSpPr>
        <p:spPr>
          <a:xfrm>
            <a:off x="742506" y="6304306"/>
            <a:ext cx="5658294" cy="246221"/>
          </a:xfrm>
          <a:prstGeom prst="rect">
            <a:avLst/>
          </a:prstGeom>
          <a:noFill/>
        </p:spPr>
        <p:txBody>
          <a:bodyPr wrap="square" rtlCol="0">
            <a:spAutoFit/>
          </a:bodyPr>
          <a:lstStyle/>
          <a:p>
            <a:r>
              <a:rPr lang="en-US" sz="1000" dirty="0"/>
              <a:t>To register for a MEMA Training visit </a:t>
            </a:r>
            <a:r>
              <a:rPr lang="en-US" sz="1000" dirty="0">
                <a:hlinkClick r:id="rId3"/>
              </a:rPr>
              <a:t>https://www.mematraining.mass.gov/TRS/</a:t>
            </a:r>
            <a:r>
              <a:rPr lang="en-US" sz="1000" dirty="0"/>
              <a:t> </a:t>
            </a:r>
          </a:p>
        </p:txBody>
      </p:sp>
      <p:pic>
        <p:nvPicPr>
          <p:cNvPr id="9" name="Picture 8">
            <a:extLst>
              <a:ext uri="{FF2B5EF4-FFF2-40B4-BE49-F238E27FC236}">
                <a16:creationId xmlns:a16="http://schemas.microsoft.com/office/drawing/2014/main" id="{E7339710-D57E-B2ED-F86D-BEDB6F1A996D}"/>
              </a:ext>
            </a:extLst>
          </p:cNvPr>
          <p:cNvPicPr>
            <a:picLocks noChangeAspect="1"/>
          </p:cNvPicPr>
          <p:nvPr/>
        </p:nvPicPr>
        <p:blipFill>
          <a:blip r:embed="rId4"/>
          <a:stretch>
            <a:fillRect/>
          </a:stretch>
        </p:blipFill>
        <p:spPr>
          <a:xfrm>
            <a:off x="6577181" y="1459345"/>
            <a:ext cx="5254572" cy="4124255"/>
          </a:xfrm>
          <a:prstGeom prst="rect">
            <a:avLst/>
          </a:prstGeom>
          <a:ln>
            <a:solidFill>
              <a:schemeClr val="accent1"/>
            </a:solidFill>
          </a:ln>
        </p:spPr>
      </p:pic>
    </p:spTree>
    <p:extLst>
      <p:ext uri="{BB962C8B-B14F-4D97-AF65-F5344CB8AC3E}">
        <p14:creationId xmlns:p14="http://schemas.microsoft.com/office/powerpoint/2010/main" val="3017757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43142-6506-3F42-3AD4-450E57C0235D}"/>
              </a:ext>
            </a:extLst>
          </p:cNvPr>
          <p:cNvSpPr>
            <a:spLocks noGrp="1"/>
          </p:cNvSpPr>
          <p:nvPr>
            <p:ph type="title"/>
          </p:nvPr>
        </p:nvSpPr>
        <p:spPr/>
        <p:txBody>
          <a:bodyPr/>
          <a:lstStyle/>
          <a:p>
            <a:r>
              <a:rPr lang="en-US" dirty="0"/>
              <a:t>MEMA Administers FEMA Grants</a:t>
            </a:r>
          </a:p>
        </p:txBody>
      </p:sp>
      <p:sp>
        <p:nvSpPr>
          <p:cNvPr id="3" name="Content Placeholder 2">
            <a:extLst>
              <a:ext uri="{FF2B5EF4-FFF2-40B4-BE49-F238E27FC236}">
                <a16:creationId xmlns:a16="http://schemas.microsoft.com/office/drawing/2014/main" id="{94FCDBE8-7754-8C40-C0EF-BF2BA949941B}"/>
              </a:ext>
            </a:extLst>
          </p:cNvPr>
          <p:cNvSpPr>
            <a:spLocks noGrp="1"/>
          </p:cNvSpPr>
          <p:nvPr>
            <p:ph idx="1"/>
          </p:nvPr>
        </p:nvSpPr>
        <p:spPr/>
        <p:txBody>
          <a:bodyPr/>
          <a:lstStyle/>
          <a:p>
            <a:r>
              <a:rPr lang="en-US" dirty="0"/>
              <a:t>Emergency Management Performance Grant (EMPG)</a:t>
            </a:r>
          </a:p>
          <a:p>
            <a:r>
              <a:rPr lang="en-US" dirty="0"/>
              <a:t>Public Assistance (PA)</a:t>
            </a:r>
          </a:p>
          <a:p>
            <a:r>
              <a:rPr lang="en-US" dirty="0"/>
              <a:t>Individual Assistance (IA)</a:t>
            </a:r>
          </a:p>
          <a:p>
            <a:r>
              <a:rPr lang="en-US" dirty="0"/>
              <a:t>Hazard Mitigation Grant Program (HMGP)</a:t>
            </a:r>
          </a:p>
          <a:p>
            <a:r>
              <a:rPr lang="en-US" dirty="0"/>
              <a:t>Flood Mitigation Assistance (FMA)</a:t>
            </a:r>
          </a:p>
          <a:p>
            <a:r>
              <a:rPr lang="en-US" dirty="0"/>
              <a:t>Building Resilient Infrastructure and Communities (BRIC)</a:t>
            </a:r>
          </a:p>
          <a:p>
            <a:r>
              <a:rPr lang="en-US" dirty="0"/>
              <a:t>Additional Grant Support and Coordination</a:t>
            </a:r>
          </a:p>
        </p:txBody>
      </p:sp>
      <p:sp>
        <p:nvSpPr>
          <p:cNvPr id="4" name="Slide Number Placeholder 3">
            <a:extLst>
              <a:ext uri="{FF2B5EF4-FFF2-40B4-BE49-F238E27FC236}">
                <a16:creationId xmlns:a16="http://schemas.microsoft.com/office/drawing/2014/main" id="{4E9E495A-8B20-D7C9-7A4D-C5D170BD6797}"/>
              </a:ext>
            </a:extLst>
          </p:cNvPr>
          <p:cNvSpPr>
            <a:spLocks noGrp="1"/>
          </p:cNvSpPr>
          <p:nvPr>
            <p:ph type="sldNum" sz="quarter" idx="12"/>
          </p:nvPr>
        </p:nvSpPr>
        <p:spPr/>
        <p:txBody>
          <a:bodyPr/>
          <a:lstStyle/>
          <a:p>
            <a:fld id="{37DE1C4B-F61A-40C3-9976-0982168478B8}" type="slidenum">
              <a:rPr lang="en-US" smtClean="0"/>
              <a:t>12</a:t>
            </a:fld>
            <a:endParaRPr lang="en-US"/>
          </a:p>
        </p:txBody>
      </p:sp>
    </p:spTree>
    <p:extLst>
      <p:ext uri="{BB962C8B-B14F-4D97-AF65-F5344CB8AC3E}">
        <p14:creationId xmlns:p14="http://schemas.microsoft.com/office/powerpoint/2010/main" val="4079958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6AA81-41F9-B429-90EB-E2B1B98FF49C}"/>
              </a:ext>
            </a:extLst>
          </p:cNvPr>
          <p:cNvSpPr>
            <a:spLocks noGrp="1"/>
          </p:cNvSpPr>
          <p:nvPr>
            <p:ph type="title"/>
          </p:nvPr>
        </p:nvSpPr>
        <p:spPr/>
        <p:txBody>
          <a:bodyPr/>
          <a:lstStyle/>
          <a:p>
            <a:r>
              <a:rPr lang="en-US" dirty="0"/>
              <a:t>Recovery </a:t>
            </a:r>
            <a:r>
              <a:rPr lang="en-US" dirty="0" err="1"/>
              <a:t>Riembursment</a:t>
            </a:r>
            <a:r>
              <a:rPr lang="en-US" dirty="0"/>
              <a:t> Grants</a:t>
            </a:r>
          </a:p>
        </p:txBody>
      </p:sp>
      <p:sp>
        <p:nvSpPr>
          <p:cNvPr id="3" name="Text Placeholder 2">
            <a:extLst>
              <a:ext uri="{FF2B5EF4-FFF2-40B4-BE49-F238E27FC236}">
                <a16:creationId xmlns:a16="http://schemas.microsoft.com/office/drawing/2014/main" id="{127473A0-04FC-9DF8-54EE-5E60BDB077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7B9DF93-4154-B2BD-AF11-72141999CB80}"/>
              </a:ext>
            </a:extLst>
          </p:cNvPr>
          <p:cNvSpPr>
            <a:spLocks noGrp="1"/>
          </p:cNvSpPr>
          <p:nvPr>
            <p:ph type="sldNum" sz="quarter" idx="12"/>
          </p:nvPr>
        </p:nvSpPr>
        <p:spPr/>
        <p:txBody>
          <a:bodyPr/>
          <a:lstStyle/>
          <a:p>
            <a:fld id="{37DE1C4B-F61A-40C3-9976-0982168478B8}" type="slidenum">
              <a:rPr lang="en-US" smtClean="0"/>
              <a:t>13</a:t>
            </a:fld>
            <a:endParaRPr lang="en-US"/>
          </a:p>
        </p:txBody>
      </p:sp>
    </p:spTree>
    <p:extLst>
      <p:ext uri="{BB962C8B-B14F-4D97-AF65-F5344CB8AC3E}">
        <p14:creationId xmlns:p14="http://schemas.microsoft.com/office/powerpoint/2010/main" val="4194307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49E71F-E466-D98B-1612-35A53F279EA1}"/>
              </a:ext>
            </a:extLst>
          </p:cNvPr>
          <p:cNvSpPr>
            <a:spLocks noGrp="1"/>
          </p:cNvSpPr>
          <p:nvPr>
            <p:ph sz="half" idx="1"/>
          </p:nvPr>
        </p:nvSpPr>
        <p:spPr>
          <a:xfrm>
            <a:off x="615297" y="1572407"/>
            <a:ext cx="4748755" cy="4351338"/>
          </a:xfrm>
        </p:spPr>
        <p:txBody>
          <a:bodyPr vert="horz" lIns="91440" tIns="45720" rIns="91440" bIns="45720" rtlCol="0" anchor="t">
            <a:normAutofit/>
          </a:bodyPr>
          <a:lstStyle/>
          <a:p>
            <a:r>
              <a:rPr lang="en-US" b="1" dirty="0"/>
              <a:t>Stafford Act Declarations</a:t>
            </a:r>
          </a:p>
          <a:p>
            <a:r>
              <a:rPr lang="en-US" b="1" dirty="0"/>
              <a:t>FEMA Programs</a:t>
            </a:r>
            <a:endParaRPr lang="en-US" b="1" dirty="0">
              <a:cs typeface="Calibri"/>
            </a:endParaRPr>
          </a:p>
          <a:p>
            <a:r>
              <a:rPr lang="en-US" b="1" dirty="0"/>
              <a:t>SBA Disaster Declarations</a:t>
            </a:r>
            <a:endParaRPr lang="en-US" b="1" dirty="0">
              <a:cs typeface="Calibri"/>
            </a:endParaRPr>
          </a:p>
          <a:p>
            <a:r>
              <a:rPr lang="en-US" b="1" dirty="0"/>
              <a:t>USDA Emergency Designations and Declarations</a:t>
            </a:r>
            <a:endParaRPr lang="en-US" dirty="0"/>
          </a:p>
          <a:p>
            <a:r>
              <a:rPr lang="en-US" b="1" dirty="0"/>
              <a:t>Direct Federal Assistance</a:t>
            </a:r>
          </a:p>
          <a:p>
            <a:r>
              <a:rPr lang="en-US" b="1" dirty="0">
                <a:cs typeface="Calibri"/>
              </a:rPr>
              <a:t>FHWA Emergency Relief (ER)</a:t>
            </a:r>
          </a:p>
          <a:p>
            <a:r>
              <a:rPr lang="en-US" b="1" dirty="0">
                <a:cs typeface="Calibri"/>
              </a:rPr>
              <a:t>HUD CDBG-DR</a:t>
            </a:r>
            <a:endParaRPr lang="en-US" dirty="0">
              <a:cs typeface="Calibri"/>
            </a:endParaRPr>
          </a:p>
        </p:txBody>
      </p:sp>
      <p:sp>
        <p:nvSpPr>
          <p:cNvPr id="4" name="Title 3">
            <a:extLst>
              <a:ext uri="{FF2B5EF4-FFF2-40B4-BE49-F238E27FC236}">
                <a16:creationId xmlns:a16="http://schemas.microsoft.com/office/drawing/2014/main" id="{E65452F7-23FC-C3A0-EC6D-EF37CA8922D1}"/>
              </a:ext>
            </a:extLst>
          </p:cNvPr>
          <p:cNvSpPr>
            <a:spLocks noGrp="1"/>
          </p:cNvSpPr>
          <p:nvPr>
            <p:ph type="title"/>
          </p:nvPr>
        </p:nvSpPr>
        <p:spPr/>
        <p:txBody>
          <a:bodyPr>
            <a:noAutofit/>
          </a:bodyPr>
          <a:lstStyle/>
          <a:p>
            <a:r>
              <a:rPr lang="en-US">
                <a:latin typeface="Avenir Next LT Pro Demi" panose="020B0704020202020204" pitchFamily="34" charset="0"/>
              </a:rPr>
              <a:t>Recovery: Returning to a (new) normal</a:t>
            </a:r>
          </a:p>
        </p:txBody>
      </p:sp>
      <p:grpSp>
        <p:nvGrpSpPr>
          <p:cNvPr id="7" name="Group 6">
            <a:extLst>
              <a:ext uri="{FF2B5EF4-FFF2-40B4-BE49-F238E27FC236}">
                <a16:creationId xmlns:a16="http://schemas.microsoft.com/office/drawing/2014/main" id="{9D22AB5F-CCC1-8066-7E4F-C1E0AB43B0F9}"/>
              </a:ext>
            </a:extLst>
          </p:cNvPr>
          <p:cNvGrpSpPr/>
          <p:nvPr/>
        </p:nvGrpSpPr>
        <p:grpSpPr>
          <a:xfrm>
            <a:off x="5668509" y="1572407"/>
            <a:ext cx="1996782" cy="4540717"/>
            <a:chOff x="1283" y="0"/>
            <a:chExt cx="1996782" cy="4080561"/>
          </a:xfrm>
        </p:grpSpPr>
        <p:sp>
          <p:nvSpPr>
            <p:cNvPr id="18" name="Rectangle: Rounded Corners 17">
              <a:extLst>
                <a:ext uri="{FF2B5EF4-FFF2-40B4-BE49-F238E27FC236}">
                  <a16:creationId xmlns:a16="http://schemas.microsoft.com/office/drawing/2014/main" id="{2696ECBE-0B6B-509B-1F1B-A95077CDF8A1}"/>
                </a:ext>
              </a:extLst>
            </p:cNvPr>
            <p:cNvSpPr/>
            <p:nvPr/>
          </p:nvSpPr>
          <p:spPr>
            <a:xfrm>
              <a:off x="1283" y="0"/>
              <a:ext cx="1996782" cy="4080561"/>
            </a:xfrm>
            <a:prstGeom prst="roundRect">
              <a:avLst>
                <a:gd name="adj" fmla="val 10000"/>
              </a:avLst>
            </a:prstGeom>
            <a:solidFill>
              <a:srgbClr val="002060"/>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a:lstStyle/>
            <a:p>
              <a:endParaRPr lang="en-US"/>
            </a:p>
          </p:txBody>
        </p:sp>
        <p:sp>
          <p:nvSpPr>
            <p:cNvPr id="19" name="Rectangle: Rounded Corners 4">
              <a:extLst>
                <a:ext uri="{FF2B5EF4-FFF2-40B4-BE49-F238E27FC236}">
                  <a16:creationId xmlns:a16="http://schemas.microsoft.com/office/drawing/2014/main" id="{CFD057CD-D2F5-909B-432A-C216C889D693}"/>
                </a:ext>
              </a:extLst>
            </p:cNvPr>
            <p:cNvSpPr txBox="1"/>
            <p:nvPr/>
          </p:nvSpPr>
          <p:spPr>
            <a:xfrm>
              <a:off x="1283" y="1469587"/>
              <a:ext cx="1996782" cy="1632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t" anchorCtr="1">
              <a:noAutofit/>
            </a:bodyPr>
            <a:lstStyle/>
            <a:p>
              <a:pPr marL="0" lvl="0" indent="0" algn="ctr" defTabSz="755650">
                <a:lnSpc>
                  <a:spcPct val="90000"/>
                </a:lnSpc>
                <a:spcBef>
                  <a:spcPct val="0"/>
                </a:spcBef>
                <a:spcAft>
                  <a:spcPct val="35000"/>
                </a:spcAft>
                <a:buNone/>
              </a:pPr>
              <a:r>
                <a:rPr lang="en-US" sz="1700" b="1" u="sng" kern="1200"/>
                <a:t>Local Recovery</a:t>
              </a:r>
            </a:p>
            <a:p>
              <a:pPr marL="114300" lvl="1" indent="-114300" algn="l" defTabSz="577850">
                <a:lnSpc>
                  <a:spcPct val="90000"/>
                </a:lnSpc>
                <a:spcBef>
                  <a:spcPct val="0"/>
                </a:spcBef>
                <a:spcAft>
                  <a:spcPct val="15000"/>
                </a:spcAft>
                <a:buChar char="•"/>
              </a:pPr>
              <a:r>
                <a:rPr lang="en-US" sz="1300" kern="1200"/>
                <a:t>Local impacts</a:t>
              </a:r>
              <a:endParaRPr lang="en-US" sz="1300" kern="1200">
                <a:cs typeface="Calibri"/>
              </a:endParaRPr>
            </a:p>
            <a:p>
              <a:pPr marL="114300" lvl="1" indent="-114300" defTabSz="577850">
                <a:lnSpc>
                  <a:spcPct val="90000"/>
                </a:lnSpc>
                <a:spcBef>
                  <a:spcPct val="0"/>
                </a:spcBef>
                <a:spcAft>
                  <a:spcPct val="15000"/>
                </a:spcAft>
                <a:buChar char="•"/>
              </a:pPr>
              <a:r>
                <a:rPr lang="en-US" sz="1300"/>
                <a:t>Local State of Emergency </a:t>
              </a:r>
              <a:endParaRPr lang="en-US" sz="1300">
                <a:cs typeface="Calibri"/>
              </a:endParaRPr>
            </a:p>
            <a:p>
              <a:pPr marL="114300" lvl="1" indent="-114300" defTabSz="577850">
                <a:lnSpc>
                  <a:spcPct val="90000"/>
                </a:lnSpc>
                <a:spcBef>
                  <a:spcPct val="0"/>
                </a:spcBef>
                <a:spcAft>
                  <a:spcPct val="15000"/>
                </a:spcAft>
                <a:buChar char="•"/>
              </a:pPr>
              <a:r>
                <a:rPr lang="en-US" sz="1300"/>
                <a:t>Rapid, Individual, and Preliminary Damage Assessments</a:t>
              </a:r>
              <a:endParaRPr lang="en-US" sz="1300">
                <a:cs typeface="Calibri"/>
              </a:endParaRPr>
            </a:p>
            <a:p>
              <a:pPr marL="114300" lvl="1" indent="-114300" defTabSz="577850">
                <a:lnSpc>
                  <a:spcPct val="90000"/>
                </a:lnSpc>
                <a:spcBef>
                  <a:spcPct val="0"/>
                </a:spcBef>
                <a:spcAft>
                  <a:spcPct val="15000"/>
                </a:spcAft>
                <a:buChar char="•"/>
              </a:pPr>
              <a:r>
                <a:rPr lang="en-US" sz="1300"/>
                <a:t>Long Term Recovery Groups (LTRG)</a:t>
              </a:r>
              <a:endParaRPr lang="en-US" sz="1300" kern="1200">
                <a:cs typeface="Calibri"/>
              </a:endParaRPr>
            </a:p>
            <a:p>
              <a:pPr marL="114300" lvl="1" indent="-114300" algn="l" defTabSz="577850">
                <a:lnSpc>
                  <a:spcPct val="90000"/>
                </a:lnSpc>
                <a:spcBef>
                  <a:spcPct val="0"/>
                </a:spcBef>
                <a:spcAft>
                  <a:spcPct val="15000"/>
                </a:spcAft>
                <a:buChar char="•"/>
              </a:pPr>
              <a:r>
                <a:rPr lang="en-US" sz="1300"/>
                <a:t>Assistance to citizens</a:t>
              </a:r>
              <a:endParaRPr lang="en-US" sz="1300" kern="1200">
                <a:cs typeface="Calibri"/>
              </a:endParaRPr>
            </a:p>
            <a:p>
              <a:pPr marL="114300" lvl="1" indent="-114300" algn="l" defTabSz="577850">
                <a:lnSpc>
                  <a:spcPct val="90000"/>
                </a:lnSpc>
                <a:spcBef>
                  <a:spcPct val="0"/>
                </a:spcBef>
                <a:spcAft>
                  <a:spcPct val="15000"/>
                </a:spcAft>
                <a:buChar char="•"/>
              </a:pPr>
              <a:endParaRPr lang="en-US" sz="1300" kern="1200"/>
            </a:p>
          </p:txBody>
        </p:sp>
      </p:grpSp>
      <p:sp>
        <p:nvSpPr>
          <p:cNvPr id="9" name="Oval 8">
            <a:extLst>
              <a:ext uri="{FF2B5EF4-FFF2-40B4-BE49-F238E27FC236}">
                <a16:creationId xmlns:a16="http://schemas.microsoft.com/office/drawing/2014/main" id="{878E3A72-9DE5-9FA1-2705-B0FF054AB846}"/>
              </a:ext>
            </a:extLst>
          </p:cNvPr>
          <p:cNvSpPr/>
          <p:nvPr/>
        </p:nvSpPr>
        <p:spPr>
          <a:xfrm>
            <a:off x="5987487" y="1817240"/>
            <a:ext cx="1358826" cy="1358826"/>
          </a:xfrm>
          <a:prstGeom prst="ellipse">
            <a:avLst/>
          </a:prstGeom>
          <a:blipFill rotWithShape="1">
            <a:blip r:embed="rId3" cstate="print">
              <a:extLst>
                <a:ext uri="{28A0092B-C50C-407E-A947-70E740481C1C}">
                  <a14:useLocalDpi xmlns:a14="http://schemas.microsoft.com/office/drawing/2010/main" val="0"/>
                </a:ext>
              </a:extLst>
            </a:blip>
            <a:srcRect/>
            <a:stretch>
              <a:fillRect l="-25000" r="-25000"/>
            </a:stretch>
          </a:blipFill>
        </p:spPr>
        <p:style>
          <a:lnRef idx="3">
            <a:schemeClr val="lt2">
              <a:hueOff val="0"/>
              <a:satOff val="0"/>
              <a:lumOff val="0"/>
              <a:alphaOff val="0"/>
            </a:schemeClr>
          </a:lnRef>
          <a:fillRef idx="1">
            <a:scrgbClr r="0" g="0" b="0"/>
          </a:fillRef>
          <a:effectRef idx="1">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grpSp>
        <p:nvGrpSpPr>
          <p:cNvPr id="10" name="Group 9">
            <a:extLst>
              <a:ext uri="{FF2B5EF4-FFF2-40B4-BE49-F238E27FC236}">
                <a16:creationId xmlns:a16="http://schemas.microsoft.com/office/drawing/2014/main" id="{AEC3B277-EBDB-BCC0-15A4-C32BC51851A4}"/>
              </a:ext>
            </a:extLst>
          </p:cNvPr>
          <p:cNvGrpSpPr/>
          <p:nvPr/>
        </p:nvGrpSpPr>
        <p:grpSpPr>
          <a:xfrm>
            <a:off x="7725195" y="1572407"/>
            <a:ext cx="1996782" cy="4540717"/>
            <a:chOff x="2057969" y="0"/>
            <a:chExt cx="1996782" cy="4080561"/>
          </a:xfrm>
        </p:grpSpPr>
        <p:sp>
          <p:nvSpPr>
            <p:cNvPr id="16" name="Rectangle: Rounded Corners 15">
              <a:extLst>
                <a:ext uri="{FF2B5EF4-FFF2-40B4-BE49-F238E27FC236}">
                  <a16:creationId xmlns:a16="http://schemas.microsoft.com/office/drawing/2014/main" id="{D0EEE355-8169-1583-938F-15481571F541}"/>
                </a:ext>
              </a:extLst>
            </p:cNvPr>
            <p:cNvSpPr/>
            <p:nvPr/>
          </p:nvSpPr>
          <p:spPr>
            <a:xfrm>
              <a:off x="2057969" y="0"/>
              <a:ext cx="1996782" cy="4080561"/>
            </a:xfrm>
            <a:prstGeom prst="roundRect">
              <a:avLst>
                <a:gd name="adj" fmla="val 10000"/>
              </a:avLst>
            </a:prstGeom>
            <a:solidFill>
              <a:srgbClr val="002060"/>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a:lstStyle/>
            <a:p>
              <a:endParaRPr lang="en-US"/>
            </a:p>
          </p:txBody>
        </p:sp>
        <p:sp>
          <p:nvSpPr>
            <p:cNvPr id="17" name="Rectangle: Rounded Corners 7">
              <a:extLst>
                <a:ext uri="{FF2B5EF4-FFF2-40B4-BE49-F238E27FC236}">
                  <a16:creationId xmlns:a16="http://schemas.microsoft.com/office/drawing/2014/main" id="{9AA7D601-D0F3-A60D-D9C6-5F4BD6C805D6}"/>
                </a:ext>
              </a:extLst>
            </p:cNvPr>
            <p:cNvSpPr txBox="1"/>
            <p:nvPr/>
          </p:nvSpPr>
          <p:spPr>
            <a:xfrm>
              <a:off x="2057969" y="1467602"/>
              <a:ext cx="1996782" cy="16322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t" anchorCtr="1">
              <a:noAutofit/>
            </a:bodyPr>
            <a:lstStyle/>
            <a:p>
              <a:pPr marL="0" lvl="0" indent="0" algn="ctr" defTabSz="755650">
                <a:lnSpc>
                  <a:spcPct val="90000"/>
                </a:lnSpc>
                <a:spcBef>
                  <a:spcPct val="0"/>
                </a:spcBef>
                <a:spcAft>
                  <a:spcPct val="35000"/>
                </a:spcAft>
                <a:buNone/>
              </a:pPr>
              <a:r>
                <a:rPr lang="en-US" sz="1700" b="1" u="sng" kern="1200"/>
                <a:t>State Recovery</a:t>
              </a:r>
            </a:p>
            <a:p>
              <a:pPr marL="114300" lvl="1" indent="-114300" algn="l" defTabSz="577850" rtl="0">
                <a:lnSpc>
                  <a:spcPct val="90000"/>
                </a:lnSpc>
                <a:spcBef>
                  <a:spcPct val="0"/>
                </a:spcBef>
                <a:spcAft>
                  <a:spcPct val="15000"/>
                </a:spcAft>
                <a:buChar char="•"/>
              </a:pPr>
              <a:r>
                <a:rPr lang="en-US" sz="1300" kern="1200"/>
                <a:t>State impacts</a:t>
              </a:r>
              <a:endParaRPr lang="en-US" sz="1300" kern="1200">
                <a:latin typeface="Calibri Light" panose="020F0302020204030204"/>
              </a:endParaRPr>
            </a:p>
            <a:p>
              <a:pPr marL="114300" lvl="1" indent="-114300" defTabSz="577850">
                <a:lnSpc>
                  <a:spcPct val="90000"/>
                </a:lnSpc>
                <a:spcBef>
                  <a:spcPct val="0"/>
                </a:spcBef>
                <a:spcAft>
                  <a:spcPct val="15000"/>
                </a:spcAft>
                <a:buFont typeface="Arial"/>
                <a:buChar char="•"/>
              </a:pPr>
              <a:r>
                <a:rPr lang="en-US" sz="1200">
                  <a:latin typeface="Calibri"/>
                  <a:cs typeface="Calibri"/>
                </a:rPr>
                <a:t>Rapid, Individual, and Preliminary Damage Assessments</a:t>
              </a:r>
              <a:endParaRPr lang="en-US" sz="1200" kern="1200">
                <a:latin typeface="Calibri"/>
                <a:cs typeface="Calibri"/>
              </a:endParaRPr>
            </a:p>
            <a:p>
              <a:pPr marL="114300" lvl="1" indent="-114300" defTabSz="577850">
                <a:lnSpc>
                  <a:spcPct val="90000"/>
                </a:lnSpc>
                <a:spcBef>
                  <a:spcPct val="0"/>
                </a:spcBef>
                <a:spcAft>
                  <a:spcPct val="15000"/>
                </a:spcAft>
                <a:buChar char="•"/>
              </a:pPr>
              <a:r>
                <a:rPr lang="en-US" sz="1300">
                  <a:latin typeface="Calibri Light" panose="020F0302020204030204"/>
                  <a:cs typeface="Calibri Light"/>
                </a:rPr>
                <a:t>State of Emergency</a:t>
              </a:r>
            </a:p>
            <a:p>
              <a:pPr marL="114300" lvl="1" indent="-114300" defTabSz="577850">
                <a:lnSpc>
                  <a:spcPct val="90000"/>
                </a:lnSpc>
                <a:spcBef>
                  <a:spcPct val="0"/>
                </a:spcBef>
                <a:spcAft>
                  <a:spcPct val="15000"/>
                </a:spcAft>
                <a:buChar char="•"/>
              </a:pPr>
              <a:r>
                <a:rPr lang="en-US" sz="1300">
                  <a:latin typeface="Calibri Light" panose="020F0302020204030204"/>
                </a:rPr>
                <a:t>Declaration Requests</a:t>
              </a:r>
              <a:endParaRPr lang="en-US" sz="1300">
                <a:latin typeface="Calibri Light" panose="020F0302020204030204"/>
                <a:cs typeface="Calibri Light"/>
              </a:endParaRPr>
            </a:p>
            <a:p>
              <a:pPr marL="114300" lvl="1" indent="-114300" algn="l" defTabSz="577850" rtl="0">
                <a:lnSpc>
                  <a:spcPct val="90000"/>
                </a:lnSpc>
                <a:spcBef>
                  <a:spcPct val="0"/>
                </a:spcBef>
                <a:spcAft>
                  <a:spcPct val="15000"/>
                </a:spcAft>
                <a:buChar char="•"/>
              </a:pPr>
              <a:r>
                <a:rPr lang="en-US" sz="1300">
                  <a:latin typeface="Calibri Light" panose="020F0302020204030204"/>
                </a:rPr>
                <a:t>LTRG Support</a:t>
              </a:r>
              <a:endParaRPr lang="en-US" sz="1300">
                <a:latin typeface="Calibri Light" panose="020F0302020204030204"/>
                <a:cs typeface="Calibri Light"/>
              </a:endParaRPr>
            </a:p>
            <a:p>
              <a:pPr marL="114300" lvl="1" indent="-114300" algn="l" defTabSz="577850" rtl="0">
                <a:lnSpc>
                  <a:spcPct val="90000"/>
                </a:lnSpc>
                <a:spcBef>
                  <a:spcPct val="0"/>
                </a:spcBef>
                <a:spcAft>
                  <a:spcPct val="15000"/>
                </a:spcAft>
                <a:buChar char="•"/>
              </a:pPr>
              <a:r>
                <a:rPr lang="en-US" sz="1300">
                  <a:latin typeface="Calibri Light" panose="020F0302020204030204"/>
                </a:rPr>
                <a:t>Gap disasters</a:t>
              </a:r>
              <a:endParaRPr lang="en-US" sz="1300">
                <a:latin typeface="Calibri Light" panose="020F0302020204030204"/>
                <a:cs typeface="Calibri Light"/>
              </a:endParaRPr>
            </a:p>
            <a:p>
              <a:pPr marL="114300" lvl="1" indent="-114300" algn="l" defTabSz="577850" rtl="0">
                <a:lnSpc>
                  <a:spcPct val="90000"/>
                </a:lnSpc>
                <a:spcBef>
                  <a:spcPct val="0"/>
                </a:spcBef>
                <a:spcAft>
                  <a:spcPct val="15000"/>
                </a:spcAft>
                <a:buChar char="•"/>
              </a:pPr>
              <a:endParaRPr lang="en-US" sz="1300" kern="1200">
                <a:latin typeface="Calibri Light" panose="020F0302020204030204"/>
              </a:endParaRPr>
            </a:p>
          </p:txBody>
        </p:sp>
      </p:grpSp>
      <p:sp>
        <p:nvSpPr>
          <p:cNvPr id="11" name="Oval 10">
            <a:extLst>
              <a:ext uri="{FF2B5EF4-FFF2-40B4-BE49-F238E27FC236}">
                <a16:creationId xmlns:a16="http://schemas.microsoft.com/office/drawing/2014/main" id="{EAA8B4F9-D27E-D34B-0D25-A58BA15CF6E3}"/>
              </a:ext>
            </a:extLst>
          </p:cNvPr>
          <p:cNvSpPr/>
          <p:nvPr/>
        </p:nvSpPr>
        <p:spPr>
          <a:xfrm>
            <a:off x="8044173" y="1817240"/>
            <a:ext cx="1358826" cy="1358826"/>
          </a:xfrm>
          <a:prstGeom prst="ellipse">
            <a:avLst/>
          </a:prstGeom>
          <a:blipFill rotWithShape="1">
            <a:blip r:embed="rId4" cstate="print">
              <a:extLst>
                <a:ext uri="{28A0092B-C50C-407E-A947-70E740481C1C}">
                  <a14:useLocalDpi xmlns:a14="http://schemas.microsoft.com/office/drawing/2010/main" val="0"/>
                </a:ext>
              </a:extLst>
            </a:blip>
            <a:srcRect/>
            <a:stretch>
              <a:fillRect l="-17000" r="-17000"/>
            </a:stretch>
          </a:blipFill>
        </p:spPr>
        <p:style>
          <a:lnRef idx="3">
            <a:schemeClr val="lt2">
              <a:hueOff val="0"/>
              <a:satOff val="0"/>
              <a:lumOff val="0"/>
              <a:alphaOff val="0"/>
            </a:schemeClr>
          </a:lnRef>
          <a:fillRef idx="1">
            <a:scrgbClr r="0" g="0" b="0"/>
          </a:fillRef>
          <a:effectRef idx="1">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14" name="Rectangle: Rounded Corners 13">
            <a:extLst>
              <a:ext uri="{FF2B5EF4-FFF2-40B4-BE49-F238E27FC236}">
                <a16:creationId xmlns:a16="http://schemas.microsoft.com/office/drawing/2014/main" id="{03E373BB-459F-DBC1-D7D1-30E8636AE6DD}"/>
              </a:ext>
            </a:extLst>
          </p:cNvPr>
          <p:cNvSpPr/>
          <p:nvPr/>
        </p:nvSpPr>
        <p:spPr>
          <a:xfrm>
            <a:off x="9781881" y="1572407"/>
            <a:ext cx="1996782" cy="4540717"/>
          </a:xfrm>
          <a:prstGeom prst="roundRect">
            <a:avLst>
              <a:gd name="adj" fmla="val 10000"/>
            </a:avLst>
          </a:prstGeom>
          <a:solidFill>
            <a:srgbClr val="002060"/>
          </a:solidFill>
        </p:spPr>
        <p:style>
          <a:lnRef idx="3">
            <a:schemeClr val="lt2">
              <a:hueOff val="0"/>
              <a:satOff val="0"/>
              <a:lumOff val="0"/>
              <a:alphaOff val="0"/>
            </a:schemeClr>
          </a:lnRef>
          <a:fillRef idx="1">
            <a:scrgbClr r="0" g="0" b="0"/>
          </a:fillRef>
          <a:effectRef idx="1">
            <a:schemeClr val="dk2">
              <a:hueOff val="0"/>
              <a:satOff val="0"/>
              <a:lumOff val="0"/>
              <a:alphaOff val="0"/>
            </a:schemeClr>
          </a:effectRef>
          <a:fontRef idx="minor">
            <a:schemeClr val="lt1"/>
          </a:fontRef>
        </p:style>
        <p:txBody>
          <a:bodyPr/>
          <a:lstStyle/>
          <a:p>
            <a:endParaRPr lang="en-US"/>
          </a:p>
        </p:txBody>
      </p:sp>
      <p:sp>
        <p:nvSpPr>
          <p:cNvPr id="15" name="Rectangle: Rounded Corners 10">
            <a:extLst>
              <a:ext uri="{FF2B5EF4-FFF2-40B4-BE49-F238E27FC236}">
                <a16:creationId xmlns:a16="http://schemas.microsoft.com/office/drawing/2014/main" id="{05D36CE6-C47E-2EE7-4917-6DAC70E6EC27}"/>
              </a:ext>
            </a:extLst>
          </p:cNvPr>
          <p:cNvSpPr txBox="1"/>
          <p:nvPr/>
        </p:nvSpPr>
        <p:spPr>
          <a:xfrm>
            <a:off x="9781881" y="3205507"/>
            <a:ext cx="1996782" cy="181628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0904" tIns="120904" rIns="120904" bIns="120904" numCol="1" spcCol="1270" anchor="t" anchorCtr="1">
            <a:noAutofit/>
          </a:bodyPr>
          <a:lstStyle/>
          <a:p>
            <a:pPr marL="0" lvl="0" indent="0" algn="ctr" defTabSz="755650">
              <a:lnSpc>
                <a:spcPct val="90000"/>
              </a:lnSpc>
              <a:spcBef>
                <a:spcPct val="0"/>
              </a:spcBef>
              <a:spcAft>
                <a:spcPct val="35000"/>
              </a:spcAft>
              <a:buNone/>
            </a:pPr>
            <a:r>
              <a:rPr lang="en-US" sz="1700" b="1" u="sng" kern="1200"/>
              <a:t>Federal Recovery</a:t>
            </a:r>
          </a:p>
          <a:p>
            <a:pPr marL="114300" lvl="1" indent="-114300" defTabSz="577850">
              <a:lnSpc>
                <a:spcPct val="90000"/>
              </a:lnSpc>
              <a:spcBef>
                <a:spcPct val="0"/>
              </a:spcBef>
              <a:spcAft>
                <a:spcPct val="15000"/>
              </a:spcAft>
              <a:buChar char="•"/>
            </a:pPr>
            <a:r>
              <a:rPr lang="en-US" sz="1300">
                <a:cs typeface="Calibri"/>
              </a:rPr>
              <a:t>Joint Preliminary Damage Assessments</a:t>
            </a:r>
          </a:p>
          <a:p>
            <a:pPr marL="114300" lvl="1" indent="-114300" defTabSz="577850">
              <a:lnSpc>
                <a:spcPct val="90000"/>
              </a:lnSpc>
              <a:spcBef>
                <a:spcPct val="0"/>
              </a:spcBef>
              <a:spcAft>
                <a:spcPct val="15000"/>
              </a:spcAft>
              <a:buChar char="•"/>
            </a:pPr>
            <a:r>
              <a:rPr lang="en-US" sz="1300">
                <a:cs typeface="Calibri"/>
              </a:rPr>
              <a:t>Public/Individual  Assistance</a:t>
            </a:r>
          </a:p>
          <a:p>
            <a:pPr marL="114300" lvl="1" indent="-114300" defTabSz="577850">
              <a:lnSpc>
                <a:spcPct val="90000"/>
              </a:lnSpc>
              <a:spcBef>
                <a:spcPct val="0"/>
              </a:spcBef>
              <a:spcAft>
                <a:spcPct val="15000"/>
              </a:spcAft>
              <a:buChar char="•"/>
            </a:pPr>
            <a:r>
              <a:rPr lang="en-US" sz="1300">
                <a:cs typeface="Calibri"/>
              </a:rPr>
              <a:t>SBA Loans</a:t>
            </a:r>
          </a:p>
          <a:p>
            <a:pPr marL="114300" lvl="1" indent="-114300" defTabSz="577850">
              <a:lnSpc>
                <a:spcPct val="90000"/>
              </a:lnSpc>
              <a:spcBef>
                <a:spcPct val="0"/>
              </a:spcBef>
              <a:spcAft>
                <a:spcPct val="15000"/>
              </a:spcAft>
              <a:buChar char="•"/>
            </a:pPr>
            <a:r>
              <a:rPr lang="en-US" sz="1300">
                <a:cs typeface="Calibri"/>
              </a:rPr>
              <a:t>Federal Coordinating Officer (FCO)</a:t>
            </a:r>
            <a:endParaRPr lang="en-US" sz="1300" kern="1200">
              <a:cs typeface="Calibri"/>
            </a:endParaRPr>
          </a:p>
          <a:p>
            <a:pPr marL="114300" lvl="1" indent="-114300" defTabSz="577850">
              <a:lnSpc>
                <a:spcPct val="90000"/>
              </a:lnSpc>
              <a:spcBef>
                <a:spcPct val="0"/>
              </a:spcBef>
              <a:spcAft>
                <a:spcPct val="15000"/>
              </a:spcAft>
              <a:buChar char="•"/>
            </a:pPr>
            <a:r>
              <a:rPr lang="en-US" sz="1300">
                <a:cs typeface="Calibri"/>
              </a:rPr>
              <a:t>Joint Field Office (JFO)</a:t>
            </a:r>
            <a:endParaRPr lang="en-US" sz="1300" kern="1200">
              <a:cs typeface="Calibri"/>
            </a:endParaRPr>
          </a:p>
        </p:txBody>
      </p:sp>
      <p:sp>
        <p:nvSpPr>
          <p:cNvPr id="13" name="Oval 12">
            <a:extLst>
              <a:ext uri="{FF2B5EF4-FFF2-40B4-BE49-F238E27FC236}">
                <a16:creationId xmlns:a16="http://schemas.microsoft.com/office/drawing/2014/main" id="{3FA7A0E7-201D-3FE5-527E-05F0AF742205}"/>
              </a:ext>
            </a:extLst>
          </p:cNvPr>
          <p:cNvSpPr/>
          <p:nvPr/>
        </p:nvSpPr>
        <p:spPr>
          <a:xfrm>
            <a:off x="10100858" y="1817240"/>
            <a:ext cx="1358826" cy="1358826"/>
          </a:xfrm>
          <a:prstGeom prst="ellipse">
            <a:avLst/>
          </a:prstGeom>
          <a:blipFill rotWithShape="1">
            <a:blip r:embed="rId5" cstate="print">
              <a:extLst>
                <a:ext uri="{28A0092B-C50C-407E-A947-70E740481C1C}">
                  <a14:useLocalDpi xmlns:a14="http://schemas.microsoft.com/office/drawing/2010/main" val="0"/>
                </a:ext>
              </a:extLst>
            </a:blip>
            <a:srcRect/>
            <a:stretch>
              <a:fillRect l="-35000" r="-35000"/>
            </a:stretch>
          </a:blipFill>
        </p:spPr>
        <p:style>
          <a:lnRef idx="3">
            <a:schemeClr val="lt2">
              <a:hueOff val="0"/>
              <a:satOff val="0"/>
              <a:lumOff val="0"/>
              <a:alphaOff val="0"/>
            </a:schemeClr>
          </a:lnRef>
          <a:fillRef idx="1">
            <a:scrgbClr r="0" g="0" b="0"/>
          </a:fillRef>
          <a:effectRef idx="1">
            <a:schemeClr val="dk2">
              <a:tint val="50000"/>
              <a:hueOff val="0"/>
              <a:satOff val="0"/>
              <a:lumOff val="0"/>
              <a:alphaOff val="0"/>
            </a:schemeClr>
          </a:effectRef>
          <a:fontRef idx="minor">
            <a:schemeClr val="lt2">
              <a:hueOff val="0"/>
              <a:satOff val="0"/>
              <a:lumOff val="0"/>
              <a:alphaOff val="0"/>
            </a:schemeClr>
          </a:fontRef>
        </p:style>
        <p:txBody>
          <a:bodyPr/>
          <a:lstStyle/>
          <a:p>
            <a:endParaRPr lang="en-US"/>
          </a:p>
        </p:txBody>
      </p:sp>
      <p:sp>
        <p:nvSpPr>
          <p:cNvPr id="33" name="Arrow: Right 32">
            <a:extLst>
              <a:ext uri="{FF2B5EF4-FFF2-40B4-BE49-F238E27FC236}">
                <a16:creationId xmlns:a16="http://schemas.microsoft.com/office/drawing/2014/main" id="{02C32D2D-379B-9C5F-14FF-71C0D8FA9691}"/>
              </a:ext>
            </a:extLst>
          </p:cNvPr>
          <p:cNvSpPr/>
          <p:nvPr/>
        </p:nvSpPr>
        <p:spPr>
          <a:xfrm>
            <a:off x="5918439" y="5425897"/>
            <a:ext cx="5623703" cy="615695"/>
          </a:xfrm>
          <a:prstGeom prst="rightArrow">
            <a:avLst/>
          </a:prstGeom>
          <a:solidFill>
            <a:srgbClr val="002060"/>
          </a:solidFill>
          <a:ln w="38100">
            <a:solidFill>
              <a:srgbClr val="FF0000"/>
            </a:solidFill>
          </a:ln>
        </p:spPr>
        <p:style>
          <a:lnRef idx="3">
            <a:scrgbClr r="0" g="0" b="0"/>
          </a:lnRef>
          <a:fillRef idx="1">
            <a:scrgbClr r="0" g="0" b="0"/>
          </a:fillRef>
          <a:effectRef idx="1">
            <a:schemeClr val="dk2">
              <a:tint val="6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2" name="TextBox 31">
            <a:extLst>
              <a:ext uri="{FF2B5EF4-FFF2-40B4-BE49-F238E27FC236}">
                <a16:creationId xmlns:a16="http://schemas.microsoft.com/office/drawing/2014/main" id="{57E478FF-E81B-ECAA-892A-A4E025A9946E}"/>
              </a:ext>
            </a:extLst>
          </p:cNvPr>
          <p:cNvSpPr txBox="1"/>
          <p:nvPr/>
        </p:nvSpPr>
        <p:spPr>
          <a:xfrm>
            <a:off x="5918439" y="5587435"/>
            <a:ext cx="5637112" cy="274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	          </a:t>
            </a:r>
            <a:r>
              <a:rPr kumimoji="0" lang="en-US" sz="1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Wingdings" panose="05000000000000000000" pitchFamily="2" charset="2"/>
              </a:rPr>
              <a:t> STATE 	                FEDERAL </a:t>
            </a: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FE5C9591-44AD-4E6C-B58C-B55424A87C8B}"/>
              </a:ext>
            </a:extLst>
          </p:cNvPr>
          <p:cNvSpPr>
            <a:spLocks noGrp="1"/>
          </p:cNvSpPr>
          <p:nvPr>
            <p:ph type="sldNum" sz="quarter" idx="12"/>
          </p:nvPr>
        </p:nvSpPr>
        <p:spPr/>
        <p:txBody>
          <a:bodyPr/>
          <a:lstStyle/>
          <a:p>
            <a:fld id="{37DE1C4B-F61A-40C3-9976-0982168478B8}" type="slidenum">
              <a:rPr lang="en-US" smtClean="0"/>
              <a:t>14</a:t>
            </a:fld>
            <a:endParaRPr lang="en-US"/>
          </a:p>
        </p:txBody>
      </p:sp>
      <p:sp>
        <p:nvSpPr>
          <p:cNvPr id="5" name="Rectangle 4">
            <a:extLst>
              <a:ext uri="{FF2B5EF4-FFF2-40B4-BE49-F238E27FC236}">
                <a16:creationId xmlns:a16="http://schemas.microsoft.com/office/drawing/2014/main" id="{80E1606E-9375-9C90-E603-2A2235AC6276}"/>
              </a:ext>
            </a:extLst>
          </p:cNvPr>
          <p:cNvSpPr/>
          <p:nvPr/>
        </p:nvSpPr>
        <p:spPr>
          <a:xfrm>
            <a:off x="477078" y="1351721"/>
            <a:ext cx="4432852" cy="75738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89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5452F7-23FC-C3A0-EC6D-EF37CA8922D1}"/>
              </a:ext>
            </a:extLst>
          </p:cNvPr>
          <p:cNvSpPr>
            <a:spLocks noGrp="1"/>
          </p:cNvSpPr>
          <p:nvPr>
            <p:ph type="title"/>
          </p:nvPr>
        </p:nvSpPr>
        <p:spPr/>
        <p:txBody>
          <a:bodyPr>
            <a:normAutofit/>
          </a:bodyPr>
          <a:lstStyle/>
          <a:p>
            <a:r>
              <a:rPr lang="en-US">
                <a:latin typeface="Avenir Next LT Pro Demi" panose="020B0704020202020204" pitchFamily="34" charset="0"/>
              </a:rPr>
              <a:t>Stafford Act Disasters</a:t>
            </a:r>
          </a:p>
        </p:txBody>
      </p:sp>
      <p:sp>
        <p:nvSpPr>
          <p:cNvPr id="12" name="TextBox 1">
            <a:extLst>
              <a:ext uri="{FF2B5EF4-FFF2-40B4-BE49-F238E27FC236}">
                <a16:creationId xmlns:a16="http://schemas.microsoft.com/office/drawing/2014/main" id="{0AA78953-C13E-EDDC-B709-15989C49D79A}"/>
              </a:ext>
            </a:extLst>
          </p:cNvPr>
          <p:cNvSpPr txBox="1"/>
          <p:nvPr/>
        </p:nvSpPr>
        <p:spPr>
          <a:xfrm>
            <a:off x="4021663" y="1274693"/>
            <a:ext cx="7982078" cy="486287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a:solidFill>
                  <a:prstClr val="black"/>
                </a:solidFill>
              </a:rPr>
              <a:t>Go</a:t>
            </a:r>
            <a:r>
              <a:rPr kumimoji="0" lang="en-US" sz="2400" b="1" i="0" u="none" strike="noStrike" kern="1200" cap="none" spc="0" normalizeH="0" baseline="0" noProof="0" err="1">
                <a:ln>
                  <a:noFill/>
                </a:ln>
                <a:solidFill>
                  <a:prstClr val="black"/>
                </a:solidFill>
                <a:effectLst/>
                <a:uLnTx/>
                <a:uFillTx/>
                <a:ea typeface="+mn-ea"/>
                <a:cs typeface="+mn-cs"/>
              </a:rPr>
              <a:t>verned</a:t>
            </a:r>
            <a:r>
              <a:rPr kumimoji="0" lang="en-US" sz="2400" b="1" i="0" u="none" strike="noStrike" kern="1200" cap="none" spc="0" normalizeH="0" baseline="0" noProof="0">
                <a:ln>
                  <a:noFill/>
                </a:ln>
                <a:solidFill>
                  <a:prstClr val="black"/>
                </a:solidFill>
                <a:effectLst/>
                <a:uLnTx/>
                <a:uFillTx/>
                <a:ea typeface="+mn-ea"/>
                <a:cs typeface="+mn-cs"/>
              </a:rPr>
              <a:t> By Statute</a:t>
            </a:r>
          </a:p>
          <a:p>
            <a:pPr marL="285750" indent="-285750">
              <a:buFont typeface="Arial" panose="020B0604020202020204" pitchFamily="34" charset="0"/>
              <a:buChar char="•"/>
            </a:pPr>
            <a:r>
              <a:rPr lang="en-US" b="0" i="0">
                <a:solidFill>
                  <a:srgbClr val="000000"/>
                </a:solidFill>
                <a:effectLst/>
              </a:rPr>
              <a:t>Robert T. Stafford Disaster Relief and Emergency Assistance Act</a:t>
            </a:r>
            <a:endParaRPr lang="en-US">
              <a:solidFill>
                <a:srgbClr val="000000"/>
              </a:solidFill>
              <a:effectLst/>
            </a:endParaRPr>
          </a:p>
          <a:p>
            <a:pPr marL="285750" indent="-285750">
              <a:buFont typeface="Arial" panose="020B0604020202020204" pitchFamily="34" charset="0"/>
              <a:buChar char="•"/>
            </a:pPr>
            <a:r>
              <a:rPr lang="en-US" b="0" i="0">
                <a:solidFill>
                  <a:srgbClr val="000000"/>
                </a:solidFill>
                <a:effectLst/>
              </a:rPr>
              <a:t>Declaration Process is codified at 44 C.F.R. Part §206, </a:t>
            </a:r>
            <a:r>
              <a:rPr lang="en-US" b="0" i="0">
                <a:solidFill>
                  <a:srgbClr val="000000"/>
                </a:solidFill>
                <a:effectLst/>
                <a:hlinkClick r:id="rId3"/>
              </a:rPr>
              <a:t>Subpart B</a:t>
            </a:r>
            <a:endParaRPr lang="en-US">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Emergency Declaration (EM)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000000"/>
                </a:solidFill>
                <a:latin typeface="YAFdtQi73Xs 0"/>
              </a:rPr>
              <a:t>Provides Direct Federal Assistance to support the State’s response to an event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000000"/>
                </a:solidFill>
                <a:latin typeface="YAFdtQi73Xs 0"/>
              </a:rPr>
              <a:t>Limited reimbursement for emergency protective measures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000000"/>
                </a:solidFill>
                <a:latin typeface="YAFdtQi73Xs 0"/>
              </a:rPr>
              <a:t>Can be requested prior to an event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000000"/>
                </a:solidFill>
                <a:latin typeface="YAFdtQi73Xs 0"/>
              </a:rPr>
              <a:t>Limited to $5 million in federal support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Major Disaster Declaration (DR)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000000"/>
                </a:solidFill>
                <a:latin typeface="YAFdtQi73Xs 0"/>
              </a:rPr>
              <a:t>Requires a Joint Preliminary Disaster Assessment (PDA)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000000"/>
                </a:solidFill>
                <a:latin typeface="YAFdtQi73Xs 0"/>
              </a:rPr>
              <a:t>Must meet “thresholds” and demonstrate the event is beyond the capabilities of local and state response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solidFill>
                  <a:srgbClr val="000000"/>
                </a:solidFill>
                <a:latin typeface="YAFdtQi73Xs 0"/>
              </a:rPr>
              <a:t>Provides access to Federal Grant Programs:</a:t>
            </a:r>
          </a:p>
          <a:p>
            <a:pPr marL="742950" lvl="1" indent="-285750">
              <a:buFont typeface="Arial" panose="020B0604020202020204" pitchFamily="34" charset="0"/>
              <a:buChar char="•"/>
              <a:defRPr/>
            </a:pPr>
            <a:r>
              <a:rPr lang="en-US" sz="1600">
                <a:solidFill>
                  <a:srgbClr val="000000"/>
                </a:solidFill>
                <a:latin typeface="YAFdtQi73Xs 0"/>
              </a:rPr>
              <a:t>Individual Assistance (IA)</a:t>
            </a:r>
          </a:p>
          <a:p>
            <a:pPr marL="742950" lvl="1" indent="-285750">
              <a:buFont typeface="Arial" panose="020B0604020202020204" pitchFamily="34" charset="0"/>
              <a:buChar char="•"/>
              <a:defRPr/>
            </a:pPr>
            <a:r>
              <a:rPr lang="en-US" sz="1600">
                <a:solidFill>
                  <a:srgbClr val="000000"/>
                </a:solidFill>
                <a:latin typeface="YAFdtQi73Xs 0"/>
              </a:rPr>
              <a:t>Public Assistance (PA)</a:t>
            </a:r>
          </a:p>
          <a:p>
            <a:pPr marL="742950" lvl="1" indent="-285750">
              <a:buFont typeface="Arial" panose="020B0604020202020204" pitchFamily="34" charset="0"/>
              <a:buChar char="•"/>
              <a:defRPr/>
            </a:pPr>
            <a:r>
              <a:rPr lang="en-US" sz="1600">
                <a:solidFill>
                  <a:srgbClr val="000000"/>
                </a:solidFill>
                <a:latin typeface="YAFdtQi73Xs 0"/>
              </a:rPr>
              <a:t>Hazard Mitigation Grant Program (HMGP)</a:t>
            </a:r>
          </a:p>
        </p:txBody>
      </p:sp>
      <p:sp>
        <p:nvSpPr>
          <p:cNvPr id="3" name="Slide Number Placeholder 2">
            <a:extLst>
              <a:ext uri="{FF2B5EF4-FFF2-40B4-BE49-F238E27FC236}">
                <a16:creationId xmlns:a16="http://schemas.microsoft.com/office/drawing/2014/main" id="{4037702E-C904-0A56-A361-B98BE51CB150}"/>
              </a:ext>
            </a:extLst>
          </p:cNvPr>
          <p:cNvSpPr>
            <a:spLocks noGrp="1"/>
          </p:cNvSpPr>
          <p:nvPr>
            <p:ph type="sldNum" sz="quarter" idx="12"/>
          </p:nvPr>
        </p:nvSpPr>
        <p:spPr/>
        <p:txBody>
          <a:bodyPr/>
          <a:lstStyle/>
          <a:p>
            <a:fld id="{37DE1C4B-F61A-40C3-9976-0982168478B8}" type="slidenum">
              <a:rPr lang="en-US" smtClean="0"/>
              <a:t>15</a:t>
            </a:fld>
            <a:endParaRPr lang="en-US"/>
          </a:p>
        </p:txBody>
      </p:sp>
      <p:pic>
        <p:nvPicPr>
          <p:cNvPr id="7" name="Picture 6" descr="A forklift in a warehouse&#10;&#10;Description automatically generated with medium confidence">
            <a:extLst>
              <a:ext uri="{FF2B5EF4-FFF2-40B4-BE49-F238E27FC236}">
                <a16:creationId xmlns:a16="http://schemas.microsoft.com/office/drawing/2014/main" id="{579EC52A-4721-8C32-22F9-88C1C2E2D9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6641" y="1472702"/>
            <a:ext cx="3498646" cy="4664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63963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5452F7-23FC-C3A0-EC6D-EF37CA8922D1}"/>
              </a:ext>
            </a:extLst>
          </p:cNvPr>
          <p:cNvSpPr>
            <a:spLocks noGrp="1"/>
          </p:cNvSpPr>
          <p:nvPr>
            <p:ph type="title"/>
          </p:nvPr>
        </p:nvSpPr>
        <p:spPr>
          <a:xfrm>
            <a:off x="615297" y="249383"/>
            <a:ext cx="10217803" cy="757382"/>
          </a:xfrm>
        </p:spPr>
        <p:txBody>
          <a:bodyPr>
            <a:normAutofit/>
          </a:bodyPr>
          <a:lstStyle/>
          <a:p>
            <a:r>
              <a:rPr lang="en-US">
                <a:latin typeface="Avenir Next LT Pro Demi" panose="020B0704020202020204" pitchFamily="34" charset="0"/>
              </a:rPr>
              <a:t>Major Disaster Declaration Criteria</a:t>
            </a:r>
          </a:p>
        </p:txBody>
      </p:sp>
      <p:sp>
        <p:nvSpPr>
          <p:cNvPr id="12" name="TextBox 1">
            <a:extLst>
              <a:ext uri="{FF2B5EF4-FFF2-40B4-BE49-F238E27FC236}">
                <a16:creationId xmlns:a16="http://schemas.microsoft.com/office/drawing/2014/main" id="{0AA78953-C13E-EDDC-B709-15989C49D79A}"/>
              </a:ext>
            </a:extLst>
          </p:cNvPr>
          <p:cNvSpPr txBox="1"/>
          <p:nvPr/>
        </p:nvSpPr>
        <p:spPr>
          <a:xfrm>
            <a:off x="3372474" y="1203675"/>
            <a:ext cx="8576830" cy="495808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For a Major Disaster Declaration, FEMA will consider factors such as:</a:t>
            </a:r>
          </a:p>
          <a:p>
            <a:pPr marL="342900" marR="0" lvl="0" indent="-342900">
              <a:lnSpc>
                <a:spcPct val="107000"/>
              </a:lnSpc>
              <a:spcBef>
                <a:spcPts val="0"/>
              </a:spcBef>
              <a:spcAft>
                <a:spcPts val="0"/>
              </a:spcAft>
              <a:buFont typeface="Symbol" panose="05050102010706020507" pitchFamily="18" charset="2"/>
              <a:buChar char=""/>
            </a:pPr>
            <a:r>
              <a:rPr lang="en-US" sz="1700">
                <a:effectLst/>
                <a:latin typeface="Calibri" panose="020F0502020204030204" pitchFamily="34" charset="0"/>
                <a:ea typeface="Calibri" panose="020F0502020204030204" pitchFamily="34" charset="0"/>
                <a:cs typeface="Times New Roman" panose="02020603050405020304" pitchFamily="18" charset="0"/>
              </a:rPr>
              <a:t>The amount and type of damages;</a:t>
            </a:r>
          </a:p>
          <a:p>
            <a:pPr marL="342900" marR="0" lvl="0" indent="-342900">
              <a:lnSpc>
                <a:spcPct val="107000"/>
              </a:lnSpc>
              <a:spcBef>
                <a:spcPts val="0"/>
              </a:spcBef>
              <a:spcAft>
                <a:spcPts val="0"/>
              </a:spcAft>
              <a:buFont typeface="Symbol" panose="05050102010706020507" pitchFamily="18" charset="2"/>
              <a:buChar char=""/>
            </a:pPr>
            <a:r>
              <a:rPr lang="en-US" sz="1700">
                <a:effectLst/>
                <a:latin typeface="Calibri" panose="020F0502020204030204" pitchFamily="34" charset="0"/>
                <a:ea typeface="Calibri" panose="020F0502020204030204" pitchFamily="34" charset="0"/>
                <a:cs typeface="Times New Roman" panose="02020603050405020304" pitchFamily="18" charset="0"/>
              </a:rPr>
              <a:t>Estimated cost of assistance (utilizing the established cost thresholds);</a:t>
            </a:r>
          </a:p>
          <a:p>
            <a:pPr marL="342900" marR="0" lvl="0" indent="-342900">
              <a:lnSpc>
                <a:spcPct val="107000"/>
              </a:lnSpc>
              <a:spcBef>
                <a:spcPts val="0"/>
              </a:spcBef>
              <a:spcAft>
                <a:spcPts val="0"/>
              </a:spcAft>
              <a:buFont typeface="Symbol" panose="05050102010706020507" pitchFamily="18" charset="2"/>
              <a:buChar char=""/>
            </a:pPr>
            <a:r>
              <a:rPr lang="en-US" sz="1700">
                <a:effectLst/>
                <a:latin typeface="Calibri" panose="020F0502020204030204" pitchFamily="34" charset="0"/>
                <a:ea typeface="Calibri" panose="020F0502020204030204" pitchFamily="34" charset="0"/>
                <a:cs typeface="Times New Roman" panose="02020603050405020304" pitchFamily="18" charset="0"/>
              </a:rPr>
              <a:t>Localized impacts;</a:t>
            </a:r>
          </a:p>
          <a:p>
            <a:pPr marL="342900" marR="0" lvl="0" indent="-342900">
              <a:lnSpc>
                <a:spcPct val="107000"/>
              </a:lnSpc>
              <a:spcBef>
                <a:spcPts val="0"/>
              </a:spcBef>
              <a:spcAft>
                <a:spcPts val="0"/>
              </a:spcAft>
              <a:buFont typeface="Symbol" panose="05050102010706020507" pitchFamily="18" charset="2"/>
              <a:buChar char=""/>
            </a:pPr>
            <a:r>
              <a:rPr lang="en-US" sz="1700">
                <a:effectLst/>
                <a:latin typeface="Calibri" panose="020F0502020204030204" pitchFamily="34" charset="0"/>
                <a:ea typeface="Calibri" panose="020F0502020204030204" pitchFamily="34" charset="0"/>
                <a:cs typeface="Times New Roman" panose="02020603050405020304" pitchFamily="18" charset="0"/>
              </a:rPr>
              <a:t>The available resources of the State and local governments and other disaster relief organizations;</a:t>
            </a:r>
          </a:p>
          <a:p>
            <a:pPr marL="342900" marR="0" lvl="0" indent="-342900">
              <a:lnSpc>
                <a:spcPct val="107000"/>
              </a:lnSpc>
              <a:spcBef>
                <a:spcPts val="0"/>
              </a:spcBef>
              <a:spcAft>
                <a:spcPts val="0"/>
              </a:spcAft>
              <a:buFont typeface="Symbol" panose="05050102010706020507" pitchFamily="18" charset="2"/>
              <a:buChar char=""/>
            </a:pPr>
            <a:r>
              <a:rPr lang="en-US" sz="1700">
                <a:effectLst/>
                <a:latin typeface="Calibri" panose="020F0502020204030204" pitchFamily="34" charset="0"/>
                <a:ea typeface="Calibri" panose="020F0502020204030204" pitchFamily="34" charset="0"/>
                <a:cs typeface="Times New Roman" panose="02020603050405020304" pitchFamily="18" charset="0"/>
              </a:rPr>
              <a:t>Insurance coverage in force (consideration of amount of insurance coverage that is in force or should have been in force as required by law and regulation);</a:t>
            </a:r>
          </a:p>
          <a:p>
            <a:pPr marL="342900" marR="0" lvl="0" indent="-342900">
              <a:lnSpc>
                <a:spcPct val="107000"/>
              </a:lnSpc>
              <a:spcBef>
                <a:spcPts val="0"/>
              </a:spcBef>
              <a:spcAft>
                <a:spcPts val="0"/>
              </a:spcAft>
              <a:buFont typeface="Symbol" panose="05050102010706020507" pitchFamily="18" charset="2"/>
              <a:buChar char=""/>
            </a:pPr>
            <a:r>
              <a:rPr lang="en-US" sz="1700">
                <a:effectLst/>
                <a:latin typeface="Calibri" panose="020F0502020204030204" pitchFamily="34" charset="0"/>
                <a:ea typeface="Calibri" panose="020F0502020204030204" pitchFamily="34" charset="0"/>
                <a:cs typeface="Times New Roman" panose="02020603050405020304" pitchFamily="18" charset="0"/>
              </a:rPr>
              <a:t>Imminent threats to public health and safety;</a:t>
            </a:r>
          </a:p>
          <a:p>
            <a:pPr marL="342900" marR="0" lvl="0" indent="-342900">
              <a:lnSpc>
                <a:spcPct val="107000"/>
              </a:lnSpc>
              <a:spcBef>
                <a:spcPts val="0"/>
              </a:spcBef>
              <a:spcAft>
                <a:spcPts val="0"/>
              </a:spcAft>
              <a:buFont typeface="Symbol" panose="05050102010706020507" pitchFamily="18" charset="2"/>
              <a:buChar char=""/>
            </a:pPr>
            <a:r>
              <a:rPr lang="en-US" sz="1700">
                <a:effectLst/>
                <a:latin typeface="Calibri" panose="020F0502020204030204" pitchFamily="34" charset="0"/>
                <a:ea typeface="Calibri" panose="020F0502020204030204" pitchFamily="34" charset="0"/>
                <a:cs typeface="Times New Roman" panose="02020603050405020304" pitchFamily="18" charset="0"/>
              </a:rPr>
              <a:t>Recent multiple disasters in the State(disaster history within the last 12-month period as well as declarations by the Governor and the extent to which the State has spent its own funds);</a:t>
            </a:r>
          </a:p>
          <a:p>
            <a:pPr marL="342900" marR="0" lvl="0" indent="-342900">
              <a:lnSpc>
                <a:spcPct val="107000"/>
              </a:lnSpc>
              <a:spcBef>
                <a:spcPts val="0"/>
              </a:spcBef>
              <a:spcAft>
                <a:spcPts val="0"/>
              </a:spcAft>
              <a:buFont typeface="Symbol" panose="05050102010706020507" pitchFamily="18" charset="2"/>
              <a:buChar char=""/>
            </a:pPr>
            <a:r>
              <a:rPr lang="en-US" sz="1700">
                <a:effectLst/>
                <a:latin typeface="Calibri" panose="020F0502020204030204" pitchFamily="34" charset="0"/>
                <a:ea typeface="Calibri" panose="020F0502020204030204" pitchFamily="34" charset="0"/>
                <a:cs typeface="Times New Roman" panose="02020603050405020304" pitchFamily="18" charset="0"/>
              </a:rPr>
              <a:t>Hazard mitigation (extent to which State and local government measures contributed to the reduction of disaster damages, especially implementation of measures required as a result of previous major disaster declarations);</a:t>
            </a:r>
          </a:p>
          <a:p>
            <a:pPr marL="342900" marR="0" lvl="0" indent="-342900">
              <a:lnSpc>
                <a:spcPct val="107000"/>
              </a:lnSpc>
              <a:spcBef>
                <a:spcPts val="0"/>
              </a:spcBef>
              <a:spcAft>
                <a:spcPts val="0"/>
              </a:spcAft>
              <a:buFont typeface="Symbol" panose="05050102010706020507" pitchFamily="18" charset="2"/>
              <a:buChar char=""/>
            </a:pPr>
            <a:r>
              <a:rPr lang="en-US" sz="1700">
                <a:effectLst/>
                <a:latin typeface="Calibri" panose="020F0502020204030204" pitchFamily="34" charset="0"/>
                <a:ea typeface="Calibri" panose="020F0502020204030204" pitchFamily="34" charset="0"/>
                <a:cs typeface="Times New Roman" panose="02020603050405020304" pitchFamily="18" charset="0"/>
              </a:rPr>
              <a:t>Assistance available from other Federal program and other sources; and</a:t>
            </a:r>
          </a:p>
          <a:p>
            <a:pPr marL="342900" marR="0" lvl="0" indent="-342900">
              <a:lnSpc>
                <a:spcPct val="107000"/>
              </a:lnSpc>
              <a:spcBef>
                <a:spcPts val="0"/>
              </a:spcBef>
              <a:spcAft>
                <a:spcPts val="800"/>
              </a:spcAft>
              <a:buFont typeface="Symbol" panose="05050102010706020507" pitchFamily="18" charset="2"/>
              <a:buChar char=""/>
            </a:pPr>
            <a:r>
              <a:rPr lang="en-US" sz="1700">
                <a:effectLst/>
                <a:latin typeface="Calibri" panose="020F0502020204030204" pitchFamily="34" charset="0"/>
                <a:ea typeface="Calibri" panose="020F0502020204030204" pitchFamily="34" charset="0"/>
                <a:cs typeface="Times New Roman" panose="02020603050405020304" pitchFamily="18" charset="0"/>
              </a:rPr>
              <a:t>Other factors pertinent to a given incident.</a:t>
            </a:r>
          </a:p>
        </p:txBody>
      </p:sp>
      <p:sp>
        <p:nvSpPr>
          <p:cNvPr id="3" name="Slide Number Placeholder 2">
            <a:extLst>
              <a:ext uri="{FF2B5EF4-FFF2-40B4-BE49-F238E27FC236}">
                <a16:creationId xmlns:a16="http://schemas.microsoft.com/office/drawing/2014/main" id="{4037702E-C904-0A56-A361-B98BE51CB150}"/>
              </a:ext>
            </a:extLst>
          </p:cNvPr>
          <p:cNvSpPr>
            <a:spLocks noGrp="1"/>
          </p:cNvSpPr>
          <p:nvPr>
            <p:ph type="sldNum" sz="quarter" idx="12"/>
          </p:nvPr>
        </p:nvSpPr>
        <p:spPr/>
        <p:txBody>
          <a:bodyPr/>
          <a:lstStyle/>
          <a:p>
            <a:fld id="{37DE1C4B-F61A-40C3-9976-0982168478B8}" type="slidenum">
              <a:rPr lang="en-US" smtClean="0"/>
              <a:t>16</a:t>
            </a:fld>
            <a:endParaRPr lang="en-US"/>
          </a:p>
        </p:txBody>
      </p:sp>
      <p:pic>
        <p:nvPicPr>
          <p:cNvPr id="5" name="Picture 4" descr="A group of people in a meeting&#10;&#10;Description automatically generated with low confidence">
            <a:extLst>
              <a:ext uri="{FF2B5EF4-FFF2-40B4-BE49-F238E27FC236}">
                <a16:creationId xmlns:a16="http://schemas.microsoft.com/office/drawing/2014/main" id="{4F842766-9D5F-CE77-9E6A-487633DE6B5E}"/>
              </a:ext>
            </a:extLst>
          </p:cNvPr>
          <p:cNvPicPr>
            <a:picLocks noChangeAspect="1"/>
          </p:cNvPicPr>
          <p:nvPr/>
        </p:nvPicPr>
        <p:blipFill rotWithShape="1">
          <a:blip r:embed="rId3">
            <a:extLst>
              <a:ext uri="{28A0092B-C50C-407E-A947-70E740481C1C}">
                <a14:useLocalDpi xmlns:a14="http://schemas.microsoft.com/office/drawing/2010/main" val="0"/>
              </a:ext>
            </a:extLst>
          </a:blip>
          <a:srcRect t="23778"/>
          <a:stretch/>
        </p:blipFill>
        <p:spPr>
          <a:xfrm>
            <a:off x="242696" y="1333041"/>
            <a:ext cx="2949683" cy="1499592"/>
          </a:xfrm>
          <a:prstGeom prst="rect">
            <a:avLst/>
          </a:prstGeom>
          <a:ln>
            <a:solidFill>
              <a:schemeClr val="bg1"/>
            </a:solidFill>
          </a:ln>
          <a:effectLst>
            <a:outerShdw blurRad="50800" dist="38100" dir="2700000" algn="tl" rotWithShape="0">
              <a:prstClr val="black">
                <a:alpha val="40000"/>
              </a:prstClr>
            </a:outerShdw>
          </a:effectLst>
        </p:spPr>
      </p:pic>
      <p:pic>
        <p:nvPicPr>
          <p:cNvPr id="7" name="Picture 6" descr="A picture containing text, indoor, person, ceiling&#10;&#10;Description automatically generated">
            <a:extLst>
              <a:ext uri="{FF2B5EF4-FFF2-40B4-BE49-F238E27FC236}">
                <a16:creationId xmlns:a16="http://schemas.microsoft.com/office/drawing/2014/main" id="{AD4701C9-25A1-F46B-632E-A4C7D35D313F}"/>
              </a:ext>
            </a:extLst>
          </p:cNvPr>
          <p:cNvPicPr>
            <a:picLocks noChangeAspect="1"/>
          </p:cNvPicPr>
          <p:nvPr/>
        </p:nvPicPr>
        <p:blipFill rotWithShape="1">
          <a:blip r:embed="rId4">
            <a:extLst>
              <a:ext uri="{28A0092B-C50C-407E-A947-70E740481C1C}">
                <a14:useLocalDpi xmlns:a14="http://schemas.microsoft.com/office/drawing/2010/main" val="0"/>
              </a:ext>
            </a:extLst>
          </a:blip>
          <a:srcRect t="44444"/>
          <a:stretch/>
        </p:blipFill>
        <p:spPr>
          <a:xfrm>
            <a:off x="242696" y="4799087"/>
            <a:ext cx="2949682" cy="1229034"/>
          </a:xfrm>
          <a:prstGeom prst="rect">
            <a:avLst/>
          </a:prstGeom>
          <a:ln>
            <a:solidFill>
              <a:schemeClr val="bg1"/>
            </a:solidFill>
          </a:ln>
          <a:effectLst>
            <a:outerShdw blurRad="50800" dist="38100" dir="2700000" algn="tl" rotWithShape="0">
              <a:prstClr val="black">
                <a:alpha val="40000"/>
              </a:prstClr>
            </a:outerShdw>
          </a:effectLst>
        </p:spPr>
      </p:pic>
      <p:pic>
        <p:nvPicPr>
          <p:cNvPr id="9" name="Picture 8" descr="A person sitting at a table talking to another person&#10;&#10;Description automatically generated with low confidence">
            <a:extLst>
              <a:ext uri="{FF2B5EF4-FFF2-40B4-BE49-F238E27FC236}">
                <a16:creationId xmlns:a16="http://schemas.microsoft.com/office/drawing/2014/main" id="{6FE4D1B3-61E8-5560-A20D-D9A07E187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696" y="2832632"/>
            <a:ext cx="2949682" cy="1966455"/>
          </a:xfrm>
          <a:prstGeom prst="rect">
            <a:avLst/>
          </a:prstGeom>
          <a:ln>
            <a:solidFill>
              <a:schemeClr val="bg1"/>
            </a:solidFill>
          </a:ln>
          <a:effectLst>
            <a:outerShdw blurRad="50800" dist="38100" dir="2700000" algn="tl" rotWithShape="0">
              <a:prstClr val="black">
                <a:alpha val="40000"/>
              </a:prstClr>
            </a:outerShdw>
          </a:effectLst>
        </p:spPr>
      </p:pic>
      <p:sp>
        <p:nvSpPr>
          <p:cNvPr id="2" name="Rectangle 1">
            <a:extLst>
              <a:ext uri="{FF2B5EF4-FFF2-40B4-BE49-F238E27FC236}">
                <a16:creationId xmlns:a16="http://schemas.microsoft.com/office/drawing/2014/main" id="{1B00374C-4F3A-AA97-6A65-7E85F313114C}"/>
              </a:ext>
            </a:extLst>
          </p:cNvPr>
          <p:cNvSpPr/>
          <p:nvPr/>
        </p:nvSpPr>
        <p:spPr>
          <a:xfrm>
            <a:off x="3664856" y="1605643"/>
            <a:ext cx="6522357" cy="71664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37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59A94E-E677-23E8-7B61-DA79B6853E94}"/>
              </a:ext>
            </a:extLst>
          </p:cNvPr>
          <p:cNvSpPr>
            <a:spLocks noGrp="1"/>
          </p:cNvSpPr>
          <p:nvPr>
            <p:ph type="body" idx="1"/>
          </p:nvPr>
        </p:nvSpPr>
        <p:spPr>
          <a:xfrm>
            <a:off x="856912" y="1013343"/>
            <a:ext cx="5157787" cy="823912"/>
          </a:xfrm>
        </p:spPr>
        <p:txBody>
          <a:bodyPr>
            <a:normAutofit/>
          </a:bodyPr>
          <a:lstStyle/>
          <a:p>
            <a:pPr algn="just"/>
            <a:r>
              <a:rPr lang="en-US" sz="3200">
                <a:cs typeface="Calibri"/>
              </a:rPr>
              <a:t>Public Assistance (PA)</a:t>
            </a:r>
            <a:endParaRPr lang="en-US" sz="3200"/>
          </a:p>
        </p:txBody>
      </p:sp>
      <p:sp>
        <p:nvSpPr>
          <p:cNvPr id="4" name="Text Placeholder 3">
            <a:extLst>
              <a:ext uri="{FF2B5EF4-FFF2-40B4-BE49-F238E27FC236}">
                <a16:creationId xmlns:a16="http://schemas.microsoft.com/office/drawing/2014/main" id="{EDC36BA9-1F68-401A-D1C7-382D673339A8}"/>
              </a:ext>
            </a:extLst>
          </p:cNvPr>
          <p:cNvSpPr>
            <a:spLocks noGrp="1"/>
          </p:cNvSpPr>
          <p:nvPr>
            <p:ph type="body" sz="quarter" idx="3"/>
          </p:nvPr>
        </p:nvSpPr>
        <p:spPr>
          <a:xfrm>
            <a:off x="6120829" y="1013343"/>
            <a:ext cx="5183188" cy="823912"/>
          </a:xfrm>
        </p:spPr>
        <p:txBody>
          <a:bodyPr>
            <a:normAutofit/>
          </a:bodyPr>
          <a:lstStyle/>
          <a:p>
            <a:r>
              <a:rPr lang="en-US" sz="3200">
                <a:cs typeface="Calibri"/>
              </a:rPr>
              <a:t>Individual Assistance (IA)</a:t>
            </a:r>
            <a:endParaRPr lang="en-US" sz="3200"/>
          </a:p>
        </p:txBody>
      </p:sp>
      <p:sp>
        <p:nvSpPr>
          <p:cNvPr id="6" name="Slide Number Placeholder 5">
            <a:extLst>
              <a:ext uri="{FF2B5EF4-FFF2-40B4-BE49-F238E27FC236}">
                <a16:creationId xmlns:a16="http://schemas.microsoft.com/office/drawing/2014/main" id="{C6CF336E-A517-A1B3-D8E5-F5A123F6C648}"/>
              </a:ext>
            </a:extLst>
          </p:cNvPr>
          <p:cNvSpPr>
            <a:spLocks noGrp="1"/>
          </p:cNvSpPr>
          <p:nvPr>
            <p:ph type="sldNum" sz="quarter" idx="12"/>
          </p:nvPr>
        </p:nvSpPr>
        <p:spPr/>
        <p:txBody>
          <a:bodyPr/>
          <a:lstStyle/>
          <a:p>
            <a:fld id="{37DE1C4B-F61A-40C3-9976-0982168478B8}" type="slidenum">
              <a:rPr lang="en-US" smtClean="0"/>
              <a:t>17</a:t>
            </a:fld>
            <a:endParaRPr lang="en-US"/>
          </a:p>
        </p:txBody>
      </p:sp>
      <p:sp>
        <p:nvSpPr>
          <p:cNvPr id="7" name="Title 6">
            <a:extLst>
              <a:ext uri="{FF2B5EF4-FFF2-40B4-BE49-F238E27FC236}">
                <a16:creationId xmlns:a16="http://schemas.microsoft.com/office/drawing/2014/main" id="{7B72A614-CBAE-7768-7A29-08ACA6A28AFA}"/>
              </a:ext>
            </a:extLst>
          </p:cNvPr>
          <p:cNvSpPr>
            <a:spLocks noGrp="1"/>
          </p:cNvSpPr>
          <p:nvPr>
            <p:ph type="title"/>
          </p:nvPr>
        </p:nvSpPr>
        <p:spPr/>
        <p:txBody>
          <a:bodyPr/>
          <a:lstStyle/>
          <a:p>
            <a:r>
              <a:rPr lang="en-US">
                <a:latin typeface="Avenir Next LT Pro Demi"/>
                <a:cs typeface="Calibri Light"/>
              </a:rPr>
              <a:t>Federal Recovery Programs</a:t>
            </a:r>
            <a:endParaRPr lang="en-US">
              <a:latin typeface="Avenir Next LT Pro Demi"/>
            </a:endParaRPr>
          </a:p>
        </p:txBody>
      </p:sp>
      <p:sp>
        <p:nvSpPr>
          <p:cNvPr id="11" name="TextBox 10">
            <a:extLst>
              <a:ext uri="{FF2B5EF4-FFF2-40B4-BE49-F238E27FC236}">
                <a16:creationId xmlns:a16="http://schemas.microsoft.com/office/drawing/2014/main" id="{33229ED0-5508-85DF-5F56-E4EB40B5299D}"/>
              </a:ext>
            </a:extLst>
          </p:cNvPr>
          <p:cNvSpPr txBox="1"/>
          <p:nvPr/>
        </p:nvSpPr>
        <p:spPr>
          <a:xfrm>
            <a:off x="887983" y="1831115"/>
            <a:ext cx="4161137" cy="3416320"/>
          </a:xfrm>
          <a:prstGeom prst="rect">
            <a:avLst/>
          </a:prstGeom>
          <a:noFill/>
        </p:spPr>
        <p:txBody>
          <a:bodyPr wrap="square" rtlCol="0">
            <a:spAutoFit/>
          </a:bodyPr>
          <a:lstStyle/>
          <a:p>
            <a:r>
              <a:rPr lang="en-US"/>
              <a:t>Supplement State, Tribal, and Local Expense </a:t>
            </a:r>
            <a:r>
              <a:rPr lang="en-US" b="1" i="1" u="sng"/>
              <a:t>through reimbursement</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Emergency Work</a:t>
            </a:r>
          </a:p>
          <a:p>
            <a:pPr marL="742950" lvl="1" indent="-285750">
              <a:buFont typeface="Arial" panose="020B0604020202020204" pitchFamily="34" charset="0"/>
              <a:buChar char="•"/>
            </a:pPr>
            <a:r>
              <a:rPr lang="en-US"/>
              <a:t>Emergency protective measures, debris removal, snow assistance</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Permanent Work </a:t>
            </a:r>
          </a:p>
          <a:p>
            <a:pPr marL="742950" lvl="1" indent="-285750">
              <a:buFont typeface="Arial" panose="020B0604020202020204" pitchFamily="34" charset="0"/>
              <a:buChar char="•"/>
            </a:pPr>
            <a:r>
              <a:rPr lang="en-US"/>
              <a:t>Repair/restore damages infrastructure, utilities, and equipment to pre-disaster conditions</a:t>
            </a:r>
          </a:p>
        </p:txBody>
      </p:sp>
      <p:sp>
        <p:nvSpPr>
          <p:cNvPr id="14" name="TextBox 13">
            <a:extLst>
              <a:ext uri="{FF2B5EF4-FFF2-40B4-BE49-F238E27FC236}">
                <a16:creationId xmlns:a16="http://schemas.microsoft.com/office/drawing/2014/main" id="{0C5A3645-DAD6-6A64-4AD8-B19B34F36203}"/>
              </a:ext>
            </a:extLst>
          </p:cNvPr>
          <p:cNvSpPr txBox="1"/>
          <p:nvPr/>
        </p:nvSpPr>
        <p:spPr>
          <a:xfrm>
            <a:off x="6177303" y="1831115"/>
            <a:ext cx="4789218" cy="3416320"/>
          </a:xfrm>
          <a:prstGeom prst="rect">
            <a:avLst/>
          </a:prstGeom>
          <a:noFill/>
        </p:spPr>
        <p:txBody>
          <a:bodyPr wrap="square" rtlCol="0">
            <a:spAutoFit/>
          </a:bodyPr>
          <a:lstStyle/>
          <a:p>
            <a:r>
              <a:rPr lang="en-US"/>
              <a:t>Benefits to survivors that are uninsured or underinsured</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Individuals and Households Program (IHP)</a:t>
            </a:r>
          </a:p>
          <a:p>
            <a:pPr marL="742950" lvl="1" indent="-285750">
              <a:buFont typeface="Arial" panose="020B0604020202020204" pitchFamily="34" charset="0"/>
              <a:buChar char="•"/>
            </a:pPr>
            <a:r>
              <a:rPr lang="en-US"/>
              <a:t>Rental Assistance</a:t>
            </a:r>
          </a:p>
          <a:p>
            <a:pPr marL="742950" lvl="1" indent="-285750">
              <a:buFont typeface="Arial" panose="020B0604020202020204" pitchFamily="34" charset="0"/>
              <a:buChar char="•"/>
            </a:pPr>
            <a:r>
              <a:rPr lang="en-US"/>
              <a:t>Short-term Lodging Expenses</a:t>
            </a:r>
          </a:p>
          <a:p>
            <a:pPr marL="742950" lvl="1" indent="-285750">
              <a:buFont typeface="Arial" panose="020B0604020202020204" pitchFamily="34" charset="0"/>
              <a:buChar char="•"/>
            </a:pPr>
            <a:r>
              <a:rPr lang="en-US"/>
              <a:t>Home Repair Assistance</a:t>
            </a:r>
          </a:p>
          <a:p>
            <a:pPr marL="742950" lvl="1" indent="-285750">
              <a:buFont typeface="Arial" panose="020B0604020202020204" pitchFamily="34" charset="0"/>
              <a:buChar char="•"/>
            </a:pPr>
            <a:r>
              <a:rPr lang="en-US"/>
              <a:t>Replacement of destroyed Property</a:t>
            </a:r>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t>May also include: </a:t>
            </a:r>
          </a:p>
          <a:p>
            <a:pPr marL="742950" lvl="1" indent="-285750">
              <a:buFont typeface="Arial" panose="020B0604020202020204" pitchFamily="34" charset="0"/>
              <a:buChar char="•"/>
            </a:pPr>
            <a:r>
              <a:rPr lang="en-US"/>
              <a:t>Legal services, Crisis Counseling, Case Management and Mass Care</a:t>
            </a:r>
          </a:p>
        </p:txBody>
      </p:sp>
      <p:sp>
        <p:nvSpPr>
          <p:cNvPr id="3" name="Rectangle 2">
            <a:extLst>
              <a:ext uri="{FF2B5EF4-FFF2-40B4-BE49-F238E27FC236}">
                <a16:creationId xmlns:a16="http://schemas.microsoft.com/office/drawing/2014/main" id="{4450DA40-F16C-A9F4-14D3-7B3E09CF0BBD}"/>
              </a:ext>
            </a:extLst>
          </p:cNvPr>
          <p:cNvSpPr/>
          <p:nvPr/>
        </p:nvSpPr>
        <p:spPr>
          <a:xfrm>
            <a:off x="715617" y="1272209"/>
            <a:ext cx="4333503" cy="428730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371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60B97D7-B760-15EC-BB53-04086A22BD52}"/>
              </a:ext>
            </a:extLst>
          </p:cNvPr>
          <p:cNvSpPr>
            <a:spLocks noGrp="1"/>
          </p:cNvSpPr>
          <p:nvPr>
            <p:ph idx="1"/>
          </p:nvPr>
        </p:nvSpPr>
        <p:spPr>
          <a:xfrm>
            <a:off x="609600" y="1483044"/>
            <a:ext cx="11176000" cy="1080135"/>
          </a:xfrm>
        </p:spPr>
        <p:txBody>
          <a:bodyPr/>
          <a:lstStyle/>
          <a:p>
            <a:pPr marL="0" indent="0">
              <a:buNone/>
            </a:pPr>
            <a:r>
              <a:rPr lang="en-US" dirty="0"/>
              <a:t>Public Assistance (PA) Damage Thresholds</a:t>
            </a:r>
          </a:p>
          <a:p>
            <a:pPr marL="0" indent="0">
              <a:buNone/>
            </a:pPr>
            <a:r>
              <a:rPr lang="en-US" b="0" dirty="0"/>
              <a:t>Statewide: $13,638,039</a:t>
            </a:r>
          </a:p>
        </p:txBody>
      </p:sp>
      <p:sp>
        <p:nvSpPr>
          <p:cNvPr id="4" name="Title 3">
            <a:extLst>
              <a:ext uri="{FF2B5EF4-FFF2-40B4-BE49-F238E27FC236}">
                <a16:creationId xmlns:a16="http://schemas.microsoft.com/office/drawing/2014/main" id="{C02C73D3-6A20-6F95-8A9B-51A80C463025}"/>
              </a:ext>
            </a:extLst>
          </p:cNvPr>
          <p:cNvSpPr>
            <a:spLocks noGrp="1"/>
          </p:cNvSpPr>
          <p:nvPr>
            <p:ph type="title"/>
          </p:nvPr>
        </p:nvSpPr>
        <p:spPr/>
        <p:txBody>
          <a:bodyPr/>
          <a:lstStyle/>
          <a:p>
            <a:r>
              <a:rPr lang="en-US" sz="2800" dirty="0"/>
              <a:t>FEMA Public Assistance Threshold for State/Counties (2026)</a:t>
            </a:r>
          </a:p>
        </p:txBody>
      </p:sp>
      <p:sp>
        <p:nvSpPr>
          <p:cNvPr id="6" name="Content Placeholder 4">
            <a:extLst>
              <a:ext uri="{FF2B5EF4-FFF2-40B4-BE49-F238E27FC236}">
                <a16:creationId xmlns:a16="http://schemas.microsoft.com/office/drawing/2014/main" id="{A8A45A83-C83F-CC44-6566-E581EEE5027F}"/>
              </a:ext>
            </a:extLst>
          </p:cNvPr>
          <p:cNvSpPr txBox="1">
            <a:spLocks/>
          </p:cNvSpPr>
          <p:nvPr/>
        </p:nvSpPr>
        <p:spPr bwMode="auto">
          <a:xfrm>
            <a:off x="609600" y="2911050"/>
            <a:ext cx="11176000" cy="23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2" anchor="t" anchorCtr="0" compatLnSpc="1">
            <a:prstTxWarp prst="textNoShape">
              <a:avLst/>
            </a:prstTxWarp>
          </a:bodyPr>
          <a:lstStyle>
            <a:lvl1pPr marL="228600" indent="-228600" algn="l" rtl="0" eaLnBrk="1" fontAlgn="base" hangingPunct="1">
              <a:spcBef>
                <a:spcPts val="1200"/>
              </a:spcBef>
              <a:spcAft>
                <a:spcPct val="0"/>
              </a:spcAft>
              <a:buClrTx/>
              <a:buChar char="•"/>
              <a:defRPr sz="2400" b="1">
                <a:solidFill>
                  <a:schemeClr val="tx1"/>
                </a:solidFill>
                <a:latin typeface="Aptos" panose="020B0004020202020204" pitchFamily="34" charset="0"/>
                <a:ea typeface="+mn-ea"/>
                <a:cs typeface="+mn-cs"/>
              </a:defRPr>
            </a:lvl1pPr>
            <a:lvl2pPr marL="576263" indent="-233363" algn="l" rtl="0" eaLnBrk="1" fontAlgn="base" hangingPunct="1">
              <a:spcBef>
                <a:spcPts val="1200"/>
              </a:spcBef>
              <a:spcAft>
                <a:spcPct val="0"/>
              </a:spcAft>
              <a:buClrTx/>
              <a:buFont typeface="Arial" charset="0"/>
              <a:buChar char="–"/>
              <a:defRPr sz="2000">
                <a:solidFill>
                  <a:schemeClr val="tx1"/>
                </a:solidFill>
                <a:latin typeface="Aptos" panose="020B0004020202020204" pitchFamily="34" charset="0"/>
                <a:cs typeface="+mn-cs"/>
              </a:defRPr>
            </a:lvl2pPr>
            <a:lvl3pPr marL="914400" indent="-223838" algn="l" rtl="0" eaLnBrk="1" fontAlgn="base" hangingPunct="1">
              <a:spcBef>
                <a:spcPts val="1200"/>
              </a:spcBef>
              <a:spcAft>
                <a:spcPct val="0"/>
              </a:spcAft>
              <a:buClrTx/>
              <a:buChar char="•"/>
              <a:defRPr sz="2000">
                <a:solidFill>
                  <a:schemeClr val="tx1"/>
                </a:solidFill>
                <a:latin typeface="Aptos" panose="020B0004020202020204" pitchFamily="34" charset="0"/>
                <a:cs typeface="+mn-cs"/>
              </a:defRPr>
            </a:lvl3pPr>
            <a:lvl4pPr marL="1262063" indent="-233363" algn="l" rtl="0" eaLnBrk="1" fontAlgn="base" hangingPunct="1">
              <a:spcBef>
                <a:spcPts val="1200"/>
              </a:spcBef>
              <a:spcAft>
                <a:spcPct val="0"/>
              </a:spcAft>
              <a:buClrTx/>
              <a:buChar char="–"/>
              <a:defRPr sz="2000">
                <a:solidFill>
                  <a:schemeClr val="tx1"/>
                </a:solidFill>
                <a:latin typeface="Aptos" panose="020B0004020202020204" pitchFamily="34" charset="0"/>
                <a:cs typeface="+mn-cs"/>
              </a:defRPr>
            </a:lvl4pPr>
            <a:lvl5pPr marL="1600200" indent="-223838" algn="l" rtl="0" eaLnBrk="1" fontAlgn="base" hangingPunct="1">
              <a:spcBef>
                <a:spcPts val="1200"/>
              </a:spcBef>
              <a:spcAft>
                <a:spcPct val="0"/>
              </a:spcAft>
              <a:buClrTx/>
              <a:buChar char="»"/>
              <a:defRPr sz="2000">
                <a:solidFill>
                  <a:schemeClr val="tx1"/>
                </a:solidFill>
                <a:latin typeface="Aptos" panose="020B0004020202020204" pitchFamily="34" charset="0"/>
                <a:cs typeface="+mn-cs"/>
              </a:defRPr>
            </a:lvl5pPr>
            <a:lvl6pPr marL="2057400" indent="-223838" algn="l" rtl="0" eaLnBrk="1" fontAlgn="base" hangingPunct="1">
              <a:spcBef>
                <a:spcPct val="20000"/>
              </a:spcBef>
              <a:spcAft>
                <a:spcPct val="0"/>
              </a:spcAft>
              <a:buClr>
                <a:srgbClr val="0033CC"/>
              </a:buClr>
              <a:buChar char="»"/>
              <a:defRPr sz="2000">
                <a:solidFill>
                  <a:schemeClr val="tx1"/>
                </a:solidFill>
                <a:latin typeface="+mn-lt"/>
                <a:cs typeface="+mn-cs"/>
              </a:defRPr>
            </a:lvl6pPr>
            <a:lvl7pPr marL="2514600" indent="-223838" algn="l" rtl="0" eaLnBrk="1" fontAlgn="base" hangingPunct="1">
              <a:spcBef>
                <a:spcPct val="20000"/>
              </a:spcBef>
              <a:spcAft>
                <a:spcPct val="0"/>
              </a:spcAft>
              <a:buClr>
                <a:srgbClr val="0033CC"/>
              </a:buClr>
              <a:buChar char="»"/>
              <a:defRPr sz="2000">
                <a:solidFill>
                  <a:schemeClr val="tx1"/>
                </a:solidFill>
                <a:latin typeface="+mn-lt"/>
                <a:cs typeface="+mn-cs"/>
              </a:defRPr>
            </a:lvl7pPr>
            <a:lvl8pPr marL="2971800" indent="-223838" algn="l" rtl="0" eaLnBrk="1" fontAlgn="base" hangingPunct="1">
              <a:spcBef>
                <a:spcPct val="20000"/>
              </a:spcBef>
              <a:spcAft>
                <a:spcPct val="0"/>
              </a:spcAft>
              <a:buClr>
                <a:srgbClr val="0033CC"/>
              </a:buClr>
              <a:buChar char="»"/>
              <a:defRPr sz="2000">
                <a:solidFill>
                  <a:schemeClr val="tx1"/>
                </a:solidFill>
                <a:latin typeface="+mn-lt"/>
                <a:cs typeface="+mn-cs"/>
              </a:defRPr>
            </a:lvl8pPr>
            <a:lvl9pPr marL="3429000" indent="-223838" algn="l" rtl="0" eaLnBrk="1" fontAlgn="base" hangingPunct="1">
              <a:spcBef>
                <a:spcPct val="20000"/>
              </a:spcBef>
              <a:spcAft>
                <a:spcPct val="0"/>
              </a:spcAft>
              <a:buClr>
                <a:srgbClr val="0033CC"/>
              </a:buClr>
              <a:buChar char="»"/>
              <a:defRPr sz="2000">
                <a:solidFill>
                  <a:schemeClr val="tx1"/>
                </a:solidFill>
                <a:latin typeface="+mn-lt"/>
                <a:cs typeface="+mn-cs"/>
              </a:defRPr>
            </a:lvl9pPr>
          </a:lstStyle>
          <a:p>
            <a:pPr>
              <a:spcBef>
                <a:spcPts val="0"/>
              </a:spcBef>
            </a:pPr>
            <a:r>
              <a:rPr lang="en-US" sz="2800" b="0" kern="0" dirty="0"/>
              <a:t>Barnstable: $1,112,921​</a:t>
            </a:r>
          </a:p>
          <a:p>
            <a:pPr>
              <a:spcBef>
                <a:spcPts val="0"/>
              </a:spcBef>
            </a:pPr>
            <a:r>
              <a:rPr lang="en-US" sz="2800" b="0" kern="0" dirty="0"/>
              <a:t>Berkshire: $627,066</a:t>
            </a:r>
          </a:p>
          <a:p>
            <a:pPr>
              <a:spcBef>
                <a:spcPts val="0"/>
              </a:spcBef>
            </a:pPr>
            <a:r>
              <a:rPr lang="en-US" sz="2800" b="0" kern="0" dirty="0"/>
              <a:t>Bristol: $2,814,912</a:t>
            </a:r>
          </a:p>
          <a:p>
            <a:pPr>
              <a:spcBef>
                <a:spcPts val="0"/>
              </a:spcBef>
            </a:pPr>
            <a:r>
              <a:rPr lang="en-US" sz="2800" b="0" kern="0" dirty="0"/>
              <a:t>Duke: $100,116</a:t>
            </a:r>
          </a:p>
          <a:p>
            <a:pPr>
              <a:spcBef>
                <a:spcPts val="0"/>
              </a:spcBef>
            </a:pPr>
            <a:r>
              <a:rPr lang="en-US" sz="2800" b="0" kern="0" dirty="0"/>
              <a:t>Essex: $3,935,769</a:t>
            </a:r>
          </a:p>
          <a:p>
            <a:pPr>
              <a:spcBef>
                <a:spcPts val="0"/>
              </a:spcBef>
            </a:pPr>
            <a:r>
              <a:rPr lang="en-US" sz="2800" b="0" kern="0" dirty="0"/>
              <a:t>Franklin: $345,201</a:t>
            </a:r>
          </a:p>
          <a:p>
            <a:pPr>
              <a:spcBef>
                <a:spcPts val="0"/>
              </a:spcBef>
            </a:pPr>
            <a:r>
              <a:rPr lang="en-US" sz="2800" b="0" kern="0" dirty="0"/>
              <a:t>Hampden: $2,263,910</a:t>
            </a:r>
          </a:p>
          <a:p>
            <a:pPr>
              <a:spcBef>
                <a:spcPts val="0"/>
              </a:spcBef>
            </a:pPr>
            <a:r>
              <a:rPr lang="en-US" sz="2800" b="0" kern="0" dirty="0"/>
              <a:t>Hampshire: $788,817​</a:t>
            </a:r>
          </a:p>
          <a:p>
            <a:pPr>
              <a:spcBef>
                <a:spcPts val="0"/>
              </a:spcBef>
            </a:pPr>
            <a:r>
              <a:rPr lang="en-US" sz="2800" b="0" kern="0" dirty="0"/>
              <a:t>Middlesex: $7,931,530​</a:t>
            </a:r>
          </a:p>
          <a:p>
            <a:pPr>
              <a:spcBef>
                <a:spcPts val="0"/>
              </a:spcBef>
            </a:pPr>
            <a:r>
              <a:rPr lang="en-US" sz="2800" b="0" kern="0" dirty="0"/>
              <a:t>Nantucket: $69,279​</a:t>
            </a:r>
          </a:p>
          <a:p>
            <a:pPr>
              <a:spcBef>
                <a:spcPts val="0"/>
              </a:spcBef>
            </a:pPr>
            <a:r>
              <a:rPr lang="en-US" sz="2800" b="0" kern="0" dirty="0"/>
              <a:t>Norfolk: $3,528,268</a:t>
            </a:r>
          </a:p>
          <a:p>
            <a:pPr>
              <a:spcBef>
                <a:spcPts val="0"/>
              </a:spcBef>
            </a:pPr>
            <a:r>
              <a:rPr lang="en-US" sz="2800" b="0" kern="0" dirty="0"/>
              <a:t>Plymouth: $2,579,780</a:t>
            </a:r>
          </a:p>
          <a:p>
            <a:pPr>
              <a:spcBef>
                <a:spcPts val="0"/>
              </a:spcBef>
            </a:pPr>
            <a:r>
              <a:rPr lang="en-US" sz="2800" b="0" kern="0" dirty="0"/>
              <a:t>Suffolk: $3,877,969</a:t>
            </a:r>
          </a:p>
          <a:p>
            <a:pPr>
              <a:spcBef>
                <a:spcPts val="0"/>
              </a:spcBef>
            </a:pPr>
            <a:r>
              <a:rPr lang="en-US" sz="2800" b="0" kern="0" dirty="0"/>
              <a:t>Worcester: $4,189,859​</a:t>
            </a:r>
            <a:endParaRPr lang="en-US" sz="3200" b="0" kern="0" dirty="0"/>
          </a:p>
        </p:txBody>
      </p:sp>
    </p:spTree>
    <p:extLst>
      <p:ext uri="{BB962C8B-B14F-4D97-AF65-F5344CB8AC3E}">
        <p14:creationId xmlns:p14="http://schemas.microsoft.com/office/powerpoint/2010/main" val="41195772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B20E-AE5B-4BD1-BACF-7E452BD0C633}"/>
              </a:ext>
            </a:extLst>
          </p:cNvPr>
          <p:cNvSpPr>
            <a:spLocks noGrp="1"/>
          </p:cNvSpPr>
          <p:nvPr>
            <p:ph type="title"/>
          </p:nvPr>
        </p:nvSpPr>
        <p:spPr/>
        <p:txBody>
          <a:bodyPr/>
          <a:lstStyle/>
          <a:p>
            <a:r>
              <a:rPr lang="en-US"/>
              <a:t>FEMA Public Assistance Grant Program</a:t>
            </a:r>
          </a:p>
        </p:txBody>
      </p:sp>
      <p:sp>
        <p:nvSpPr>
          <p:cNvPr id="4" name="Slide Number Placeholder 3">
            <a:extLst>
              <a:ext uri="{FF2B5EF4-FFF2-40B4-BE49-F238E27FC236}">
                <a16:creationId xmlns:a16="http://schemas.microsoft.com/office/drawing/2014/main" id="{B27C3DAA-D7A0-4B87-B40D-D29CAC2616FA}"/>
              </a:ext>
            </a:extLst>
          </p:cNvPr>
          <p:cNvSpPr>
            <a:spLocks noGrp="1"/>
          </p:cNvSpPr>
          <p:nvPr>
            <p:ph type="sldNum" sz="quarter" idx="12"/>
          </p:nvPr>
        </p:nvSpPr>
        <p:spPr/>
        <p:txBody>
          <a:bodyPr/>
          <a:lstStyle/>
          <a:p>
            <a:fld id="{37DE1C4B-F61A-40C3-9976-0982168478B8}" type="slidenum">
              <a:rPr lang="en-US" smtClean="0"/>
              <a:t>19</a:t>
            </a:fld>
            <a:endParaRPr lang="en-US"/>
          </a:p>
        </p:txBody>
      </p:sp>
      <p:grpSp>
        <p:nvGrpSpPr>
          <p:cNvPr id="17" name="Group 16">
            <a:extLst>
              <a:ext uri="{FF2B5EF4-FFF2-40B4-BE49-F238E27FC236}">
                <a16:creationId xmlns:a16="http://schemas.microsoft.com/office/drawing/2014/main" id="{525BA585-08EE-4CF0-B34A-42BCB17E54A6}"/>
              </a:ext>
            </a:extLst>
          </p:cNvPr>
          <p:cNvGrpSpPr/>
          <p:nvPr/>
        </p:nvGrpSpPr>
        <p:grpSpPr>
          <a:xfrm>
            <a:off x="840407" y="2808126"/>
            <a:ext cx="10511184" cy="3418503"/>
            <a:chOff x="840407" y="1825625"/>
            <a:chExt cx="10511184" cy="3418503"/>
          </a:xfrm>
        </p:grpSpPr>
        <p:sp>
          <p:nvSpPr>
            <p:cNvPr id="10" name="Freeform: Shape 9">
              <a:extLst>
                <a:ext uri="{FF2B5EF4-FFF2-40B4-BE49-F238E27FC236}">
                  <a16:creationId xmlns:a16="http://schemas.microsoft.com/office/drawing/2014/main" id="{153CD09C-0986-491D-B78A-182BBC8C47C6}"/>
                </a:ext>
              </a:extLst>
            </p:cNvPr>
            <p:cNvSpPr/>
            <p:nvPr/>
          </p:nvSpPr>
          <p:spPr>
            <a:xfrm>
              <a:off x="840407" y="1825625"/>
              <a:ext cx="3435027" cy="3331417"/>
            </a:xfrm>
            <a:custGeom>
              <a:avLst/>
              <a:gdLst>
                <a:gd name="connsiteX0" fmla="*/ 0 w 3435027"/>
                <a:gd name="connsiteY0" fmla="*/ 343503 h 4351338"/>
                <a:gd name="connsiteX1" fmla="*/ 343503 w 3435027"/>
                <a:gd name="connsiteY1" fmla="*/ 0 h 4351338"/>
                <a:gd name="connsiteX2" fmla="*/ 3091524 w 3435027"/>
                <a:gd name="connsiteY2" fmla="*/ 0 h 4351338"/>
                <a:gd name="connsiteX3" fmla="*/ 3435027 w 3435027"/>
                <a:gd name="connsiteY3" fmla="*/ 343503 h 4351338"/>
                <a:gd name="connsiteX4" fmla="*/ 3435027 w 3435027"/>
                <a:gd name="connsiteY4" fmla="*/ 4007835 h 4351338"/>
                <a:gd name="connsiteX5" fmla="*/ 3091524 w 3435027"/>
                <a:gd name="connsiteY5" fmla="*/ 4351338 h 4351338"/>
                <a:gd name="connsiteX6" fmla="*/ 343503 w 3435027"/>
                <a:gd name="connsiteY6" fmla="*/ 4351338 h 4351338"/>
                <a:gd name="connsiteX7" fmla="*/ 0 w 3435027"/>
                <a:gd name="connsiteY7" fmla="*/ 4007835 h 4351338"/>
                <a:gd name="connsiteX8" fmla="*/ 0 w 3435027"/>
                <a:gd name="connsiteY8" fmla="*/ 343503 h 43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027" h="4351338">
                  <a:moveTo>
                    <a:pt x="0" y="343503"/>
                  </a:moveTo>
                  <a:cubicBezTo>
                    <a:pt x="0" y="153792"/>
                    <a:pt x="153792" y="0"/>
                    <a:pt x="343503" y="0"/>
                  </a:cubicBezTo>
                  <a:lnTo>
                    <a:pt x="3091524" y="0"/>
                  </a:lnTo>
                  <a:cubicBezTo>
                    <a:pt x="3281235" y="0"/>
                    <a:pt x="3435027" y="153792"/>
                    <a:pt x="3435027" y="343503"/>
                  </a:cubicBezTo>
                  <a:lnTo>
                    <a:pt x="3435027" y="4007835"/>
                  </a:lnTo>
                  <a:cubicBezTo>
                    <a:pt x="3435027" y="4197546"/>
                    <a:pt x="3281235" y="4351338"/>
                    <a:pt x="3091524" y="4351338"/>
                  </a:cubicBezTo>
                  <a:lnTo>
                    <a:pt x="343503" y="4351338"/>
                  </a:lnTo>
                  <a:cubicBezTo>
                    <a:pt x="153792" y="4351338"/>
                    <a:pt x="0" y="4197546"/>
                    <a:pt x="0" y="4007835"/>
                  </a:cubicBezTo>
                  <a:lnTo>
                    <a:pt x="0" y="343503"/>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1889887" rIns="149352" bIns="1019620" numCol="1" spcCol="1270" anchor="t" anchorCtr="1">
              <a:noAutofit/>
            </a:bodyPr>
            <a:lstStyle/>
            <a:p>
              <a:pPr marL="0" lvl="0" indent="0" algn="ctr" defTabSz="933450">
                <a:lnSpc>
                  <a:spcPct val="90000"/>
                </a:lnSpc>
                <a:spcBef>
                  <a:spcPct val="0"/>
                </a:spcBef>
                <a:spcAft>
                  <a:spcPct val="35000"/>
                </a:spcAft>
                <a:buNone/>
              </a:pPr>
              <a:r>
                <a:rPr lang="en-US" sz="2100" kern="1200">
                  <a:solidFill>
                    <a:schemeClr val="tx1"/>
                  </a:solidFill>
                </a:rPr>
                <a:t>Emergency Work</a:t>
              </a:r>
            </a:p>
            <a:p>
              <a:pPr marL="171450" lvl="1" indent="-171450" defTabSz="711200">
                <a:lnSpc>
                  <a:spcPct val="90000"/>
                </a:lnSpc>
                <a:spcBef>
                  <a:spcPct val="0"/>
                </a:spcBef>
                <a:spcAft>
                  <a:spcPct val="15000"/>
                </a:spcAft>
                <a:buChar char="•"/>
              </a:pPr>
              <a:r>
                <a:rPr lang="en-US" sz="1600" kern="1200">
                  <a:solidFill>
                    <a:schemeClr val="tx1"/>
                  </a:solidFill>
                </a:rPr>
                <a:t>Category A: Debris Removal</a:t>
              </a:r>
            </a:p>
            <a:p>
              <a:pPr marL="171450" lvl="1" indent="-171450" defTabSz="711200">
                <a:lnSpc>
                  <a:spcPct val="90000"/>
                </a:lnSpc>
                <a:spcBef>
                  <a:spcPct val="0"/>
                </a:spcBef>
                <a:spcAft>
                  <a:spcPct val="15000"/>
                </a:spcAft>
                <a:buChar char="•"/>
              </a:pPr>
              <a:r>
                <a:rPr lang="en-US" sz="1600" kern="1200">
                  <a:solidFill>
                    <a:schemeClr val="tx1"/>
                  </a:solidFill>
                </a:rPr>
                <a:t>Category B: Emergency Protective Measures</a:t>
              </a:r>
            </a:p>
          </p:txBody>
        </p:sp>
        <p:sp>
          <p:nvSpPr>
            <p:cNvPr id="11" name="Oval 10">
              <a:extLst>
                <a:ext uri="{FF2B5EF4-FFF2-40B4-BE49-F238E27FC236}">
                  <a16:creationId xmlns:a16="http://schemas.microsoft.com/office/drawing/2014/main" id="{3632D3DB-BE5B-48A4-9E9C-726DDC1AEAA8}"/>
                </a:ext>
              </a:extLst>
            </p:cNvPr>
            <p:cNvSpPr/>
            <p:nvPr/>
          </p:nvSpPr>
          <p:spPr>
            <a:xfrm>
              <a:off x="1833423" y="2086705"/>
              <a:ext cx="1448995" cy="144899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3E5B8E1C-37C3-4679-8A58-C20179AE36E1}"/>
                </a:ext>
              </a:extLst>
            </p:cNvPr>
            <p:cNvSpPr/>
            <p:nvPr/>
          </p:nvSpPr>
          <p:spPr>
            <a:xfrm>
              <a:off x="4378486" y="1825625"/>
              <a:ext cx="3435027" cy="3418503"/>
            </a:xfrm>
            <a:custGeom>
              <a:avLst/>
              <a:gdLst>
                <a:gd name="connsiteX0" fmla="*/ 0 w 3435027"/>
                <a:gd name="connsiteY0" fmla="*/ 343503 h 4351338"/>
                <a:gd name="connsiteX1" fmla="*/ 343503 w 3435027"/>
                <a:gd name="connsiteY1" fmla="*/ 0 h 4351338"/>
                <a:gd name="connsiteX2" fmla="*/ 3091524 w 3435027"/>
                <a:gd name="connsiteY2" fmla="*/ 0 h 4351338"/>
                <a:gd name="connsiteX3" fmla="*/ 3435027 w 3435027"/>
                <a:gd name="connsiteY3" fmla="*/ 343503 h 4351338"/>
                <a:gd name="connsiteX4" fmla="*/ 3435027 w 3435027"/>
                <a:gd name="connsiteY4" fmla="*/ 4007835 h 4351338"/>
                <a:gd name="connsiteX5" fmla="*/ 3091524 w 3435027"/>
                <a:gd name="connsiteY5" fmla="*/ 4351338 h 4351338"/>
                <a:gd name="connsiteX6" fmla="*/ 343503 w 3435027"/>
                <a:gd name="connsiteY6" fmla="*/ 4351338 h 4351338"/>
                <a:gd name="connsiteX7" fmla="*/ 0 w 3435027"/>
                <a:gd name="connsiteY7" fmla="*/ 4007835 h 4351338"/>
                <a:gd name="connsiteX8" fmla="*/ 0 w 3435027"/>
                <a:gd name="connsiteY8" fmla="*/ 343503 h 43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027" h="4351338">
                  <a:moveTo>
                    <a:pt x="0" y="343503"/>
                  </a:moveTo>
                  <a:cubicBezTo>
                    <a:pt x="0" y="153792"/>
                    <a:pt x="153792" y="0"/>
                    <a:pt x="343503" y="0"/>
                  </a:cubicBezTo>
                  <a:lnTo>
                    <a:pt x="3091524" y="0"/>
                  </a:lnTo>
                  <a:cubicBezTo>
                    <a:pt x="3281235" y="0"/>
                    <a:pt x="3435027" y="153792"/>
                    <a:pt x="3435027" y="343503"/>
                  </a:cubicBezTo>
                  <a:lnTo>
                    <a:pt x="3435027" y="4007835"/>
                  </a:lnTo>
                  <a:cubicBezTo>
                    <a:pt x="3435027" y="4197546"/>
                    <a:pt x="3281235" y="4351338"/>
                    <a:pt x="3091524" y="4351338"/>
                  </a:cubicBezTo>
                  <a:lnTo>
                    <a:pt x="343503" y="4351338"/>
                  </a:lnTo>
                  <a:cubicBezTo>
                    <a:pt x="153792" y="4351338"/>
                    <a:pt x="0" y="4197546"/>
                    <a:pt x="0" y="4007835"/>
                  </a:cubicBezTo>
                  <a:lnTo>
                    <a:pt x="0" y="343503"/>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1889887" rIns="149352" bIns="1019620" numCol="1" spcCol="1270" anchor="t" anchorCtr="1">
              <a:noAutofit/>
            </a:bodyPr>
            <a:lstStyle/>
            <a:p>
              <a:pPr marL="0" lvl="0" indent="0" algn="ctr" defTabSz="933450">
                <a:lnSpc>
                  <a:spcPct val="90000"/>
                </a:lnSpc>
                <a:spcBef>
                  <a:spcPct val="0"/>
                </a:spcBef>
                <a:spcAft>
                  <a:spcPct val="35000"/>
                </a:spcAft>
                <a:buNone/>
              </a:pPr>
              <a:r>
                <a:rPr lang="en-US" sz="2100" kern="1200">
                  <a:solidFill>
                    <a:schemeClr val="tx1"/>
                  </a:solidFill>
                </a:rPr>
                <a:t>Permanent Work</a:t>
              </a:r>
            </a:p>
            <a:p>
              <a:pPr marL="171450" lvl="1" indent="-171450" algn="l" defTabSz="711200">
                <a:lnSpc>
                  <a:spcPct val="90000"/>
                </a:lnSpc>
                <a:spcBef>
                  <a:spcPct val="0"/>
                </a:spcBef>
                <a:spcAft>
                  <a:spcPct val="15000"/>
                </a:spcAft>
                <a:buChar char="•"/>
              </a:pPr>
              <a:r>
                <a:rPr lang="en-US" sz="1600" kern="1200">
                  <a:solidFill>
                    <a:schemeClr val="tx1"/>
                  </a:solidFill>
                </a:rPr>
                <a:t>Category C: Roads and Bridges</a:t>
              </a:r>
            </a:p>
            <a:p>
              <a:pPr marL="171450" lvl="1" indent="-171450" algn="l" defTabSz="711200">
                <a:lnSpc>
                  <a:spcPct val="90000"/>
                </a:lnSpc>
                <a:spcBef>
                  <a:spcPct val="0"/>
                </a:spcBef>
                <a:spcAft>
                  <a:spcPct val="15000"/>
                </a:spcAft>
                <a:buChar char="•"/>
              </a:pPr>
              <a:r>
                <a:rPr lang="en-US" sz="1600" kern="1200">
                  <a:solidFill>
                    <a:schemeClr val="tx1"/>
                  </a:solidFill>
                </a:rPr>
                <a:t>Category D: Water Control Facilities</a:t>
              </a:r>
            </a:p>
            <a:p>
              <a:pPr marL="171450" lvl="1" indent="-171450" algn="l" defTabSz="711200">
                <a:lnSpc>
                  <a:spcPct val="90000"/>
                </a:lnSpc>
                <a:spcBef>
                  <a:spcPct val="0"/>
                </a:spcBef>
                <a:spcAft>
                  <a:spcPct val="15000"/>
                </a:spcAft>
                <a:buChar char="•"/>
              </a:pPr>
              <a:r>
                <a:rPr lang="en-US" sz="1600" kern="1200">
                  <a:solidFill>
                    <a:schemeClr val="tx1"/>
                  </a:solidFill>
                </a:rPr>
                <a:t>Category F: Utilities</a:t>
              </a:r>
            </a:p>
            <a:p>
              <a:pPr marL="171450" lvl="1" indent="-171450" algn="l" defTabSz="711200">
                <a:lnSpc>
                  <a:spcPct val="90000"/>
                </a:lnSpc>
                <a:spcBef>
                  <a:spcPct val="0"/>
                </a:spcBef>
                <a:spcAft>
                  <a:spcPct val="15000"/>
                </a:spcAft>
                <a:buChar char="•"/>
              </a:pPr>
              <a:r>
                <a:rPr lang="en-US" sz="1600" kern="1200">
                  <a:solidFill>
                    <a:schemeClr val="tx1"/>
                  </a:solidFill>
                </a:rPr>
                <a:t>Category G: Parks and Recreation</a:t>
              </a:r>
            </a:p>
          </p:txBody>
        </p:sp>
        <p:sp>
          <p:nvSpPr>
            <p:cNvPr id="13" name="Oval 12">
              <a:extLst>
                <a:ext uri="{FF2B5EF4-FFF2-40B4-BE49-F238E27FC236}">
                  <a16:creationId xmlns:a16="http://schemas.microsoft.com/office/drawing/2014/main" id="{02C271BC-4BCD-46F1-AC3E-3E8C66A9CFED}"/>
                </a:ext>
              </a:extLst>
            </p:cNvPr>
            <p:cNvSpPr/>
            <p:nvPr/>
          </p:nvSpPr>
          <p:spPr>
            <a:xfrm>
              <a:off x="5371502" y="2086705"/>
              <a:ext cx="1448995" cy="144899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5EF4C921-1435-460D-AAFC-B1AE0A42A8B0}"/>
                </a:ext>
              </a:extLst>
            </p:cNvPr>
            <p:cNvSpPr/>
            <p:nvPr/>
          </p:nvSpPr>
          <p:spPr>
            <a:xfrm>
              <a:off x="7916564" y="1825625"/>
              <a:ext cx="3435027" cy="3240268"/>
            </a:xfrm>
            <a:custGeom>
              <a:avLst/>
              <a:gdLst>
                <a:gd name="connsiteX0" fmla="*/ 0 w 3435027"/>
                <a:gd name="connsiteY0" fmla="*/ 343503 h 4351338"/>
                <a:gd name="connsiteX1" fmla="*/ 343503 w 3435027"/>
                <a:gd name="connsiteY1" fmla="*/ 0 h 4351338"/>
                <a:gd name="connsiteX2" fmla="*/ 3091524 w 3435027"/>
                <a:gd name="connsiteY2" fmla="*/ 0 h 4351338"/>
                <a:gd name="connsiteX3" fmla="*/ 3435027 w 3435027"/>
                <a:gd name="connsiteY3" fmla="*/ 343503 h 4351338"/>
                <a:gd name="connsiteX4" fmla="*/ 3435027 w 3435027"/>
                <a:gd name="connsiteY4" fmla="*/ 4007835 h 4351338"/>
                <a:gd name="connsiteX5" fmla="*/ 3091524 w 3435027"/>
                <a:gd name="connsiteY5" fmla="*/ 4351338 h 4351338"/>
                <a:gd name="connsiteX6" fmla="*/ 343503 w 3435027"/>
                <a:gd name="connsiteY6" fmla="*/ 4351338 h 4351338"/>
                <a:gd name="connsiteX7" fmla="*/ 0 w 3435027"/>
                <a:gd name="connsiteY7" fmla="*/ 4007835 h 4351338"/>
                <a:gd name="connsiteX8" fmla="*/ 0 w 3435027"/>
                <a:gd name="connsiteY8" fmla="*/ 343503 h 4351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5027" h="4351338">
                  <a:moveTo>
                    <a:pt x="0" y="343503"/>
                  </a:moveTo>
                  <a:cubicBezTo>
                    <a:pt x="0" y="153792"/>
                    <a:pt x="153792" y="0"/>
                    <a:pt x="343503" y="0"/>
                  </a:cubicBezTo>
                  <a:lnTo>
                    <a:pt x="3091524" y="0"/>
                  </a:lnTo>
                  <a:cubicBezTo>
                    <a:pt x="3281235" y="0"/>
                    <a:pt x="3435027" y="153792"/>
                    <a:pt x="3435027" y="343503"/>
                  </a:cubicBezTo>
                  <a:lnTo>
                    <a:pt x="3435027" y="4007835"/>
                  </a:lnTo>
                  <a:cubicBezTo>
                    <a:pt x="3435027" y="4197546"/>
                    <a:pt x="3281235" y="4351338"/>
                    <a:pt x="3091524" y="4351338"/>
                  </a:cubicBezTo>
                  <a:lnTo>
                    <a:pt x="343503" y="4351338"/>
                  </a:lnTo>
                  <a:cubicBezTo>
                    <a:pt x="153792" y="4351338"/>
                    <a:pt x="0" y="4197546"/>
                    <a:pt x="0" y="4007835"/>
                  </a:cubicBezTo>
                  <a:lnTo>
                    <a:pt x="0" y="343503"/>
                  </a:lnTo>
                  <a:close/>
                </a:path>
              </a:pathLst>
            </a:custGeom>
            <a:no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9352" tIns="1889887" rIns="149352" bIns="1019620" numCol="1" spcCol="1270" anchor="t" anchorCtr="1">
              <a:noAutofit/>
            </a:bodyPr>
            <a:lstStyle/>
            <a:p>
              <a:pPr marL="0" lvl="0" indent="0" algn="ctr" defTabSz="933450">
                <a:lnSpc>
                  <a:spcPct val="90000"/>
                </a:lnSpc>
                <a:spcBef>
                  <a:spcPct val="0"/>
                </a:spcBef>
                <a:spcAft>
                  <a:spcPct val="35000"/>
                </a:spcAft>
                <a:buNone/>
              </a:pPr>
              <a:r>
                <a:rPr lang="en-US" sz="2100" kern="1200">
                  <a:solidFill>
                    <a:schemeClr val="tx1"/>
                  </a:solidFill>
                </a:rPr>
                <a:t>Administrative Work</a:t>
              </a:r>
            </a:p>
            <a:p>
              <a:pPr marL="171450" lvl="1" indent="-171450" algn="l" defTabSz="711200">
                <a:lnSpc>
                  <a:spcPct val="90000"/>
                </a:lnSpc>
                <a:spcBef>
                  <a:spcPct val="0"/>
                </a:spcBef>
                <a:spcAft>
                  <a:spcPct val="15000"/>
                </a:spcAft>
                <a:buChar char="•"/>
              </a:pPr>
              <a:r>
                <a:rPr lang="en-US" sz="1600" kern="1200">
                  <a:solidFill>
                    <a:schemeClr val="tx1"/>
                  </a:solidFill>
                </a:rPr>
                <a:t>Category Z: Management Costs</a:t>
              </a:r>
            </a:p>
          </p:txBody>
        </p:sp>
        <p:sp>
          <p:nvSpPr>
            <p:cNvPr id="15" name="Oval 14">
              <a:extLst>
                <a:ext uri="{FF2B5EF4-FFF2-40B4-BE49-F238E27FC236}">
                  <a16:creationId xmlns:a16="http://schemas.microsoft.com/office/drawing/2014/main" id="{E5D2B9F3-BF85-495C-BD93-8CB408076FB0}"/>
                </a:ext>
              </a:extLst>
            </p:cNvPr>
            <p:cNvSpPr/>
            <p:nvPr/>
          </p:nvSpPr>
          <p:spPr>
            <a:xfrm>
              <a:off x="8909580" y="2086705"/>
              <a:ext cx="1448995" cy="144899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pic>
        <p:nvPicPr>
          <p:cNvPr id="19" name="Graphic 18" descr="Siren with solid fill">
            <a:extLst>
              <a:ext uri="{FF2B5EF4-FFF2-40B4-BE49-F238E27FC236}">
                <a16:creationId xmlns:a16="http://schemas.microsoft.com/office/drawing/2014/main" id="{BDE365ED-A138-44D6-BB05-685576198F2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43186" y="3429000"/>
            <a:ext cx="914400" cy="914400"/>
          </a:xfrm>
          <a:prstGeom prst="rect">
            <a:avLst/>
          </a:prstGeom>
        </p:spPr>
      </p:pic>
      <p:pic>
        <p:nvPicPr>
          <p:cNvPr id="21" name="Graphic 20" descr="Bulldozer with solid fill">
            <a:extLst>
              <a:ext uri="{FF2B5EF4-FFF2-40B4-BE49-F238E27FC236}">
                <a16:creationId xmlns:a16="http://schemas.microsoft.com/office/drawing/2014/main" id="{3A941F7F-433E-47D1-BF51-EFEC1BF2F5A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1265" y="3429000"/>
            <a:ext cx="914400" cy="914400"/>
          </a:xfrm>
          <a:prstGeom prst="rect">
            <a:avLst/>
          </a:prstGeom>
        </p:spPr>
      </p:pic>
      <p:pic>
        <p:nvPicPr>
          <p:cNvPr id="23" name="Graphic 22" descr="City with solid fill">
            <a:extLst>
              <a:ext uri="{FF2B5EF4-FFF2-40B4-BE49-F238E27FC236}">
                <a16:creationId xmlns:a16="http://schemas.microsoft.com/office/drawing/2014/main" id="{702B32B2-8CFC-4F84-9628-D161F153A93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19346" y="3429000"/>
            <a:ext cx="914400" cy="914400"/>
          </a:xfrm>
          <a:prstGeom prst="rect">
            <a:avLst/>
          </a:prstGeom>
        </p:spPr>
      </p:pic>
      <p:sp>
        <p:nvSpPr>
          <p:cNvPr id="18" name="Content Placeholder 2">
            <a:extLst>
              <a:ext uri="{FF2B5EF4-FFF2-40B4-BE49-F238E27FC236}">
                <a16:creationId xmlns:a16="http://schemas.microsoft.com/office/drawing/2014/main" id="{8F96C08B-0A63-4660-9774-D8DCE255C763}"/>
              </a:ext>
            </a:extLst>
          </p:cNvPr>
          <p:cNvSpPr>
            <a:spLocks noGrp="1"/>
          </p:cNvSpPr>
          <p:nvPr>
            <p:ph idx="1"/>
          </p:nvPr>
        </p:nvSpPr>
        <p:spPr>
          <a:xfrm>
            <a:off x="838200" y="1825625"/>
            <a:ext cx="10515600" cy="2302683"/>
          </a:xfrm>
        </p:spPr>
        <p:txBody>
          <a:bodyPr vert="horz" lIns="91440" tIns="45720" rIns="91440" bIns="45720" rtlCol="0" anchor="t">
            <a:normAutofit/>
          </a:bodyPr>
          <a:lstStyle/>
          <a:p>
            <a:pPr marL="0" indent="0">
              <a:buNone/>
            </a:pPr>
            <a:r>
              <a:rPr lang="en-US" b="0" i="0" dirty="0">
                <a:solidFill>
                  <a:srgbClr val="141414"/>
                </a:solidFill>
                <a:effectLst/>
                <a:latin typeface="Noto Sans VF"/>
              </a:rPr>
              <a:t>FEMA’s </a:t>
            </a:r>
            <a:r>
              <a:rPr lang="en-US" dirty="0">
                <a:solidFill>
                  <a:srgbClr val="141414"/>
                </a:solidFill>
                <a:latin typeface="Noto Sans VF"/>
              </a:rPr>
              <a:t>Public Assistance (PA)</a:t>
            </a:r>
            <a:r>
              <a:rPr lang="en-US" b="0" i="0" dirty="0">
                <a:solidFill>
                  <a:srgbClr val="141414"/>
                </a:solidFill>
                <a:effectLst/>
                <a:latin typeface="Noto Sans VF"/>
              </a:rPr>
              <a:t> Grant Program </a:t>
            </a:r>
            <a:r>
              <a:rPr lang="en-US" b="1" i="0" u="sng" dirty="0">
                <a:solidFill>
                  <a:srgbClr val="141414"/>
                </a:solidFill>
                <a:effectLst/>
                <a:latin typeface="Noto Sans VF"/>
              </a:rPr>
              <a:t>reimburses</a:t>
            </a:r>
            <a:r>
              <a:rPr lang="en-US" b="0" i="0" dirty="0">
                <a:solidFill>
                  <a:srgbClr val="141414"/>
                </a:solidFill>
                <a:effectLst/>
                <a:latin typeface="Noto Sans VF"/>
              </a:rPr>
              <a:t> state, local, and tribal governments and private non-profits </a:t>
            </a:r>
            <a:r>
              <a:rPr lang="en-US" dirty="0">
                <a:solidFill>
                  <a:srgbClr val="141414"/>
                </a:solidFill>
                <a:latin typeface="Noto Sans VF"/>
              </a:rPr>
              <a:t>for</a:t>
            </a:r>
            <a:r>
              <a:rPr lang="en-US" b="0" i="0" dirty="0">
                <a:solidFill>
                  <a:srgbClr val="141414"/>
                </a:solidFill>
                <a:effectLst/>
                <a:latin typeface="Noto Sans VF"/>
              </a:rPr>
              <a:t> </a:t>
            </a:r>
            <a:r>
              <a:rPr lang="en-US" dirty="0">
                <a:solidFill>
                  <a:srgbClr val="141414"/>
                </a:solidFill>
                <a:latin typeface="Noto Sans VF"/>
              </a:rPr>
              <a:t>75% of eligible costs related to a </a:t>
            </a:r>
            <a:r>
              <a:rPr lang="en-US" b="1" i="1" dirty="0"/>
              <a:t>declared</a:t>
            </a:r>
            <a:r>
              <a:rPr lang="en-US" i="1" dirty="0"/>
              <a:t> </a:t>
            </a:r>
            <a:r>
              <a:rPr lang="en-US" b="0" i="1" dirty="0">
                <a:solidFill>
                  <a:srgbClr val="141414"/>
                </a:solidFill>
                <a:effectLst/>
                <a:latin typeface="Noto Sans VF"/>
              </a:rPr>
              <a:t>disaster.</a:t>
            </a:r>
            <a:endParaRPr lang="en-US" dirty="0"/>
          </a:p>
          <a:p>
            <a:pPr marL="0" indent="0">
              <a:buNone/>
            </a:pPr>
            <a:endParaRPr lang="en-US" dirty="0"/>
          </a:p>
          <a:p>
            <a:pPr marL="0" indent="0">
              <a:buNone/>
            </a:pPr>
            <a:endParaRPr lang="en-US" dirty="0"/>
          </a:p>
          <a:p>
            <a:pPr marL="0" indent="0">
              <a:buNone/>
            </a:pPr>
            <a:endParaRPr lang="en-US" dirty="0">
              <a:cs typeface="Calibri" panose="020F0502020204030204"/>
            </a:endParaRPr>
          </a:p>
        </p:txBody>
      </p:sp>
      <p:pic>
        <p:nvPicPr>
          <p:cNvPr id="16" name="Graphic 15" descr="Diploma with solid fill">
            <a:extLst>
              <a:ext uri="{FF2B5EF4-FFF2-40B4-BE49-F238E27FC236}">
                <a16:creationId xmlns:a16="http://schemas.microsoft.com/office/drawing/2014/main" id="{FEEB0FDC-DBD6-4D48-9807-22867ECBA39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153" y="6197502"/>
            <a:ext cx="757047" cy="757047"/>
          </a:xfrm>
          <a:prstGeom prst="rect">
            <a:avLst/>
          </a:prstGeom>
        </p:spPr>
      </p:pic>
      <p:sp>
        <p:nvSpPr>
          <p:cNvPr id="20" name="TextBox 19">
            <a:extLst>
              <a:ext uri="{FF2B5EF4-FFF2-40B4-BE49-F238E27FC236}">
                <a16:creationId xmlns:a16="http://schemas.microsoft.com/office/drawing/2014/main" id="{1F0DCE75-66B6-40D3-83FC-3386336C1531}"/>
              </a:ext>
            </a:extLst>
          </p:cNvPr>
          <p:cNvSpPr txBox="1"/>
          <p:nvPr/>
        </p:nvSpPr>
        <p:spPr>
          <a:xfrm>
            <a:off x="742506" y="6304306"/>
            <a:ext cx="3829493" cy="553998"/>
          </a:xfrm>
          <a:prstGeom prst="rect">
            <a:avLst/>
          </a:prstGeom>
          <a:noFill/>
        </p:spPr>
        <p:txBody>
          <a:bodyPr wrap="square" rtlCol="0">
            <a:spAutoFit/>
          </a:bodyPr>
          <a:lstStyle/>
          <a:p>
            <a:r>
              <a:rPr lang="en-US" sz="1000"/>
              <a:t>IS-632: Introduction to Debris Operations</a:t>
            </a:r>
          </a:p>
          <a:p>
            <a:r>
              <a:rPr lang="en-US" sz="1000"/>
              <a:t>IS 559: Local Damage Assessment</a:t>
            </a:r>
          </a:p>
          <a:p>
            <a:endParaRPr lang="en-US" sz="1000"/>
          </a:p>
        </p:txBody>
      </p:sp>
    </p:spTree>
    <p:extLst>
      <p:ext uri="{BB962C8B-B14F-4D97-AF65-F5344CB8AC3E}">
        <p14:creationId xmlns:p14="http://schemas.microsoft.com/office/powerpoint/2010/main" val="15718258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8158B-991E-4EEB-BB33-29DA0FF74324}"/>
              </a:ext>
            </a:extLst>
          </p:cNvPr>
          <p:cNvSpPr>
            <a:spLocks noGrp="1"/>
          </p:cNvSpPr>
          <p:nvPr>
            <p:ph type="title"/>
          </p:nvPr>
        </p:nvSpPr>
        <p:spPr/>
        <p:txBody>
          <a:bodyPr>
            <a:normAutofit/>
          </a:bodyPr>
          <a:lstStyle/>
          <a:p>
            <a:r>
              <a:rPr lang="en-US"/>
              <a:t>Massachusetts Emergency Management Agency</a:t>
            </a:r>
          </a:p>
        </p:txBody>
      </p:sp>
      <p:sp>
        <p:nvSpPr>
          <p:cNvPr id="3" name="Content Placeholder 2">
            <a:extLst>
              <a:ext uri="{FF2B5EF4-FFF2-40B4-BE49-F238E27FC236}">
                <a16:creationId xmlns:a16="http://schemas.microsoft.com/office/drawing/2014/main" id="{EEC608C5-85A5-4C75-8F16-8E7B1982C1C5}"/>
              </a:ext>
            </a:extLst>
          </p:cNvPr>
          <p:cNvSpPr>
            <a:spLocks noGrp="1"/>
          </p:cNvSpPr>
          <p:nvPr>
            <p:ph idx="1"/>
          </p:nvPr>
        </p:nvSpPr>
        <p:spPr>
          <a:xfrm>
            <a:off x="838200" y="1663232"/>
            <a:ext cx="10792968" cy="4238911"/>
          </a:xfrm>
        </p:spPr>
        <p:txBody>
          <a:bodyPr vert="horz" lIns="91440" tIns="45720" rIns="91440" bIns="45720" rtlCol="0" anchor="t">
            <a:normAutofit/>
          </a:bodyPr>
          <a:lstStyle/>
          <a:p>
            <a:pPr marL="0" indent="0">
              <a:buNone/>
            </a:pPr>
            <a:r>
              <a:rPr lang="en-US" dirty="0"/>
              <a:t>The Massachusetts Emergency Management Agency (MEMA) is charged with ensuring the state is prepared to withstand, respond to, and recover from all types of emergencies and disasters, including natural hazards, attacks, and technological and infrastructure failures. </a:t>
            </a:r>
          </a:p>
          <a:p>
            <a:endParaRPr lang="en-US" dirty="0"/>
          </a:p>
        </p:txBody>
      </p:sp>
      <p:pic>
        <p:nvPicPr>
          <p:cNvPr id="4" name="Graphic 3" descr="Internet with solid fill">
            <a:extLst>
              <a:ext uri="{FF2B5EF4-FFF2-40B4-BE49-F238E27FC236}">
                <a16:creationId xmlns:a16="http://schemas.microsoft.com/office/drawing/2014/main" id="{6F504ED5-25AC-4945-AEC9-B55392CA9FE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79247" y="6198229"/>
            <a:ext cx="758952" cy="758952"/>
          </a:xfrm>
          <a:prstGeom prst="rect">
            <a:avLst/>
          </a:prstGeom>
        </p:spPr>
      </p:pic>
      <p:sp>
        <p:nvSpPr>
          <p:cNvPr id="5" name="TextBox 4">
            <a:extLst>
              <a:ext uri="{FF2B5EF4-FFF2-40B4-BE49-F238E27FC236}">
                <a16:creationId xmlns:a16="http://schemas.microsoft.com/office/drawing/2014/main" id="{BEC205C1-4BB5-4820-9253-9B1EACFD508D}"/>
              </a:ext>
            </a:extLst>
          </p:cNvPr>
          <p:cNvSpPr txBox="1"/>
          <p:nvPr/>
        </p:nvSpPr>
        <p:spPr>
          <a:xfrm>
            <a:off x="742506" y="6304306"/>
            <a:ext cx="5658294" cy="400110"/>
          </a:xfrm>
          <a:prstGeom prst="rect">
            <a:avLst/>
          </a:prstGeom>
          <a:noFill/>
        </p:spPr>
        <p:txBody>
          <a:bodyPr wrap="square" rtlCol="0">
            <a:spAutoFit/>
          </a:bodyPr>
          <a:lstStyle/>
          <a:p>
            <a:r>
              <a:rPr lang="en-US" sz="1000"/>
              <a:t>To learn more about MEMA visit </a:t>
            </a:r>
            <a:r>
              <a:rPr lang="en-US" sz="1000">
                <a:hlinkClick r:id="rId3"/>
              </a:rPr>
              <a:t>https://www.mass.gov/mema</a:t>
            </a:r>
            <a:endParaRPr lang="en-US" sz="1000"/>
          </a:p>
          <a:p>
            <a:endParaRPr lang="en-US" sz="1000"/>
          </a:p>
        </p:txBody>
      </p:sp>
      <p:pic>
        <p:nvPicPr>
          <p:cNvPr id="2050" name="Picture 2" descr="Old Civil Defense Bunker - MEMA Headquarters - Framingham, MA - Civil  Defense Fallout Shelters on Waymarking.com">
            <a:extLst>
              <a:ext uri="{FF2B5EF4-FFF2-40B4-BE49-F238E27FC236}">
                <a16:creationId xmlns:a16="http://schemas.microsoft.com/office/drawing/2014/main" id="{CB894C41-8D5F-4FEF-9E3C-EDCE763E6D7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7987678" y="3484322"/>
            <a:ext cx="3643490" cy="24178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8D01860A-27FC-41AC-BB5C-05C565AE7BD6}"/>
              </a:ext>
            </a:extLst>
          </p:cNvPr>
          <p:cNvSpPr>
            <a:spLocks noGrp="1"/>
          </p:cNvSpPr>
          <p:nvPr>
            <p:ph type="sldNum" sz="quarter" idx="12"/>
          </p:nvPr>
        </p:nvSpPr>
        <p:spPr/>
        <p:txBody>
          <a:bodyPr/>
          <a:lstStyle/>
          <a:p>
            <a:fld id="{37DE1C4B-F61A-40C3-9976-0982168478B8}" type="slidenum">
              <a:rPr lang="en-US" smtClean="0"/>
              <a:t>2</a:t>
            </a:fld>
            <a:endParaRPr lang="en-US"/>
          </a:p>
        </p:txBody>
      </p:sp>
      <p:sp>
        <p:nvSpPr>
          <p:cNvPr id="7" name="TextBox 6">
            <a:extLst>
              <a:ext uri="{FF2B5EF4-FFF2-40B4-BE49-F238E27FC236}">
                <a16:creationId xmlns:a16="http://schemas.microsoft.com/office/drawing/2014/main" id="{37E6E4EE-C703-C015-0A61-8A58EEFD8E96}"/>
              </a:ext>
            </a:extLst>
          </p:cNvPr>
          <p:cNvSpPr txBox="1"/>
          <p:nvPr/>
        </p:nvSpPr>
        <p:spPr>
          <a:xfrm>
            <a:off x="3041339" y="4323900"/>
            <a:ext cx="2743200" cy="369332"/>
          </a:xfrm>
          <a:prstGeom prst="rect">
            <a:avLst/>
          </a:prstGeom>
          <a:noFill/>
        </p:spPr>
        <p:txBody>
          <a:bodyPr wrap="square" rtlCol="0">
            <a:spAutoFit/>
          </a:bodyPr>
          <a:lstStyle/>
          <a:p>
            <a:r>
              <a:rPr lang="en-US" dirty="0"/>
              <a:t>MEMA is “HERE TO HELP”</a:t>
            </a:r>
          </a:p>
        </p:txBody>
      </p:sp>
    </p:spTree>
    <p:extLst>
      <p:ext uri="{BB962C8B-B14F-4D97-AF65-F5344CB8AC3E}">
        <p14:creationId xmlns:p14="http://schemas.microsoft.com/office/powerpoint/2010/main" val="2725701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688C3-4F5C-8456-2978-F8BFF16F8ECE}"/>
              </a:ext>
            </a:extLst>
          </p:cNvPr>
          <p:cNvSpPr>
            <a:spLocks noGrp="1"/>
          </p:cNvSpPr>
          <p:nvPr>
            <p:ph type="title"/>
          </p:nvPr>
        </p:nvSpPr>
        <p:spPr/>
        <p:txBody>
          <a:bodyPr/>
          <a:lstStyle/>
          <a:p>
            <a:r>
              <a:rPr lang="en-US"/>
              <a:t>State Disaster Declaration Process</a:t>
            </a:r>
          </a:p>
        </p:txBody>
      </p:sp>
      <p:sp>
        <p:nvSpPr>
          <p:cNvPr id="4" name="Slide Number Placeholder 3">
            <a:extLst>
              <a:ext uri="{FF2B5EF4-FFF2-40B4-BE49-F238E27FC236}">
                <a16:creationId xmlns:a16="http://schemas.microsoft.com/office/drawing/2014/main" id="{D3C7E897-3242-BC74-2035-1EC46D53838E}"/>
              </a:ext>
            </a:extLst>
          </p:cNvPr>
          <p:cNvSpPr>
            <a:spLocks noGrp="1"/>
          </p:cNvSpPr>
          <p:nvPr>
            <p:ph type="sldNum" sz="quarter" idx="12"/>
          </p:nvPr>
        </p:nvSpPr>
        <p:spPr/>
        <p:txBody>
          <a:bodyPr/>
          <a:lstStyle/>
          <a:p>
            <a:fld id="{37DE1C4B-F61A-40C3-9976-0982168478B8}" type="slidenum">
              <a:rPr lang="en-US" smtClean="0"/>
              <a:t>20</a:t>
            </a:fld>
            <a:endParaRPr lang="en-US"/>
          </a:p>
        </p:txBody>
      </p:sp>
      <p:graphicFrame>
        <p:nvGraphicFramePr>
          <p:cNvPr id="10" name="Content Placeholder 9">
            <a:extLst>
              <a:ext uri="{FF2B5EF4-FFF2-40B4-BE49-F238E27FC236}">
                <a16:creationId xmlns:a16="http://schemas.microsoft.com/office/drawing/2014/main" id="{5018B2DF-E36B-F194-7DBE-EE7E6FB5C59C}"/>
              </a:ext>
            </a:extLst>
          </p:cNvPr>
          <p:cNvGraphicFramePr>
            <a:graphicFrameLocks noGrp="1"/>
          </p:cNvGraphicFramePr>
          <p:nvPr>
            <p:ph idx="1"/>
          </p:nvPr>
        </p:nvGraphicFramePr>
        <p:xfrm>
          <a:off x="838200" y="1096663"/>
          <a:ext cx="10515600" cy="4955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5E9E5591-D516-CBFD-DFEA-BB4E7E868577}"/>
              </a:ext>
            </a:extLst>
          </p:cNvPr>
          <p:cNvSpPr txBox="1"/>
          <p:nvPr/>
        </p:nvSpPr>
        <p:spPr>
          <a:xfrm>
            <a:off x="3521807" y="5260086"/>
            <a:ext cx="8501185" cy="646331"/>
          </a:xfrm>
          <a:prstGeom prst="rect">
            <a:avLst/>
          </a:prstGeom>
          <a:noFill/>
        </p:spPr>
        <p:txBody>
          <a:bodyPr wrap="square" lIns="91440" tIns="45720" rIns="91440" bIns="45720" rtlCol="0" anchor="t">
            <a:spAutoFit/>
          </a:bodyPr>
          <a:lstStyle/>
          <a:p>
            <a:r>
              <a:rPr lang="en-US" sz="1800"/>
              <a:t>If IDA data indicates state/county thresholds may be met, FEMA, </a:t>
            </a:r>
            <a:r>
              <a:rPr lang="en-US"/>
              <a:t>state</a:t>
            </a:r>
            <a:r>
              <a:rPr lang="en-US" sz="1800"/>
              <a:t>, and Local EMD conduct joint Preliminary Damage Assessments (PDA) to view and document damage.</a:t>
            </a:r>
            <a:endParaRPr lang="en-US" sz="1800">
              <a:cs typeface="Calibri"/>
            </a:endParaRPr>
          </a:p>
        </p:txBody>
      </p:sp>
      <p:sp>
        <p:nvSpPr>
          <p:cNvPr id="13" name="TextBox 12">
            <a:extLst>
              <a:ext uri="{FF2B5EF4-FFF2-40B4-BE49-F238E27FC236}">
                <a16:creationId xmlns:a16="http://schemas.microsoft.com/office/drawing/2014/main" id="{6E39005A-78AF-EAED-53EB-25FAE7B209F2}"/>
              </a:ext>
            </a:extLst>
          </p:cNvPr>
          <p:cNvSpPr txBox="1"/>
          <p:nvPr/>
        </p:nvSpPr>
        <p:spPr>
          <a:xfrm>
            <a:off x="5339061" y="4330731"/>
            <a:ext cx="6609923" cy="646331"/>
          </a:xfrm>
          <a:prstGeom prst="rect">
            <a:avLst/>
          </a:prstGeom>
          <a:noFill/>
        </p:spPr>
        <p:txBody>
          <a:bodyPr wrap="square" rtlCol="0">
            <a:spAutoFit/>
          </a:bodyPr>
          <a:lstStyle/>
          <a:p>
            <a:r>
              <a:rPr lang="en-US"/>
              <a:t>If PDA meets state/county thresholds, the Governor requests a disaster declaration from the President of the United States.</a:t>
            </a:r>
          </a:p>
        </p:txBody>
      </p:sp>
      <p:sp>
        <p:nvSpPr>
          <p:cNvPr id="14" name="TextBox 13">
            <a:extLst>
              <a:ext uri="{FF2B5EF4-FFF2-40B4-BE49-F238E27FC236}">
                <a16:creationId xmlns:a16="http://schemas.microsoft.com/office/drawing/2014/main" id="{06B49773-8993-1573-0FA1-4A721DBB9029}"/>
              </a:ext>
            </a:extLst>
          </p:cNvPr>
          <p:cNvSpPr txBox="1"/>
          <p:nvPr/>
        </p:nvSpPr>
        <p:spPr>
          <a:xfrm>
            <a:off x="7567863" y="3576821"/>
            <a:ext cx="4381121" cy="646331"/>
          </a:xfrm>
          <a:prstGeom prst="rect">
            <a:avLst/>
          </a:prstGeom>
          <a:noFill/>
        </p:spPr>
        <p:txBody>
          <a:bodyPr wrap="square" rtlCol="0">
            <a:spAutoFit/>
          </a:bodyPr>
          <a:lstStyle/>
          <a:p>
            <a:r>
              <a:rPr lang="en-US"/>
              <a:t>The President may subsequently issue a disaster declaration under the Stafford Act.</a:t>
            </a:r>
          </a:p>
        </p:txBody>
      </p:sp>
      <p:cxnSp>
        <p:nvCxnSpPr>
          <p:cNvPr id="16" name="Straight Connector 15">
            <a:extLst>
              <a:ext uri="{FF2B5EF4-FFF2-40B4-BE49-F238E27FC236}">
                <a16:creationId xmlns:a16="http://schemas.microsoft.com/office/drawing/2014/main" id="{D94AF442-F35A-6F77-9477-F5BF9B08E66D}"/>
              </a:ext>
            </a:extLst>
          </p:cNvPr>
          <p:cNvCxnSpPr>
            <a:cxnSpLocks/>
          </p:cNvCxnSpPr>
          <p:nvPr/>
        </p:nvCxnSpPr>
        <p:spPr>
          <a:xfrm>
            <a:off x="7688179" y="4223152"/>
            <a:ext cx="426080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20EE5B5-AA03-7B93-EBE2-86447925BDD8}"/>
              </a:ext>
            </a:extLst>
          </p:cNvPr>
          <p:cNvCxnSpPr>
            <a:cxnSpLocks/>
          </p:cNvCxnSpPr>
          <p:nvPr/>
        </p:nvCxnSpPr>
        <p:spPr>
          <a:xfrm>
            <a:off x="5479323" y="4953764"/>
            <a:ext cx="64696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605D129-1B02-C28F-2DEC-EDB56241D2A4}"/>
              </a:ext>
            </a:extLst>
          </p:cNvPr>
          <p:cNvCxnSpPr>
            <a:cxnSpLocks/>
          </p:cNvCxnSpPr>
          <p:nvPr/>
        </p:nvCxnSpPr>
        <p:spPr>
          <a:xfrm>
            <a:off x="3667940" y="5906417"/>
            <a:ext cx="8281044" cy="0"/>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4C0A487-3381-6FB6-1F2B-785A2C76A12B}"/>
              </a:ext>
            </a:extLst>
          </p:cNvPr>
          <p:cNvSpPr txBox="1"/>
          <p:nvPr/>
        </p:nvSpPr>
        <p:spPr>
          <a:xfrm>
            <a:off x="532588" y="1606918"/>
            <a:ext cx="6701548" cy="1200329"/>
          </a:xfrm>
          <a:prstGeom prst="rect">
            <a:avLst/>
          </a:prstGeom>
          <a:noFill/>
        </p:spPr>
        <p:txBody>
          <a:bodyPr wrap="square" lIns="91440" tIns="45720" rIns="91440" bIns="45720" rtlCol="0" anchor="t">
            <a:spAutoFit/>
          </a:bodyPr>
          <a:lstStyle/>
          <a:p>
            <a:r>
              <a:rPr lang="en-US" sz="2400"/>
              <a:t>After the disaster occurs, state EMA staff conduct an Initial Damage Assessment (IDA) by requesting damage and cost data from communities.</a:t>
            </a:r>
          </a:p>
        </p:txBody>
      </p:sp>
      <p:pic>
        <p:nvPicPr>
          <p:cNvPr id="29" name="Graphic 28" descr="Internet with solid fill">
            <a:extLst>
              <a:ext uri="{FF2B5EF4-FFF2-40B4-BE49-F238E27FC236}">
                <a16:creationId xmlns:a16="http://schemas.microsoft.com/office/drawing/2014/main" id="{60D7E7D8-2ACE-AB74-1848-F9F9133F5FE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9247" y="6198229"/>
            <a:ext cx="758952" cy="758952"/>
          </a:xfrm>
          <a:prstGeom prst="rect">
            <a:avLst/>
          </a:prstGeom>
        </p:spPr>
      </p:pic>
      <p:sp>
        <p:nvSpPr>
          <p:cNvPr id="30" name="TextBox 29">
            <a:extLst>
              <a:ext uri="{FF2B5EF4-FFF2-40B4-BE49-F238E27FC236}">
                <a16:creationId xmlns:a16="http://schemas.microsoft.com/office/drawing/2014/main" id="{3C29ACBA-AFAB-D107-3FFB-CBCA35194750}"/>
              </a:ext>
            </a:extLst>
          </p:cNvPr>
          <p:cNvSpPr txBox="1"/>
          <p:nvPr/>
        </p:nvSpPr>
        <p:spPr>
          <a:xfrm>
            <a:off x="742506" y="6304306"/>
            <a:ext cx="5353493" cy="400110"/>
          </a:xfrm>
          <a:prstGeom prst="rect">
            <a:avLst/>
          </a:prstGeom>
          <a:noFill/>
        </p:spPr>
        <p:txBody>
          <a:bodyPr wrap="square" rtlCol="0">
            <a:spAutoFit/>
          </a:bodyPr>
          <a:lstStyle/>
          <a:p>
            <a:r>
              <a:rPr lang="en-US" sz="1000"/>
              <a:t>To learn more about the Stafford Act visit </a:t>
            </a:r>
            <a:r>
              <a:rPr lang="en-US" sz="1000">
                <a:hlinkClick r:id="rId9"/>
              </a:rPr>
              <a:t>https://www.fema.gov/disasters/stafford-act</a:t>
            </a:r>
            <a:endParaRPr lang="en-US" sz="1000"/>
          </a:p>
          <a:p>
            <a:endParaRPr lang="en-US" sz="1000"/>
          </a:p>
        </p:txBody>
      </p:sp>
    </p:spTree>
    <p:extLst>
      <p:ext uri="{BB962C8B-B14F-4D97-AF65-F5344CB8AC3E}">
        <p14:creationId xmlns:p14="http://schemas.microsoft.com/office/powerpoint/2010/main" val="1367234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037702E-C904-0A56-A361-B98BE51CB150}"/>
              </a:ext>
            </a:extLst>
          </p:cNvPr>
          <p:cNvSpPr>
            <a:spLocks noGrp="1"/>
          </p:cNvSpPr>
          <p:nvPr>
            <p:ph type="sldNum" sz="quarter" idx="12"/>
          </p:nvPr>
        </p:nvSpPr>
        <p:spPr/>
        <p:txBody>
          <a:bodyPr/>
          <a:lstStyle/>
          <a:p>
            <a:fld id="{37DE1C4B-F61A-40C3-9976-0982168478B8}" type="slidenum">
              <a:rPr lang="en-US" smtClean="0"/>
              <a:t>21</a:t>
            </a:fld>
            <a:endParaRPr lang="en-US"/>
          </a:p>
        </p:txBody>
      </p:sp>
      <p:sp>
        <p:nvSpPr>
          <p:cNvPr id="5" name="Title 4">
            <a:extLst>
              <a:ext uri="{FF2B5EF4-FFF2-40B4-BE49-F238E27FC236}">
                <a16:creationId xmlns:a16="http://schemas.microsoft.com/office/drawing/2014/main" id="{6C31A9AD-FBF5-C461-D9FE-E7FC59E63767}"/>
              </a:ext>
            </a:extLst>
          </p:cNvPr>
          <p:cNvSpPr>
            <a:spLocks noGrp="1"/>
          </p:cNvSpPr>
          <p:nvPr>
            <p:ph type="title"/>
          </p:nvPr>
        </p:nvSpPr>
        <p:spPr/>
        <p:txBody>
          <a:bodyPr/>
          <a:lstStyle/>
          <a:p>
            <a:r>
              <a:rPr lang="en-US">
                <a:latin typeface="Avenir Next LT Pro Demi" panose="020B0704020202020204" pitchFamily="34" charset="0"/>
              </a:rPr>
              <a:t>Disaster Timeline</a:t>
            </a:r>
          </a:p>
        </p:txBody>
      </p:sp>
      <p:pic>
        <p:nvPicPr>
          <p:cNvPr id="2" name="Picture 1">
            <a:extLst>
              <a:ext uri="{FF2B5EF4-FFF2-40B4-BE49-F238E27FC236}">
                <a16:creationId xmlns:a16="http://schemas.microsoft.com/office/drawing/2014/main" id="{C0D71C72-7A2C-93D0-E7B3-67341028F660}"/>
              </a:ext>
            </a:extLst>
          </p:cNvPr>
          <p:cNvPicPr>
            <a:picLocks noChangeAspect="1"/>
          </p:cNvPicPr>
          <p:nvPr/>
        </p:nvPicPr>
        <p:blipFill rotWithShape="1">
          <a:blip r:embed="rId3">
            <a:extLst>
              <a:ext uri="{28A0092B-C50C-407E-A947-70E740481C1C}">
                <a14:useLocalDpi xmlns:a14="http://schemas.microsoft.com/office/drawing/2010/main"/>
              </a:ext>
            </a:extLst>
          </a:blip>
          <a:srcRect t="8024"/>
          <a:stretch/>
        </p:blipFill>
        <p:spPr>
          <a:xfrm>
            <a:off x="355494" y="1545770"/>
            <a:ext cx="11481011" cy="4016829"/>
          </a:xfrm>
          <a:prstGeom prst="rect">
            <a:avLst/>
          </a:prstGeom>
        </p:spPr>
      </p:pic>
    </p:spTree>
    <p:extLst>
      <p:ext uri="{BB962C8B-B14F-4D97-AF65-F5344CB8AC3E}">
        <p14:creationId xmlns:p14="http://schemas.microsoft.com/office/powerpoint/2010/main" val="3392971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tree, outdoor, plant&#10;&#10;Description automatically generated">
            <a:extLst>
              <a:ext uri="{FF2B5EF4-FFF2-40B4-BE49-F238E27FC236}">
                <a16:creationId xmlns:a16="http://schemas.microsoft.com/office/drawing/2014/main" id="{4C4CED73-F0FD-8B6B-579D-2CDB410F0B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7380" y="-485706"/>
            <a:ext cx="8565315" cy="826247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Title 3">
            <a:extLst>
              <a:ext uri="{FF2B5EF4-FFF2-40B4-BE49-F238E27FC236}">
                <a16:creationId xmlns:a16="http://schemas.microsoft.com/office/drawing/2014/main" id="{E65452F7-23FC-C3A0-EC6D-EF37CA8922D1}"/>
              </a:ext>
            </a:extLst>
          </p:cNvPr>
          <p:cNvSpPr>
            <a:spLocks noGrp="1"/>
          </p:cNvSpPr>
          <p:nvPr>
            <p:ph type="title"/>
          </p:nvPr>
        </p:nvSpPr>
        <p:spPr>
          <a:xfrm>
            <a:off x="1630829" y="249383"/>
            <a:ext cx="9877999" cy="757382"/>
          </a:xfrm>
        </p:spPr>
        <p:txBody>
          <a:bodyPr>
            <a:normAutofit/>
          </a:bodyPr>
          <a:lstStyle/>
          <a:p>
            <a:r>
              <a:rPr lang="en-US" sz="2800" dirty="0">
                <a:latin typeface="Avenir Next LT Pro Demi" panose="020B0704020202020204" pitchFamily="34" charset="0"/>
              </a:rPr>
              <a:t>Initial Damage Assessment (IDA)</a:t>
            </a:r>
          </a:p>
        </p:txBody>
      </p:sp>
      <p:sp>
        <p:nvSpPr>
          <p:cNvPr id="12" name="TextBox 1">
            <a:extLst>
              <a:ext uri="{FF2B5EF4-FFF2-40B4-BE49-F238E27FC236}">
                <a16:creationId xmlns:a16="http://schemas.microsoft.com/office/drawing/2014/main" id="{0AA78953-C13E-EDDC-B709-15989C49D79A}"/>
              </a:ext>
            </a:extLst>
          </p:cNvPr>
          <p:cNvSpPr txBox="1"/>
          <p:nvPr/>
        </p:nvSpPr>
        <p:spPr>
          <a:xfrm>
            <a:off x="179066" y="1411727"/>
            <a:ext cx="5835556" cy="473975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defRPr/>
            </a:pPr>
            <a:r>
              <a:rPr lang="en-US" sz="2000" dirty="0">
                <a:solidFill>
                  <a:prstClr val="black"/>
                </a:solidFill>
                <a:latin typeface="Calibri" panose="020F0502020204030204"/>
                <a:cs typeface="Calibri"/>
              </a:rPr>
              <a:t>Conducted by cities/towns and state agencies with technical assistance from MEMA, including:</a:t>
            </a:r>
          </a:p>
          <a:p>
            <a:pPr marL="800100" lvl="1" indent="-342900">
              <a:buFont typeface="Arial" panose="020B0604020202020204" pitchFamily="34" charset="0"/>
              <a:buChar char="•"/>
              <a:defRPr/>
            </a:pPr>
            <a:r>
              <a:rPr lang="en-US" dirty="0">
                <a:solidFill>
                  <a:prstClr val="black"/>
                </a:solidFill>
                <a:latin typeface="Calibri" panose="020F0502020204030204"/>
                <a:cs typeface="Calibri"/>
              </a:rPr>
              <a:t>Templates and forms</a:t>
            </a:r>
          </a:p>
          <a:p>
            <a:pPr marL="800100" lvl="1" indent="-342900">
              <a:buFont typeface="Arial" panose="020B0604020202020204" pitchFamily="34" charset="0"/>
              <a:buChar char="•"/>
              <a:defRPr/>
            </a:pPr>
            <a:r>
              <a:rPr lang="en-US" dirty="0">
                <a:solidFill>
                  <a:prstClr val="black"/>
                </a:solidFill>
                <a:latin typeface="Calibri" panose="020F0502020204030204"/>
                <a:cs typeface="Calibri"/>
              </a:rPr>
              <a:t>Just-in-time training</a:t>
            </a:r>
          </a:p>
          <a:p>
            <a:pPr marL="800100" lvl="1" indent="-342900">
              <a:buFont typeface="Arial" panose="020B0604020202020204" pitchFamily="34" charset="0"/>
              <a:buChar char="•"/>
              <a:defRPr/>
            </a:pPr>
            <a:r>
              <a:rPr lang="en-US" dirty="0">
                <a:solidFill>
                  <a:prstClr val="black"/>
                </a:solidFill>
                <a:latin typeface="Calibri" panose="020F0502020204030204"/>
                <a:cs typeface="Calibri"/>
              </a:rPr>
              <a:t>Onsite subject matter experts</a:t>
            </a:r>
          </a:p>
          <a:p>
            <a:pPr marL="800100" lvl="1" indent="-342900">
              <a:buFont typeface="Arial" panose="020B0604020202020204" pitchFamily="34" charset="0"/>
              <a:buChar char="•"/>
              <a:defRPr/>
            </a:pPr>
            <a:r>
              <a:rPr lang="en-US" dirty="0">
                <a:solidFill>
                  <a:prstClr val="black"/>
                </a:solidFill>
                <a:latin typeface="Calibri" panose="020F0502020204030204"/>
                <a:cs typeface="Calibri"/>
              </a:rPr>
              <a:t>Assessment verification</a:t>
            </a:r>
          </a:p>
          <a:p>
            <a:pPr lvl="1">
              <a:defRPr/>
            </a:pPr>
            <a:endParaRPr lang="en-US" sz="2000" dirty="0">
              <a:solidFill>
                <a:prstClr val="black"/>
              </a:solidFill>
              <a:latin typeface="Calibri" panose="020F0502020204030204"/>
            </a:endParaRPr>
          </a:p>
          <a:p>
            <a:pPr marL="342900" marR="0" lvl="0" indent="-342900" algn="l" defTabSz="914400" rtl="0" eaLnBrk="1" fontAlgn="auto" latinLnBrk="0" hangingPunct="1">
              <a:spcBef>
                <a:spcPts val="0"/>
              </a:spcBef>
              <a:buClrTx/>
              <a:buSzTx/>
              <a:buFont typeface="Arial" panose="020B0604020202020204" pitchFamily="34" charset="0"/>
              <a:buChar char="•"/>
              <a:tabLst/>
              <a:defRPr/>
            </a:pPr>
            <a:r>
              <a:rPr lang="en-US" sz="2000" dirty="0">
                <a:solidFill>
                  <a:prstClr val="black"/>
                </a:solidFill>
                <a:latin typeface="Calibri" panose="020F0502020204030204"/>
              </a:rPr>
              <a:t>Gather preliminary estimates of event related costs and damages to:</a:t>
            </a:r>
          </a:p>
          <a:p>
            <a:pPr marL="800100" lvl="1" indent="-342900">
              <a:buFont typeface="Arial" panose="020B0604020202020204" pitchFamily="34" charset="0"/>
              <a:buChar char="•"/>
              <a:defRPr/>
            </a:pPr>
            <a:r>
              <a:rPr lang="en-US" dirty="0">
                <a:solidFill>
                  <a:prstClr val="black"/>
                </a:solidFill>
                <a:latin typeface="Calibri" panose="020F0502020204030204"/>
              </a:rPr>
              <a:t>Public infrastructure, emergency response costs, debris removal (Public Assistance) </a:t>
            </a:r>
          </a:p>
          <a:p>
            <a:pPr marL="800100" lvl="1" indent="-342900">
              <a:buFont typeface="Arial" panose="020B0604020202020204" pitchFamily="34" charset="0"/>
              <a:buChar char="•"/>
              <a:defRPr/>
            </a:pPr>
            <a:r>
              <a:rPr lang="en-US" dirty="0">
                <a:solidFill>
                  <a:prstClr val="black"/>
                </a:solidFill>
                <a:latin typeface="Calibri" panose="020F0502020204030204"/>
              </a:rPr>
              <a:t>Impacts to residential structures and businesses (Individual Assistance and Small Business Administration)</a:t>
            </a:r>
          </a:p>
          <a:p>
            <a:pPr marL="800100" lvl="1" indent="-342900">
              <a:buFont typeface="Arial" panose="020B0604020202020204" pitchFamily="34" charset="0"/>
              <a:buChar char="•"/>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Arial" panose="020B0604020202020204" pitchFamily="34" charset="0"/>
              <a:buChar char="•"/>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Community Should Include: EMD, Fiscal, DP</a:t>
            </a:r>
            <a:r>
              <a:rPr lang="en-US" sz="2000" b="1" dirty="0">
                <a:solidFill>
                  <a:prstClr val="black"/>
                </a:solidFill>
                <a:latin typeface="Calibri" panose="020F0502020204030204"/>
              </a:rPr>
              <a:t>W, </a:t>
            </a:r>
            <a:r>
              <a:rPr lang="en-US" sz="2000" b="1" dirty="0" err="1">
                <a:solidFill>
                  <a:prstClr val="black"/>
                </a:solidFill>
                <a:latin typeface="Calibri" panose="020F0502020204030204"/>
              </a:rPr>
              <a:t>etc</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4037702E-C904-0A56-A361-B98BE51CB150}"/>
              </a:ext>
            </a:extLst>
          </p:cNvPr>
          <p:cNvSpPr>
            <a:spLocks noGrp="1"/>
          </p:cNvSpPr>
          <p:nvPr>
            <p:ph type="sldNum" sz="quarter" idx="12"/>
          </p:nvPr>
        </p:nvSpPr>
        <p:spPr/>
        <p:txBody>
          <a:bodyPr/>
          <a:lstStyle/>
          <a:p>
            <a:fld id="{37DE1C4B-F61A-40C3-9976-0982168478B8}" type="slidenum">
              <a:rPr lang="en-US" smtClean="0"/>
              <a:t>22</a:t>
            </a:fld>
            <a:endParaRPr lang="en-US"/>
          </a:p>
        </p:txBody>
      </p:sp>
    </p:spTree>
    <p:extLst>
      <p:ext uri="{BB962C8B-B14F-4D97-AF65-F5344CB8AC3E}">
        <p14:creationId xmlns:p14="http://schemas.microsoft.com/office/powerpoint/2010/main" val="1018973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5452F7-23FC-C3A0-EC6D-EF37CA8922D1}"/>
              </a:ext>
            </a:extLst>
          </p:cNvPr>
          <p:cNvSpPr>
            <a:spLocks noGrp="1"/>
          </p:cNvSpPr>
          <p:nvPr>
            <p:ph type="title"/>
          </p:nvPr>
        </p:nvSpPr>
        <p:spPr/>
        <p:txBody>
          <a:bodyPr>
            <a:normAutofit/>
          </a:bodyPr>
          <a:lstStyle/>
          <a:p>
            <a:r>
              <a:rPr lang="en-US">
                <a:latin typeface="Avenir Next LT Pro Demi" panose="020B0704020202020204" pitchFamily="34" charset="0"/>
              </a:rPr>
              <a:t>Initial Damage Assessment (Cont.)</a:t>
            </a:r>
          </a:p>
        </p:txBody>
      </p:sp>
      <p:sp>
        <p:nvSpPr>
          <p:cNvPr id="12" name="TextBox 1">
            <a:extLst>
              <a:ext uri="{FF2B5EF4-FFF2-40B4-BE49-F238E27FC236}">
                <a16:creationId xmlns:a16="http://schemas.microsoft.com/office/drawing/2014/main" id="{0AA78953-C13E-EDDC-B709-15989C49D79A}"/>
              </a:ext>
            </a:extLst>
          </p:cNvPr>
          <p:cNvSpPr txBox="1"/>
          <p:nvPr/>
        </p:nvSpPr>
        <p:spPr>
          <a:xfrm>
            <a:off x="6432884" y="1411727"/>
            <a:ext cx="5277314" cy="452431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spcBef>
                <a:spcPts val="0"/>
              </a:spcBef>
              <a:buClrTx/>
              <a:buSzTx/>
              <a:buFont typeface="Arial" panose="020B0604020202020204" pitchFamily="34" charset="0"/>
              <a:buChar char="•"/>
              <a:tabLst/>
              <a:defRPr/>
            </a:pPr>
            <a:r>
              <a:rPr lang="en-US" sz="2400">
                <a:solidFill>
                  <a:prstClr val="black"/>
                </a:solidFill>
                <a:latin typeface="Calibri" panose="020F0502020204030204"/>
              </a:rPr>
              <a:t>May include inaccurate or overestimates</a:t>
            </a:r>
          </a:p>
          <a:p>
            <a:pPr marR="0" lvl="0" algn="l" defTabSz="914400" rtl="0" eaLnBrk="1" fontAlgn="auto" latinLnBrk="0" hangingPunct="1">
              <a:spcBef>
                <a:spcPts val="0"/>
              </a:spcBef>
              <a:buClrTx/>
              <a:buSzTx/>
              <a:tabLst/>
              <a:defRPr/>
            </a:pPr>
            <a:endParaRPr lang="en-US" sz="2400">
              <a:solidFill>
                <a:prstClr val="black"/>
              </a:solidFill>
              <a:latin typeface="Calibri" panose="020F0502020204030204"/>
            </a:endParaRPr>
          </a:p>
          <a:p>
            <a:pPr marL="342900" marR="0" lvl="0" indent="-342900" algn="l" defTabSz="914400" rtl="0" eaLnBrk="1" fontAlgn="auto" latinLnBrk="0" hangingPunct="1">
              <a:spcBef>
                <a:spcPts val="0"/>
              </a:spcBef>
              <a:buClrTx/>
              <a:buSzTx/>
              <a:buFont typeface="Arial" panose="020B0604020202020204" pitchFamily="34" charset="0"/>
              <a:buChar char="•"/>
              <a:tabLst/>
              <a:defRPr/>
            </a:pPr>
            <a:r>
              <a:rPr lang="en-US" sz="2400">
                <a:solidFill>
                  <a:prstClr val="black"/>
                </a:solidFill>
                <a:latin typeface="Calibri" panose="020F0502020204030204"/>
              </a:rPr>
              <a:t>May include expenses that are ultimately ineligible:</a:t>
            </a:r>
          </a:p>
          <a:p>
            <a:pPr marL="800100" lvl="1" indent="-342900">
              <a:buFont typeface="Arial" panose="020B0604020202020204" pitchFamily="34" charset="0"/>
              <a:buChar char="•"/>
              <a:defRPr/>
            </a:pPr>
            <a:r>
              <a:rPr lang="en-US" sz="2000">
                <a:solidFill>
                  <a:prstClr val="black"/>
                </a:solidFill>
                <a:latin typeface="Calibri" panose="020F0502020204030204"/>
              </a:rPr>
              <a:t>Covered by insurance</a:t>
            </a:r>
          </a:p>
          <a:p>
            <a:pPr marL="800100" lvl="1" indent="-342900">
              <a:buFont typeface="Arial" panose="020B0604020202020204" pitchFamily="34" charset="0"/>
              <a:buChar char="•"/>
              <a:defRPr/>
            </a:pPr>
            <a:r>
              <a:rPr lang="en-US" sz="2000">
                <a:solidFill>
                  <a:prstClr val="black"/>
                </a:solidFill>
                <a:latin typeface="Calibri" panose="020F0502020204030204"/>
              </a:rPr>
              <a:t>Pre-existing damage or deferred maintenance</a:t>
            </a:r>
          </a:p>
          <a:p>
            <a:pPr marL="800100" lvl="1" indent="-342900">
              <a:buFont typeface="Arial" panose="020B0604020202020204" pitchFamily="34" charset="0"/>
              <a:buChar char="•"/>
              <a:defRPr/>
            </a:pPr>
            <a:r>
              <a:rPr lang="en-US" sz="2000">
                <a:solidFill>
                  <a:prstClr val="black"/>
                </a:solidFill>
                <a:latin typeface="Calibri" panose="020F0502020204030204"/>
              </a:rPr>
              <a:t>Duplication of benefits with another program (e.g., federal roads, mitigation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4037702E-C904-0A56-A361-B98BE51CB150}"/>
              </a:ext>
            </a:extLst>
          </p:cNvPr>
          <p:cNvSpPr>
            <a:spLocks noGrp="1"/>
          </p:cNvSpPr>
          <p:nvPr>
            <p:ph type="sldNum" sz="quarter" idx="12"/>
          </p:nvPr>
        </p:nvSpPr>
        <p:spPr/>
        <p:txBody>
          <a:bodyPr/>
          <a:lstStyle/>
          <a:p>
            <a:fld id="{37DE1C4B-F61A-40C3-9976-0982168478B8}" type="slidenum">
              <a:rPr lang="en-US" smtClean="0"/>
              <a:t>23</a:t>
            </a:fld>
            <a:endParaRPr lang="en-US"/>
          </a:p>
        </p:txBody>
      </p:sp>
      <p:pic>
        <p:nvPicPr>
          <p:cNvPr id="5" name="Picture 4" descr="A picture containing outdoor, tree, water, nature&#10;&#10;Description automatically generated">
            <a:extLst>
              <a:ext uri="{FF2B5EF4-FFF2-40B4-BE49-F238E27FC236}">
                <a16:creationId xmlns:a16="http://schemas.microsoft.com/office/drawing/2014/main" id="{DE46EA0F-1499-B51C-B801-D12D9D6302C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76500" y="3106153"/>
            <a:ext cx="3619500" cy="2714625"/>
          </a:xfrm>
          <a:prstGeom prst="rect">
            <a:avLst/>
          </a:prstGeom>
        </p:spPr>
      </p:pic>
      <p:pic>
        <p:nvPicPr>
          <p:cNvPr id="7" name="Picture 6" descr="A picture containing tree, outdoor, ground, nature&#10;&#10;Description automatically generated">
            <a:extLst>
              <a:ext uri="{FF2B5EF4-FFF2-40B4-BE49-F238E27FC236}">
                <a16:creationId xmlns:a16="http://schemas.microsoft.com/office/drawing/2014/main" id="{A81B3A50-E132-8562-7C27-5DDEC74B96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4050" y="1261812"/>
            <a:ext cx="3621378" cy="2714625"/>
          </a:xfrm>
          <a:prstGeom prst="rect">
            <a:avLst/>
          </a:prstGeom>
        </p:spPr>
      </p:pic>
    </p:spTree>
    <p:extLst>
      <p:ext uri="{BB962C8B-B14F-4D97-AF65-F5344CB8AC3E}">
        <p14:creationId xmlns:p14="http://schemas.microsoft.com/office/powerpoint/2010/main" val="38531393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70A8B-3C38-0270-C93C-BBD888B86E7F}"/>
              </a:ext>
            </a:extLst>
          </p:cNvPr>
          <p:cNvSpPr>
            <a:spLocks noGrp="1"/>
          </p:cNvSpPr>
          <p:nvPr>
            <p:ph type="title"/>
          </p:nvPr>
        </p:nvSpPr>
        <p:spPr/>
        <p:txBody>
          <a:bodyPr/>
          <a:lstStyle/>
          <a:p>
            <a:r>
              <a:rPr lang="en-US" dirty="0"/>
              <a:t>MEMA Public Assistance IDA Form</a:t>
            </a:r>
          </a:p>
        </p:txBody>
      </p:sp>
      <p:sp>
        <p:nvSpPr>
          <p:cNvPr id="3" name="Content Placeholder 2">
            <a:extLst>
              <a:ext uri="{FF2B5EF4-FFF2-40B4-BE49-F238E27FC236}">
                <a16:creationId xmlns:a16="http://schemas.microsoft.com/office/drawing/2014/main" id="{59D990EF-6579-43C5-470E-1D57F1E7876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6C414BA-1EE2-C45E-5927-2C69A582AD2C}"/>
              </a:ext>
            </a:extLst>
          </p:cNvPr>
          <p:cNvSpPr>
            <a:spLocks noGrp="1"/>
          </p:cNvSpPr>
          <p:nvPr>
            <p:ph type="sldNum" sz="quarter" idx="12"/>
          </p:nvPr>
        </p:nvSpPr>
        <p:spPr/>
        <p:txBody>
          <a:bodyPr/>
          <a:lstStyle/>
          <a:p>
            <a:fld id="{37DE1C4B-F61A-40C3-9976-0982168478B8}" type="slidenum">
              <a:rPr lang="en-US" smtClean="0"/>
              <a:t>24</a:t>
            </a:fld>
            <a:endParaRPr lang="en-US"/>
          </a:p>
        </p:txBody>
      </p:sp>
      <p:pic>
        <p:nvPicPr>
          <p:cNvPr id="5" name="Content Placeholder 3">
            <a:extLst>
              <a:ext uri="{FF2B5EF4-FFF2-40B4-BE49-F238E27FC236}">
                <a16:creationId xmlns:a16="http://schemas.microsoft.com/office/drawing/2014/main" id="{CA8A78CA-4331-F163-EC66-5FBE5BDC5628}"/>
              </a:ext>
            </a:extLst>
          </p:cNvPr>
          <p:cNvPicPr>
            <a:picLocks noChangeAspect="1"/>
          </p:cNvPicPr>
          <p:nvPr/>
        </p:nvPicPr>
        <p:blipFill>
          <a:blip r:embed="rId2"/>
          <a:stretch>
            <a:fillRect/>
          </a:stretch>
        </p:blipFill>
        <p:spPr>
          <a:xfrm>
            <a:off x="3592" y="-3174"/>
            <a:ext cx="12576701" cy="6865937"/>
          </a:xfrm>
          <a:prstGeom prst="rect">
            <a:avLst/>
          </a:prstGeom>
        </p:spPr>
      </p:pic>
    </p:spTree>
    <p:extLst>
      <p:ext uri="{BB962C8B-B14F-4D97-AF65-F5344CB8AC3E}">
        <p14:creationId xmlns:p14="http://schemas.microsoft.com/office/powerpoint/2010/main" val="2490604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4CE5-4CF0-E60B-D8B6-59DA40CAA9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DD0D26-934C-11B0-E3D9-DB9467EEB74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86EF2E6-2998-BD42-0367-66CBF7AA4124}"/>
              </a:ext>
            </a:extLst>
          </p:cNvPr>
          <p:cNvSpPr>
            <a:spLocks noGrp="1"/>
          </p:cNvSpPr>
          <p:nvPr>
            <p:ph type="sldNum" sz="quarter" idx="12"/>
          </p:nvPr>
        </p:nvSpPr>
        <p:spPr/>
        <p:txBody>
          <a:bodyPr/>
          <a:lstStyle/>
          <a:p>
            <a:fld id="{37DE1C4B-F61A-40C3-9976-0982168478B8}" type="slidenum">
              <a:rPr lang="en-US" smtClean="0"/>
              <a:t>25</a:t>
            </a:fld>
            <a:endParaRPr lang="en-US"/>
          </a:p>
        </p:txBody>
      </p:sp>
      <p:pic>
        <p:nvPicPr>
          <p:cNvPr id="6" name="Picture 5">
            <a:extLst>
              <a:ext uri="{FF2B5EF4-FFF2-40B4-BE49-F238E27FC236}">
                <a16:creationId xmlns:a16="http://schemas.microsoft.com/office/drawing/2014/main" id="{455B6F2F-F864-7DCD-8550-CCB2299786A5}"/>
              </a:ext>
            </a:extLst>
          </p:cNvPr>
          <p:cNvPicPr>
            <a:picLocks noChangeAspect="1"/>
          </p:cNvPicPr>
          <p:nvPr/>
        </p:nvPicPr>
        <p:blipFill>
          <a:blip r:embed="rId2"/>
          <a:stretch>
            <a:fillRect/>
          </a:stretch>
        </p:blipFill>
        <p:spPr>
          <a:xfrm>
            <a:off x="0" y="0"/>
            <a:ext cx="12059322" cy="6858000"/>
          </a:xfrm>
          <a:prstGeom prst="rect">
            <a:avLst/>
          </a:prstGeom>
        </p:spPr>
      </p:pic>
      <p:sp>
        <p:nvSpPr>
          <p:cNvPr id="5" name="Rectangle 4">
            <a:extLst>
              <a:ext uri="{FF2B5EF4-FFF2-40B4-BE49-F238E27FC236}">
                <a16:creationId xmlns:a16="http://schemas.microsoft.com/office/drawing/2014/main" id="{3957F5A1-BA93-91E2-0BF6-E3ABFA32689D}"/>
              </a:ext>
            </a:extLst>
          </p:cNvPr>
          <p:cNvSpPr/>
          <p:nvPr/>
        </p:nvSpPr>
        <p:spPr>
          <a:xfrm>
            <a:off x="2892287" y="5864087"/>
            <a:ext cx="4472609" cy="99391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4969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5452F7-23FC-C3A0-EC6D-EF37CA8922D1}"/>
              </a:ext>
            </a:extLst>
          </p:cNvPr>
          <p:cNvSpPr>
            <a:spLocks noGrp="1"/>
          </p:cNvSpPr>
          <p:nvPr>
            <p:ph type="title"/>
          </p:nvPr>
        </p:nvSpPr>
        <p:spPr/>
        <p:txBody>
          <a:bodyPr>
            <a:normAutofit/>
          </a:bodyPr>
          <a:lstStyle/>
          <a:p>
            <a:r>
              <a:rPr lang="en-US">
                <a:latin typeface="Avenir Next LT Pro Demi" panose="020B0704020202020204" pitchFamily="34" charset="0"/>
              </a:rPr>
              <a:t>Preliminary Damage Assessment (PDA)</a:t>
            </a:r>
          </a:p>
        </p:txBody>
      </p:sp>
      <p:sp>
        <p:nvSpPr>
          <p:cNvPr id="12" name="TextBox 1">
            <a:extLst>
              <a:ext uri="{FF2B5EF4-FFF2-40B4-BE49-F238E27FC236}">
                <a16:creationId xmlns:a16="http://schemas.microsoft.com/office/drawing/2014/main" id="{0AA78953-C13E-EDDC-B709-15989C49D79A}"/>
              </a:ext>
            </a:extLst>
          </p:cNvPr>
          <p:cNvSpPr txBox="1"/>
          <p:nvPr/>
        </p:nvSpPr>
        <p:spPr>
          <a:xfrm>
            <a:off x="3895268" y="1255385"/>
            <a:ext cx="7826680" cy="6001643"/>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State makes a request to FEMA to conduct</a:t>
            </a:r>
          </a:p>
          <a:p>
            <a:pPr marL="342900" indent="-342900">
              <a:buFont typeface="Arial" panose="020B0604020202020204" pitchFamily="34" charset="0"/>
              <a:buChar char="•"/>
              <a:defRPr/>
            </a:pPr>
            <a:endParaRPr lang="en-US" sz="2400" dirty="0">
              <a:solidFill>
                <a:prstClr val="black"/>
              </a:solidFill>
              <a:latin typeface="Calibri" panose="020F0502020204030204"/>
            </a:endParaRPr>
          </a:p>
          <a:p>
            <a:pPr marL="342900" indent="-342900">
              <a:buFont typeface="Arial" panose="020B0604020202020204" pitchFamily="34" charset="0"/>
              <a:buChar char="•"/>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Jointly conducted with FEMA</a:t>
            </a:r>
            <a:r>
              <a:rPr lang="en-US" sz="2400" dirty="0">
                <a:solidFill>
                  <a:prstClr val="black"/>
                </a:solidFill>
                <a:latin typeface="Calibri" panose="020F0502020204030204"/>
              </a:rPr>
              <a:t>, </a:t>
            </a: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MEMA, and impacted communities</a:t>
            </a:r>
          </a:p>
          <a:p>
            <a:pPr marL="800100" lvl="1" indent="-342900">
              <a:buFont typeface="Arial" panose="020B0604020202020204" pitchFamily="34" charset="0"/>
              <a:buChar char="•"/>
              <a:defRPr/>
            </a:pPr>
            <a:r>
              <a:rPr lang="en-US" sz="2400" dirty="0">
                <a:solidFill>
                  <a:prstClr val="black"/>
                </a:solidFill>
                <a:latin typeface="Calibri" panose="020F0502020204030204"/>
              </a:rPr>
              <a:t>Onsite – for Damages</a:t>
            </a:r>
          </a:p>
          <a:p>
            <a:pPr marL="800100" lvl="1" indent="-342900">
              <a:buFont typeface="Arial" panose="020B0604020202020204" pitchFamily="34" charset="0"/>
              <a:buChar char="•"/>
              <a:defRPr/>
            </a:pPr>
            <a:r>
              <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rPr>
              <a:t>Virtual or Meeting – Costs Review</a:t>
            </a:r>
          </a:p>
          <a:p>
            <a:pPr marL="800100" lvl="1" indent="-342900">
              <a:buFont typeface="Arial" panose="020B0604020202020204" pitchFamily="34" charset="0"/>
              <a:buChar char="•"/>
              <a:defRPr/>
            </a:pPr>
            <a:r>
              <a:rPr lang="en-US" sz="2400" dirty="0">
                <a:solidFill>
                  <a:prstClr val="black"/>
                </a:solidFill>
                <a:latin typeface="Calibri" panose="020F0502020204030204"/>
              </a:rPr>
              <a:t>Community EMD, Fiscal, DPW, Others</a:t>
            </a: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Arial" panose="020B0604020202020204" pitchFamily="34" charset="0"/>
              <a:buChar char="•"/>
              <a:defRPr/>
            </a:pP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Arial" panose="020B0604020202020204" pitchFamily="34" charset="0"/>
              <a:buChar char="•"/>
              <a:defRPr/>
            </a:pPr>
            <a:r>
              <a:rPr lang="en-US" sz="2400" dirty="0">
                <a:solidFill>
                  <a:prstClr val="black"/>
                </a:solidFill>
              </a:rPr>
              <a:t>Includes professional FEMA cost estimators (Sometimes)</a:t>
            </a:r>
          </a:p>
          <a:p>
            <a:pPr>
              <a:defRPr/>
            </a:pPr>
            <a:endParaRPr kumimoji="0" lang="en-US" sz="240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indent="-342900">
              <a:buFont typeface="Arial" panose="020B0604020202020204" pitchFamily="34" charset="0"/>
              <a:buChar char="•"/>
              <a:defRPr/>
            </a:pPr>
            <a:r>
              <a:rPr lang="en-US" sz="2400" b="1" dirty="0">
                <a:solidFill>
                  <a:prstClr val="black"/>
                </a:solidFill>
                <a:latin typeface="Calibri" panose="020F0502020204030204"/>
              </a:rPr>
              <a:t>In Massachusetts, PDA has historically resulted in an estimated damage reduction of about 50% from the Initial Damage Assessment</a:t>
            </a:r>
          </a:p>
          <a:p>
            <a:pPr marL="342900" indent="-342900">
              <a:buFont typeface="Arial" panose="020B0604020202020204" pitchFamily="34" charset="0"/>
              <a:buChar char="•"/>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4037702E-C904-0A56-A361-B98BE51CB150}"/>
              </a:ext>
            </a:extLst>
          </p:cNvPr>
          <p:cNvSpPr>
            <a:spLocks noGrp="1"/>
          </p:cNvSpPr>
          <p:nvPr>
            <p:ph type="sldNum" sz="quarter" idx="12"/>
          </p:nvPr>
        </p:nvSpPr>
        <p:spPr/>
        <p:txBody>
          <a:bodyPr/>
          <a:lstStyle/>
          <a:p>
            <a:fld id="{37DE1C4B-F61A-40C3-9976-0982168478B8}" type="slidenum">
              <a:rPr lang="en-US" smtClean="0"/>
              <a:t>26</a:t>
            </a:fld>
            <a:endParaRPr lang="en-US"/>
          </a:p>
        </p:txBody>
      </p:sp>
      <p:pic>
        <p:nvPicPr>
          <p:cNvPr id="5" name="Picture 4" descr="Website&#10;&#10;Description automatically generated">
            <a:extLst>
              <a:ext uri="{FF2B5EF4-FFF2-40B4-BE49-F238E27FC236}">
                <a16:creationId xmlns:a16="http://schemas.microsoft.com/office/drawing/2014/main" id="{874CC257-B88D-F01E-B9A2-6733526C9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404" y="1431655"/>
            <a:ext cx="3446489" cy="4495420"/>
          </a:xfrm>
          <a:prstGeom prst="rect">
            <a:avLst/>
          </a:prstGeom>
        </p:spPr>
      </p:pic>
    </p:spTree>
    <p:extLst>
      <p:ext uri="{BB962C8B-B14F-4D97-AF65-F5344CB8AC3E}">
        <p14:creationId xmlns:p14="http://schemas.microsoft.com/office/powerpoint/2010/main" val="2867834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058F2-D39B-A772-145C-9D65334A36A8}"/>
              </a:ext>
            </a:extLst>
          </p:cNvPr>
          <p:cNvSpPr>
            <a:spLocks noGrp="1"/>
          </p:cNvSpPr>
          <p:nvPr>
            <p:ph type="title"/>
          </p:nvPr>
        </p:nvSpPr>
        <p:spPr/>
        <p:txBody>
          <a:bodyPr/>
          <a:lstStyle/>
          <a:p>
            <a:r>
              <a:rPr lang="en-US" dirty="0"/>
              <a:t>Example of PDA follow-up to IDA</a:t>
            </a:r>
          </a:p>
        </p:txBody>
      </p:sp>
      <p:sp>
        <p:nvSpPr>
          <p:cNvPr id="3" name="Content Placeholder 2">
            <a:extLst>
              <a:ext uri="{FF2B5EF4-FFF2-40B4-BE49-F238E27FC236}">
                <a16:creationId xmlns:a16="http://schemas.microsoft.com/office/drawing/2014/main" id="{6C574489-58D5-7A1D-C8D2-ECB985F56818}"/>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0E44940-E240-4F81-0135-402220D12847}"/>
              </a:ext>
            </a:extLst>
          </p:cNvPr>
          <p:cNvSpPr>
            <a:spLocks noGrp="1"/>
          </p:cNvSpPr>
          <p:nvPr>
            <p:ph type="sldNum" sz="quarter" idx="12"/>
          </p:nvPr>
        </p:nvSpPr>
        <p:spPr/>
        <p:txBody>
          <a:bodyPr/>
          <a:lstStyle/>
          <a:p>
            <a:fld id="{37DE1C4B-F61A-40C3-9976-0982168478B8}" type="slidenum">
              <a:rPr lang="en-US" smtClean="0"/>
              <a:t>27</a:t>
            </a:fld>
            <a:endParaRPr lang="en-US"/>
          </a:p>
        </p:txBody>
      </p:sp>
      <p:pic>
        <p:nvPicPr>
          <p:cNvPr id="5" name="Picture 4">
            <a:extLst>
              <a:ext uri="{FF2B5EF4-FFF2-40B4-BE49-F238E27FC236}">
                <a16:creationId xmlns:a16="http://schemas.microsoft.com/office/drawing/2014/main" id="{D240EE79-2C03-32F5-B3CE-062BE97DE960}"/>
              </a:ext>
            </a:extLst>
          </p:cNvPr>
          <p:cNvPicPr>
            <a:picLocks noChangeAspect="1"/>
          </p:cNvPicPr>
          <p:nvPr/>
        </p:nvPicPr>
        <p:blipFill>
          <a:blip r:embed="rId2"/>
          <a:stretch>
            <a:fillRect/>
          </a:stretch>
        </p:blipFill>
        <p:spPr>
          <a:xfrm>
            <a:off x="0" y="1157766"/>
            <a:ext cx="12192000" cy="4714592"/>
          </a:xfrm>
          <a:prstGeom prst="rect">
            <a:avLst/>
          </a:prstGeom>
        </p:spPr>
      </p:pic>
    </p:spTree>
    <p:extLst>
      <p:ext uri="{BB962C8B-B14F-4D97-AF65-F5344CB8AC3E}">
        <p14:creationId xmlns:p14="http://schemas.microsoft.com/office/powerpoint/2010/main" val="2829906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5452F7-23FC-C3A0-EC6D-EF37CA8922D1}"/>
              </a:ext>
            </a:extLst>
          </p:cNvPr>
          <p:cNvSpPr>
            <a:spLocks noGrp="1"/>
          </p:cNvSpPr>
          <p:nvPr>
            <p:ph type="title"/>
          </p:nvPr>
        </p:nvSpPr>
        <p:spPr>
          <a:xfrm>
            <a:off x="216819" y="3050309"/>
            <a:ext cx="11531132" cy="757382"/>
          </a:xfrm>
        </p:spPr>
        <p:txBody>
          <a:bodyPr>
            <a:noAutofit/>
          </a:bodyPr>
          <a:lstStyle/>
          <a:p>
            <a:r>
              <a:rPr lang="en-US" sz="4000" dirty="0">
                <a:solidFill>
                  <a:schemeClr val="tx1"/>
                </a:solidFill>
                <a:latin typeface="Avenir Next LT Pro Demi" panose="020B0704020202020204" pitchFamily="34" charset="0"/>
              </a:rPr>
              <a:t>And then what?</a:t>
            </a:r>
          </a:p>
        </p:txBody>
      </p:sp>
      <p:pic>
        <p:nvPicPr>
          <p:cNvPr id="2" name="Picture 1">
            <a:extLst>
              <a:ext uri="{FF2B5EF4-FFF2-40B4-BE49-F238E27FC236}">
                <a16:creationId xmlns:a16="http://schemas.microsoft.com/office/drawing/2014/main" id="{F2293519-C507-D6EE-834C-E0B3F42B0F03}"/>
              </a:ext>
            </a:extLst>
          </p:cNvPr>
          <p:cNvPicPr>
            <a:picLocks noChangeAspect="1"/>
          </p:cNvPicPr>
          <p:nvPr/>
        </p:nvPicPr>
        <p:blipFill rotWithShape="1">
          <a:blip r:embed="rId3"/>
          <a:srcRect l="40410" t="27960" r="44179" b="11542"/>
          <a:stretch/>
        </p:blipFill>
        <p:spPr>
          <a:xfrm>
            <a:off x="4240307" y="240037"/>
            <a:ext cx="7812740" cy="5750780"/>
          </a:xfrm>
          <a:prstGeom prst="rect">
            <a:avLst/>
          </a:prstGeom>
        </p:spPr>
      </p:pic>
    </p:spTree>
    <p:extLst>
      <p:ext uri="{BB962C8B-B14F-4D97-AF65-F5344CB8AC3E}">
        <p14:creationId xmlns:p14="http://schemas.microsoft.com/office/powerpoint/2010/main" val="366861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66657-22FE-E416-B1C5-D9613D6BD850}"/>
              </a:ext>
            </a:extLst>
          </p:cNvPr>
          <p:cNvSpPr>
            <a:spLocks noGrp="1"/>
          </p:cNvSpPr>
          <p:nvPr>
            <p:ph type="title"/>
          </p:nvPr>
        </p:nvSpPr>
        <p:spPr/>
        <p:txBody>
          <a:bodyPr/>
          <a:lstStyle/>
          <a:p>
            <a:r>
              <a:rPr lang="en-US" dirty="0"/>
              <a:t>State Resources for Recovery</a:t>
            </a:r>
          </a:p>
        </p:txBody>
      </p:sp>
      <p:sp>
        <p:nvSpPr>
          <p:cNvPr id="3" name="Content Placeholder 2">
            <a:extLst>
              <a:ext uri="{FF2B5EF4-FFF2-40B4-BE49-F238E27FC236}">
                <a16:creationId xmlns:a16="http://schemas.microsoft.com/office/drawing/2014/main" id="{39136FE2-B9EC-5C72-0274-6146E468CD8D}"/>
              </a:ext>
            </a:extLst>
          </p:cNvPr>
          <p:cNvSpPr>
            <a:spLocks noGrp="1"/>
          </p:cNvSpPr>
          <p:nvPr>
            <p:ph idx="1"/>
          </p:nvPr>
        </p:nvSpPr>
        <p:spPr>
          <a:xfrm>
            <a:off x="606751" y="1563880"/>
            <a:ext cx="5693688" cy="4613083"/>
          </a:xfrm>
        </p:spPr>
        <p:txBody>
          <a:bodyPr>
            <a:normAutofit lnSpcReduction="10000"/>
          </a:bodyPr>
          <a:lstStyle/>
          <a:p>
            <a:r>
              <a:rPr lang="en-US" dirty="0"/>
              <a:t>Leveraging Support of State Agencies</a:t>
            </a:r>
          </a:p>
          <a:p>
            <a:r>
              <a:rPr lang="en-US" dirty="0"/>
              <a:t>Supplemental Budgets</a:t>
            </a:r>
          </a:p>
          <a:p>
            <a:pPr lvl="1"/>
            <a:r>
              <a:rPr lang="en-US" dirty="0"/>
              <a:t>Initiated by Governor’s Office</a:t>
            </a:r>
          </a:p>
          <a:p>
            <a:pPr lvl="1"/>
            <a:r>
              <a:rPr lang="en-US" dirty="0"/>
              <a:t>Coordinated by Administration and Finance</a:t>
            </a:r>
          </a:p>
          <a:p>
            <a:r>
              <a:rPr lang="en-US" dirty="0"/>
              <a:t>The Disaster Relief and Resilience Fund (DRRF)</a:t>
            </a:r>
          </a:p>
          <a:p>
            <a:pPr lvl="1"/>
            <a:r>
              <a:rPr lang="en-US" dirty="0"/>
              <a:t>State Legislation in 2024</a:t>
            </a:r>
          </a:p>
          <a:p>
            <a:pPr lvl="1"/>
            <a:r>
              <a:rPr lang="en-US" dirty="0"/>
              <a:t>Administered by Administration and Finance</a:t>
            </a:r>
          </a:p>
          <a:p>
            <a:pPr lvl="1"/>
            <a:r>
              <a:rPr lang="en-US" dirty="0"/>
              <a:t>Still In Development</a:t>
            </a:r>
          </a:p>
          <a:p>
            <a:pPr marL="457200" lvl="1"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6C35B46A-A35F-4C90-E379-F5C3EC5BC9C0}"/>
              </a:ext>
            </a:extLst>
          </p:cNvPr>
          <p:cNvSpPr>
            <a:spLocks noGrp="1"/>
          </p:cNvSpPr>
          <p:nvPr>
            <p:ph type="sldNum" sz="quarter" idx="12"/>
          </p:nvPr>
        </p:nvSpPr>
        <p:spPr/>
        <p:txBody>
          <a:bodyPr/>
          <a:lstStyle/>
          <a:p>
            <a:fld id="{37DE1C4B-F61A-40C3-9976-0982168478B8}" type="slidenum">
              <a:rPr lang="en-US" smtClean="0"/>
              <a:t>29</a:t>
            </a:fld>
            <a:endParaRPr lang="en-US"/>
          </a:p>
        </p:txBody>
      </p:sp>
      <p:pic>
        <p:nvPicPr>
          <p:cNvPr id="6" name="Picture 5">
            <a:extLst>
              <a:ext uri="{FF2B5EF4-FFF2-40B4-BE49-F238E27FC236}">
                <a16:creationId xmlns:a16="http://schemas.microsoft.com/office/drawing/2014/main" id="{9F92DC3F-7179-2E03-9C06-00BC7E8AE5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5670" y="1248125"/>
            <a:ext cx="6879043" cy="4928838"/>
          </a:xfrm>
          <a:prstGeom prst="rect">
            <a:avLst/>
          </a:prstGeom>
          <a:effectLst>
            <a:softEdge rad="457200"/>
          </a:effectLst>
        </p:spPr>
      </p:pic>
    </p:spTree>
    <p:extLst>
      <p:ext uri="{BB962C8B-B14F-4D97-AF65-F5344CB8AC3E}">
        <p14:creationId xmlns:p14="http://schemas.microsoft.com/office/powerpoint/2010/main" val="2461388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73B227-44CC-3DF4-BA06-72A2F7E4E56F}"/>
              </a:ext>
            </a:extLst>
          </p:cNvPr>
          <p:cNvSpPr>
            <a:spLocks noGrp="1"/>
          </p:cNvSpPr>
          <p:nvPr>
            <p:ph type="title"/>
          </p:nvPr>
        </p:nvSpPr>
        <p:spPr/>
        <p:txBody>
          <a:bodyPr/>
          <a:lstStyle/>
          <a:p>
            <a:r>
              <a:rPr lang="en-US">
                <a:solidFill>
                  <a:prstClr val="white"/>
                </a:solidFill>
                <a:latin typeface="Avenir Next LT Pro Demi" panose="020B0704020202020204" pitchFamily="34" charset="0"/>
              </a:rPr>
              <a:t>All Disasters Begin &amp; End Locally</a:t>
            </a:r>
            <a:endParaRPr lang="en-US"/>
          </a:p>
        </p:txBody>
      </p:sp>
      <p:pic>
        <p:nvPicPr>
          <p:cNvPr id="5" name="Picture 2">
            <a:extLst>
              <a:ext uri="{FF2B5EF4-FFF2-40B4-BE49-F238E27FC236}">
                <a16:creationId xmlns:a16="http://schemas.microsoft.com/office/drawing/2014/main" id="{80C10132-375C-AE4C-AE4A-EA9A905391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50" y="1742990"/>
            <a:ext cx="3372020" cy="33720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ABD697B-76DA-4E4C-B9BB-13300DD60CAF}"/>
              </a:ext>
            </a:extLst>
          </p:cNvPr>
          <p:cNvSpPr txBox="1"/>
          <p:nvPr/>
        </p:nvSpPr>
        <p:spPr>
          <a:xfrm>
            <a:off x="251623" y="5115011"/>
            <a:ext cx="453467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Disaster Impacts a Local Jurisdiction</a:t>
            </a:r>
          </a:p>
        </p:txBody>
      </p:sp>
      <p:graphicFrame>
        <p:nvGraphicFramePr>
          <p:cNvPr id="7" name="Content Placeholder 3">
            <a:extLst>
              <a:ext uri="{FF2B5EF4-FFF2-40B4-BE49-F238E27FC236}">
                <a16:creationId xmlns:a16="http://schemas.microsoft.com/office/drawing/2014/main" id="{438A738E-9E8C-38FB-6739-8D020697C978}"/>
              </a:ext>
            </a:extLst>
          </p:cNvPr>
          <p:cNvGraphicFramePr>
            <a:graphicFrameLocks/>
          </p:cNvGraphicFramePr>
          <p:nvPr/>
        </p:nvGraphicFramePr>
        <p:xfrm>
          <a:off x="5690834" y="1879453"/>
          <a:ext cx="6112721" cy="40805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a:extLst>
              <a:ext uri="{FF2B5EF4-FFF2-40B4-BE49-F238E27FC236}">
                <a16:creationId xmlns:a16="http://schemas.microsoft.com/office/drawing/2014/main" id="{D267BEE9-49A8-2976-6C98-FF255554C90D}"/>
              </a:ext>
            </a:extLst>
          </p:cNvPr>
          <p:cNvSpPr txBox="1"/>
          <p:nvPr/>
        </p:nvSpPr>
        <p:spPr>
          <a:xfrm>
            <a:off x="5949582" y="5414352"/>
            <a:ext cx="5637112" cy="274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	          </a:t>
            </a:r>
            <a:r>
              <a:rPr kumimoji="0" lang="en-US" sz="1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sym typeface="Wingdings" panose="05000000000000000000" pitchFamily="2" charset="2"/>
              </a:rPr>
              <a:t> STATE 	                FEDERAL </a:t>
            </a: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endParaRPr>
          </a:p>
        </p:txBody>
      </p:sp>
      <p:sp>
        <p:nvSpPr>
          <p:cNvPr id="9" name="TextBox 8">
            <a:extLst>
              <a:ext uri="{FF2B5EF4-FFF2-40B4-BE49-F238E27FC236}">
                <a16:creationId xmlns:a16="http://schemas.microsoft.com/office/drawing/2014/main" id="{09A1D9F1-8A95-0F8A-9412-8EFDB7ACB822}"/>
              </a:ext>
            </a:extLst>
          </p:cNvPr>
          <p:cNvSpPr txBox="1"/>
          <p:nvPr/>
        </p:nvSpPr>
        <p:spPr>
          <a:xfrm>
            <a:off x="5690834" y="1479343"/>
            <a:ext cx="61127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0000"/>
                </a:solidFill>
                <a:effectLst/>
                <a:uLnTx/>
                <a:uFillTx/>
                <a:latin typeface="Calibri" panose="020F0502020204030204"/>
                <a:ea typeface="+mn-ea"/>
                <a:cs typeface="Arial" panose="020B0604020202020204" pitchFamily="34" charset="0"/>
              </a:rPr>
              <a:t>Requests for Assistance </a:t>
            </a:r>
          </a:p>
        </p:txBody>
      </p:sp>
      <p:pic>
        <p:nvPicPr>
          <p:cNvPr id="10" name="Graphic 9" descr="Arrow: Clockwise curve">
            <a:extLst>
              <a:ext uri="{FF2B5EF4-FFF2-40B4-BE49-F238E27FC236}">
                <a16:creationId xmlns:a16="http://schemas.microsoft.com/office/drawing/2014/main" id="{1A6D505A-6F24-656F-1B19-6B4EFD77DBE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5169957">
            <a:off x="3797416" y="465271"/>
            <a:ext cx="1660921" cy="2798999"/>
          </a:xfrm>
          <a:prstGeom prst="rect">
            <a:avLst/>
          </a:prstGeom>
        </p:spPr>
      </p:pic>
      <p:sp>
        <p:nvSpPr>
          <p:cNvPr id="3" name="Slide Number Placeholder 2">
            <a:extLst>
              <a:ext uri="{FF2B5EF4-FFF2-40B4-BE49-F238E27FC236}">
                <a16:creationId xmlns:a16="http://schemas.microsoft.com/office/drawing/2014/main" id="{658B724C-F696-6F2C-7043-E3DD35B75DFA}"/>
              </a:ext>
            </a:extLst>
          </p:cNvPr>
          <p:cNvSpPr>
            <a:spLocks noGrp="1"/>
          </p:cNvSpPr>
          <p:nvPr>
            <p:ph type="sldNum" sz="quarter" idx="12"/>
          </p:nvPr>
        </p:nvSpPr>
        <p:spPr>
          <a:xfrm>
            <a:off x="0" y="6426054"/>
            <a:ext cx="1461331"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E1C4B-F61A-40C3-9976-0982168478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9798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E665C-B2D1-FDE6-4BD3-1E5B0F96237C}"/>
              </a:ext>
            </a:extLst>
          </p:cNvPr>
          <p:cNvSpPr>
            <a:spLocks noGrp="1"/>
          </p:cNvSpPr>
          <p:nvPr>
            <p:ph type="title"/>
          </p:nvPr>
        </p:nvSpPr>
        <p:spPr/>
        <p:txBody>
          <a:bodyPr>
            <a:normAutofit/>
          </a:bodyPr>
          <a:lstStyle/>
          <a:p>
            <a:r>
              <a:rPr lang="en-US" sz="5400" dirty="0"/>
              <a:t>Pre-Positioning for Recovery Funds</a:t>
            </a:r>
          </a:p>
        </p:txBody>
      </p:sp>
      <p:sp>
        <p:nvSpPr>
          <p:cNvPr id="3" name="Text Placeholder 2">
            <a:extLst>
              <a:ext uri="{FF2B5EF4-FFF2-40B4-BE49-F238E27FC236}">
                <a16:creationId xmlns:a16="http://schemas.microsoft.com/office/drawing/2014/main" id="{262A4BC3-7B4E-2CBF-A47D-1C70B48FEBE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8C59F5-6930-1B44-8884-69D272C061CB}"/>
              </a:ext>
            </a:extLst>
          </p:cNvPr>
          <p:cNvSpPr>
            <a:spLocks noGrp="1"/>
          </p:cNvSpPr>
          <p:nvPr>
            <p:ph type="sldNum" sz="quarter" idx="12"/>
          </p:nvPr>
        </p:nvSpPr>
        <p:spPr/>
        <p:txBody>
          <a:bodyPr/>
          <a:lstStyle/>
          <a:p>
            <a:fld id="{37DE1C4B-F61A-40C3-9976-0982168478B8}" type="slidenum">
              <a:rPr lang="en-US" smtClean="0"/>
              <a:t>30</a:t>
            </a:fld>
            <a:endParaRPr lang="en-US"/>
          </a:p>
        </p:txBody>
      </p:sp>
    </p:spTree>
    <p:extLst>
      <p:ext uri="{BB962C8B-B14F-4D97-AF65-F5344CB8AC3E}">
        <p14:creationId xmlns:p14="http://schemas.microsoft.com/office/powerpoint/2010/main" val="1248303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C2F0C-A593-8CB7-392E-08D556B4E7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E0375F-202C-87BB-4500-E6AE7962B8D4}"/>
              </a:ext>
            </a:extLst>
          </p:cNvPr>
          <p:cNvSpPr>
            <a:spLocks noGrp="1"/>
          </p:cNvSpPr>
          <p:nvPr>
            <p:ph type="title"/>
          </p:nvPr>
        </p:nvSpPr>
        <p:spPr/>
        <p:txBody>
          <a:bodyPr/>
          <a:lstStyle/>
          <a:p>
            <a:r>
              <a:rPr lang="en-US" dirty="0">
                <a:cs typeface="Calibri Light"/>
              </a:rPr>
              <a:t>Cost Recovery</a:t>
            </a:r>
          </a:p>
        </p:txBody>
      </p:sp>
      <p:sp>
        <p:nvSpPr>
          <p:cNvPr id="3" name="Content Placeholder 2">
            <a:extLst>
              <a:ext uri="{FF2B5EF4-FFF2-40B4-BE49-F238E27FC236}">
                <a16:creationId xmlns:a16="http://schemas.microsoft.com/office/drawing/2014/main" id="{E0536ED3-718E-CC78-3FBF-86D47F944899}"/>
              </a:ext>
            </a:extLst>
          </p:cNvPr>
          <p:cNvSpPr>
            <a:spLocks noGrp="1"/>
          </p:cNvSpPr>
          <p:nvPr>
            <p:ph idx="1"/>
          </p:nvPr>
        </p:nvSpPr>
        <p:spPr>
          <a:xfrm>
            <a:off x="1046675" y="1178362"/>
            <a:ext cx="10515600" cy="4924454"/>
          </a:xfrm>
        </p:spPr>
        <p:txBody>
          <a:bodyPr vert="horz" lIns="91440" tIns="45720" rIns="91440" bIns="45720" rtlCol="0" anchor="t">
            <a:normAutofit lnSpcReduction="10000"/>
          </a:bodyPr>
          <a:lstStyle/>
          <a:p>
            <a:pPr>
              <a:lnSpc>
                <a:spcPct val="150000"/>
              </a:lnSpc>
            </a:pPr>
            <a:r>
              <a:rPr lang="en-US" dirty="0">
                <a:cs typeface="Calibri"/>
              </a:rPr>
              <a:t>Starts concurrently with response operations</a:t>
            </a:r>
            <a:endParaRPr lang="en-US" dirty="0"/>
          </a:p>
          <a:p>
            <a:pPr lvl="1">
              <a:lnSpc>
                <a:spcPct val="150000"/>
              </a:lnSpc>
            </a:pPr>
            <a:r>
              <a:rPr lang="en-US" dirty="0">
                <a:cs typeface="Calibri"/>
              </a:rPr>
              <a:t>Culvert washout/fill, roadway passage, debris management</a:t>
            </a:r>
          </a:p>
          <a:p>
            <a:pPr>
              <a:lnSpc>
                <a:spcPct val="150000"/>
              </a:lnSpc>
            </a:pPr>
            <a:r>
              <a:rPr lang="en-US" dirty="0">
                <a:cs typeface="Calibri"/>
              </a:rPr>
              <a:t>Typically ends within weeks of a disaster but could take years</a:t>
            </a:r>
          </a:p>
          <a:p>
            <a:pPr>
              <a:lnSpc>
                <a:spcPct val="150000"/>
              </a:lnSpc>
            </a:pPr>
            <a:r>
              <a:rPr lang="en-US" dirty="0">
                <a:cs typeface="Calibri"/>
              </a:rPr>
              <a:t>Expenses can accumulate before the disaster in some cases</a:t>
            </a:r>
          </a:p>
          <a:p>
            <a:pPr lvl="1">
              <a:lnSpc>
                <a:spcPct val="150000"/>
              </a:lnSpc>
            </a:pPr>
            <a:r>
              <a:rPr lang="en-US" dirty="0">
                <a:cs typeface="Calibri"/>
              </a:rPr>
              <a:t>Debris clean-up, evacuations, sheltering, responder overtime</a:t>
            </a:r>
          </a:p>
          <a:p>
            <a:pPr>
              <a:lnSpc>
                <a:spcPct val="150000"/>
              </a:lnSpc>
            </a:pPr>
            <a:r>
              <a:rPr lang="en-US" dirty="0">
                <a:cs typeface="Calibri"/>
              </a:rPr>
              <a:t>Jurisdictions should track everything before and during a disaster</a:t>
            </a:r>
          </a:p>
          <a:p>
            <a:pPr>
              <a:lnSpc>
                <a:spcPct val="150000"/>
              </a:lnSpc>
            </a:pPr>
            <a:r>
              <a:rPr lang="en-US" dirty="0">
                <a:cs typeface="Calibri"/>
              </a:rPr>
              <a:t>No detail is too small – Every penny counts toward your PA threshold</a:t>
            </a:r>
          </a:p>
          <a:p>
            <a:endParaRPr lang="en-US" dirty="0">
              <a:cs typeface="Calibri"/>
            </a:endParaRPr>
          </a:p>
        </p:txBody>
      </p:sp>
      <p:sp>
        <p:nvSpPr>
          <p:cNvPr id="4" name="Footer Placeholder 3">
            <a:extLst>
              <a:ext uri="{FF2B5EF4-FFF2-40B4-BE49-F238E27FC236}">
                <a16:creationId xmlns:a16="http://schemas.microsoft.com/office/drawing/2014/main" id="{9FC6E464-95C2-257D-BC69-A30645450F9F}"/>
              </a:ext>
            </a:extLst>
          </p:cNvPr>
          <p:cNvSpPr>
            <a:spLocks noGrp="1"/>
          </p:cNvSpPr>
          <p:nvPr>
            <p:ph type="ftr" sz="quarter" idx="11"/>
          </p:nvPr>
        </p:nvSpPr>
        <p:spPr/>
        <p:txBody>
          <a:bodyPr/>
          <a:lstStyle/>
          <a:p>
            <a:r>
              <a:rPr lang="en-US"/>
              <a:t>1</a:t>
            </a:r>
          </a:p>
        </p:txBody>
      </p:sp>
      <p:sp>
        <p:nvSpPr>
          <p:cNvPr id="5" name="Slide Number Placeholder 4">
            <a:extLst>
              <a:ext uri="{FF2B5EF4-FFF2-40B4-BE49-F238E27FC236}">
                <a16:creationId xmlns:a16="http://schemas.microsoft.com/office/drawing/2014/main" id="{51511562-6377-16B5-DE89-4C7537F21529}"/>
              </a:ext>
            </a:extLst>
          </p:cNvPr>
          <p:cNvSpPr>
            <a:spLocks noGrp="1"/>
          </p:cNvSpPr>
          <p:nvPr>
            <p:ph type="sldNum" sz="quarter" idx="12"/>
          </p:nvPr>
        </p:nvSpPr>
        <p:spPr/>
        <p:txBody>
          <a:bodyPr/>
          <a:lstStyle/>
          <a:p>
            <a:fld id="{37DE1C4B-F61A-40C3-9976-0982168478B8}" type="slidenum">
              <a:rPr lang="en-US" smtClean="0"/>
              <a:t>31</a:t>
            </a:fld>
            <a:endParaRPr lang="en-US"/>
          </a:p>
        </p:txBody>
      </p:sp>
    </p:spTree>
    <p:extLst>
      <p:ext uri="{BB962C8B-B14F-4D97-AF65-F5344CB8AC3E}">
        <p14:creationId xmlns:p14="http://schemas.microsoft.com/office/powerpoint/2010/main" val="707497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D86C3-683E-C3AB-CEB4-A8C9A6D584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F360F6-9ABF-AC3F-9B21-88A3783ACB44}"/>
              </a:ext>
            </a:extLst>
          </p:cNvPr>
          <p:cNvSpPr>
            <a:spLocks noGrp="1"/>
          </p:cNvSpPr>
          <p:nvPr>
            <p:ph type="title"/>
          </p:nvPr>
        </p:nvSpPr>
        <p:spPr/>
        <p:txBody>
          <a:bodyPr/>
          <a:lstStyle/>
          <a:p>
            <a:r>
              <a:rPr lang="en-US" dirty="0">
                <a:cs typeface="Calibri Light" panose="020F0302020204030204"/>
              </a:rPr>
              <a:t>Cost Recovery</a:t>
            </a:r>
          </a:p>
        </p:txBody>
      </p:sp>
      <p:sp>
        <p:nvSpPr>
          <p:cNvPr id="3" name="Content Placeholder 2">
            <a:extLst>
              <a:ext uri="{FF2B5EF4-FFF2-40B4-BE49-F238E27FC236}">
                <a16:creationId xmlns:a16="http://schemas.microsoft.com/office/drawing/2014/main" id="{6EB4FA93-D714-7771-FB5F-004BF5A9FBCE}"/>
              </a:ext>
            </a:extLst>
          </p:cNvPr>
          <p:cNvSpPr>
            <a:spLocks noGrp="1"/>
          </p:cNvSpPr>
          <p:nvPr>
            <p:ph idx="1"/>
          </p:nvPr>
        </p:nvSpPr>
        <p:spPr>
          <a:xfrm>
            <a:off x="509100" y="1607132"/>
            <a:ext cx="10515600" cy="4924454"/>
          </a:xfrm>
        </p:spPr>
        <p:txBody>
          <a:bodyPr vert="horz" lIns="91440" tIns="45720" rIns="91440" bIns="45720" rtlCol="0" anchor="t">
            <a:normAutofit/>
          </a:bodyPr>
          <a:lstStyle/>
          <a:p>
            <a:pPr>
              <a:lnSpc>
                <a:spcPct val="100000"/>
              </a:lnSpc>
            </a:pPr>
            <a:r>
              <a:rPr lang="en-US">
                <a:cs typeface="Calibri"/>
              </a:rPr>
              <a:t>Proper organization and documentation from the start helps prevent denials, appeals and delays of funding</a:t>
            </a:r>
          </a:p>
          <a:p>
            <a:pPr>
              <a:lnSpc>
                <a:spcPct val="100000"/>
              </a:lnSpc>
            </a:pPr>
            <a:endParaRPr lang="en-US" sz="1200">
              <a:cs typeface="Calibri"/>
            </a:endParaRPr>
          </a:p>
          <a:p>
            <a:pPr>
              <a:lnSpc>
                <a:spcPct val="100000"/>
              </a:lnSpc>
            </a:pPr>
            <a:r>
              <a:rPr lang="en-US">
                <a:cs typeface="Calibri"/>
              </a:rPr>
              <a:t>A jurisdiction that uses processes and a database or accounting tools to log and track disaster response and recovery costs can rapidly provide the necessary documentation to obtain reimbursement.</a:t>
            </a:r>
          </a:p>
          <a:p>
            <a:pPr>
              <a:lnSpc>
                <a:spcPct val="100000"/>
              </a:lnSpc>
            </a:pPr>
            <a:endParaRPr lang="en-US" sz="1200">
              <a:cs typeface="Calibri"/>
            </a:endParaRPr>
          </a:p>
          <a:p>
            <a:pPr>
              <a:lnSpc>
                <a:spcPct val="100000"/>
              </a:lnSpc>
            </a:pPr>
            <a:r>
              <a:rPr lang="en-US">
                <a:cs typeface="Calibri"/>
              </a:rPr>
              <a:t>Jurisdictions without a centralized repository for expenses will waste valuable time trying to assemble documentation. </a:t>
            </a:r>
            <a:r>
              <a:rPr lang="en-US" u="sng">
                <a:cs typeface="Calibri"/>
              </a:rPr>
              <a:t>Accuracy</a:t>
            </a:r>
            <a:r>
              <a:rPr lang="en-US">
                <a:cs typeface="Calibri"/>
              </a:rPr>
              <a:t> in documentation is also critical to avoid errors and audit findings.</a:t>
            </a:r>
          </a:p>
        </p:txBody>
      </p:sp>
      <p:sp>
        <p:nvSpPr>
          <p:cNvPr id="4" name="Footer Placeholder 3">
            <a:extLst>
              <a:ext uri="{FF2B5EF4-FFF2-40B4-BE49-F238E27FC236}">
                <a16:creationId xmlns:a16="http://schemas.microsoft.com/office/drawing/2014/main" id="{AAEA824A-A302-D557-257D-674B3FF1EB76}"/>
              </a:ext>
            </a:extLst>
          </p:cNvPr>
          <p:cNvSpPr>
            <a:spLocks noGrp="1"/>
          </p:cNvSpPr>
          <p:nvPr>
            <p:ph type="ftr" sz="quarter" idx="11"/>
          </p:nvPr>
        </p:nvSpPr>
        <p:spPr/>
        <p:txBody>
          <a:bodyPr/>
          <a:lstStyle/>
          <a:p>
            <a:r>
              <a:rPr lang="en-US"/>
              <a:t>1</a:t>
            </a:r>
          </a:p>
        </p:txBody>
      </p:sp>
      <p:sp>
        <p:nvSpPr>
          <p:cNvPr id="5" name="Slide Number Placeholder 4">
            <a:extLst>
              <a:ext uri="{FF2B5EF4-FFF2-40B4-BE49-F238E27FC236}">
                <a16:creationId xmlns:a16="http://schemas.microsoft.com/office/drawing/2014/main" id="{1703073B-7C5C-02DB-E8ED-604032057A2B}"/>
              </a:ext>
            </a:extLst>
          </p:cNvPr>
          <p:cNvSpPr>
            <a:spLocks noGrp="1"/>
          </p:cNvSpPr>
          <p:nvPr>
            <p:ph type="sldNum" sz="quarter" idx="12"/>
          </p:nvPr>
        </p:nvSpPr>
        <p:spPr/>
        <p:txBody>
          <a:bodyPr/>
          <a:lstStyle/>
          <a:p>
            <a:fld id="{37DE1C4B-F61A-40C3-9976-0982168478B8}" type="slidenum">
              <a:rPr lang="en-US" smtClean="0"/>
              <a:t>32</a:t>
            </a:fld>
            <a:endParaRPr lang="en-US"/>
          </a:p>
        </p:txBody>
      </p:sp>
    </p:spTree>
    <p:extLst>
      <p:ext uri="{BB962C8B-B14F-4D97-AF65-F5344CB8AC3E}">
        <p14:creationId xmlns:p14="http://schemas.microsoft.com/office/powerpoint/2010/main" val="1047049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55F4F-DCA6-8EFB-6075-D3DC83061344}"/>
              </a:ext>
            </a:extLst>
          </p:cNvPr>
          <p:cNvSpPr>
            <a:spLocks noGrp="1"/>
          </p:cNvSpPr>
          <p:nvPr>
            <p:ph type="title"/>
          </p:nvPr>
        </p:nvSpPr>
        <p:spPr/>
        <p:txBody>
          <a:bodyPr/>
          <a:lstStyle/>
          <a:p>
            <a:r>
              <a:rPr lang="en-US" dirty="0"/>
              <a:t>Costs versus Damages</a:t>
            </a:r>
          </a:p>
        </p:txBody>
      </p:sp>
      <p:sp>
        <p:nvSpPr>
          <p:cNvPr id="3" name="Content Placeholder 2">
            <a:extLst>
              <a:ext uri="{FF2B5EF4-FFF2-40B4-BE49-F238E27FC236}">
                <a16:creationId xmlns:a16="http://schemas.microsoft.com/office/drawing/2014/main" id="{4A58975F-2E90-DD76-5309-96F21639F6E4}"/>
              </a:ext>
            </a:extLst>
          </p:cNvPr>
          <p:cNvSpPr>
            <a:spLocks noGrp="1"/>
          </p:cNvSpPr>
          <p:nvPr>
            <p:ph idx="1"/>
          </p:nvPr>
        </p:nvSpPr>
        <p:spPr/>
        <p:txBody>
          <a:bodyPr>
            <a:normAutofit lnSpcReduction="10000"/>
          </a:bodyPr>
          <a:lstStyle/>
          <a:p>
            <a:r>
              <a:rPr lang="en-US" dirty="0"/>
              <a:t>Costs</a:t>
            </a:r>
          </a:p>
          <a:p>
            <a:pPr lvl="1"/>
            <a:r>
              <a:rPr lang="en-US" dirty="0"/>
              <a:t>Overtime, Equipment Usage, Vendor Support Contracts, Resources</a:t>
            </a:r>
          </a:p>
          <a:p>
            <a:pPr lvl="1"/>
            <a:r>
              <a:rPr lang="en-US" dirty="0"/>
              <a:t>Relatively Easy to Document</a:t>
            </a:r>
          </a:p>
          <a:p>
            <a:pPr lvl="2"/>
            <a:r>
              <a:rPr lang="en-US" dirty="0"/>
              <a:t>FEMA Equipment Usage Forms (includes fuel, wear and tear, </a:t>
            </a:r>
            <a:r>
              <a:rPr lang="en-US" dirty="0" err="1"/>
              <a:t>etc</a:t>
            </a:r>
            <a:r>
              <a:rPr lang="en-US" dirty="0"/>
              <a:t>)</a:t>
            </a:r>
          </a:p>
          <a:p>
            <a:pPr lvl="2"/>
            <a:r>
              <a:rPr lang="en-US" dirty="0"/>
              <a:t>Timesheets and Overtime/Standby Policies</a:t>
            </a:r>
          </a:p>
          <a:p>
            <a:pPr lvl="2"/>
            <a:r>
              <a:rPr lang="en-US" dirty="0"/>
              <a:t>Deployment, Equipment, Staff Logs </a:t>
            </a:r>
          </a:p>
          <a:p>
            <a:pPr lvl="2"/>
            <a:r>
              <a:rPr lang="en-US" dirty="0"/>
              <a:t>Contracts, Purchase Orders, Invoices, </a:t>
            </a:r>
            <a:r>
              <a:rPr lang="en-US" dirty="0" err="1"/>
              <a:t>etc</a:t>
            </a:r>
            <a:endParaRPr lang="en-US" dirty="0"/>
          </a:p>
          <a:p>
            <a:r>
              <a:rPr lang="en-US" dirty="0"/>
              <a:t>Damages</a:t>
            </a:r>
          </a:p>
          <a:p>
            <a:pPr lvl="1"/>
            <a:r>
              <a:rPr lang="en-US" dirty="0"/>
              <a:t>Repair Estimate Documentation Can be a Bit More Complicated (or not available until later)</a:t>
            </a:r>
          </a:p>
          <a:p>
            <a:pPr lvl="2"/>
            <a:r>
              <a:rPr lang="en-US" dirty="0"/>
              <a:t>Before and After Photos (if you have them)</a:t>
            </a:r>
          </a:p>
          <a:p>
            <a:pPr lvl="2"/>
            <a:r>
              <a:rPr lang="en-US" dirty="0"/>
              <a:t>Comparative Invoices for similar work</a:t>
            </a:r>
          </a:p>
          <a:p>
            <a:pPr lvl="2"/>
            <a:r>
              <a:rPr lang="en-US" dirty="0"/>
              <a:t>Quotes and Vendor Estimates</a:t>
            </a:r>
          </a:p>
          <a:p>
            <a:pPr lvl="1"/>
            <a:endParaRPr lang="en-US" dirty="0"/>
          </a:p>
        </p:txBody>
      </p:sp>
      <p:sp>
        <p:nvSpPr>
          <p:cNvPr id="4" name="Slide Number Placeholder 3">
            <a:extLst>
              <a:ext uri="{FF2B5EF4-FFF2-40B4-BE49-F238E27FC236}">
                <a16:creationId xmlns:a16="http://schemas.microsoft.com/office/drawing/2014/main" id="{E1DC320C-7E2E-C6EB-AF14-93B52B481A86}"/>
              </a:ext>
            </a:extLst>
          </p:cNvPr>
          <p:cNvSpPr>
            <a:spLocks noGrp="1"/>
          </p:cNvSpPr>
          <p:nvPr>
            <p:ph type="sldNum" sz="quarter" idx="12"/>
          </p:nvPr>
        </p:nvSpPr>
        <p:spPr/>
        <p:txBody>
          <a:bodyPr/>
          <a:lstStyle/>
          <a:p>
            <a:fld id="{37DE1C4B-F61A-40C3-9976-0982168478B8}" type="slidenum">
              <a:rPr lang="en-US" smtClean="0"/>
              <a:t>33</a:t>
            </a:fld>
            <a:endParaRPr lang="en-US"/>
          </a:p>
        </p:txBody>
      </p:sp>
    </p:spTree>
    <p:extLst>
      <p:ext uri="{BB962C8B-B14F-4D97-AF65-F5344CB8AC3E}">
        <p14:creationId xmlns:p14="http://schemas.microsoft.com/office/powerpoint/2010/main" val="1251644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E2FAA-D8D6-F62B-CBAD-C121D61D3DF0}"/>
              </a:ext>
            </a:extLst>
          </p:cNvPr>
          <p:cNvSpPr>
            <a:spLocks noGrp="1"/>
          </p:cNvSpPr>
          <p:nvPr>
            <p:ph type="title"/>
          </p:nvPr>
        </p:nvSpPr>
        <p:spPr/>
        <p:txBody>
          <a:bodyPr/>
          <a:lstStyle/>
          <a:p>
            <a:r>
              <a:rPr lang="en-US" dirty="0"/>
              <a:t>Standard of Documentation</a:t>
            </a:r>
          </a:p>
        </p:txBody>
      </p:sp>
      <p:sp>
        <p:nvSpPr>
          <p:cNvPr id="3" name="Content Placeholder 2">
            <a:extLst>
              <a:ext uri="{FF2B5EF4-FFF2-40B4-BE49-F238E27FC236}">
                <a16:creationId xmlns:a16="http://schemas.microsoft.com/office/drawing/2014/main" id="{AFE399AB-4AA6-B988-9D3B-3BE260AC8DCE}"/>
              </a:ext>
            </a:extLst>
          </p:cNvPr>
          <p:cNvSpPr>
            <a:spLocks noGrp="1"/>
          </p:cNvSpPr>
          <p:nvPr>
            <p:ph idx="1"/>
          </p:nvPr>
        </p:nvSpPr>
        <p:spPr/>
        <p:txBody>
          <a:bodyPr>
            <a:normAutofit fontScale="92500"/>
          </a:bodyPr>
          <a:lstStyle/>
          <a:p>
            <a:r>
              <a:rPr lang="en-US" dirty="0"/>
              <a:t>Initial Damage Assessment (IDA)</a:t>
            </a:r>
          </a:p>
          <a:p>
            <a:pPr lvl="1"/>
            <a:r>
              <a:rPr lang="en-US" dirty="0"/>
              <a:t>Community best guess (“Back of the envelope”)</a:t>
            </a:r>
          </a:p>
          <a:p>
            <a:pPr lvl="1"/>
            <a:r>
              <a:rPr lang="en-US" dirty="0"/>
              <a:t>Use FEMA Schedule of Equipment Rates</a:t>
            </a:r>
          </a:p>
          <a:p>
            <a:pPr lvl="1"/>
            <a:r>
              <a:rPr lang="en-US" dirty="0"/>
              <a:t>Build a timeline and a narrative</a:t>
            </a:r>
          </a:p>
          <a:p>
            <a:pPr lvl="1"/>
            <a:r>
              <a:rPr lang="en-US" dirty="0"/>
              <a:t>Include EMD, Fiscal, DPD, and other agencies</a:t>
            </a:r>
          </a:p>
          <a:p>
            <a:r>
              <a:rPr lang="en-US" dirty="0"/>
              <a:t>Joint Preliminary Damage Assessment (PDA)</a:t>
            </a:r>
          </a:p>
          <a:p>
            <a:pPr lvl="1"/>
            <a:r>
              <a:rPr lang="en-US" dirty="0"/>
              <a:t>FEMA will take your IDA reporting and ask “How did you come up with these Estimates?”</a:t>
            </a:r>
          </a:p>
          <a:p>
            <a:pPr lvl="1"/>
            <a:r>
              <a:rPr lang="en-US" b="1" dirty="0"/>
              <a:t>Impact Statement/Narrative</a:t>
            </a:r>
          </a:p>
          <a:p>
            <a:pPr lvl="1"/>
            <a:r>
              <a:rPr lang="en-US" dirty="0"/>
              <a:t>Authority to accrue costs/Overtime Policy</a:t>
            </a:r>
          </a:p>
          <a:p>
            <a:pPr lvl="1"/>
            <a:r>
              <a:rPr lang="en-US" dirty="0"/>
              <a:t>Photos, GIS/GPS location</a:t>
            </a:r>
          </a:p>
          <a:p>
            <a:pPr lvl="1"/>
            <a:r>
              <a:rPr lang="en-US" dirty="0"/>
              <a:t>Contracts, Purchase Orders, Invoices</a:t>
            </a:r>
          </a:p>
          <a:p>
            <a:pPr lvl="1"/>
            <a:r>
              <a:rPr lang="en-US" dirty="0"/>
              <a:t>Current or Historic Estimates</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63E4CC0F-2B6B-4E7A-8C46-5FD9EF5096CF}"/>
              </a:ext>
            </a:extLst>
          </p:cNvPr>
          <p:cNvSpPr>
            <a:spLocks noGrp="1"/>
          </p:cNvSpPr>
          <p:nvPr>
            <p:ph type="sldNum" sz="quarter" idx="12"/>
          </p:nvPr>
        </p:nvSpPr>
        <p:spPr/>
        <p:txBody>
          <a:bodyPr/>
          <a:lstStyle/>
          <a:p>
            <a:fld id="{37DE1C4B-F61A-40C3-9976-0982168478B8}" type="slidenum">
              <a:rPr lang="en-US" smtClean="0"/>
              <a:t>34</a:t>
            </a:fld>
            <a:endParaRPr lang="en-US"/>
          </a:p>
        </p:txBody>
      </p:sp>
    </p:spTree>
    <p:extLst>
      <p:ext uri="{BB962C8B-B14F-4D97-AF65-F5344CB8AC3E}">
        <p14:creationId xmlns:p14="http://schemas.microsoft.com/office/powerpoint/2010/main" val="2275966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86E17-4DB1-9409-0E18-3C7AFE9EC9D9}"/>
              </a:ext>
            </a:extLst>
          </p:cNvPr>
          <p:cNvSpPr>
            <a:spLocks noGrp="1"/>
          </p:cNvSpPr>
          <p:nvPr>
            <p:ph type="title"/>
          </p:nvPr>
        </p:nvSpPr>
        <p:spPr/>
        <p:txBody>
          <a:bodyPr/>
          <a:lstStyle/>
          <a:p>
            <a:r>
              <a:rPr lang="en-US" dirty="0"/>
              <a:t>Some Additional Words of Advice</a:t>
            </a:r>
          </a:p>
        </p:txBody>
      </p:sp>
      <p:sp>
        <p:nvSpPr>
          <p:cNvPr id="3" name="Content Placeholder 2">
            <a:extLst>
              <a:ext uri="{FF2B5EF4-FFF2-40B4-BE49-F238E27FC236}">
                <a16:creationId xmlns:a16="http://schemas.microsoft.com/office/drawing/2014/main" id="{E1FE5D45-EE37-6994-8C95-B286FDCFE279}"/>
              </a:ext>
            </a:extLst>
          </p:cNvPr>
          <p:cNvSpPr>
            <a:spLocks noGrp="1"/>
          </p:cNvSpPr>
          <p:nvPr>
            <p:ph idx="1"/>
          </p:nvPr>
        </p:nvSpPr>
        <p:spPr/>
        <p:txBody>
          <a:bodyPr/>
          <a:lstStyle/>
          <a:p>
            <a:r>
              <a:rPr lang="en-US" dirty="0"/>
              <a:t>Have a Narrative</a:t>
            </a:r>
          </a:p>
          <a:p>
            <a:r>
              <a:rPr lang="en-US" dirty="0"/>
              <a:t>Explain how YOUR process works</a:t>
            </a:r>
          </a:p>
          <a:p>
            <a:r>
              <a:rPr lang="en-US" dirty="0"/>
              <a:t>MEMA is your advocate</a:t>
            </a:r>
          </a:p>
          <a:p>
            <a:pPr lvl="1"/>
            <a:r>
              <a:rPr lang="en-US" dirty="0"/>
              <a:t>Feel free to ask if you are not sure</a:t>
            </a:r>
          </a:p>
          <a:p>
            <a:pPr lvl="1"/>
            <a:r>
              <a:rPr lang="en-US" dirty="0"/>
              <a:t>We are happy to hold preparatory meetings</a:t>
            </a:r>
          </a:p>
          <a:p>
            <a:pPr lvl="1"/>
            <a:r>
              <a:rPr lang="en-US" dirty="0"/>
              <a:t>This is still an estimate, it is not an application for reimbursement</a:t>
            </a:r>
          </a:p>
          <a:p>
            <a:r>
              <a:rPr lang="en-US" dirty="0"/>
              <a:t>“Let us get back to you” – To questions you are not sure of the answers/or the implications</a:t>
            </a:r>
          </a:p>
        </p:txBody>
      </p:sp>
      <p:sp>
        <p:nvSpPr>
          <p:cNvPr id="4" name="Slide Number Placeholder 3">
            <a:extLst>
              <a:ext uri="{FF2B5EF4-FFF2-40B4-BE49-F238E27FC236}">
                <a16:creationId xmlns:a16="http://schemas.microsoft.com/office/drawing/2014/main" id="{FBD81353-B5B1-4EBA-C13E-A50CD5787816}"/>
              </a:ext>
            </a:extLst>
          </p:cNvPr>
          <p:cNvSpPr>
            <a:spLocks noGrp="1"/>
          </p:cNvSpPr>
          <p:nvPr>
            <p:ph type="sldNum" sz="quarter" idx="12"/>
          </p:nvPr>
        </p:nvSpPr>
        <p:spPr/>
        <p:txBody>
          <a:bodyPr/>
          <a:lstStyle/>
          <a:p>
            <a:fld id="{37DE1C4B-F61A-40C3-9976-0982168478B8}" type="slidenum">
              <a:rPr lang="en-US" smtClean="0"/>
              <a:t>35</a:t>
            </a:fld>
            <a:endParaRPr lang="en-US"/>
          </a:p>
        </p:txBody>
      </p:sp>
    </p:spTree>
    <p:extLst>
      <p:ext uri="{BB962C8B-B14F-4D97-AF65-F5344CB8AC3E}">
        <p14:creationId xmlns:p14="http://schemas.microsoft.com/office/powerpoint/2010/main" val="41311485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3ADE4-7EB3-46B0-B6E6-DD023E359DA8}"/>
              </a:ext>
            </a:extLst>
          </p:cNvPr>
          <p:cNvSpPr>
            <a:spLocks noGrp="1"/>
          </p:cNvSpPr>
          <p:nvPr>
            <p:ph type="ctrTitle"/>
          </p:nvPr>
        </p:nvSpPr>
        <p:spPr>
          <a:xfrm>
            <a:off x="7464614" y="1783959"/>
            <a:ext cx="4087306" cy="1147863"/>
          </a:xfrm>
        </p:spPr>
        <p:txBody>
          <a:bodyPr anchor="b">
            <a:normAutofit fontScale="90000"/>
          </a:bodyPr>
          <a:lstStyle/>
          <a:p>
            <a:pPr algn="l"/>
            <a:r>
              <a:rPr lang="en-US" altLang="en-US" sz="5400" b="1" dirty="0">
                <a:cs typeface="Times New Roman" panose="02020603050405020304" pitchFamily="18" charset="0"/>
              </a:rPr>
              <a:t>Thank you/Questions</a:t>
            </a:r>
            <a:endParaRPr lang="en-US" sz="5400" dirty="0"/>
          </a:p>
        </p:txBody>
      </p:sp>
      <p:sp>
        <p:nvSpPr>
          <p:cNvPr id="3" name="Subtitle 2">
            <a:extLst>
              <a:ext uri="{FF2B5EF4-FFF2-40B4-BE49-F238E27FC236}">
                <a16:creationId xmlns:a16="http://schemas.microsoft.com/office/drawing/2014/main" id="{A38C0B40-1ACB-4F40-825B-E23AB7E00EBC}"/>
              </a:ext>
            </a:extLst>
          </p:cNvPr>
          <p:cNvSpPr>
            <a:spLocks noGrp="1"/>
          </p:cNvSpPr>
          <p:nvPr>
            <p:ph type="subTitle" idx="1"/>
          </p:nvPr>
        </p:nvSpPr>
        <p:spPr>
          <a:xfrm>
            <a:off x="6905625" y="4000501"/>
            <a:ext cx="5086349" cy="1898256"/>
          </a:xfrm>
        </p:spPr>
        <p:txBody>
          <a:bodyPr vert="horz" lIns="91440" tIns="45720" rIns="91440" bIns="45720" rtlCol="0" anchor="t">
            <a:normAutofit lnSpcReduction="10000"/>
          </a:bodyPr>
          <a:lstStyle/>
          <a:p>
            <a:pPr marL="0" marR="0" algn="l">
              <a:spcBef>
                <a:spcPts val="0"/>
              </a:spcBef>
              <a:spcAft>
                <a:spcPts val="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l">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Simon van Leeuwen</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Assistant Director for Mitigation and Recovery</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Massachusetts Emergency Management Agency</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400 Worcester Road, Framingham, MA 01702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Cell: 508 380-2462</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a:spcBef>
                <a:spcPts val="0"/>
              </a:spcBef>
              <a:spcAft>
                <a:spcPts val="0"/>
              </a:spcAft>
            </a:pPr>
            <a:r>
              <a:rPr lang="en-US" sz="1900" dirty="0">
                <a:effectLst/>
                <a:latin typeface="Calibri" panose="020F0502020204030204" pitchFamily="34" charset="0"/>
                <a:ea typeface="Times New Roman" panose="02020603050405020304" pitchFamily="18" charset="0"/>
                <a:cs typeface="Times New Roman" panose="02020603050405020304" pitchFamily="18" charset="0"/>
              </a:rPr>
              <a:t>E-Mail: </a:t>
            </a:r>
            <a:r>
              <a:rPr lang="en-US" sz="1900" u="sng" dirty="0">
                <a:effectLst/>
                <a:latin typeface="Calibri" panose="020F0502020204030204" pitchFamily="34" charset="0"/>
                <a:ea typeface="Times New Roman" panose="02020603050405020304" pitchFamily="18" charset="0"/>
                <a:cs typeface="Times New Roman" panose="02020603050405020304" pitchFamily="18" charset="0"/>
              </a:rPr>
              <a:t>simon.vanleeuwen@mass.gov</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800" dirty="0"/>
          </a:p>
          <a:p>
            <a:pPr algn="l"/>
            <a:endParaRPr lang="en-US" sz="800" dirty="0"/>
          </a:p>
          <a:p>
            <a:pPr algn="l"/>
            <a:endParaRPr lang="en-US" sz="800" dirty="0"/>
          </a:p>
        </p:txBody>
      </p:sp>
      <p:pic>
        <p:nvPicPr>
          <p:cNvPr id="5" name="Picture 4" descr="A truck on a road at night&#10;&#10;Description automatically generated with low confidence">
            <a:extLst>
              <a:ext uri="{FF2B5EF4-FFF2-40B4-BE49-F238E27FC236}">
                <a16:creationId xmlns:a16="http://schemas.microsoft.com/office/drawing/2014/main" id="{0E1C4DA5-478C-199A-7F5A-5C976D0F0B6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51635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75A5-6ED4-4C08-849E-377ED6D03CA2}"/>
              </a:ext>
            </a:extLst>
          </p:cNvPr>
          <p:cNvSpPr>
            <a:spLocks noGrp="1"/>
          </p:cNvSpPr>
          <p:nvPr>
            <p:ph type="title"/>
          </p:nvPr>
        </p:nvSpPr>
        <p:spPr/>
        <p:txBody>
          <a:bodyPr/>
          <a:lstStyle/>
          <a:p>
            <a:r>
              <a:rPr lang="en-US"/>
              <a:t>State Emergency Operations Center</a:t>
            </a:r>
          </a:p>
        </p:txBody>
      </p:sp>
      <p:sp>
        <p:nvSpPr>
          <p:cNvPr id="3" name="Content Placeholder 2">
            <a:extLst>
              <a:ext uri="{FF2B5EF4-FFF2-40B4-BE49-F238E27FC236}">
                <a16:creationId xmlns:a16="http://schemas.microsoft.com/office/drawing/2014/main" id="{090B62EE-36AD-41EA-96A7-EE2101DD8048}"/>
              </a:ext>
            </a:extLst>
          </p:cNvPr>
          <p:cNvSpPr>
            <a:spLocks noGrp="1"/>
          </p:cNvSpPr>
          <p:nvPr>
            <p:ph idx="1"/>
          </p:nvPr>
        </p:nvSpPr>
        <p:spPr>
          <a:xfrm>
            <a:off x="183502" y="1768871"/>
            <a:ext cx="8077200" cy="4376320"/>
          </a:xfrm>
        </p:spPr>
        <p:txBody>
          <a:bodyPr vert="horz" lIns="91440" tIns="45720" rIns="91440" bIns="45720" rtlCol="0" anchor="t">
            <a:normAutofit fontScale="92500" lnSpcReduction="20000"/>
          </a:bodyPr>
          <a:lstStyle/>
          <a:p>
            <a:pPr marL="0" indent="0">
              <a:buNone/>
            </a:pPr>
            <a:r>
              <a:rPr lang="en-US" dirty="0"/>
              <a:t>The State Emergency Operations Center (SEOC)</a:t>
            </a:r>
          </a:p>
          <a:p>
            <a:pPr marL="0" indent="0">
              <a:buNone/>
            </a:pPr>
            <a:r>
              <a:rPr lang="en-US" dirty="0"/>
              <a:t>is a central location from which local, state and</a:t>
            </a:r>
            <a:endParaRPr lang="en-US" dirty="0">
              <a:cs typeface="Calibri"/>
            </a:endParaRPr>
          </a:p>
          <a:p>
            <a:pPr marL="0" indent="0">
              <a:buNone/>
            </a:pPr>
            <a:r>
              <a:rPr lang="en-US" dirty="0"/>
              <a:t>federal partners provide interagency coordination </a:t>
            </a:r>
          </a:p>
          <a:p>
            <a:pPr marL="0" indent="0">
              <a:buNone/>
            </a:pPr>
            <a:r>
              <a:rPr lang="en-US" dirty="0"/>
              <a:t>and decision-making in support of incidents and</a:t>
            </a:r>
          </a:p>
          <a:p>
            <a:pPr marL="0" indent="0">
              <a:buNone/>
            </a:pPr>
            <a:r>
              <a:rPr lang="en-US" dirty="0"/>
              <a:t>planned events in the Commonwealth.</a:t>
            </a:r>
            <a:endParaRPr lang="en-US" dirty="0">
              <a:cs typeface="Calibri"/>
            </a:endParaRPr>
          </a:p>
          <a:p>
            <a:pPr marL="0" indent="0">
              <a:buNone/>
            </a:pPr>
            <a:endParaRPr lang="en-US" dirty="0"/>
          </a:p>
          <a:p>
            <a:pPr marL="0" indent="0">
              <a:buNone/>
            </a:pPr>
            <a:r>
              <a:rPr lang="en-US" dirty="0"/>
              <a:t>MEMA has Regional Emergency Operations</a:t>
            </a:r>
          </a:p>
          <a:p>
            <a:pPr marL="0" indent="0">
              <a:buNone/>
            </a:pPr>
            <a:r>
              <a:rPr lang="en-US" dirty="0"/>
              <a:t>Centers (REOC) located in Agawam, Franklin and</a:t>
            </a:r>
            <a:endParaRPr lang="en-US" dirty="0">
              <a:cs typeface="Calibri"/>
            </a:endParaRPr>
          </a:p>
          <a:p>
            <a:pPr marL="0" indent="0">
              <a:buNone/>
            </a:pPr>
            <a:r>
              <a:rPr lang="en-US" dirty="0"/>
              <a:t>Tewksbury that activate for regional and statewide</a:t>
            </a:r>
            <a:endParaRPr lang="en-US" dirty="0">
              <a:cs typeface="Calibri"/>
            </a:endParaRPr>
          </a:p>
          <a:p>
            <a:pPr marL="0" indent="0">
              <a:buNone/>
            </a:pPr>
            <a:r>
              <a:rPr lang="en-US" dirty="0"/>
              <a:t>incidents.</a:t>
            </a:r>
            <a:endParaRPr lang="en-US" dirty="0">
              <a:cs typeface="Calibri" panose="020F0502020204030204"/>
            </a:endParaRPr>
          </a:p>
          <a:p>
            <a:endParaRPr lang="en-US" dirty="0"/>
          </a:p>
        </p:txBody>
      </p:sp>
      <p:pic>
        <p:nvPicPr>
          <p:cNvPr id="3074" name="Picture 2">
            <a:extLst>
              <a:ext uri="{FF2B5EF4-FFF2-40B4-BE49-F238E27FC236}">
                <a16:creationId xmlns:a16="http://schemas.microsoft.com/office/drawing/2014/main" id="{B0A43632-BCA5-4E60-88FE-6C3004D88A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676" y="1925153"/>
            <a:ext cx="4959822" cy="37198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Graphic 4" descr="Internet with solid fill">
            <a:extLst>
              <a:ext uri="{FF2B5EF4-FFF2-40B4-BE49-F238E27FC236}">
                <a16:creationId xmlns:a16="http://schemas.microsoft.com/office/drawing/2014/main" id="{81CDFBA8-8745-4A28-BD3A-A4807085EF0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247" y="6198229"/>
            <a:ext cx="758952" cy="758952"/>
          </a:xfrm>
          <a:prstGeom prst="rect">
            <a:avLst/>
          </a:prstGeom>
        </p:spPr>
      </p:pic>
      <p:sp>
        <p:nvSpPr>
          <p:cNvPr id="6" name="TextBox 5">
            <a:extLst>
              <a:ext uri="{FF2B5EF4-FFF2-40B4-BE49-F238E27FC236}">
                <a16:creationId xmlns:a16="http://schemas.microsoft.com/office/drawing/2014/main" id="{3355D191-AE6E-4D6D-AA85-17236BA66776}"/>
              </a:ext>
            </a:extLst>
          </p:cNvPr>
          <p:cNvSpPr txBox="1"/>
          <p:nvPr/>
        </p:nvSpPr>
        <p:spPr>
          <a:xfrm>
            <a:off x="742506" y="6304306"/>
            <a:ext cx="5948226" cy="400110"/>
          </a:xfrm>
          <a:prstGeom prst="rect">
            <a:avLst/>
          </a:prstGeom>
          <a:noFill/>
        </p:spPr>
        <p:txBody>
          <a:bodyPr wrap="square" rtlCol="0">
            <a:spAutoFit/>
          </a:bodyPr>
          <a:lstStyle/>
          <a:p>
            <a:r>
              <a:rPr lang="en-US" sz="1000"/>
              <a:t>To learn more about the SEOC visit </a:t>
            </a:r>
            <a:r>
              <a:rPr lang="en-US" sz="1000">
                <a:hlinkClick r:id="rId4"/>
              </a:rPr>
              <a:t>https://www.mass.gov/service-details/state-emergency-operations-center</a:t>
            </a:r>
            <a:endParaRPr lang="en-US" sz="1000"/>
          </a:p>
          <a:p>
            <a:endParaRPr lang="en-US" sz="1000"/>
          </a:p>
        </p:txBody>
      </p:sp>
      <p:sp>
        <p:nvSpPr>
          <p:cNvPr id="4" name="Slide Number Placeholder 3">
            <a:extLst>
              <a:ext uri="{FF2B5EF4-FFF2-40B4-BE49-F238E27FC236}">
                <a16:creationId xmlns:a16="http://schemas.microsoft.com/office/drawing/2014/main" id="{5520F85E-A506-49EC-A03B-DDF8522838EA}"/>
              </a:ext>
            </a:extLst>
          </p:cNvPr>
          <p:cNvSpPr>
            <a:spLocks noGrp="1"/>
          </p:cNvSpPr>
          <p:nvPr>
            <p:ph type="sldNum" sz="quarter" idx="12"/>
          </p:nvPr>
        </p:nvSpPr>
        <p:spPr/>
        <p:txBody>
          <a:bodyPr/>
          <a:lstStyle/>
          <a:p>
            <a:fld id="{37DE1C4B-F61A-40C3-9976-0982168478B8}" type="slidenum">
              <a:rPr lang="en-US" smtClean="0"/>
              <a:t>4</a:t>
            </a:fld>
            <a:endParaRPr lang="en-US"/>
          </a:p>
        </p:txBody>
      </p:sp>
    </p:spTree>
    <p:extLst>
      <p:ext uri="{BB962C8B-B14F-4D97-AF65-F5344CB8AC3E}">
        <p14:creationId xmlns:p14="http://schemas.microsoft.com/office/powerpoint/2010/main" val="42256473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49E71F-E466-D98B-1612-35A53F279EA1}"/>
              </a:ext>
            </a:extLst>
          </p:cNvPr>
          <p:cNvSpPr>
            <a:spLocks noGrp="1"/>
          </p:cNvSpPr>
          <p:nvPr>
            <p:ph sz="half" idx="1"/>
          </p:nvPr>
        </p:nvSpPr>
        <p:spPr>
          <a:xfrm>
            <a:off x="-1143000" y="1322877"/>
            <a:ext cx="8031751" cy="4488326"/>
          </a:xfrm>
        </p:spPr>
        <p:txBody>
          <a:bodyPr vert="horz" lIns="91440" tIns="45720" rIns="91440" bIns="45720" rtlCol="0" anchor="t">
            <a:noAutofit/>
          </a:bodyPr>
          <a:lstStyle/>
          <a:p>
            <a:pPr lvl="3" rtl="0"/>
            <a:r>
              <a:rPr lang="en-US" sz="1500">
                <a:ea typeface="Calibri"/>
                <a:cs typeface="Calibri"/>
              </a:rPr>
              <a:t>Make recommendations to and advise Governor and other key officials on response actions, priorities and objectives  </a:t>
            </a:r>
            <a:endParaRPr lang="en-US" sz="1500">
              <a:cs typeface="Calibri"/>
            </a:endParaRPr>
          </a:p>
          <a:p>
            <a:pPr lvl="3" rtl="0">
              <a:buChar char="•"/>
            </a:pPr>
            <a:r>
              <a:rPr lang="en-US" sz="1500">
                <a:ea typeface="Calibri"/>
                <a:cs typeface="Calibri"/>
              </a:rPr>
              <a:t>Operate the State Emergency Operations Center (SEOC) and Regional EOCs  </a:t>
            </a:r>
          </a:p>
          <a:p>
            <a:pPr lvl="3" rtl="0">
              <a:buChar char="•"/>
            </a:pPr>
            <a:r>
              <a:rPr lang="en-US" sz="1500">
                <a:ea typeface="Calibri"/>
                <a:cs typeface="Calibri"/>
              </a:rPr>
              <a:t>Provide situational awareness  </a:t>
            </a:r>
          </a:p>
          <a:p>
            <a:pPr lvl="3" rtl="0">
              <a:buChar char="•"/>
            </a:pPr>
            <a:r>
              <a:rPr lang="en-US" sz="1500">
                <a:ea typeface="Calibri"/>
                <a:cs typeface="Calibri"/>
              </a:rPr>
              <a:t>Issue alerts and warnings  </a:t>
            </a:r>
          </a:p>
          <a:p>
            <a:pPr lvl="3" rtl="0">
              <a:buChar char="•"/>
            </a:pPr>
            <a:r>
              <a:rPr lang="en-US" sz="1500">
                <a:ea typeface="Calibri"/>
                <a:cs typeface="Calibri"/>
              </a:rPr>
              <a:t>Establish operational priorities &amp; objectives  </a:t>
            </a:r>
          </a:p>
          <a:p>
            <a:pPr lvl="3" rtl="0">
              <a:buChar char="•"/>
            </a:pPr>
            <a:r>
              <a:rPr lang="en-US" sz="1500">
                <a:ea typeface="Calibri"/>
                <a:cs typeface="Calibri"/>
              </a:rPr>
              <a:t>Coordinate state response</a:t>
            </a:r>
          </a:p>
          <a:p>
            <a:pPr lvl="3" rtl="0">
              <a:buChar char="•"/>
            </a:pPr>
            <a:r>
              <a:rPr lang="en-US" sz="1500">
                <a:ea typeface="Calibri"/>
                <a:cs typeface="Calibri"/>
              </a:rPr>
              <a:t>Coordinate with federal agencies, particularly FEMA </a:t>
            </a:r>
          </a:p>
          <a:p>
            <a:pPr lvl="3" rtl="0">
              <a:buChar char="•"/>
            </a:pPr>
            <a:r>
              <a:rPr lang="en-US" sz="1500">
                <a:ea typeface="Calibri"/>
                <a:cs typeface="Calibri"/>
              </a:rPr>
              <a:t>Coordinate with private sector  </a:t>
            </a:r>
          </a:p>
          <a:p>
            <a:pPr lvl="3" rtl="0">
              <a:buChar char="•"/>
            </a:pPr>
            <a:r>
              <a:rPr lang="en-US" sz="1500">
                <a:ea typeface="Calibri"/>
                <a:cs typeface="Calibri"/>
              </a:rPr>
              <a:t>Deploy field personnel  </a:t>
            </a:r>
          </a:p>
          <a:p>
            <a:pPr lvl="3" rtl="0">
              <a:buChar char="•"/>
            </a:pPr>
            <a:r>
              <a:rPr lang="en-US" sz="1500">
                <a:ea typeface="Calibri"/>
                <a:cs typeface="Calibri"/>
              </a:rPr>
              <a:t>Establish critical communications  </a:t>
            </a:r>
          </a:p>
          <a:p>
            <a:pPr lvl="3" rtl="0">
              <a:buChar char="•"/>
            </a:pPr>
            <a:r>
              <a:rPr lang="en-US" sz="1500">
                <a:ea typeface="Calibri"/>
                <a:cs typeface="Calibri"/>
              </a:rPr>
              <a:t>Process / fulfill resource requests  </a:t>
            </a:r>
          </a:p>
          <a:p>
            <a:pPr lvl="3" rtl="0">
              <a:buChar char="•"/>
            </a:pPr>
            <a:r>
              <a:rPr lang="en-US" sz="1500">
                <a:ea typeface="Calibri"/>
                <a:cs typeface="Calibri"/>
              </a:rPr>
              <a:t>Facilitate mutual aid (intra &amp; interstate)  </a:t>
            </a:r>
          </a:p>
          <a:p>
            <a:pPr lvl="3" rtl="0">
              <a:buChar char="•"/>
            </a:pPr>
            <a:r>
              <a:rPr lang="en-US" sz="1500">
                <a:ea typeface="Calibri"/>
                <a:cs typeface="Calibri"/>
              </a:rPr>
              <a:t>Coordinate public information  </a:t>
            </a:r>
          </a:p>
          <a:p>
            <a:pPr lvl="3" rtl="0">
              <a:buChar char="•"/>
            </a:pPr>
            <a:r>
              <a:rPr lang="en-US" sz="1500">
                <a:ea typeface="Calibri"/>
                <a:cs typeface="Calibri"/>
              </a:rPr>
              <a:t>Assess impacts  </a:t>
            </a:r>
          </a:p>
          <a:p>
            <a:pPr lvl="3" rtl="0">
              <a:buChar char="•"/>
            </a:pPr>
            <a:r>
              <a:rPr lang="en-US" sz="1500">
                <a:ea typeface="Calibri"/>
                <a:cs typeface="Calibri"/>
              </a:rPr>
              <a:t>Coordinate state disaster assistance  </a:t>
            </a:r>
          </a:p>
          <a:p>
            <a:pPr lvl="3" rtl="0">
              <a:buChar char="•"/>
            </a:pPr>
            <a:r>
              <a:rPr lang="en-US" sz="1500">
                <a:ea typeface="Calibri"/>
                <a:cs typeface="Calibri"/>
              </a:rPr>
              <a:t>Seek and coordinate federal disaster assistance  </a:t>
            </a:r>
          </a:p>
          <a:p>
            <a:pPr lvl="3" rtl="0">
              <a:buChar char="•"/>
            </a:pPr>
            <a:r>
              <a:rPr lang="en-US" sz="1500">
                <a:ea typeface="Calibri"/>
                <a:cs typeface="Calibri"/>
              </a:rPr>
              <a:t>Initiate recovery actions </a:t>
            </a:r>
          </a:p>
        </p:txBody>
      </p:sp>
      <p:sp>
        <p:nvSpPr>
          <p:cNvPr id="4" name="Title 3">
            <a:extLst>
              <a:ext uri="{FF2B5EF4-FFF2-40B4-BE49-F238E27FC236}">
                <a16:creationId xmlns:a16="http://schemas.microsoft.com/office/drawing/2014/main" id="{E65452F7-23FC-C3A0-EC6D-EF37CA8922D1}"/>
              </a:ext>
            </a:extLst>
          </p:cNvPr>
          <p:cNvSpPr>
            <a:spLocks noGrp="1"/>
          </p:cNvSpPr>
          <p:nvPr>
            <p:ph type="title"/>
          </p:nvPr>
        </p:nvSpPr>
        <p:spPr/>
        <p:txBody>
          <a:bodyPr>
            <a:noAutofit/>
          </a:bodyPr>
          <a:lstStyle/>
          <a:p>
            <a:r>
              <a:rPr lang="en-US">
                <a:latin typeface="Avenir Next LT Pro Demi"/>
              </a:rPr>
              <a:t>State Response Coordination</a:t>
            </a:r>
            <a:endParaRPr lang="en-US"/>
          </a:p>
        </p:txBody>
      </p:sp>
      <p:pic>
        <p:nvPicPr>
          <p:cNvPr id="3" name="Content Placeholder 2">
            <a:extLst>
              <a:ext uri="{FF2B5EF4-FFF2-40B4-BE49-F238E27FC236}">
                <a16:creationId xmlns:a16="http://schemas.microsoft.com/office/drawing/2014/main" id="{4241D612-A44B-9DB8-04D3-81E35FD4CD46}"/>
              </a:ext>
            </a:extLst>
          </p:cNvPr>
          <p:cNvPicPr>
            <a:picLocks noGrp="1" noChangeAspect="1"/>
          </p:cNvPicPr>
          <p:nvPr>
            <p:ph sz="half" idx="2"/>
          </p:nvPr>
        </p:nvPicPr>
        <p:blipFill>
          <a:blip r:embed="rId3"/>
          <a:stretch>
            <a:fillRect/>
          </a:stretch>
        </p:blipFill>
        <p:spPr>
          <a:xfrm>
            <a:off x="7017989" y="1237414"/>
            <a:ext cx="4800127" cy="4926180"/>
          </a:xfrm>
        </p:spPr>
      </p:pic>
      <p:sp>
        <p:nvSpPr>
          <p:cNvPr id="5" name="Slide Number Placeholder 4">
            <a:extLst>
              <a:ext uri="{FF2B5EF4-FFF2-40B4-BE49-F238E27FC236}">
                <a16:creationId xmlns:a16="http://schemas.microsoft.com/office/drawing/2014/main" id="{5198F3A8-8807-0E32-9172-9C2907954E2A}"/>
              </a:ext>
            </a:extLst>
          </p:cNvPr>
          <p:cNvSpPr>
            <a:spLocks noGrp="1"/>
          </p:cNvSpPr>
          <p:nvPr>
            <p:ph type="sldNum" sz="quarter" idx="12"/>
          </p:nvPr>
        </p:nvSpPr>
        <p:spPr/>
        <p:txBody>
          <a:bodyPr/>
          <a:lstStyle/>
          <a:p>
            <a:fld id="{37DE1C4B-F61A-40C3-9976-0982168478B8}" type="slidenum">
              <a:rPr lang="en-US" smtClean="0"/>
              <a:t>5</a:t>
            </a:fld>
            <a:endParaRPr lang="en-US"/>
          </a:p>
        </p:txBody>
      </p:sp>
    </p:spTree>
    <p:extLst>
      <p:ext uri="{BB962C8B-B14F-4D97-AF65-F5344CB8AC3E}">
        <p14:creationId xmlns:p14="http://schemas.microsoft.com/office/powerpoint/2010/main" val="273063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6757F0-F403-4E2D-B8CB-66727001004C}"/>
              </a:ext>
            </a:extLst>
          </p:cNvPr>
          <p:cNvPicPr>
            <a:picLocks noChangeAspect="1"/>
          </p:cNvPicPr>
          <p:nvPr/>
        </p:nvPicPr>
        <p:blipFill>
          <a:blip r:embed="rId3"/>
          <a:stretch>
            <a:fillRect/>
          </a:stretch>
        </p:blipFill>
        <p:spPr>
          <a:xfrm>
            <a:off x="2543226" y="1219147"/>
            <a:ext cx="9648773" cy="5008933"/>
          </a:xfrm>
          <a:prstGeom prst="rect">
            <a:avLst/>
          </a:prstGeom>
        </p:spPr>
      </p:pic>
      <p:sp>
        <p:nvSpPr>
          <p:cNvPr id="2" name="Title 1">
            <a:extLst>
              <a:ext uri="{FF2B5EF4-FFF2-40B4-BE49-F238E27FC236}">
                <a16:creationId xmlns:a16="http://schemas.microsoft.com/office/drawing/2014/main" id="{9160AEA1-9B2D-40E7-A75E-1261C453A277}"/>
              </a:ext>
            </a:extLst>
          </p:cNvPr>
          <p:cNvSpPr>
            <a:spLocks noGrp="1"/>
          </p:cNvSpPr>
          <p:nvPr>
            <p:ph type="title"/>
          </p:nvPr>
        </p:nvSpPr>
        <p:spPr/>
        <p:txBody>
          <a:bodyPr/>
          <a:lstStyle/>
          <a:p>
            <a:r>
              <a:rPr lang="en-US"/>
              <a:t>MEMA Regions </a:t>
            </a:r>
          </a:p>
        </p:txBody>
      </p:sp>
      <p:pic>
        <p:nvPicPr>
          <p:cNvPr id="13" name="Graphic 12" descr="Badge New with solid fill">
            <a:extLst>
              <a:ext uri="{FF2B5EF4-FFF2-40B4-BE49-F238E27FC236}">
                <a16:creationId xmlns:a16="http://schemas.microsoft.com/office/drawing/2014/main" id="{3D570910-DF7F-41A4-85F3-C33900EC76B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7700" y="2790040"/>
            <a:ext cx="365760" cy="365760"/>
          </a:xfrm>
          <a:prstGeom prst="rect">
            <a:avLst/>
          </a:prstGeom>
        </p:spPr>
      </p:pic>
      <p:graphicFrame>
        <p:nvGraphicFramePr>
          <p:cNvPr id="6" name="Table 40">
            <a:extLst>
              <a:ext uri="{FF2B5EF4-FFF2-40B4-BE49-F238E27FC236}">
                <a16:creationId xmlns:a16="http://schemas.microsoft.com/office/drawing/2014/main" id="{74D53EB6-613D-4A1E-9C7C-1E9351496DE7}"/>
              </a:ext>
            </a:extLst>
          </p:cNvPr>
          <p:cNvGraphicFramePr>
            <a:graphicFrameLocks noGrp="1"/>
          </p:cNvGraphicFramePr>
          <p:nvPr/>
        </p:nvGraphicFramePr>
        <p:xfrm>
          <a:off x="0" y="1219147"/>
          <a:ext cx="3858596" cy="5018170"/>
        </p:xfrm>
        <a:graphic>
          <a:graphicData uri="http://schemas.openxmlformats.org/drawingml/2006/table">
            <a:tbl>
              <a:tblPr firstRow="1" bandRow="1">
                <a:solidFill>
                  <a:srgbClr val="FFFFFF">
                    <a:alpha val="7843"/>
                  </a:srgbClr>
                </a:solidFill>
                <a:tableStyleId>{2D5ABB26-0587-4C30-8999-92F81FD0307C}</a:tableStyleId>
              </a:tblPr>
              <a:tblGrid>
                <a:gridCol w="3858596">
                  <a:extLst>
                    <a:ext uri="{9D8B030D-6E8A-4147-A177-3AD203B41FA5}">
                      <a16:colId xmlns:a16="http://schemas.microsoft.com/office/drawing/2014/main" val="2491995202"/>
                    </a:ext>
                  </a:extLst>
                </a:gridCol>
              </a:tblGrid>
              <a:tr h="452986">
                <a:tc>
                  <a:txBody>
                    <a:bodyPr/>
                    <a:lstStyle/>
                    <a:p>
                      <a:endParaRPr lang="en-US" sz="1400"/>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3882396491"/>
                  </a:ext>
                </a:extLst>
              </a:tr>
              <a:tr h="516541">
                <a:tc>
                  <a:txBody>
                    <a:bodyPr/>
                    <a:lstStyle/>
                    <a:p>
                      <a:pPr lvl="2"/>
                      <a:r>
                        <a:rPr lang="en-US" sz="1400" b="1"/>
                        <a:t>Headquarters</a:t>
                      </a:r>
                    </a:p>
                    <a:p>
                      <a:pPr lvl="2"/>
                      <a:r>
                        <a:rPr lang="en-US" sz="1400" b="0"/>
                        <a:t>Office in Framingham</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3306019834"/>
                  </a:ext>
                </a:extLst>
              </a:tr>
              <a:tr h="2430782">
                <a:tc>
                  <a:txBody>
                    <a:bodyPr/>
                    <a:lstStyle/>
                    <a:p>
                      <a:pPr lvl="2"/>
                      <a:r>
                        <a:rPr lang="en-US" sz="1400" b="1"/>
                        <a:t>MEMA East</a:t>
                      </a:r>
                    </a:p>
                    <a:p>
                      <a:pPr lvl="2"/>
                      <a:r>
                        <a:rPr lang="en-US" sz="1400" b="0" i="1"/>
                        <a:t>Offices in Franklin &amp; Tewksbury</a:t>
                      </a:r>
                    </a:p>
                    <a:p>
                      <a:pPr marL="1657350" lvl="3" indent="-285750">
                        <a:buFont typeface="Arial" panose="020B0604020202020204" pitchFamily="34" charset="0"/>
                        <a:buChar char="•"/>
                      </a:pPr>
                      <a:r>
                        <a:rPr lang="en-US" sz="1400"/>
                        <a:t>Essex County</a:t>
                      </a:r>
                    </a:p>
                    <a:p>
                      <a:pPr marL="1657350" lvl="3" indent="-285750">
                        <a:buFont typeface="Arial" panose="020B0604020202020204" pitchFamily="34" charset="0"/>
                        <a:buChar char="•"/>
                      </a:pPr>
                      <a:r>
                        <a:rPr lang="en-US" sz="1400"/>
                        <a:t>Middlesex County</a:t>
                      </a:r>
                    </a:p>
                    <a:p>
                      <a:pPr marL="1657350" lvl="3" indent="-285750">
                        <a:buFont typeface="Arial" panose="020B0604020202020204" pitchFamily="34" charset="0"/>
                        <a:buChar char="•"/>
                      </a:pPr>
                      <a:r>
                        <a:rPr lang="en-US" sz="1400"/>
                        <a:t>Suffolk County</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Barnstable County</a:t>
                      </a:r>
                    </a:p>
                    <a:p>
                      <a:pPr marL="1657350" lvl="3" indent="-285750">
                        <a:buFont typeface="Arial" panose="020B0604020202020204" pitchFamily="34" charset="0"/>
                        <a:buChar char="•"/>
                      </a:pPr>
                      <a:r>
                        <a:rPr lang="en-US" sz="1400"/>
                        <a:t>Bristol County</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Dukes County</a:t>
                      </a:r>
                    </a:p>
                    <a:p>
                      <a:pPr marL="1657350" lvl="3" indent="-285750">
                        <a:buFont typeface="Arial" panose="020B0604020202020204" pitchFamily="34" charset="0"/>
                        <a:buChar char="•"/>
                      </a:pPr>
                      <a:r>
                        <a:rPr lang="en-US" sz="1400"/>
                        <a:t>Nantucket County</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Norfolk County</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Plymouth County</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12700" cap="flat" cmpd="sng" algn="ctr">
                      <a:noFill/>
                      <a:prstDash val="solid"/>
                      <a:round/>
                      <a:headEnd type="none" w="med" len="med"/>
                      <a:tailEnd type="none" w="med" len="med"/>
                    </a:lnT>
                    <a:lnB w="57150" cap="flat" cmpd="sng" algn="ctr">
                      <a:noFill/>
                      <a:prstDash val="solid"/>
                      <a:round/>
                      <a:headEnd type="none" w="med" len="med"/>
                      <a:tailEnd type="none" w="med" len="med"/>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1036784992"/>
                  </a:ext>
                </a:extLst>
              </a:tr>
              <a:tr h="1608624">
                <a:tc>
                  <a:txBody>
                    <a:bodyPr/>
                    <a:lstStyle/>
                    <a:p>
                      <a:pPr marL="914400" marR="0" lvl="2" indent="0" algn="l" defTabSz="914400" rtl="0" eaLnBrk="1" fontAlgn="auto" latinLnBrk="0" hangingPunct="1">
                        <a:lnSpc>
                          <a:spcPct val="100000"/>
                        </a:lnSpc>
                        <a:spcBef>
                          <a:spcPts val="0"/>
                        </a:spcBef>
                        <a:spcAft>
                          <a:spcPts val="0"/>
                        </a:spcAft>
                        <a:buClrTx/>
                        <a:buSzTx/>
                        <a:buFontTx/>
                        <a:buNone/>
                        <a:tabLst/>
                        <a:defRPr/>
                      </a:pPr>
                      <a:r>
                        <a:rPr lang="en-US" sz="1400" b="1"/>
                        <a:t>MEMA West </a:t>
                      </a:r>
                    </a:p>
                    <a:p>
                      <a:pPr marL="914400" marR="0" lvl="2" indent="0" algn="l" defTabSz="914400" rtl="0" eaLnBrk="1" fontAlgn="auto" latinLnBrk="0" hangingPunct="1">
                        <a:lnSpc>
                          <a:spcPct val="100000"/>
                        </a:lnSpc>
                        <a:spcBef>
                          <a:spcPts val="0"/>
                        </a:spcBef>
                        <a:spcAft>
                          <a:spcPts val="0"/>
                        </a:spcAft>
                        <a:buClrTx/>
                        <a:buSzTx/>
                        <a:buFontTx/>
                        <a:buNone/>
                        <a:tabLst/>
                        <a:defRPr/>
                      </a:pPr>
                      <a:r>
                        <a:rPr lang="en-US" sz="1400" b="0" i="1"/>
                        <a:t>Office in Agawam  </a:t>
                      </a:r>
                    </a:p>
                    <a:p>
                      <a:pPr marL="1657350" lvl="3" indent="-285750">
                        <a:buFont typeface="Arial" panose="020B0604020202020204" pitchFamily="34" charset="0"/>
                        <a:buChar char="•"/>
                      </a:pPr>
                      <a:r>
                        <a:rPr lang="en-US" sz="1400"/>
                        <a:t>Berkshire County</a:t>
                      </a:r>
                    </a:p>
                    <a:p>
                      <a:pPr marL="1657350" lvl="3" indent="-285750">
                        <a:buFont typeface="Arial" panose="020B0604020202020204" pitchFamily="34" charset="0"/>
                        <a:buChar char="•"/>
                      </a:pPr>
                      <a:r>
                        <a:rPr lang="en-US" sz="1400"/>
                        <a:t>Franklin County</a:t>
                      </a:r>
                    </a:p>
                    <a:p>
                      <a:pPr marL="1657350" lvl="3" indent="-285750">
                        <a:buFont typeface="Arial" panose="020B0604020202020204" pitchFamily="34" charset="0"/>
                        <a:buChar char="•"/>
                      </a:pPr>
                      <a:r>
                        <a:rPr lang="en-US" sz="1400"/>
                        <a:t>Hampden County</a:t>
                      </a:r>
                    </a:p>
                    <a:p>
                      <a:pPr marL="1657350" lvl="3" indent="-285750">
                        <a:buFont typeface="Arial" panose="020B0604020202020204" pitchFamily="34" charset="0"/>
                        <a:buChar char="•"/>
                      </a:pPr>
                      <a:r>
                        <a:rPr lang="en-US" sz="1400"/>
                        <a:t>Hampshire County</a:t>
                      </a:r>
                    </a:p>
                    <a:p>
                      <a:pPr marL="1657350" marR="0" lvl="3"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t>Worcester County</a:t>
                      </a:r>
                    </a:p>
                  </a:txBody>
                  <a:tcPr>
                    <a:lnL w="28575" cap="flat" cmpd="sng" algn="ctr">
                      <a:noFill/>
                      <a:prstDash val="solid"/>
                      <a:round/>
                      <a:headEnd type="none" w="med" len="med"/>
                      <a:tailEnd type="none" w="med" len="med"/>
                    </a:lnL>
                    <a:lnR w="28575" cap="flat" cmpd="sng" algn="ctr">
                      <a:noFill/>
                      <a:prstDash val="solid"/>
                      <a:round/>
                      <a:headEnd type="none" w="med" len="med"/>
                      <a:tailEnd type="none" w="med" len="med"/>
                    </a:lnR>
                    <a:lnT w="571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FEFEF"/>
                    </a:solidFill>
                  </a:tcPr>
                </a:tc>
                <a:extLst>
                  <a:ext uri="{0D108BD9-81ED-4DB2-BD59-A6C34878D82A}">
                    <a16:rowId xmlns:a16="http://schemas.microsoft.com/office/drawing/2014/main" val="1389889831"/>
                  </a:ext>
                </a:extLst>
              </a:tr>
            </a:tbl>
          </a:graphicData>
        </a:graphic>
      </p:graphicFrame>
      <p:sp>
        <p:nvSpPr>
          <p:cNvPr id="3" name="Slide Number Placeholder 2">
            <a:extLst>
              <a:ext uri="{FF2B5EF4-FFF2-40B4-BE49-F238E27FC236}">
                <a16:creationId xmlns:a16="http://schemas.microsoft.com/office/drawing/2014/main" id="{FFCB3825-1C63-4F43-8090-4D435F4899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DE1C4B-F61A-40C3-9976-0982168478B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Graphic 8" descr="Marker with solid fill">
            <a:extLst>
              <a:ext uri="{FF2B5EF4-FFF2-40B4-BE49-F238E27FC236}">
                <a16:creationId xmlns:a16="http://schemas.microsoft.com/office/drawing/2014/main" id="{813A21FF-161B-40E6-A8F8-15439F88343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54922" y="3347718"/>
            <a:ext cx="457200" cy="457200"/>
          </a:xfrm>
          <a:prstGeom prst="rect">
            <a:avLst/>
          </a:prstGeom>
        </p:spPr>
      </p:pic>
      <p:pic>
        <p:nvPicPr>
          <p:cNvPr id="15" name="Graphic 14" descr="Marker with solid fill">
            <a:extLst>
              <a:ext uri="{FF2B5EF4-FFF2-40B4-BE49-F238E27FC236}">
                <a16:creationId xmlns:a16="http://schemas.microsoft.com/office/drawing/2014/main" id="{536E6F12-E1FA-4B19-9653-B89AA61A03F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16260" y="3261991"/>
            <a:ext cx="457200" cy="457200"/>
          </a:xfrm>
          <a:prstGeom prst="rect">
            <a:avLst/>
          </a:prstGeom>
        </p:spPr>
      </p:pic>
      <p:pic>
        <p:nvPicPr>
          <p:cNvPr id="24" name="Graphic 23" descr="Marker with solid fill">
            <a:extLst>
              <a:ext uri="{FF2B5EF4-FFF2-40B4-BE49-F238E27FC236}">
                <a16:creationId xmlns:a16="http://schemas.microsoft.com/office/drawing/2014/main" id="{CA505256-777E-49DD-A8C1-6B3D05CCB64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255" y="4658874"/>
            <a:ext cx="457200" cy="457200"/>
          </a:xfrm>
          <a:prstGeom prst="rect">
            <a:avLst/>
          </a:prstGeom>
        </p:spPr>
      </p:pic>
      <p:pic>
        <p:nvPicPr>
          <p:cNvPr id="25" name="Graphic 24" descr="Marker with solid fill">
            <a:extLst>
              <a:ext uri="{FF2B5EF4-FFF2-40B4-BE49-F238E27FC236}">
                <a16:creationId xmlns:a16="http://schemas.microsoft.com/office/drawing/2014/main" id="{2F66A6D4-4DA6-443C-AD7D-1F3D969A554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6941" y="2221084"/>
            <a:ext cx="457200" cy="457200"/>
          </a:xfrm>
          <a:prstGeom prst="rect">
            <a:avLst/>
          </a:prstGeom>
        </p:spPr>
      </p:pic>
      <p:pic>
        <p:nvPicPr>
          <p:cNvPr id="26" name="Graphic 25" descr="Badge New with solid fill">
            <a:extLst>
              <a:ext uri="{FF2B5EF4-FFF2-40B4-BE49-F238E27FC236}">
                <a16:creationId xmlns:a16="http://schemas.microsoft.com/office/drawing/2014/main" id="{9ABC2CFF-6A21-4737-AB08-10A425BA777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40975" y="1726746"/>
            <a:ext cx="365760" cy="365760"/>
          </a:xfrm>
          <a:prstGeom prst="rect">
            <a:avLst/>
          </a:prstGeom>
        </p:spPr>
      </p:pic>
      <p:pic>
        <p:nvPicPr>
          <p:cNvPr id="28" name="Graphic 27" descr="Marker with solid fill">
            <a:extLst>
              <a:ext uri="{FF2B5EF4-FFF2-40B4-BE49-F238E27FC236}">
                <a16:creationId xmlns:a16="http://schemas.microsoft.com/office/drawing/2014/main" id="{E7C43045-AC48-4D39-8A16-166B1D6E8E7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86584" y="1681026"/>
            <a:ext cx="457200" cy="457200"/>
          </a:xfrm>
          <a:prstGeom prst="rect">
            <a:avLst/>
          </a:prstGeom>
        </p:spPr>
      </p:pic>
      <p:pic>
        <p:nvPicPr>
          <p:cNvPr id="29" name="Graphic 28" descr="Marker with solid fill">
            <a:extLst>
              <a:ext uri="{FF2B5EF4-FFF2-40B4-BE49-F238E27FC236}">
                <a16:creationId xmlns:a16="http://schemas.microsoft.com/office/drawing/2014/main" id="{8B918C25-4ADA-434D-A52B-D1419C295A7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792" y="2221084"/>
            <a:ext cx="457200" cy="457200"/>
          </a:xfrm>
          <a:prstGeom prst="rect">
            <a:avLst/>
          </a:prstGeom>
        </p:spPr>
      </p:pic>
      <p:sp>
        <p:nvSpPr>
          <p:cNvPr id="23" name="Freeform: Shape 22">
            <a:extLst>
              <a:ext uri="{FF2B5EF4-FFF2-40B4-BE49-F238E27FC236}">
                <a16:creationId xmlns:a16="http://schemas.microsoft.com/office/drawing/2014/main" id="{F4F4D732-7E13-48FB-8F39-F0011CDAC718}"/>
              </a:ext>
            </a:extLst>
          </p:cNvPr>
          <p:cNvSpPr/>
          <p:nvPr/>
        </p:nvSpPr>
        <p:spPr>
          <a:xfrm>
            <a:off x="7623810" y="1783080"/>
            <a:ext cx="956310" cy="2098281"/>
          </a:xfrm>
          <a:custGeom>
            <a:avLst/>
            <a:gdLst>
              <a:gd name="connsiteX0" fmla="*/ 0 w 952500"/>
              <a:gd name="connsiteY0" fmla="*/ 0 h 2079231"/>
              <a:gd name="connsiteX1" fmla="*/ 22860 w 952500"/>
              <a:gd name="connsiteY1" fmla="*/ 3810 h 2079231"/>
              <a:gd name="connsiteX2" fmla="*/ 38100 w 952500"/>
              <a:gd name="connsiteY2" fmla="*/ 26670 h 2079231"/>
              <a:gd name="connsiteX3" fmla="*/ 45720 w 952500"/>
              <a:gd name="connsiteY3" fmla="*/ 49530 h 2079231"/>
              <a:gd name="connsiteX4" fmla="*/ 57150 w 952500"/>
              <a:gd name="connsiteY4" fmla="*/ 57150 h 2079231"/>
              <a:gd name="connsiteX5" fmla="*/ 76200 w 952500"/>
              <a:gd name="connsiteY5" fmla="*/ 76200 h 2079231"/>
              <a:gd name="connsiteX6" fmla="*/ 95250 w 952500"/>
              <a:gd name="connsiteY6" fmla="*/ 91440 h 2079231"/>
              <a:gd name="connsiteX7" fmla="*/ 99060 w 952500"/>
              <a:gd name="connsiteY7" fmla="*/ 106680 h 2079231"/>
              <a:gd name="connsiteX8" fmla="*/ 114300 w 952500"/>
              <a:gd name="connsiteY8" fmla="*/ 129540 h 2079231"/>
              <a:gd name="connsiteX9" fmla="*/ 110490 w 952500"/>
              <a:gd name="connsiteY9" fmla="*/ 186690 h 2079231"/>
              <a:gd name="connsiteX10" fmla="*/ 110490 w 952500"/>
              <a:gd name="connsiteY10" fmla="*/ 240030 h 2079231"/>
              <a:gd name="connsiteX11" fmla="*/ 182880 w 952500"/>
              <a:gd name="connsiteY11" fmla="*/ 247650 h 2079231"/>
              <a:gd name="connsiteX12" fmla="*/ 323850 w 952500"/>
              <a:gd name="connsiteY12" fmla="*/ 243840 h 2079231"/>
              <a:gd name="connsiteX13" fmla="*/ 320040 w 952500"/>
              <a:gd name="connsiteY13" fmla="*/ 224790 h 2079231"/>
              <a:gd name="connsiteX14" fmla="*/ 335280 w 952500"/>
              <a:gd name="connsiteY14" fmla="*/ 220980 h 2079231"/>
              <a:gd name="connsiteX15" fmla="*/ 346710 w 952500"/>
              <a:gd name="connsiteY15" fmla="*/ 224790 h 2079231"/>
              <a:gd name="connsiteX16" fmla="*/ 358140 w 952500"/>
              <a:gd name="connsiteY16" fmla="*/ 232410 h 2079231"/>
              <a:gd name="connsiteX17" fmla="*/ 373380 w 952500"/>
              <a:gd name="connsiteY17" fmla="*/ 236220 h 2079231"/>
              <a:gd name="connsiteX18" fmla="*/ 396240 w 952500"/>
              <a:gd name="connsiteY18" fmla="*/ 243840 h 2079231"/>
              <a:gd name="connsiteX19" fmla="*/ 422910 w 952500"/>
              <a:gd name="connsiteY19" fmla="*/ 251460 h 2079231"/>
              <a:gd name="connsiteX20" fmla="*/ 438150 w 952500"/>
              <a:gd name="connsiteY20" fmla="*/ 262890 h 2079231"/>
              <a:gd name="connsiteX21" fmla="*/ 457200 w 952500"/>
              <a:gd name="connsiteY21" fmla="*/ 266700 h 2079231"/>
              <a:gd name="connsiteX22" fmla="*/ 502920 w 952500"/>
              <a:gd name="connsiteY22" fmla="*/ 270510 h 2079231"/>
              <a:gd name="connsiteX23" fmla="*/ 541020 w 952500"/>
              <a:gd name="connsiteY23" fmla="*/ 281940 h 2079231"/>
              <a:gd name="connsiteX24" fmla="*/ 544830 w 952500"/>
              <a:gd name="connsiteY24" fmla="*/ 293370 h 2079231"/>
              <a:gd name="connsiteX25" fmla="*/ 537210 w 952500"/>
              <a:gd name="connsiteY25" fmla="*/ 304800 h 2079231"/>
              <a:gd name="connsiteX26" fmla="*/ 525780 w 952500"/>
              <a:gd name="connsiteY26" fmla="*/ 350520 h 2079231"/>
              <a:gd name="connsiteX27" fmla="*/ 514350 w 952500"/>
              <a:gd name="connsiteY27" fmla="*/ 384810 h 2079231"/>
              <a:gd name="connsiteX28" fmla="*/ 510540 w 952500"/>
              <a:gd name="connsiteY28" fmla="*/ 396240 h 2079231"/>
              <a:gd name="connsiteX29" fmla="*/ 506730 w 952500"/>
              <a:gd name="connsiteY29" fmla="*/ 457200 h 2079231"/>
              <a:gd name="connsiteX30" fmla="*/ 499110 w 952500"/>
              <a:gd name="connsiteY30" fmla="*/ 483870 h 2079231"/>
              <a:gd name="connsiteX31" fmla="*/ 491490 w 952500"/>
              <a:gd name="connsiteY31" fmla="*/ 510540 h 2079231"/>
              <a:gd name="connsiteX32" fmla="*/ 495300 w 952500"/>
              <a:gd name="connsiteY32" fmla="*/ 529590 h 2079231"/>
              <a:gd name="connsiteX33" fmla="*/ 556260 w 952500"/>
              <a:gd name="connsiteY33" fmla="*/ 560070 h 2079231"/>
              <a:gd name="connsiteX34" fmla="*/ 567690 w 952500"/>
              <a:gd name="connsiteY34" fmla="*/ 567690 h 2079231"/>
              <a:gd name="connsiteX35" fmla="*/ 586740 w 952500"/>
              <a:gd name="connsiteY35" fmla="*/ 571500 h 2079231"/>
              <a:gd name="connsiteX36" fmla="*/ 598170 w 952500"/>
              <a:gd name="connsiteY36" fmla="*/ 575310 h 2079231"/>
              <a:gd name="connsiteX37" fmla="*/ 628650 w 952500"/>
              <a:gd name="connsiteY37" fmla="*/ 571500 h 2079231"/>
              <a:gd name="connsiteX38" fmla="*/ 624840 w 952500"/>
              <a:gd name="connsiteY38" fmla="*/ 533400 h 2079231"/>
              <a:gd name="connsiteX39" fmla="*/ 628650 w 952500"/>
              <a:gd name="connsiteY39" fmla="*/ 506730 h 2079231"/>
              <a:gd name="connsiteX40" fmla="*/ 651510 w 952500"/>
              <a:gd name="connsiteY40" fmla="*/ 495300 h 2079231"/>
              <a:gd name="connsiteX41" fmla="*/ 670560 w 952500"/>
              <a:gd name="connsiteY41" fmla="*/ 499110 h 2079231"/>
              <a:gd name="connsiteX42" fmla="*/ 716280 w 952500"/>
              <a:gd name="connsiteY42" fmla="*/ 506730 h 2079231"/>
              <a:gd name="connsiteX43" fmla="*/ 727710 w 952500"/>
              <a:gd name="connsiteY43" fmla="*/ 510540 h 2079231"/>
              <a:gd name="connsiteX44" fmla="*/ 746760 w 952500"/>
              <a:gd name="connsiteY44" fmla="*/ 506730 h 2079231"/>
              <a:gd name="connsiteX45" fmla="*/ 762000 w 952500"/>
              <a:gd name="connsiteY45" fmla="*/ 495300 h 2079231"/>
              <a:gd name="connsiteX46" fmla="*/ 773430 w 952500"/>
              <a:gd name="connsiteY46" fmla="*/ 491490 h 2079231"/>
              <a:gd name="connsiteX47" fmla="*/ 800100 w 952500"/>
              <a:gd name="connsiteY47" fmla="*/ 502920 h 2079231"/>
              <a:gd name="connsiteX48" fmla="*/ 822960 w 952500"/>
              <a:gd name="connsiteY48" fmla="*/ 514350 h 2079231"/>
              <a:gd name="connsiteX49" fmla="*/ 822960 w 952500"/>
              <a:gd name="connsiteY49" fmla="*/ 571500 h 2079231"/>
              <a:gd name="connsiteX50" fmla="*/ 807720 w 952500"/>
              <a:gd name="connsiteY50" fmla="*/ 594360 h 2079231"/>
              <a:gd name="connsiteX51" fmla="*/ 803910 w 952500"/>
              <a:gd name="connsiteY51" fmla="*/ 643890 h 2079231"/>
              <a:gd name="connsiteX52" fmla="*/ 792480 w 952500"/>
              <a:gd name="connsiteY52" fmla="*/ 651510 h 2079231"/>
              <a:gd name="connsiteX53" fmla="*/ 777240 w 952500"/>
              <a:gd name="connsiteY53" fmla="*/ 670560 h 2079231"/>
              <a:gd name="connsiteX54" fmla="*/ 765810 w 952500"/>
              <a:gd name="connsiteY54" fmla="*/ 708660 h 2079231"/>
              <a:gd name="connsiteX55" fmla="*/ 781050 w 952500"/>
              <a:gd name="connsiteY55" fmla="*/ 712470 h 2079231"/>
              <a:gd name="connsiteX56" fmla="*/ 803910 w 952500"/>
              <a:gd name="connsiteY56" fmla="*/ 716280 h 2079231"/>
              <a:gd name="connsiteX57" fmla="*/ 811530 w 952500"/>
              <a:gd name="connsiteY57" fmla="*/ 727710 h 2079231"/>
              <a:gd name="connsiteX58" fmla="*/ 803910 w 952500"/>
              <a:gd name="connsiteY58" fmla="*/ 796290 h 2079231"/>
              <a:gd name="connsiteX59" fmla="*/ 792480 w 952500"/>
              <a:gd name="connsiteY59" fmla="*/ 864870 h 2079231"/>
              <a:gd name="connsiteX60" fmla="*/ 792480 w 952500"/>
              <a:gd name="connsiteY60" fmla="*/ 864870 h 2079231"/>
              <a:gd name="connsiteX61" fmla="*/ 788670 w 952500"/>
              <a:gd name="connsiteY61" fmla="*/ 883920 h 2079231"/>
              <a:gd name="connsiteX62" fmla="*/ 777240 w 952500"/>
              <a:gd name="connsiteY62" fmla="*/ 895350 h 2079231"/>
              <a:gd name="connsiteX63" fmla="*/ 739140 w 952500"/>
              <a:gd name="connsiteY63" fmla="*/ 899160 h 2079231"/>
              <a:gd name="connsiteX64" fmla="*/ 727710 w 952500"/>
              <a:gd name="connsiteY64" fmla="*/ 906780 h 2079231"/>
              <a:gd name="connsiteX65" fmla="*/ 716280 w 952500"/>
              <a:gd name="connsiteY65" fmla="*/ 918210 h 2079231"/>
              <a:gd name="connsiteX66" fmla="*/ 693420 w 952500"/>
              <a:gd name="connsiteY66" fmla="*/ 925830 h 2079231"/>
              <a:gd name="connsiteX67" fmla="*/ 681990 w 952500"/>
              <a:gd name="connsiteY67" fmla="*/ 929640 h 2079231"/>
              <a:gd name="connsiteX68" fmla="*/ 678180 w 952500"/>
              <a:gd name="connsiteY68" fmla="*/ 941070 h 2079231"/>
              <a:gd name="connsiteX69" fmla="*/ 723900 w 952500"/>
              <a:gd name="connsiteY69" fmla="*/ 956310 h 2079231"/>
              <a:gd name="connsiteX70" fmla="*/ 727710 w 952500"/>
              <a:gd name="connsiteY70" fmla="*/ 971550 h 2079231"/>
              <a:gd name="connsiteX71" fmla="*/ 723900 w 952500"/>
              <a:gd name="connsiteY71" fmla="*/ 990600 h 2079231"/>
              <a:gd name="connsiteX72" fmla="*/ 712470 w 952500"/>
              <a:gd name="connsiteY72" fmla="*/ 998220 h 2079231"/>
              <a:gd name="connsiteX73" fmla="*/ 685800 w 952500"/>
              <a:gd name="connsiteY73" fmla="*/ 1005840 h 2079231"/>
              <a:gd name="connsiteX74" fmla="*/ 674370 w 952500"/>
              <a:gd name="connsiteY74" fmla="*/ 1009650 h 2079231"/>
              <a:gd name="connsiteX75" fmla="*/ 666750 w 952500"/>
              <a:gd name="connsiteY75" fmla="*/ 1032510 h 2079231"/>
              <a:gd name="connsiteX76" fmla="*/ 662940 w 952500"/>
              <a:gd name="connsiteY76" fmla="*/ 1047750 h 2079231"/>
              <a:gd name="connsiteX77" fmla="*/ 655320 w 952500"/>
              <a:gd name="connsiteY77" fmla="*/ 1059180 h 2079231"/>
              <a:gd name="connsiteX78" fmla="*/ 643890 w 952500"/>
              <a:gd name="connsiteY78" fmla="*/ 1062990 h 2079231"/>
              <a:gd name="connsiteX79" fmla="*/ 636270 w 952500"/>
              <a:gd name="connsiteY79" fmla="*/ 1074420 h 2079231"/>
              <a:gd name="connsiteX80" fmla="*/ 643890 w 952500"/>
              <a:gd name="connsiteY80" fmla="*/ 1097280 h 2079231"/>
              <a:gd name="connsiteX81" fmla="*/ 647700 w 952500"/>
              <a:gd name="connsiteY81" fmla="*/ 1108710 h 2079231"/>
              <a:gd name="connsiteX82" fmla="*/ 659130 w 952500"/>
              <a:gd name="connsiteY82" fmla="*/ 1131570 h 2079231"/>
              <a:gd name="connsiteX83" fmla="*/ 662940 w 952500"/>
              <a:gd name="connsiteY83" fmla="*/ 1162050 h 2079231"/>
              <a:gd name="connsiteX84" fmla="*/ 685800 w 952500"/>
              <a:gd name="connsiteY84" fmla="*/ 1173480 h 2079231"/>
              <a:gd name="connsiteX85" fmla="*/ 742950 w 952500"/>
              <a:gd name="connsiteY85" fmla="*/ 1184910 h 2079231"/>
              <a:gd name="connsiteX86" fmla="*/ 754380 w 952500"/>
              <a:gd name="connsiteY86" fmla="*/ 1192530 h 2079231"/>
              <a:gd name="connsiteX87" fmla="*/ 800100 w 952500"/>
              <a:gd name="connsiteY87" fmla="*/ 1188720 h 2079231"/>
              <a:gd name="connsiteX88" fmla="*/ 811530 w 952500"/>
              <a:gd name="connsiteY88" fmla="*/ 1184910 h 2079231"/>
              <a:gd name="connsiteX89" fmla="*/ 826770 w 952500"/>
              <a:gd name="connsiteY89" fmla="*/ 1181100 h 2079231"/>
              <a:gd name="connsiteX90" fmla="*/ 838200 w 952500"/>
              <a:gd name="connsiteY90" fmla="*/ 1177290 h 2079231"/>
              <a:gd name="connsiteX91" fmla="*/ 868680 w 952500"/>
              <a:gd name="connsiteY91" fmla="*/ 1173480 h 2079231"/>
              <a:gd name="connsiteX92" fmla="*/ 887730 w 952500"/>
              <a:gd name="connsiteY92" fmla="*/ 1169670 h 2079231"/>
              <a:gd name="connsiteX93" fmla="*/ 925830 w 952500"/>
              <a:gd name="connsiteY93" fmla="*/ 1173480 h 2079231"/>
              <a:gd name="connsiteX94" fmla="*/ 929640 w 952500"/>
              <a:gd name="connsiteY94" fmla="*/ 1184910 h 2079231"/>
              <a:gd name="connsiteX95" fmla="*/ 925830 w 952500"/>
              <a:gd name="connsiteY95" fmla="*/ 1211580 h 2079231"/>
              <a:gd name="connsiteX96" fmla="*/ 918210 w 952500"/>
              <a:gd name="connsiteY96" fmla="*/ 1234440 h 2079231"/>
              <a:gd name="connsiteX97" fmla="*/ 906780 w 952500"/>
              <a:gd name="connsiteY97" fmla="*/ 1272540 h 2079231"/>
              <a:gd name="connsiteX98" fmla="*/ 902970 w 952500"/>
              <a:gd name="connsiteY98" fmla="*/ 1295400 h 2079231"/>
              <a:gd name="connsiteX99" fmla="*/ 899160 w 952500"/>
              <a:gd name="connsiteY99" fmla="*/ 1322070 h 2079231"/>
              <a:gd name="connsiteX100" fmla="*/ 876300 w 952500"/>
              <a:gd name="connsiteY100" fmla="*/ 1333500 h 2079231"/>
              <a:gd name="connsiteX101" fmla="*/ 842010 w 952500"/>
              <a:gd name="connsiteY101" fmla="*/ 1329690 h 2079231"/>
              <a:gd name="connsiteX102" fmla="*/ 830580 w 952500"/>
              <a:gd name="connsiteY102" fmla="*/ 1325880 h 2079231"/>
              <a:gd name="connsiteX103" fmla="*/ 807720 w 952500"/>
              <a:gd name="connsiteY103" fmla="*/ 1322070 h 2079231"/>
              <a:gd name="connsiteX104" fmla="*/ 765810 w 952500"/>
              <a:gd name="connsiteY104" fmla="*/ 1325880 h 2079231"/>
              <a:gd name="connsiteX105" fmla="*/ 754380 w 952500"/>
              <a:gd name="connsiteY105" fmla="*/ 1333500 h 2079231"/>
              <a:gd name="connsiteX106" fmla="*/ 723900 w 952500"/>
              <a:gd name="connsiteY106" fmla="*/ 1367790 h 2079231"/>
              <a:gd name="connsiteX107" fmla="*/ 716280 w 952500"/>
              <a:gd name="connsiteY107" fmla="*/ 1383030 h 2079231"/>
              <a:gd name="connsiteX108" fmla="*/ 712470 w 952500"/>
              <a:gd name="connsiteY108" fmla="*/ 1394460 h 2079231"/>
              <a:gd name="connsiteX109" fmla="*/ 708660 w 952500"/>
              <a:gd name="connsiteY109" fmla="*/ 1417320 h 2079231"/>
              <a:gd name="connsiteX110" fmla="*/ 704850 w 952500"/>
              <a:gd name="connsiteY110" fmla="*/ 1432560 h 2079231"/>
              <a:gd name="connsiteX111" fmla="*/ 708660 w 952500"/>
              <a:gd name="connsiteY111" fmla="*/ 1485900 h 2079231"/>
              <a:gd name="connsiteX112" fmla="*/ 712470 w 952500"/>
              <a:gd name="connsiteY112" fmla="*/ 1508760 h 2079231"/>
              <a:gd name="connsiteX113" fmla="*/ 727710 w 952500"/>
              <a:gd name="connsiteY113" fmla="*/ 1531620 h 2079231"/>
              <a:gd name="connsiteX114" fmla="*/ 735330 w 952500"/>
              <a:gd name="connsiteY114" fmla="*/ 1543050 h 2079231"/>
              <a:gd name="connsiteX115" fmla="*/ 750570 w 952500"/>
              <a:gd name="connsiteY115" fmla="*/ 1546860 h 2079231"/>
              <a:gd name="connsiteX116" fmla="*/ 762000 w 952500"/>
              <a:gd name="connsiteY116" fmla="*/ 1558290 h 2079231"/>
              <a:gd name="connsiteX117" fmla="*/ 777240 w 952500"/>
              <a:gd name="connsiteY117" fmla="*/ 1562100 h 2079231"/>
              <a:gd name="connsiteX118" fmla="*/ 811530 w 952500"/>
              <a:gd name="connsiteY118" fmla="*/ 1569720 h 2079231"/>
              <a:gd name="connsiteX119" fmla="*/ 861060 w 952500"/>
              <a:gd name="connsiteY119" fmla="*/ 1565910 h 2079231"/>
              <a:gd name="connsiteX120" fmla="*/ 887730 w 952500"/>
              <a:gd name="connsiteY120" fmla="*/ 1562100 h 2079231"/>
              <a:gd name="connsiteX121" fmla="*/ 914400 w 952500"/>
              <a:gd name="connsiteY121" fmla="*/ 1565910 h 2079231"/>
              <a:gd name="connsiteX122" fmla="*/ 910590 w 952500"/>
              <a:gd name="connsiteY122" fmla="*/ 1588770 h 2079231"/>
              <a:gd name="connsiteX123" fmla="*/ 906780 w 952500"/>
              <a:gd name="connsiteY123" fmla="*/ 1600200 h 2079231"/>
              <a:gd name="connsiteX124" fmla="*/ 910590 w 952500"/>
              <a:gd name="connsiteY124" fmla="*/ 1626870 h 2079231"/>
              <a:gd name="connsiteX125" fmla="*/ 952500 w 952500"/>
              <a:gd name="connsiteY125" fmla="*/ 1630680 h 2079231"/>
              <a:gd name="connsiteX126" fmla="*/ 948690 w 952500"/>
              <a:gd name="connsiteY126" fmla="*/ 1695450 h 2079231"/>
              <a:gd name="connsiteX127" fmla="*/ 944880 w 952500"/>
              <a:gd name="connsiteY127" fmla="*/ 1710690 h 2079231"/>
              <a:gd name="connsiteX128" fmla="*/ 941070 w 952500"/>
              <a:gd name="connsiteY128" fmla="*/ 1756410 h 2079231"/>
              <a:gd name="connsiteX129" fmla="*/ 933450 w 952500"/>
              <a:gd name="connsiteY129" fmla="*/ 1767840 h 2079231"/>
              <a:gd name="connsiteX130" fmla="*/ 914400 w 952500"/>
              <a:gd name="connsiteY130" fmla="*/ 1790700 h 2079231"/>
              <a:gd name="connsiteX131" fmla="*/ 906780 w 952500"/>
              <a:gd name="connsiteY131" fmla="*/ 1813560 h 2079231"/>
              <a:gd name="connsiteX132" fmla="*/ 902970 w 952500"/>
              <a:gd name="connsiteY132" fmla="*/ 1824990 h 2079231"/>
              <a:gd name="connsiteX133" fmla="*/ 899160 w 952500"/>
              <a:gd name="connsiteY133" fmla="*/ 1874520 h 2079231"/>
              <a:gd name="connsiteX134" fmla="*/ 906780 w 952500"/>
              <a:gd name="connsiteY134" fmla="*/ 1935480 h 2079231"/>
              <a:gd name="connsiteX135" fmla="*/ 914400 w 952500"/>
              <a:gd name="connsiteY135" fmla="*/ 1969770 h 2079231"/>
              <a:gd name="connsiteX136" fmla="*/ 899160 w 952500"/>
              <a:gd name="connsiteY136" fmla="*/ 2065020 h 2079231"/>
              <a:gd name="connsiteX137" fmla="*/ 891540 w 952500"/>
              <a:gd name="connsiteY137" fmla="*/ 2061210 h 2079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952500" h="2079231">
                <a:moveTo>
                  <a:pt x="0" y="0"/>
                </a:moveTo>
                <a:cubicBezTo>
                  <a:pt x="7620" y="1270"/>
                  <a:pt x="16531" y="-620"/>
                  <a:pt x="22860" y="3810"/>
                </a:cubicBezTo>
                <a:cubicBezTo>
                  <a:pt x="30363" y="9062"/>
                  <a:pt x="35204" y="17982"/>
                  <a:pt x="38100" y="26670"/>
                </a:cubicBezTo>
                <a:cubicBezTo>
                  <a:pt x="40640" y="34290"/>
                  <a:pt x="39037" y="45075"/>
                  <a:pt x="45720" y="49530"/>
                </a:cubicBezTo>
                <a:lnTo>
                  <a:pt x="57150" y="57150"/>
                </a:lnTo>
                <a:cubicBezTo>
                  <a:pt x="77470" y="87630"/>
                  <a:pt x="50800" y="50800"/>
                  <a:pt x="76200" y="76200"/>
                </a:cubicBezTo>
                <a:cubicBezTo>
                  <a:pt x="93434" y="93434"/>
                  <a:pt x="72998" y="84023"/>
                  <a:pt x="95250" y="91440"/>
                </a:cubicBezTo>
                <a:cubicBezTo>
                  <a:pt x="96520" y="96520"/>
                  <a:pt x="96462" y="102134"/>
                  <a:pt x="99060" y="106680"/>
                </a:cubicBezTo>
                <a:cubicBezTo>
                  <a:pt x="121892" y="146635"/>
                  <a:pt x="102404" y="93853"/>
                  <a:pt x="114300" y="129540"/>
                </a:cubicBezTo>
                <a:cubicBezTo>
                  <a:pt x="113030" y="148590"/>
                  <a:pt x="112489" y="167703"/>
                  <a:pt x="110490" y="186690"/>
                </a:cubicBezTo>
                <a:cubicBezTo>
                  <a:pt x="108999" y="200858"/>
                  <a:pt x="92962" y="229513"/>
                  <a:pt x="110490" y="240030"/>
                </a:cubicBezTo>
                <a:cubicBezTo>
                  <a:pt x="131296" y="252513"/>
                  <a:pt x="182880" y="247650"/>
                  <a:pt x="182880" y="247650"/>
                </a:cubicBezTo>
                <a:cubicBezTo>
                  <a:pt x="229870" y="246380"/>
                  <a:pt x="277482" y="251568"/>
                  <a:pt x="323850" y="243840"/>
                </a:cubicBezTo>
                <a:cubicBezTo>
                  <a:pt x="330238" y="242775"/>
                  <a:pt x="317144" y="230582"/>
                  <a:pt x="320040" y="224790"/>
                </a:cubicBezTo>
                <a:cubicBezTo>
                  <a:pt x="322382" y="220106"/>
                  <a:pt x="330200" y="222250"/>
                  <a:pt x="335280" y="220980"/>
                </a:cubicBezTo>
                <a:cubicBezTo>
                  <a:pt x="339090" y="222250"/>
                  <a:pt x="343118" y="222994"/>
                  <a:pt x="346710" y="224790"/>
                </a:cubicBezTo>
                <a:cubicBezTo>
                  <a:pt x="350806" y="226838"/>
                  <a:pt x="353931" y="230606"/>
                  <a:pt x="358140" y="232410"/>
                </a:cubicBezTo>
                <a:cubicBezTo>
                  <a:pt x="362953" y="234473"/>
                  <a:pt x="368364" y="234715"/>
                  <a:pt x="373380" y="236220"/>
                </a:cubicBezTo>
                <a:cubicBezTo>
                  <a:pt x="381073" y="238528"/>
                  <a:pt x="388448" y="241892"/>
                  <a:pt x="396240" y="243840"/>
                </a:cubicBezTo>
                <a:cubicBezTo>
                  <a:pt x="415376" y="248624"/>
                  <a:pt x="406512" y="245994"/>
                  <a:pt x="422910" y="251460"/>
                </a:cubicBezTo>
                <a:cubicBezTo>
                  <a:pt x="427990" y="255270"/>
                  <a:pt x="432347" y="260311"/>
                  <a:pt x="438150" y="262890"/>
                </a:cubicBezTo>
                <a:cubicBezTo>
                  <a:pt x="444068" y="265520"/>
                  <a:pt x="450769" y="265943"/>
                  <a:pt x="457200" y="266700"/>
                </a:cubicBezTo>
                <a:cubicBezTo>
                  <a:pt x="472388" y="268487"/>
                  <a:pt x="487680" y="269240"/>
                  <a:pt x="502920" y="270510"/>
                </a:cubicBezTo>
                <a:cubicBezTo>
                  <a:pt x="530748" y="279786"/>
                  <a:pt x="517988" y="276182"/>
                  <a:pt x="541020" y="281940"/>
                </a:cubicBezTo>
                <a:cubicBezTo>
                  <a:pt x="542290" y="285750"/>
                  <a:pt x="545490" y="289409"/>
                  <a:pt x="544830" y="293370"/>
                </a:cubicBezTo>
                <a:cubicBezTo>
                  <a:pt x="544077" y="297887"/>
                  <a:pt x="539070" y="300616"/>
                  <a:pt x="537210" y="304800"/>
                </a:cubicBezTo>
                <a:cubicBezTo>
                  <a:pt x="525363" y="331455"/>
                  <a:pt x="532626" y="323136"/>
                  <a:pt x="525780" y="350520"/>
                </a:cubicBezTo>
                <a:lnTo>
                  <a:pt x="514350" y="384810"/>
                </a:lnTo>
                <a:lnTo>
                  <a:pt x="510540" y="396240"/>
                </a:lnTo>
                <a:cubicBezTo>
                  <a:pt x="509270" y="416560"/>
                  <a:pt x="508756" y="436941"/>
                  <a:pt x="506730" y="457200"/>
                </a:cubicBezTo>
                <a:cubicBezTo>
                  <a:pt x="505814" y="466362"/>
                  <a:pt x="501609" y="475122"/>
                  <a:pt x="499110" y="483870"/>
                </a:cubicBezTo>
                <a:cubicBezTo>
                  <a:pt x="489542" y="517358"/>
                  <a:pt x="500625" y="483135"/>
                  <a:pt x="491490" y="510540"/>
                </a:cubicBezTo>
                <a:cubicBezTo>
                  <a:pt x="492760" y="516890"/>
                  <a:pt x="493596" y="523342"/>
                  <a:pt x="495300" y="529590"/>
                </a:cubicBezTo>
                <a:cubicBezTo>
                  <a:pt x="506083" y="569129"/>
                  <a:pt x="500595" y="552118"/>
                  <a:pt x="556260" y="560070"/>
                </a:cubicBezTo>
                <a:cubicBezTo>
                  <a:pt x="560070" y="562610"/>
                  <a:pt x="563403" y="566082"/>
                  <a:pt x="567690" y="567690"/>
                </a:cubicBezTo>
                <a:cubicBezTo>
                  <a:pt x="573753" y="569964"/>
                  <a:pt x="580458" y="569929"/>
                  <a:pt x="586740" y="571500"/>
                </a:cubicBezTo>
                <a:cubicBezTo>
                  <a:pt x="590636" y="572474"/>
                  <a:pt x="594360" y="574040"/>
                  <a:pt x="598170" y="575310"/>
                </a:cubicBezTo>
                <a:cubicBezTo>
                  <a:pt x="608330" y="574040"/>
                  <a:pt x="623153" y="580138"/>
                  <a:pt x="628650" y="571500"/>
                </a:cubicBezTo>
                <a:cubicBezTo>
                  <a:pt x="635502" y="560732"/>
                  <a:pt x="624840" y="546163"/>
                  <a:pt x="624840" y="533400"/>
                </a:cubicBezTo>
                <a:cubicBezTo>
                  <a:pt x="624840" y="524420"/>
                  <a:pt x="625003" y="514936"/>
                  <a:pt x="628650" y="506730"/>
                </a:cubicBezTo>
                <a:cubicBezTo>
                  <a:pt x="631219" y="500950"/>
                  <a:pt x="646438" y="496991"/>
                  <a:pt x="651510" y="495300"/>
                </a:cubicBezTo>
                <a:cubicBezTo>
                  <a:pt x="657860" y="496570"/>
                  <a:pt x="664172" y="498045"/>
                  <a:pt x="670560" y="499110"/>
                </a:cubicBezTo>
                <a:cubicBezTo>
                  <a:pt x="689915" y="502336"/>
                  <a:pt x="698322" y="502240"/>
                  <a:pt x="716280" y="506730"/>
                </a:cubicBezTo>
                <a:cubicBezTo>
                  <a:pt x="720176" y="507704"/>
                  <a:pt x="723900" y="509270"/>
                  <a:pt x="727710" y="510540"/>
                </a:cubicBezTo>
                <a:cubicBezTo>
                  <a:pt x="734060" y="509270"/>
                  <a:pt x="740842" y="509360"/>
                  <a:pt x="746760" y="506730"/>
                </a:cubicBezTo>
                <a:cubicBezTo>
                  <a:pt x="752563" y="504151"/>
                  <a:pt x="756487" y="498450"/>
                  <a:pt x="762000" y="495300"/>
                </a:cubicBezTo>
                <a:cubicBezTo>
                  <a:pt x="765487" y="493307"/>
                  <a:pt x="769620" y="492760"/>
                  <a:pt x="773430" y="491490"/>
                </a:cubicBezTo>
                <a:cubicBezTo>
                  <a:pt x="786253" y="495764"/>
                  <a:pt x="786918" y="495387"/>
                  <a:pt x="800100" y="502920"/>
                </a:cubicBezTo>
                <a:cubicBezTo>
                  <a:pt x="820780" y="514737"/>
                  <a:pt x="802004" y="507365"/>
                  <a:pt x="822960" y="514350"/>
                </a:cubicBezTo>
                <a:cubicBezTo>
                  <a:pt x="828530" y="536629"/>
                  <a:pt x="831644" y="541975"/>
                  <a:pt x="822960" y="571500"/>
                </a:cubicBezTo>
                <a:cubicBezTo>
                  <a:pt x="820376" y="580286"/>
                  <a:pt x="807720" y="594360"/>
                  <a:pt x="807720" y="594360"/>
                </a:cubicBezTo>
                <a:cubicBezTo>
                  <a:pt x="806450" y="610870"/>
                  <a:pt x="808177" y="627890"/>
                  <a:pt x="803910" y="643890"/>
                </a:cubicBezTo>
                <a:cubicBezTo>
                  <a:pt x="802730" y="648314"/>
                  <a:pt x="795341" y="647934"/>
                  <a:pt x="792480" y="651510"/>
                </a:cubicBezTo>
                <a:cubicBezTo>
                  <a:pt x="771448" y="677800"/>
                  <a:pt x="809997" y="648722"/>
                  <a:pt x="777240" y="670560"/>
                </a:cubicBezTo>
                <a:cubicBezTo>
                  <a:pt x="771753" y="678790"/>
                  <a:pt x="752541" y="695391"/>
                  <a:pt x="765810" y="708660"/>
                </a:cubicBezTo>
                <a:cubicBezTo>
                  <a:pt x="769513" y="712363"/>
                  <a:pt x="775915" y="711443"/>
                  <a:pt x="781050" y="712470"/>
                </a:cubicBezTo>
                <a:cubicBezTo>
                  <a:pt x="788625" y="713985"/>
                  <a:pt x="796290" y="715010"/>
                  <a:pt x="803910" y="716280"/>
                </a:cubicBezTo>
                <a:cubicBezTo>
                  <a:pt x="806450" y="720090"/>
                  <a:pt x="811276" y="723138"/>
                  <a:pt x="811530" y="727710"/>
                </a:cubicBezTo>
                <a:cubicBezTo>
                  <a:pt x="813860" y="769646"/>
                  <a:pt x="812410" y="770791"/>
                  <a:pt x="803910" y="796290"/>
                </a:cubicBezTo>
                <a:cubicBezTo>
                  <a:pt x="799433" y="850014"/>
                  <a:pt x="804936" y="827502"/>
                  <a:pt x="792480" y="864870"/>
                </a:cubicBezTo>
                <a:lnTo>
                  <a:pt x="792480" y="864870"/>
                </a:lnTo>
                <a:cubicBezTo>
                  <a:pt x="791210" y="871220"/>
                  <a:pt x="791566" y="878128"/>
                  <a:pt x="788670" y="883920"/>
                </a:cubicBezTo>
                <a:cubicBezTo>
                  <a:pt x="786260" y="888739"/>
                  <a:pt x="782390" y="893765"/>
                  <a:pt x="777240" y="895350"/>
                </a:cubicBezTo>
                <a:cubicBezTo>
                  <a:pt x="765041" y="899104"/>
                  <a:pt x="751840" y="897890"/>
                  <a:pt x="739140" y="899160"/>
                </a:cubicBezTo>
                <a:cubicBezTo>
                  <a:pt x="735330" y="901700"/>
                  <a:pt x="731228" y="903849"/>
                  <a:pt x="727710" y="906780"/>
                </a:cubicBezTo>
                <a:cubicBezTo>
                  <a:pt x="723571" y="910229"/>
                  <a:pt x="720990" y="915593"/>
                  <a:pt x="716280" y="918210"/>
                </a:cubicBezTo>
                <a:cubicBezTo>
                  <a:pt x="709259" y="922111"/>
                  <a:pt x="701040" y="923290"/>
                  <a:pt x="693420" y="925830"/>
                </a:cubicBezTo>
                <a:lnTo>
                  <a:pt x="681990" y="929640"/>
                </a:lnTo>
                <a:cubicBezTo>
                  <a:pt x="680720" y="933450"/>
                  <a:pt x="677520" y="937109"/>
                  <a:pt x="678180" y="941070"/>
                </a:cubicBezTo>
                <a:cubicBezTo>
                  <a:pt x="681668" y="961999"/>
                  <a:pt x="712495" y="955169"/>
                  <a:pt x="723900" y="956310"/>
                </a:cubicBezTo>
                <a:cubicBezTo>
                  <a:pt x="725170" y="961390"/>
                  <a:pt x="727710" y="966314"/>
                  <a:pt x="727710" y="971550"/>
                </a:cubicBezTo>
                <a:cubicBezTo>
                  <a:pt x="727710" y="978026"/>
                  <a:pt x="727113" y="984977"/>
                  <a:pt x="723900" y="990600"/>
                </a:cubicBezTo>
                <a:cubicBezTo>
                  <a:pt x="721628" y="994576"/>
                  <a:pt x="716566" y="996172"/>
                  <a:pt x="712470" y="998220"/>
                </a:cubicBezTo>
                <a:cubicBezTo>
                  <a:pt x="706380" y="1001265"/>
                  <a:pt x="691497" y="1004212"/>
                  <a:pt x="685800" y="1005840"/>
                </a:cubicBezTo>
                <a:cubicBezTo>
                  <a:pt x="681938" y="1006943"/>
                  <a:pt x="678180" y="1008380"/>
                  <a:pt x="674370" y="1009650"/>
                </a:cubicBezTo>
                <a:cubicBezTo>
                  <a:pt x="671830" y="1017270"/>
                  <a:pt x="668698" y="1024718"/>
                  <a:pt x="666750" y="1032510"/>
                </a:cubicBezTo>
                <a:cubicBezTo>
                  <a:pt x="665480" y="1037590"/>
                  <a:pt x="665003" y="1042937"/>
                  <a:pt x="662940" y="1047750"/>
                </a:cubicBezTo>
                <a:cubicBezTo>
                  <a:pt x="661136" y="1051959"/>
                  <a:pt x="658896" y="1056319"/>
                  <a:pt x="655320" y="1059180"/>
                </a:cubicBezTo>
                <a:cubicBezTo>
                  <a:pt x="652184" y="1061689"/>
                  <a:pt x="647700" y="1061720"/>
                  <a:pt x="643890" y="1062990"/>
                </a:cubicBezTo>
                <a:cubicBezTo>
                  <a:pt x="641350" y="1066800"/>
                  <a:pt x="636270" y="1069841"/>
                  <a:pt x="636270" y="1074420"/>
                </a:cubicBezTo>
                <a:cubicBezTo>
                  <a:pt x="636270" y="1082452"/>
                  <a:pt x="641350" y="1089660"/>
                  <a:pt x="643890" y="1097280"/>
                </a:cubicBezTo>
                <a:cubicBezTo>
                  <a:pt x="645160" y="1101090"/>
                  <a:pt x="645472" y="1105368"/>
                  <a:pt x="647700" y="1108710"/>
                </a:cubicBezTo>
                <a:cubicBezTo>
                  <a:pt x="657548" y="1123482"/>
                  <a:pt x="653872" y="1115796"/>
                  <a:pt x="659130" y="1131570"/>
                </a:cubicBezTo>
                <a:cubicBezTo>
                  <a:pt x="660400" y="1141730"/>
                  <a:pt x="659137" y="1152543"/>
                  <a:pt x="662940" y="1162050"/>
                </a:cubicBezTo>
                <a:cubicBezTo>
                  <a:pt x="665670" y="1168874"/>
                  <a:pt x="680587" y="1170874"/>
                  <a:pt x="685800" y="1173480"/>
                </a:cubicBezTo>
                <a:cubicBezTo>
                  <a:pt x="719616" y="1190388"/>
                  <a:pt x="660399" y="1178031"/>
                  <a:pt x="742950" y="1184910"/>
                </a:cubicBezTo>
                <a:cubicBezTo>
                  <a:pt x="746760" y="1187450"/>
                  <a:pt x="749811" y="1192225"/>
                  <a:pt x="754380" y="1192530"/>
                </a:cubicBezTo>
                <a:cubicBezTo>
                  <a:pt x="769639" y="1193547"/>
                  <a:pt x="784941" y="1190741"/>
                  <a:pt x="800100" y="1188720"/>
                </a:cubicBezTo>
                <a:cubicBezTo>
                  <a:pt x="804081" y="1188189"/>
                  <a:pt x="807668" y="1186013"/>
                  <a:pt x="811530" y="1184910"/>
                </a:cubicBezTo>
                <a:cubicBezTo>
                  <a:pt x="816565" y="1183471"/>
                  <a:pt x="821735" y="1182539"/>
                  <a:pt x="826770" y="1181100"/>
                </a:cubicBezTo>
                <a:cubicBezTo>
                  <a:pt x="830632" y="1179997"/>
                  <a:pt x="834249" y="1178008"/>
                  <a:pt x="838200" y="1177290"/>
                </a:cubicBezTo>
                <a:cubicBezTo>
                  <a:pt x="848274" y="1175458"/>
                  <a:pt x="858560" y="1175037"/>
                  <a:pt x="868680" y="1173480"/>
                </a:cubicBezTo>
                <a:cubicBezTo>
                  <a:pt x="875080" y="1172495"/>
                  <a:pt x="881380" y="1170940"/>
                  <a:pt x="887730" y="1169670"/>
                </a:cubicBezTo>
                <a:cubicBezTo>
                  <a:pt x="900430" y="1170940"/>
                  <a:pt x="913835" y="1169118"/>
                  <a:pt x="925830" y="1173480"/>
                </a:cubicBezTo>
                <a:cubicBezTo>
                  <a:pt x="929604" y="1174852"/>
                  <a:pt x="929640" y="1180894"/>
                  <a:pt x="929640" y="1184910"/>
                </a:cubicBezTo>
                <a:cubicBezTo>
                  <a:pt x="929640" y="1193890"/>
                  <a:pt x="927849" y="1202830"/>
                  <a:pt x="925830" y="1211580"/>
                </a:cubicBezTo>
                <a:cubicBezTo>
                  <a:pt x="924024" y="1219406"/>
                  <a:pt x="920750" y="1226820"/>
                  <a:pt x="918210" y="1234440"/>
                </a:cubicBezTo>
                <a:cubicBezTo>
                  <a:pt x="914000" y="1247071"/>
                  <a:pt x="909399" y="1259444"/>
                  <a:pt x="906780" y="1272540"/>
                </a:cubicBezTo>
                <a:cubicBezTo>
                  <a:pt x="905265" y="1280115"/>
                  <a:pt x="904145" y="1287765"/>
                  <a:pt x="902970" y="1295400"/>
                </a:cubicBezTo>
                <a:cubicBezTo>
                  <a:pt x="901604" y="1304276"/>
                  <a:pt x="902807" y="1313864"/>
                  <a:pt x="899160" y="1322070"/>
                </a:cubicBezTo>
                <a:cubicBezTo>
                  <a:pt x="896591" y="1327850"/>
                  <a:pt x="881372" y="1331809"/>
                  <a:pt x="876300" y="1333500"/>
                </a:cubicBezTo>
                <a:cubicBezTo>
                  <a:pt x="864870" y="1332230"/>
                  <a:pt x="853354" y="1331581"/>
                  <a:pt x="842010" y="1329690"/>
                </a:cubicBezTo>
                <a:cubicBezTo>
                  <a:pt x="838049" y="1329030"/>
                  <a:pt x="834500" y="1326751"/>
                  <a:pt x="830580" y="1325880"/>
                </a:cubicBezTo>
                <a:cubicBezTo>
                  <a:pt x="823039" y="1324204"/>
                  <a:pt x="815340" y="1323340"/>
                  <a:pt x="807720" y="1322070"/>
                </a:cubicBezTo>
                <a:cubicBezTo>
                  <a:pt x="793750" y="1323340"/>
                  <a:pt x="779526" y="1322941"/>
                  <a:pt x="765810" y="1325880"/>
                </a:cubicBezTo>
                <a:cubicBezTo>
                  <a:pt x="761333" y="1326839"/>
                  <a:pt x="757802" y="1330458"/>
                  <a:pt x="754380" y="1333500"/>
                </a:cubicBezTo>
                <a:cubicBezTo>
                  <a:pt x="740940" y="1345447"/>
                  <a:pt x="732119" y="1353407"/>
                  <a:pt x="723900" y="1367790"/>
                </a:cubicBezTo>
                <a:cubicBezTo>
                  <a:pt x="721082" y="1372721"/>
                  <a:pt x="718517" y="1377810"/>
                  <a:pt x="716280" y="1383030"/>
                </a:cubicBezTo>
                <a:cubicBezTo>
                  <a:pt x="714698" y="1386721"/>
                  <a:pt x="713341" y="1390540"/>
                  <a:pt x="712470" y="1394460"/>
                </a:cubicBezTo>
                <a:cubicBezTo>
                  <a:pt x="710794" y="1402001"/>
                  <a:pt x="710175" y="1409745"/>
                  <a:pt x="708660" y="1417320"/>
                </a:cubicBezTo>
                <a:cubicBezTo>
                  <a:pt x="707633" y="1422455"/>
                  <a:pt x="706120" y="1427480"/>
                  <a:pt x="704850" y="1432560"/>
                </a:cubicBezTo>
                <a:cubicBezTo>
                  <a:pt x="706120" y="1450340"/>
                  <a:pt x="706886" y="1468163"/>
                  <a:pt x="708660" y="1485900"/>
                </a:cubicBezTo>
                <a:cubicBezTo>
                  <a:pt x="709429" y="1493587"/>
                  <a:pt x="709499" y="1501629"/>
                  <a:pt x="712470" y="1508760"/>
                </a:cubicBezTo>
                <a:cubicBezTo>
                  <a:pt x="715992" y="1517214"/>
                  <a:pt x="722630" y="1524000"/>
                  <a:pt x="727710" y="1531620"/>
                </a:cubicBezTo>
                <a:cubicBezTo>
                  <a:pt x="730250" y="1535430"/>
                  <a:pt x="730888" y="1541939"/>
                  <a:pt x="735330" y="1543050"/>
                </a:cubicBezTo>
                <a:lnTo>
                  <a:pt x="750570" y="1546860"/>
                </a:lnTo>
                <a:cubicBezTo>
                  <a:pt x="754380" y="1550670"/>
                  <a:pt x="757322" y="1555617"/>
                  <a:pt x="762000" y="1558290"/>
                </a:cubicBezTo>
                <a:cubicBezTo>
                  <a:pt x="766546" y="1560888"/>
                  <a:pt x="772205" y="1560661"/>
                  <a:pt x="777240" y="1562100"/>
                </a:cubicBezTo>
                <a:cubicBezTo>
                  <a:pt x="803502" y="1569603"/>
                  <a:pt x="770275" y="1562844"/>
                  <a:pt x="811530" y="1569720"/>
                </a:cubicBezTo>
                <a:cubicBezTo>
                  <a:pt x="828040" y="1568450"/>
                  <a:pt x="844583" y="1567558"/>
                  <a:pt x="861060" y="1565910"/>
                </a:cubicBezTo>
                <a:cubicBezTo>
                  <a:pt x="869996" y="1565016"/>
                  <a:pt x="878750" y="1562100"/>
                  <a:pt x="887730" y="1562100"/>
                </a:cubicBezTo>
                <a:cubicBezTo>
                  <a:pt x="896710" y="1562100"/>
                  <a:pt x="905510" y="1564640"/>
                  <a:pt x="914400" y="1565910"/>
                </a:cubicBezTo>
                <a:cubicBezTo>
                  <a:pt x="913130" y="1573530"/>
                  <a:pt x="912266" y="1581229"/>
                  <a:pt x="910590" y="1588770"/>
                </a:cubicBezTo>
                <a:cubicBezTo>
                  <a:pt x="909719" y="1592690"/>
                  <a:pt x="906780" y="1596184"/>
                  <a:pt x="906780" y="1600200"/>
                </a:cubicBezTo>
                <a:cubicBezTo>
                  <a:pt x="906780" y="1609180"/>
                  <a:pt x="903118" y="1621889"/>
                  <a:pt x="910590" y="1626870"/>
                </a:cubicBezTo>
                <a:cubicBezTo>
                  <a:pt x="922262" y="1634651"/>
                  <a:pt x="938530" y="1629410"/>
                  <a:pt x="952500" y="1630680"/>
                </a:cubicBezTo>
                <a:cubicBezTo>
                  <a:pt x="951230" y="1652270"/>
                  <a:pt x="950740" y="1673920"/>
                  <a:pt x="948690" y="1695450"/>
                </a:cubicBezTo>
                <a:cubicBezTo>
                  <a:pt x="948194" y="1700663"/>
                  <a:pt x="945529" y="1705494"/>
                  <a:pt x="944880" y="1710690"/>
                </a:cubicBezTo>
                <a:cubicBezTo>
                  <a:pt x="942983" y="1725865"/>
                  <a:pt x="944069" y="1741414"/>
                  <a:pt x="941070" y="1756410"/>
                </a:cubicBezTo>
                <a:cubicBezTo>
                  <a:pt x="940172" y="1760900"/>
                  <a:pt x="936381" y="1764322"/>
                  <a:pt x="933450" y="1767840"/>
                </a:cubicBezTo>
                <a:cubicBezTo>
                  <a:pt x="924905" y="1778094"/>
                  <a:pt x="919805" y="1778538"/>
                  <a:pt x="914400" y="1790700"/>
                </a:cubicBezTo>
                <a:cubicBezTo>
                  <a:pt x="911138" y="1798040"/>
                  <a:pt x="909320" y="1805940"/>
                  <a:pt x="906780" y="1813560"/>
                </a:cubicBezTo>
                <a:lnTo>
                  <a:pt x="902970" y="1824990"/>
                </a:lnTo>
                <a:cubicBezTo>
                  <a:pt x="901700" y="1841500"/>
                  <a:pt x="899160" y="1857961"/>
                  <a:pt x="899160" y="1874520"/>
                </a:cubicBezTo>
                <a:cubicBezTo>
                  <a:pt x="899160" y="1926194"/>
                  <a:pt x="900714" y="1905152"/>
                  <a:pt x="906780" y="1935480"/>
                </a:cubicBezTo>
                <a:cubicBezTo>
                  <a:pt x="913485" y="1969007"/>
                  <a:pt x="906985" y="1947525"/>
                  <a:pt x="914400" y="1969770"/>
                </a:cubicBezTo>
                <a:cubicBezTo>
                  <a:pt x="909697" y="2096755"/>
                  <a:pt x="939237" y="2089066"/>
                  <a:pt x="899160" y="2065020"/>
                </a:cubicBezTo>
                <a:cubicBezTo>
                  <a:pt x="896725" y="2063559"/>
                  <a:pt x="894080" y="2062480"/>
                  <a:pt x="891540" y="2061210"/>
                </a:cubicBezTo>
              </a:path>
            </a:pathLst>
          </a:custGeom>
          <a:noFill/>
          <a:ln w="571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335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37AF5-FDC8-4F97-A1D2-F9CFB55DD0D2}"/>
              </a:ext>
            </a:extLst>
          </p:cNvPr>
          <p:cNvSpPr>
            <a:spLocks noGrp="1"/>
          </p:cNvSpPr>
          <p:nvPr>
            <p:ph type="title"/>
          </p:nvPr>
        </p:nvSpPr>
        <p:spPr/>
        <p:txBody>
          <a:bodyPr/>
          <a:lstStyle/>
          <a:p>
            <a:r>
              <a:rPr lang="en-US"/>
              <a:t>MEMA Local Coordinators</a:t>
            </a:r>
          </a:p>
        </p:txBody>
      </p:sp>
      <p:sp>
        <p:nvSpPr>
          <p:cNvPr id="3" name="Content Placeholder 2">
            <a:extLst>
              <a:ext uri="{FF2B5EF4-FFF2-40B4-BE49-F238E27FC236}">
                <a16:creationId xmlns:a16="http://schemas.microsoft.com/office/drawing/2014/main" id="{20725FC0-E08D-4495-8613-1768632F4F7A}"/>
              </a:ext>
            </a:extLst>
          </p:cNvPr>
          <p:cNvSpPr>
            <a:spLocks noGrp="1"/>
          </p:cNvSpPr>
          <p:nvPr>
            <p:ph idx="1"/>
          </p:nvPr>
        </p:nvSpPr>
        <p:spPr/>
        <p:txBody>
          <a:bodyPr>
            <a:normAutofit/>
          </a:bodyPr>
          <a:lstStyle/>
          <a:p>
            <a:pPr marL="0" indent="0">
              <a:buNone/>
            </a:pPr>
            <a:r>
              <a:rPr lang="en-US" dirty="0"/>
              <a:t>Every community is assigned a MEMA Local Coordinator (LC) that assists the community’s Emergency Management Director with their EM Program. The LC can connect an EMD to any resource that MEMA offers.</a:t>
            </a:r>
          </a:p>
          <a:p>
            <a:pPr marL="0" indent="0">
              <a:buNone/>
            </a:pPr>
            <a:r>
              <a:rPr lang="en-US" dirty="0"/>
              <a:t>LCs regularly conduct trainings, workshops and provide technical assistance related to:</a:t>
            </a:r>
          </a:p>
          <a:p>
            <a:pPr lvl="1"/>
            <a:r>
              <a:rPr lang="en-US" dirty="0"/>
              <a:t>“Real World” Incident Support/Situational </a:t>
            </a:r>
            <a:r>
              <a:rPr lang="en-US" dirty="0" err="1"/>
              <a:t>Awarness</a:t>
            </a:r>
            <a:endParaRPr lang="en-US" dirty="0"/>
          </a:p>
          <a:p>
            <a:pPr lvl="1"/>
            <a:r>
              <a:rPr lang="en-US" dirty="0" err="1"/>
              <a:t>WebEOC</a:t>
            </a:r>
            <a:r>
              <a:rPr lang="en-US" dirty="0"/>
              <a:t>/Resource Request</a:t>
            </a:r>
          </a:p>
          <a:p>
            <a:pPr lvl="1"/>
            <a:r>
              <a:rPr lang="en-US" dirty="0"/>
              <a:t>Commodity Point of Distribution Plan (CPOD)</a:t>
            </a:r>
          </a:p>
          <a:p>
            <a:pPr lvl="1"/>
            <a:r>
              <a:rPr lang="en-US" dirty="0"/>
              <a:t>Comprehensive Emergency Management Plan (CEMP)</a:t>
            </a:r>
          </a:p>
          <a:p>
            <a:pPr lvl="1"/>
            <a:r>
              <a:rPr lang="en-US" dirty="0"/>
              <a:t>Continuity of Operations Plan (COOP)</a:t>
            </a:r>
          </a:p>
          <a:p>
            <a:pPr lvl="1"/>
            <a:r>
              <a:rPr lang="en-US" dirty="0"/>
              <a:t>Special events and EAPs</a:t>
            </a:r>
          </a:p>
        </p:txBody>
      </p:sp>
      <p:sp>
        <p:nvSpPr>
          <p:cNvPr id="4" name="Slide Number Placeholder 3">
            <a:extLst>
              <a:ext uri="{FF2B5EF4-FFF2-40B4-BE49-F238E27FC236}">
                <a16:creationId xmlns:a16="http://schemas.microsoft.com/office/drawing/2014/main" id="{B7C1819F-FC73-49B8-99F7-D30A5FF04A97}"/>
              </a:ext>
            </a:extLst>
          </p:cNvPr>
          <p:cNvSpPr>
            <a:spLocks noGrp="1"/>
          </p:cNvSpPr>
          <p:nvPr>
            <p:ph type="sldNum" sz="quarter" idx="12"/>
          </p:nvPr>
        </p:nvSpPr>
        <p:spPr/>
        <p:txBody>
          <a:bodyPr/>
          <a:lstStyle/>
          <a:p>
            <a:fld id="{37DE1C4B-F61A-40C3-9976-0982168478B8}" type="slidenum">
              <a:rPr lang="en-US" smtClean="0"/>
              <a:t>7</a:t>
            </a:fld>
            <a:endParaRPr lang="en-US"/>
          </a:p>
        </p:txBody>
      </p:sp>
    </p:spTree>
    <p:extLst>
      <p:ext uri="{BB962C8B-B14F-4D97-AF65-F5344CB8AC3E}">
        <p14:creationId xmlns:p14="http://schemas.microsoft.com/office/powerpoint/2010/main" val="39378801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540EA55-05C8-44BB-92D1-E30C844B2EFB}"/>
              </a:ext>
            </a:extLst>
          </p:cNvPr>
          <p:cNvSpPr>
            <a:spLocks noGrp="1"/>
          </p:cNvSpPr>
          <p:nvPr>
            <p:ph sz="half" idx="1"/>
          </p:nvPr>
        </p:nvSpPr>
        <p:spPr>
          <a:xfrm>
            <a:off x="838200" y="1825625"/>
            <a:ext cx="6315122" cy="4351338"/>
          </a:xfrm>
        </p:spPr>
        <p:txBody>
          <a:bodyPr>
            <a:normAutofit/>
          </a:bodyPr>
          <a:lstStyle/>
          <a:p>
            <a:pPr marL="0" indent="0">
              <a:buNone/>
            </a:pPr>
            <a:r>
              <a:rPr lang="en-US"/>
              <a:t>WebEOC is the primary incident management system utilized by MEMA to…</a:t>
            </a:r>
          </a:p>
          <a:p>
            <a:r>
              <a:rPr lang="en-US"/>
              <a:t>Assist and manage situational awareness.</a:t>
            </a:r>
          </a:p>
          <a:p>
            <a:r>
              <a:rPr lang="en-US"/>
              <a:t>Request resources and mutual aid.</a:t>
            </a:r>
          </a:p>
          <a:p>
            <a:pPr marL="0" indent="0">
              <a:buNone/>
            </a:pPr>
            <a:r>
              <a:rPr lang="en-US"/>
              <a:t>Your MEMA Regional Office can create a WebEOC account for you and can provide training to your staff on how to use it.</a:t>
            </a:r>
          </a:p>
          <a:p>
            <a:endParaRPr lang="en-US"/>
          </a:p>
          <a:p>
            <a:endParaRPr lang="en-US"/>
          </a:p>
        </p:txBody>
      </p:sp>
      <p:sp>
        <p:nvSpPr>
          <p:cNvPr id="4" name="Slide Number Placeholder 3">
            <a:extLst>
              <a:ext uri="{FF2B5EF4-FFF2-40B4-BE49-F238E27FC236}">
                <a16:creationId xmlns:a16="http://schemas.microsoft.com/office/drawing/2014/main" id="{30535571-D450-4D46-90A2-501301E664EC}"/>
              </a:ext>
            </a:extLst>
          </p:cNvPr>
          <p:cNvSpPr>
            <a:spLocks noGrp="1"/>
          </p:cNvSpPr>
          <p:nvPr>
            <p:ph type="sldNum" sz="quarter" idx="12"/>
          </p:nvPr>
        </p:nvSpPr>
        <p:spPr/>
        <p:txBody>
          <a:bodyPr/>
          <a:lstStyle/>
          <a:p>
            <a:fld id="{37DE1C4B-F61A-40C3-9976-0982168478B8}" type="slidenum">
              <a:rPr lang="en-US" smtClean="0"/>
              <a:t>8</a:t>
            </a:fld>
            <a:endParaRPr lang="en-US"/>
          </a:p>
        </p:txBody>
      </p:sp>
      <p:sp>
        <p:nvSpPr>
          <p:cNvPr id="5" name="Title 4">
            <a:extLst>
              <a:ext uri="{FF2B5EF4-FFF2-40B4-BE49-F238E27FC236}">
                <a16:creationId xmlns:a16="http://schemas.microsoft.com/office/drawing/2014/main" id="{D596BE92-052F-4179-984E-00DF3BDB84E7}"/>
              </a:ext>
            </a:extLst>
          </p:cNvPr>
          <p:cNvSpPr>
            <a:spLocks noGrp="1"/>
          </p:cNvSpPr>
          <p:nvPr>
            <p:ph type="title"/>
          </p:nvPr>
        </p:nvSpPr>
        <p:spPr/>
        <p:txBody>
          <a:bodyPr/>
          <a:lstStyle/>
          <a:p>
            <a:r>
              <a:rPr lang="en-US"/>
              <a:t>WebEOC</a:t>
            </a:r>
          </a:p>
        </p:txBody>
      </p:sp>
      <p:pic>
        <p:nvPicPr>
          <p:cNvPr id="8" name="Picture 7">
            <a:extLst>
              <a:ext uri="{FF2B5EF4-FFF2-40B4-BE49-F238E27FC236}">
                <a16:creationId xmlns:a16="http://schemas.microsoft.com/office/drawing/2014/main" id="{3BD6CC90-B0A1-4E68-9C71-F830B4E44A2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883341" y="1435175"/>
            <a:ext cx="3472689" cy="25581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287E04E3-1689-442F-9F4C-FD365D6EF1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3732" y="2277465"/>
            <a:ext cx="4067400" cy="19898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69D6225C-3F3F-450E-B3CC-021BD3FCC4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18424" y="3137580"/>
            <a:ext cx="4338017" cy="21222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06768936-5BF0-49C9-946D-BC614EBC18B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1207" y="5026066"/>
            <a:ext cx="4552449" cy="1023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Graphic 11" descr="Internet with solid fill">
            <a:extLst>
              <a:ext uri="{FF2B5EF4-FFF2-40B4-BE49-F238E27FC236}">
                <a16:creationId xmlns:a16="http://schemas.microsoft.com/office/drawing/2014/main" id="{C1A2EA2B-D865-40B2-8CA4-54CB961B48E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9247" y="6198229"/>
            <a:ext cx="758952" cy="758952"/>
          </a:xfrm>
          <a:prstGeom prst="rect">
            <a:avLst/>
          </a:prstGeom>
        </p:spPr>
      </p:pic>
      <p:sp>
        <p:nvSpPr>
          <p:cNvPr id="13" name="TextBox 12">
            <a:extLst>
              <a:ext uri="{FF2B5EF4-FFF2-40B4-BE49-F238E27FC236}">
                <a16:creationId xmlns:a16="http://schemas.microsoft.com/office/drawing/2014/main" id="{44CE3500-0C07-448B-9866-1496A4D1C234}"/>
              </a:ext>
            </a:extLst>
          </p:cNvPr>
          <p:cNvSpPr txBox="1"/>
          <p:nvPr/>
        </p:nvSpPr>
        <p:spPr>
          <a:xfrm>
            <a:off x="742506" y="6304306"/>
            <a:ext cx="5658294" cy="400110"/>
          </a:xfrm>
          <a:prstGeom prst="rect">
            <a:avLst/>
          </a:prstGeom>
          <a:noFill/>
        </p:spPr>
        <p:txBody>
          <a:bodyPr wrap="square" rtlCol="0">
            <a:spAutoFit/>
          </a:bodyPr>
          <a:lstStyle/>
          <a:p>
            <a:r>
              <a:rPr lang="en-US" sz="1000"/>
              <a:t>To learn more about WebEOC visit </a:t>
            </a:r>
            <a:r>
              <a:rPr lang="en-US" sz="1000">
                <a:hlinkClick r:id="rId7"/>
              </a:rPr>
              <a:t>https://mema.webeocasp.com/mema</a:t>
            </a:r>
            <a:endParaRPr lang="en-US" sz="1000"/>
          </a:p>
          <a:p>
            <a:endParaRPr lang="en-US" sz="1000"/>
          </a:p>
        </p:txBody>
      </p:sp>
    </p:spTree>
    <p:extLst>
      <p:ext uri="{BB962C8B-B14F-4D97-AF65-F5344CB8AC3E}">
        <p14:creationId xmlns:p14="http://schemas.microsoft.com/office/powerpoint/2010/main" val="1158562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Racing To Find Masks Amid The Pandemic, Mass. Turned To Brokers Who Didn&amp;#39;t  Deliver | WBUR News">
            <a:extLst>
              <a:ext uri="{FF2B5EF4-FFF2-40B4-BE49-F238E27FC236}">
                <a16:creationId xmlns:a16="http://schemas.microsoft.com/office/drawing/2014/main" id="{746291A4-BC2A-4AB6-BB76-E2F3922DC7F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025127" y="3684853"/>
            <a:ext cx="2813304" cy="1057333"/>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9" name="Content Placeholder 8">
            <a:extLst>
              <a:ext uri="{FF2B5EF4-FFF2-40B4-BE49-F238E27FC236}">
                <a16:creationId xmlns:a16="http://schemas.microsoft.com/office/drawing/2014/main" id="{CF3C8B82-F3D9-4439-98F1-BB2A3CE58B5D}"/>
              </a:ext>
            </a:extLst>
          </p:cNvPr>
          <p:cNvSpPr>
            <a:spLocks noGrp="1"/>
          </p:cNvSpPr>
          <p:nvPr>
            <p:ph sz="half" idx="1"/>
          </p:nvPr>
        </p:nvSpPr>
        <p:spPr>
          <a:xfrm>
            <a:off x="205273" y="1474237"/>
            <a:ext cx="6104087" cy="4702726"/>
          </a:xfrm>
        </p:spPr>
        <p:txBody>
          <a:bodyPr>
            <a:normAutofit fontScale="70000" lnSpcReduction="20000"/>
          </a:bodyPr>
          <a:lstStyle/>
          <a:p>
            <a:r>
              <a:rPr lang="en-US" dirty="0"/>
              <a:t>Mobile Emergency Operation Centers 1 &amp; 2</a:t>
            </a:r>
          </a:p>
          <a:p>
            <a:r>
              <a:rPr lang="en-US" dirty="0"/>
              <a:t>Mobile Generator Trailer and 6 portable generators</a:t>
            </a:r>
          </a:p>
          <a:p>
            <a:r>
              <a:rPr lang="en-US" dirty="0"/>
              <a:t>Mobile Field Tents (inc. Heat, AC, Lights, Tables etc.)</a:t>
            </a:r>
          </a:p>
          <a:p>
            <a:r>
              <a:rPr lang="en-US" dirty="0"/>
              <a:t>Shelter Equipment Trailers (human and animal) </a:t>
            </a:r>
          </a:p>
          <a:p>
            <a:pPr lvl="1"/>
            <a:r>
              <a:rPr lang="en-US" dirty="0"/>
              <a:t>Sleep kits (sleeping bags, pillows)</a:t>
            </a:r>
          </a:p>
          <a:p>
            <a:r>
              <a:rPr lang="en-US" dirty="0"/>
              <a:t>22’ Box Truck w/Liftgate</a:t>
            </a:r>
          </a:p>
          <a:p>
            <a:r>
              <a:rPr lang="en-US" dirty="0"/>
              <a:t>Electric Forklift</a:t>
            </a:r>
          </a:p>
          <a:p>
            <a:r>
              <a:rPr lang="en-US" dirty="0"/>
              <a:t>250 Bed Field Hospital w/Electrical Distribution System</a:t>
            </a:r>
          </a:p>
          <a:p>
            <a:pPr lvl="1"/>
            <a:r>
              <a:rPr lang="en-US" dirty="0"/>
              <a:t>25 additional medical beds</a:t>
            </a:r>
          </a:p>
          <a:p>
            <a:r>
              <a:rPr lang="en-US" dirty="0"/>
              <a:t>2 Portable Barrel Fan and 1 large Evaporative Cooler</a:t>
            </a:r>
          </a:p>
          <a:p>
            <a:r>
              <a:rPr lang="en-US" dirty="0"/>
              <a:t>Commodity Point of Distribution (CPOD) Supplies</a:t>
            </a:r>
          </a:p>
          <a:p>
            <a:r>
              <a:rPr lang="en-US" dirty="0"/>
              <a:t>Light Towers (2), Message Boards (4)</a:t>
            </a:r>
          </a:p>
          <a:p>
            <a:r>
              <a:rPr lang="en-US" dirty="0"/>
              <a:t>Deployable Logisticians </a:t>
            </a:r>
          </a:p>
          <a:p>
            <a:endParaRPr lang="en-US" dirty="0"/>
          </a:p>
        </p:txBody>
      </p:sp>
      <p:sp>
        <p:nvSpPr>
          <p:cNvPr id="4" name="Slide Number Placeholder 3">
            <a:extLst>
              <a:ext uri="{FF2B5EF4-FFF2-40B4-BE49-F238E27FC236}">
                <a16:creationId xmlns:a16="http://schemas.microsoft.com/office/drawing/2014/main" id="{28DDBA1A-C688-41D2-8258-4140F30305EA}"/>
              </a:ext>
            </a:extLst>
          </p:cNvPr>
          <p:cNvSpPr>
            <a:spLocks noGrp="1"/>
          </p:cNvSpPr>
          <p:nvPr>
            <p:ph type="sldNum" sz="quarter" idx="12"/>
          </p:nvPr>
        </p:nvSpPr>
        <p:spPr/>
        <p:txBody>
          <a:bodyPr/>
          <a:lstStyle/>
          <a:p>
            <a:fld id="{37DE1C4B-F61A-40C3-9976-0982168478B8}" type="slidenum">
              <a:rPr lang="en-US" smtClean="0"/>
              <a:t>9</a:t>
            </a:fld>
            <a:endParaRPr lang="en-US"/>
          </a:p>
        </p:txBody>
      </p:sp>
      <p:sp>
        <p:nvSpPr>
          <p:cNvPr id="2" name="Title 1">
            <a:extLst>
              <a:ext uri="{FF2B5EF4-FFF2-40B4-BE49-F238E27FC236}">
                <a16:creationId xmlns:a16="http://schemas.microsoft.com/office/drawing/2014/main" id="{05C79612-B99D-4782-A72E-8D6ED29379E9}"/>
              </a:ext>
            </a:extLst>
          </p:cNvPr>
          <p:cNvSpPr>
            <a:spLocks noGrp="1"/>
          </p:cNvSpPr>
          <p:nvPr>
            <p:ph type="title"/>
          </p:nvPr>
        </p:nvSpPr>
        <p:spPr/>
        <p:txBody>
          <a:bodyPr/>
          <a:lstStyle/>
          <a:p>
            <a:r>
              <a:rPr lang="en-US"/>
              <a:t>MEMA Resources – Logistics</a:t>
            </a:r>
          </a:p>
        </p:txBody>
      </p:sp>
      <p:pic>
        <p:nvPicPr>
          <p:cNvPr id="11" name="Picture 2" descr="Different deployable assets such as Mobile Communications Support Trailer, Mobile Satellite Trailer, Mobile Generator Trailer, Mobile Field Tent Trailer, Mobile Field Staging Trailer &amp; Human Shelter Supplies Trailers">
            <a:extLst>
              <a:ext uri="{FF2B5EF4-FFF2-40B4-BE49-F238E27FC236}">
                <a16:creationId xmlns:a16="http://schemas.microsoft.com/office/drawing/2014/main" id="{84FF4705-EFBF-484E-9E95-01DBB219C272}"/>
              </a:ext>
            </a:extLst>
          </p:cNvPr>
          <p:cNvPicPr>
            <a:picLocks noGrp="1" noChangeAspect="1" noChangeArrowheads="1"/>
          </p:cNvPicPr>
          <p:nvPr>
            <p:ph sz="half" idx="2"/>
          </p:nvPr>
        </p:nvPicPr>
        <p:blipFill>
          <a:blip r:embed="rId4" cstate="print"/>
          <a:srcRect/>
          <a:stretch>
            <a:fillRect/>
          </a:stretch>
        </p:blipFill>
        <p:spPr bwMode="auto">
          <a:xfrm>
            <a:off x="6309360" y="1594423"/>
            <a:ext cx="5519928" cy="2121229"/>
          </a:xfrm>
          <a:prstGeom prst="rect">
            <a:avLst/>
          </a:prstGeom>
          <a:noFill/>
        </p:spPr>
      </p:pic>
      <p:pic>
        <p:nvPicPr>
          <p:cNvPr id="4098" name="Picture 2" descr="May be an image of 1 person">
            <a:extLst>
              <a:ext uri="{FF2B5EF4-FFF2-40B4-BE49-F238E27FC236}">
                <a16:creationId xmlns:a16="http://schemas.microsoft.com/office/drawing/2014/main" id="{A43F713A-4475-458F-A155-C9A8BC63922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09360" y="3688125"/>
            <a:ext cx="1591056" cy="1060704"/>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pic>
        <p:nvPicPr>
          <p:cNvPr id="13" name="Picture 12" descr="A group of people playing football&#10;&#10;Description automatically generated with low confidence">
            <a:extLst>
              <a:ext uri="{FF2B5EF4-FFF2-40B4-BE49-F238E27FC236}">
                <a16:creationId xmlns:a16="http://schemas.microsoft.com/office/drawing/2014/main" id="{8C9FC51C-56DB-4512-BE1F-729668233DF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301142" y="4753448"/>
            <a:ext cx="5528146" cy="1203820"/>
          </a:xfrm>
          <a:prstGeom prst="rect">
            <a:avLst/>
          </a:prstGeom>
          <a:ln w="9525">
            <a:solidFill>
              <a:schemeClr val="tx1"/>
            </a:solidFill>
          </a:ln>
        </p:spPr>
      </p:pic>
      <p:pic>
        <p:nvPicPr>
          <p:cNvPr id="4100" name="Picture 4" descr="Massachusetts has &amp;#39;not seen the worst&amp;#39; of coronavirus strain on hospitals  with Thanksgiving cases yet to hit">
            <a:extLst>
              <a:ext uri="{FF2B5EF4-FFF2-40B4-BE49-F238E27FC236}">
                <a16:creationId xmlns:a16="http://schemas.microsoft.com/office/drawing/2014/main" id="{0ADC0FBB-6CBD-4BD2-9A06-73EEF8509FA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835084" y="3688125"/>
            <a:ext cx="1591055" cy="1057432"/>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D63B81E-2BFD-4CC7-A444-512C9E322CE9}"/>
              </a:ext>
            </a:extLst>
          </p:cNvPr>
          <p:cNvSpPr/>
          <p:nvPr/>
        </p:nvSpPr>
        <p:spPr>
          <a:xfrm>
            <a:off x="6309360" y="1594423"/>
            <a:ext cx="5519928" cy="438575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5724974"/>
      </p:ext>
    </p:extLst>
  </p:cSld>
  <p:clrMapOvr>
    <a:masterClrMapping/>
  </p:clrMapOvr>
</p:sld>
</file>

<file path=ppt/theme/theme1.xml><?xml version="1.0" encoding="utf-8"?>
<a:theme xmlns:a="http://schemas.openxmlformats.org/drawingml/2006/main" name="MEMA Trai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EMA Trai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B69E5778247C64E8968558E68EC7903" ma:contentTypeVersion="6" ma:contentTypeDescription="Create a new document." ma:contentTypeScope="" ma:versionID="2104500768f5ad95b30e13d788b092b0">
  <xsd:schema xmlns:xsd="http://www.w3.org/2001/XMLSchema" xmlns:xs="http://www.w3.org/2001/XMLSchema" xmlns:p="http://schemas.microsoft.com/office/2006/metadata/properties" xmlns:ns2="48c47577-ebe0-4e0c-836f-e9d8d6e05af9" xmlns:ns3="d2723c30-6204-4949-b924-d29eb2d07b24" targetNamespace="http://schemas.microsoft.com/office/2006/metadata/properties" ma:root="true" ma:fieldsID="3de15073d1354d307715bf74b4851e0b" ns2:_="" ns3:_="">
    <xsd:import namespace="48c47577-ebe0-4e0c-836f-e9d8d6e05af9"/>
    <xsd:import namespace="d2723c30-6204-4949-b924-d29eb2d07b2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c47577-ebe0-4e0c-836f-e9d8d6e05af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723c30-6204-4949-b924-d29eb2d07b2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2723c30-6204-4949-b924-d29eb2d07b24">
      <UserInfo>
        <DisplayName>zzLyons, Thomas (CDA)</DisplayName>
        <AccountId>58</AccountId>
        <AccountType/>
      </UserInfo>
      <UserInfo>
        <DisplayName>Brantley, Dawn (CDA)</DisplayName>
        <AccountId>15</AccountId>
        <AccountType/>
      </UserInfo>
      <UserInfo>
        <DisplayName>Carnevale, Patrick  (CDA)</DisplayName>
        <AccountId>188</AccountId>
        <AccountType/>
      </UserInfo>
      <UserInfo>
        <DisplayName>LaTour, Richard (CDA)</DisplayName>
        <AccountId>78</AccountId>
        <AccountType/>
      </UserInfo>
      <UserInfo>
        <DisplayName>Bryant, David (CDA)</DisplayName>
        <AccountId>12</AccountId>
        <AccountType/>
      </UserInfo>
      <UserInfo>
        <DisplayName>Van Leeuwen, Simon (CDA)</DisplayName>
        <AccountId>499</AccountId>
        <AccountType/>
      </UserInfo>
      <UserInfo>
        <DisplayName>Hughes, Amy J. (CDA)</DisplayName>
        <AccountId>610</AccountId>
        <AccountType/>
      </UserInfo>
      <UserInfo>
        <DisplayName>Porter, Sara (CDA)</DisplayName>
        <AccountId>664</AccountId>
        <AccountType/>
      </UserInfo>
    </SharedWithUsers>
  </documentManagement>
</p:properties>
</file>

<file path=customXml/itemProps1.xml><?xml version="1.0" encoding="utf-8"?>
<ds:datastoreItem xmlns:ds="http://schemas.openxmlformats.org/officeDocument/2006/customXml" ds:itemID="{AB34E338-9357-44EF-BDA9-90CC9AA856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c47577-ebe0-4e0c-836f-e9d8d6e05af9"/>
    <ds:schemaRef ds:uri="d2723c30-6204-4949-b924-d29eb2d07b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CE813F-BA84-44CF-8EB6-C5F1A40B9F9A}">
  <ds:schemaRefs>
    <ds:schemaRef ds:uri="http://schemas.microsoft.com/sharepoint/v3/contenttype/forms"/>
  </ds:schemaRefs>
</ds:datastoreItem>
</file>

<file path=customXml/itemProps3.xml><?xml version="1.0" encoding="utf-8"?>
<ds:datastoreItem xmlns:ds="http://schemas.openxmlformats.org/officeDocument/2006/customXml" ds:itemID="{88DB214C-8314-4D2D-8F39-1B738DBAF9C2}">
  <ds:schemaRefs>
    <ds:schemaRef ds:uri="http://schemas.microsoft.com/office/2006/metadata/properties"/>
    <ds:schemaRef ds:uri="http://schemas.microsoft.com/office/2006/documentManagement/types"/>
    <ds:schemaRef ds:uri="http://purl.org/dc/elements/1.1/"/>
    <ds:schemaRef ds:uri="d2723c30-6204-4949-b924-d29eb2d07b24"/>
    <ds:schemaRef ds:uri="http://schemas.openxmlformats.org/package/2006/metadata/core-properties"/>
    <ds:schemaRef ds:uri="http://purl.org/dc/terms/"/>
    <ds:schemaRef ds:uri="http://purl.org/dc/dcmitype/"/>
    <ds:schemaRef ds:uri="http://schemas.microsoft.com/office/infopath/2007/PartnerControls"/>
    <ds:schemaRef ds:uri="48c47577-ebe0-4e0c-836f-e9d8d6e05af9"/>
    <ds:schemaRef ds:uri="http://www.w3.org/XML/1998/namespace"/>
  </ds:schemaRefs>
</ds:datastoreItem>
</file>

<file path=docMetadata/LabelInfo.xml><?xml version="1.0" encoding="utf-8"?>
<clbl:labelList xmlns:clbl="http://schemas.microsoft.com/office/2020/mipLabelMetadata">
  <clbl:label id="{3e861d16-48b7-4a0e-9806-8c04d81b7b2a}" enabled="0" method="" siteId="{3e861d16-48b7-4a0e-9806-8c04d81b7b2a}" removed="1"/>
</clbl:labelList>
</file>

<file path=docProps/app.xml><?xml version="1.0" encoding="utf-8"?>
<Properties xmlns="http://schemas.openxmlformats.org/officeDocument/2006/extended-properties" xmlns:vt="http://schemas.openxmlformats.org/officeDocument/2006/docPropsVTypes">
  <TotalTime>31546</TotalTime>
  <Words>4701</Words>
  <Application>Microsoft Office PowerPoint</Application>
  <PresentationFormat>Widescreen</PresentationFormat>
  <Paragraphs>500</Paragraphs>
  <Slides>36</Slides>
  <Notes>19</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Arial</vt:lpstr>
      <vt:lpstr>Avenir Next LT Pro Demi</vt:lpstr>
      <vt:lpstr>Calibri</vt:lpstr>
      <vt:lpstr>Calibri Light</vt:lpstr>
      <vt:lpstr>Noto Sans VF</vt:lpstr>
      <vt:lpstr>Segoe UI</vt:lpstr>
      <vt:lpstr>Source Sans Pro</vt:lpstr>
      <vt:lpstr>Symbol</vt:lpstr>
      <vt:lpstr>Times New Roman</vt:lpstr>
      <vt:lpstr>YAFdtQi73Xs 0</vt:lpstr>
      <vt:lpstr>MEMA Training</vt:lpstr>
      <vt:lpstr>1_MEMA Training</vt:lpstr>
      <vt:lpstr>Massachusetts Emergency Management Agency </vt:lpstr>
      <vt:lpstr>Massachusetts Emergency Management Agency</vt:lpstr>
      <vt:lpstr>All Disasters Begin &amp; End Locally</vt:lpstr>
      <vt:lpstr>State Emergency Operations Center</vt:lpstr>
      <vt:lpstr>State Response Coordination</vt:lpstr>
      <vt:lpstr>MEMA Regions </vt:lpstr>
      <vt:lpstr>MEMA Local Coordinators</vt:lpstr>
      <vt:lpstr>WebEOC</vt:lpstr>
      <vt:lpstr>MEMA Resources – Logistics</vt:lpstr>
      <vt:lpstr>MEMA Resources – Communications</vt:lpstr>
      <vt:lpstr>MEMA Resources – Training and Exercise</vt:lpstr>
      <vt:lpstr>MEMA Administers FEMA Grants</vt:lpstr>
      <vt:lpstr>Recovery Riembursment Grants</vt:lpstr>
      <vt:lpstr>Recovery: Returning to a (new) normal</vt:lpstr>
      <vt:lpstr>Stafford Act Disasters</vt:lpstr>
      <vt:lpstr>Major Disaster Declaration Criteria</vt:lpstr>
      <vt:lpstr>Federal Recovery Programs</vt:lpstr>
      <vt:lpstr>FEMA Public Assistance Threshold for State/Counties (2026)</vt:lpstr>
      <vt:lpstr>FEMA Public Assistance Grant Program</vt:lpstr>
      <vt:lpstr>State Disaster Declaration Process</vt:lpstr>
      <vt:lpstr>Disaster Timeline</vt:lpstr>
      <vt:lpstr>Initial Damage Assessment (IDA)</vt:lpstr>
      <vt:lpstr>Initial Damage Assessment (Cont.)</vt:lpstr>
      <vt:lpstr>MEMA Public Assistance IDA Form</vt:lpstr>
      <vt:lpstr>PowerPoint Presentation</vt:lpstr>
      <vt:lpstr>Preliminary Damage Assessment (PDA)</vt:lpstr>
      <vt:lpstr>Example of PDA follow-up to IDA</vt:lpstr>
      <vt:lpstr>And then what?</vt:lpstr>
      <vt:lpstr>State Resources for Recovery</vt:lpstr>
      <vt:lpstr>Pre-Positioning for Recovery Funds</vt:lpstr>
      <vt:lpstr>Cost Recovery</vt:lpstr>
      <vt:lpstr>Cost Recovery</vt:lpstr>
      <vt:lpstr>Costs versus Damages</vt:lpstr>
      <vt:lpstr>Standard of Documentation</vt:lpstr>
      <vt:lpstr>Some Additional Words of Advice</vt:lpstr>
      <vt:lpstr>Thank you/Questions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Bryant, David (CDA)</dc:creator>
  <cp:lastModifiedBy>Van Leeuwen, Simon (CDA)</cp:lastModifiedBy>
  <cp:revision>38</cp:revision>
  <cp:lastPrinted>2023-12-19T18:09:40Z</cp:lastPrinted>
  <dcterms:created xsi:type="dcterms:W3CDTF">2020-11-10T16:26:42Z</dcterms:created>
  <dcterms:modified xsi:type="dcterms:W3CDTF">2026-04-06T18:07:56Z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0x010100FB69E5778247C64E8968558E68EC7903</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{"FileActivityType":"9","FileActivityTimeStamp":"2023-01-09T21:31:06.810Z","FileActivityUsersOnPage":[{"DisplayName":"Lyons, Thomas (CDA)","Id":"thomas.lyons2@mass.gov"},{"DisplayName":"Brantley, Dawn (CDA)","Id":"dawn.brantley@mass.gov"},{"DisplayName":"Carnevale, Patrick  (CDA)","Id":"patrick.carnevale@mass.gov"}],"FileActivityNavigationId":null}</vt:lpwstr>
  </property>
  <property fmtid="{D5CDD505-2E9C-101B-9397-08002B2CF9AE}" pid="7" name="TriggerFlowInfo">
    <vt:lpwstr/>
  </property>
</Properties>
</file>